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slides/slide147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s/slide138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Default Extension="wav" ContentType="audio/wav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s/slide139.xml" ContentType="application/vnd.openxmlformats-officedocument.presentationml.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129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3"/>
  </p:notesMasterIdLst>
  <p:sldIdLst>
    <p:sldId id="257" r:id="rId2"/>
    <p:sldId id="423" r:id="rId3"/>
    <p:sldId id="424" r:id="rId4"/>
    <p:sldId id="425" r:id="rId5"/>
    <p:sldId id="426" r:id="rId6"/>
    <p:sldId id="427" r:id="rId7"/>
    <p:sldId id="428" r:id="rId8"/>
    <p:sldId id="429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408" r:id="rId43"/>
    <p:sldId id="291" r:id="rId44"/>
    <p:sldId id="430" r:id="rId45"/>
    <p:sldId id="292" r:id="rId46"/>
    <p:sldId id="293" r:id="rId47"/>
    <p:sldId id="313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4" r:id="rId57"/>
    <p:sldId id="305" r:id="rId58"/>
    <p:sldId id="394" r:id="rId59"/>
    <p:sldId id="314" r:id="rId60"/>
    <p:sldId id="391" r:id="rId61"/>
    <p:sldId id="306" r:id="rId62"/>
    <p:sldId id="307" r:id="rId63"/>
    <p:sldId id="431" r:id="rId64"/>
    <p:sldId id="310" r:id="rId65"/>
    <p:sldId id="311" r:id="rId66"/>
    <p:sldId id="395" r:id="rId67"/>
    <p:sldId id="396" r:id="rId68"/>
    <p:sldId id="397" r:id="rId69"/>
    <p:sldId id="399" r:id="rId70"/>
    <p:sldId id="400" r:id="rId71"/>
    <p:sldId id="401" r:id="rId72"/>
    <p:sldId id="402" r:id="rId73"/>
    <p:sldId id="403" r:id="rId74"/>
    <p:sldId id="404" r:id="rId75"/>
    <p:sldId id="407" r:id="rId76"/>
    <p:sldId id="315" r:id="rId77"/>
    <p:sldId id="317" r:id="rId78"/>
    <p:sldId id="319" r:id="rId79"/>
    <p:sldId id="320" r:id="rId80"/>
    <p:sldId id="321" r:id="rId81"/>
    <p:sldId id="322" r:id="rId82"/>
    <p:sldId id="323" r:id="rId83"/>
    <p:sldId id="324" r:id="rId84"/>
    <p:sldId id="325" r:id="rId85"/>
    <p:sldId id="326" r:id="rId86"/>
    <p:sldId id="327" r:id="rId87"/>
    <p:sldId id="328" r:id="rId88"/>
    <p:sldId id="329" r:id="rId89"/>
    <p:sldId id="330" r:id="rId90"/>
    <p:sldId id="334" r:id="rId91"/>
    <p:sldId id="337" r:id="rId92"/>
    <p:sldId id="335" r:id="rId93"/>
    <p:sldId id="336" r:id="rId94"/>
    <p:sldId id="338" r:id="rId95"/>
    <p:sldId id="340" r:id="rId96"/>
    <p:sldId id="339" r:id="rId97"/>
    <p:sldId id="341" r:id="rId98"/>
    <p:sldId id="342" r:id="rId99"/>
    <p:sldId id="432" r:id="rId100"/>
    <p:sldId id="433" r:id="rId101"/>
    <p:sldId id="434" r:id="rId102"/>
    <p:sldId id="378" r:id="rId103"/>
    <p:sldId id="343" r:id="rId104"/>
    <p:sldId id="344" r:id="rId105"/>
    <p:sldId id="345" r:id="rId106"/>
    <p:sldId id="385" r:id="rId107"/>
    <p:sldId id="346" r:id="rId108"/>
    <p:sldId id="347" r:id="rId109"/>
    <p:sldId id="353" r:id="rId110"/>
    <p:sldId id="379" r:id="rId111"/>
    <p:sldId id="384" r:id="rId112"/>
    <p:sldId id="368" r:id="rId113"/>
    <p:sldId id="370" r:id="rId114"/>
    <p:sldId id="380" r:id="rId115"/>
    <p:sldId id="381" r:id="rId116"/>
    <p:sldId id="412" r:id="rId117"/>
    <p:sldId id="382" r:id="rId118"/>
    <p:sldId id="413" r:id="rId119"/>
    <p:sldId id="414" r:id="rId120"/>
    <p:sldId id="383" r:id="rId121"/>
    <p:sldId id="415" r:id="rId122"/>
    <p:sldId id="416" r:id="rId123"/>
    <p:sldId id="348" r:id="rId124"/>
    <p:sldId id="349" r:id="rId125"/>
    <p:sldId id="350" r:id="rId126"/>
    <p:sldId id="351" r:id="rId127"/>
    <p:sldId id="354" r:id="rId128"/>
    <p:sldId id="355" r:id="rId129"/>
    <p:sldId id="356" r:id="rId130"/>
    <p:sldId id="357" r:id="rId131"/>
    <p:sldId id="358" r:id="rId132"/>
    <p:sldId id="359" r:id="rId133"/>
    <p:sldId id="360" r:id="rId134"/>
    <p:sldId id="361" r:id="rId135"/>
    <p:sldId id="362" r:id="rId136"/>
    <p:sldId id="373" r:id="rId137"/>
    <p:sldId id="374" r:id="rId138"/>
    <p:sldId id="375" r:id="rId139"/>
    <p:sldId id="376" r:id="rId140"/>
    <p:sldId id="417" r:id="rId141"/>
    <p:sldId id="418" r:id="rId142"/>
    <p:sldId id="419" r:id="rId143"/>
    <p:sldId id="420" r:id="rId144"/>
    <p:sldId id="421" r:id="rId145"/>
    <p:sldId id="422" r:id="rId146"/>
    <p:sldId id="386" r:id="rId147"/>
    <p:sldId id="387" r:id="rId148"/>
    <p:sldId id="389" r:id="rId149"/>
    <p:sldId id="390" r:id="rId150"/>
    <p:sldId id="392" r:id="rId151"/>
    <p:sldId id="393" r:id="rId15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5" d="100"/>
          <a:sy n="45" d="100"/>
        </p:scale>
        <p:origin x="-1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108" charset="0"/>
                <a:ea typeface="ＭＳ Ｐゴシック" pitchFamily="-108" charset="-128"/>
                <a:cs typeface="+mn-cs"/>
              </a:defRPr>
            </a:lvl1pPr>
          </a:lstStyle>
          <a:p>
            <a:pPr>
              <a:defRPr/>
            </a:pPr>
            <a:fld id="{93901BC0-F46E-4037-AE2E-F06392557081}" type="datetime1">
              <a:rPr lang="en-US"/>
              <a:pPr>
                <a:defRPr/>
              </a:pPr>
              <a:t>10/30/2012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108" charset="0"/>
                <a:ea typeface="ＭＳ Ｐゴシック" pitchFamily="-108" charset="-128"/>
                <a:cs typeface="+mn-cs"/>
              </a:defRPr>
            </a:lvl1pPr>
          </a:lstStyle>
          <a:p>
            <a:pPr>
              <a:defRPr/>
            </a:pPr>
            <a:fld id="{C8299702-5583-4E98-84FD-95C9B5A47D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ＭＳ Ｐゴシック" pitchFamily="-108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ＭＳ Ｐゴシック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ＭＳ Ｐゴシック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ＭＳ Ｐゴシック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8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EBF8C2C-1369-4A62-9D57-80430CBC0CB6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1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7000363-B890-4EC0-AB18-59BEB9E74BD8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18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8EE3847-42F1-4737-880F-A91A3D99F2BD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19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2A92145-D10B-4ADB-897A-CDD2F305011F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21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21A3191-3B5A-4C06-9568-3A78E2778AC9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30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B95D8F-5986-45D8-ABBF-9C0013CBCB32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31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315BB3E-5158-4E6C-92C8-DEDB906B5A8F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32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6A0C05-AAD9-4627-80F7-1D014EA7A476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33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6B07F53-E3ED-473F-A31B-D3011FD80DC6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34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ED475F9-4BE9-4D98-ADD4-C23BAE378C25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35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1AD897B-EEA9-41D7-A4F7-7E112C01785B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36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295DFA7-B631-41C1-AE12-9B30E82E2BB6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9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DC9D25B-624D-4AD5-8994-650FBAC834F2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37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65566DB-D7D4-482E-8C63-119C73D8D2D5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38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0DD587F-4992-4AB9-9D3A-F7D52D06CB4A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39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FC4C1CE-22FB-448D-8575-D4B2B3C80819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40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B281569-D3B8-4F84-BE95-03EE305415B9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41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0A96A74-686A-4EF1-BB45-AB1D4FF52E79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43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3EDC544-3A6E-41D4-BE99-614E06B1BD7F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45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C6AFEFE-1939-496B-BE2F-1C40F9B99A41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46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88224B0-3B26-4BAE-997D-210202BA5AC7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48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404C13E-1669-4053-8F94-58BE1A56B07B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49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A070D57-43C0-4D1F-A04F-E78494780FA1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11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5627B6E-D735-4D3E-A4AC-80D787F6E600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50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6CF4DB8-95A7-4F94-91E6-CC0A1EE59AC4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51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FB48B38-2DD1-431C-BA38-42F289A1B18C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52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7309C99-8DDB-4637-A790-5B0D2938BEFA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53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04CD5A8-7472-4ADE-BA63-626039ED3535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54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D10205F-4302-42EC-9606-5CF6A19090B8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55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1060B79-D795-4BC2-B198-E953BD4592AC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56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39E54D4-0D1F-4618-A7D5-5CB3375B2482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57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09971CE-1FB6-47A7-8FD5-6A37579B570B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61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ED40232-2E6D-4A75-B00A-64F77AF43C97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62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E93DA53-DC50-4606-81DC-AC287002E9D4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12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83BFE18-F5D0-497E-AD64-B59BEC369E93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64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A0A157B-766E-47C4-B81C-97ED5404E9BD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65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en-US" b="1" smtClean="0">
                <a:solidFill>
                  <a:schemeClr val="bg1"/>
                </a:solidFill>
              </a:rPr>
              <a:t>In the early 1900’s,</a:t>
            </a:r>
            <a:r>
              <a:rPr lang="en-US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b="1" smtClean="0">
                <a:solidFill>
                  <a:schemeClr val="bg1"/>
                </a:solidFill>
              </a:rPr>
              <a:t>a new atomic model evolved as a result of investigations into the absorption and emission of light by matter.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defRPr/>
            </a:pPr>
            <a:r>
              <a:rPr lang="en-US" b="1" smtClean="0">
                <a:solidFill>
                  <a:schemeClr val="bg1"/>
                </a:solidFill>
              </a:rPr>
              <a:t>The study revealed an intimate relationship between light and atom’s electrons and began to explain how atom’s are organized.</a:t>
            </a:r>
          </a:p>
          <a:p>
            <a:pPr eaLnBrk="1" hangingPunct="1">
              <a:spcBef>
                <a:spcPct val="0"/>
              </a:spcBef>
              <a:defRPr/>
            </a:pPr>
            <a:endParaRPr lang="en-US" smtClean="0"/>
          </a:p>
        </p:txBody>
      </p:sp>
      <p:sp>
        <p:nvSpPr>
          <p:cNvPr id="192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AA72195-53EF-4086-85E1-F9A9A688CF69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78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DC27D45-5F58-43AF-990D-8FA122108AC2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79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Give demo and explain</a:t>
            </a:r>
          </a:p>
        </p:txBody>
      </p:sp>
      <p:sp>
        <p:nvSpPr>
          <p:cNvPr id="194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500F8BC-1B63-4B40-8616-AB66B08DBE48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94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5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Attempt to find examples </a:t>
            </a:r>
          </a:p>
        </p:txBody>
      </p:sp>
      <p:sp>
        <p:nvSpPr>
          <p:cNvPr id="195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F869838-36E2-4724-934E-F66A0F4A1246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146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74DF4E8-05E3-4FAA-BD93-2D77264B2F53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13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C1C41C6-B15E-4B35-BCFB-40AAE7BE9E47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14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5C5C91E-3423-4DF8-B808-8A2BEB68955B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15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C229D28-EFBA-45BC-B9BF-2FDB7D9C2F68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16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1B3A068-76F1-4032-8F38-809E8A2CDF8C}" type="slidenum">
              <a:rPr lang="en-US" smtClean="0">
                <a:latin typeface="Calibri" pitchFamily="34" charset="0"/>
                <a:ea typeface="ＭＳ Ｐゴシック" pitchFamily="34" charset="-128"/>
              </a:rPr>
              <a:pPr/>
              <a:t>17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FD2C2-25BA-45ED-A287-1727DC66BBED}" type="datetime1">
              <a:rPr lang="en-US"/>
              <a:pPr>
                <a:defRPr/>
              </a:pPr>
              <a:t>10/30/2012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728A9-46A5-4ECB-826F-3D573EEF2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85746-91B9-4E7B-B48A-C3CE04F5DFF6}" type="datetime1">
              <a:rPr lang="en-US"/>
              <a:pPr>
                <a:defRPr/>
              </a:pPr>
              <a:t>10/30/2012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15CB1-F480-4116-8A0E-514FC40B38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19178-2944-4DAC-B07B-2E613B178442}" type="datetime1">
              <a:rPr lang="en-US"/>
              <a:pPr>
                <a:defRPr/>
              </a:pPr>
              <a:t>10/30/2012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1D03C-CD30-49F0-B019-21AD6A5E36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63F3D-3EC9-495E-8806-7847A24F79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080A1-C2CB-4153-9A45-8AA1D0CFC3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E1B80-BE57-40DB-A11E-C5CA668B8A20}" type="datetime1">
              <a:rPr lang="en-US"/>
              <a:pPr>
                <a:defRPr/>
              </a:pPr>
              <a:t>10/30/2012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7B7B6-1C6B-41DD-978B-08188FBD40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3B1E2-BFB1-453A-8CFF-30E620C8F66C}" type="datetime1">
              <a:rPr lang="en-US"/>
              <a:pPr>
                <a:defRPr/>
              </a:pPr>
              <a:t>10/30/2012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76E41-6A33-4AD3-97DC-15424CA603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8D775-480E-4809-BB4B-546ADD31BD3D}" type="datetime1">
              <a:rPr lang="en-US"/>
              <a:pPr>
                <a:defRPr/>
              </a:pPr>
              <a:t>10/30/2012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7424C-3153-4C0D-A719-681037729E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5C08D-13B2-49B3-8943-1A88A566321A}" type="datetime1">
              <a:rPr lang="en-US"/>
              <a:pPr>
                <a:defRPr/>
              </a:pPr>
              <a:t>10/30/2012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4AE2B-7D3F-453C-A797-6C7409ADB7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F20D3-E768-48D2-BE86-5E9ABCF9C913}" type="datetime1">
              <a:rPr lang="en-US"/>
              <a:pPr>
                <a:defRPr/>
              </a:pPr>
              <a:t>10/30/2012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EBA69-B067-4766-B629-E703C46D0B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F39C7-677B-4C2D-9697-A1B4E436A6BD}" type="datetime1">
              <a:rPr lang="en-US"/>
              <a:pPr>
                <a:defRPr/>
              </a:pPr>
              <a:t>10/30/2012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4298B-CC31-488D-848E-3CCFC4DCDA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59E9F-B1B8-42E0-B36B-9FB3F1EB26B4}" type="datetime1">
              <a:rPr lang="en-US"/>
              <a:pPr>
                <a:defRPr/>
              </a:pPr>
              <a:t>10/30/2012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F32BB-190B-4D6B-A8BC-D78F2A9710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B3500-3A02-4D80-8D4A-0AC054F13DCA}" type="datetime1">
              <a:rPr lang="en-US"/>
              <a:pPr>
                <a:defRPr/>
              </a:pPr>
              <a:t>10/30/2012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4E749-26EE-4C1A-8F59-CB47F70A43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50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-108" charset="0"/>
                <a:ea typeface="ＭＳ Ｐゴシック" pitchFamily="-108" charset="-128"/>
                <a:cs typeface="+mn-cs"/>
              </a:defRPr>
            </a:lvl1pPr>
          </a:lstStyle>
          <a:p>
            <a:pPr>
              <a:defRPr/>
            </a:pPr>
            <a:fld id="{9887F2DC-7E19-40A4-BC9B-950AB0228247}" type="datetime1">
              <a:rPr lang="en-US"/>
              <a:pPr>
                <a:defRPr/>
              </a:pPr>
              <a:t>10/30/2012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-108" charset="0"/>
                <a:ea typeface="ＭＳ Ｐゴシック" pitchFamily="-108" charset="-128"/>
                <a:cs typeface="+mn-cs"/>
              </a:defRPr>
            </a:lvl1pPr>
          </a:lstStyle>
          <a:p>
            <a:pPr>
              <a:defRPr/>
            </a:pPr>
            <a:fld id="{2C0B3712-A77E-4A49-AC87-0ADF45EBBF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08" charset="-128"/>
          <a:cs typeface="ＭＳ Ｐゴシック" pitchFamily="-108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  <a:ea typeface="ＭＳ Ｐゴシック" pitchFamily="-108" charset="-128"/>
          <a:cs typeface="ＭＳ Ｐゴシック" pitchFamily="-108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  <a:ea typeface="ＭＳ Ｐゴシック" pitchFamily="-108" charset="-128"/>
          <a:cs typeface="ＭＳ Ｐゴシック" pitchFamily="-108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  <a:ea typeface="ＭＳ Ｐゴシック" pitchFamily="-108" charset="-128"/>
          <a:cs typeface="ＭＳ Ｐゴシック" pitchFamily="-108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  <a:ea typeface="ＭＳ Ｐゴシック" pitchFamily="-108" charset="-128"/>
          <a:cs typeface="ＭＳ Ｐゴシック" pitchFamily="-108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  <a:ea typeface="ＭＳ Ｐゴシック" pitchFamily="-108" charset="-128"/>
          <a:cs typeface="ＭＳ Ｐゴシック" pitchFamily="-108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  <a:ea typeface="ＭＳ Ｐゴシック" pitchFamily="-108" charset="-128"/>
          <a:cs typeface="ＭＳ Ｐゴシック" pitchFamily="-108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  <a:ea typeface="ＭＳ Ｐゴシック" pitchFamily="-108" charset="-128"/>
          <a:cs typeface="ＭＳ Ｐゴシック" pitchFamily="-108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  <a:ea typeface="ＭＳ Ｐゴシック" pitchFamily="-108" charset="-128"/>
          <a:cs typeface="ＭＳ Ｐゴシック" pitchFamily="-108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08" charset="-128"/>
          <a:cs typeface="ＭＳ Ｐゴシック" pitchFamily="-108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08" charset="-128"/>
          <a:cs typeface="ＭＳ Ｐゴシック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08" charset="-128"/>
          <a:cs typeface="ＭＳ Ｐゴシック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ＭＳ Ｐゴシック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ＭＳ Ｐゴシック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lorado.edu/physics/2000/quantumzone/lines2.html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14.bin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61.jpeg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mail.google.com/mail/?ui=2&amp;ik=353f3b65bc&amp;view=att&amp;th=13a47890bf18513a&amp;attid=0.1&amp;disp=inline&amp;safe=1&amp;zw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wmf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lorado.edu/physics/2000/waves_particles/lightspeed-1.html" TargetMode="Externa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lorado.edu/physics/2000/waves_particles/index.html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773113"/>
            <a:ext cx="7772400" cy="762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Chapter 4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5029200"/>
            <a:ext cx="6400800" cy="762000"/>
          </a:xfrm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</a:pPr>
            <a:r>
              <a:rPr lang="en-US" sz="2200" smtClean="0">
                <a:solidFill>
                  <a:srgbClr val="898989"/>
                </a:solidFill>
                <a:ea typeface="ＭＳ Ｐゴシック" pitchFamily="34" charset="-128"/>
              </a:rPr>
              <a:t>Atomic Structure</a:t>
            </a:r>
          </a:p>
          <a:p>
            <a:pPr marL="342900" indent="-342900" eaLnBrk="1" hangingPunct="1">
              <a:lnSpc>
                <a:spcPct val="80000"/>
              </a:lnSpc>
            </a:pPr>
            <a:r>
              <a:rPr lang="en-US" sz="2200" smtClean="0">
                <a:solidFill>
                  <a:srgbClr val="898989"/>
                </a:solidFill>
                <a:ea typeface="ＭＳ Ｐゴシック" pitchFamily="34" charset="-128"/>
              </a:rPr>
              <a:t>Part 1: Atomic History and Experiments</a:t>
            </a:r>
          </a:p>
        </p:txBody>
      </p:sp>
      <p:pic>
        <p:nvPicPr>
          <p:cNvPr id="24580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1704975"/>
            <a:ext cx="3124200" cy="320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History of Atom</a:t>
            </a:r>
          </a:p>
        </p:txBody>
      </p:sp>
      <p:sp useBgFill="1"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066800"/>
            <a:ext cx="4419600" cy="1905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Looked at beach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Made of sand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Cut sand - smaller sand</a:t>
            </a:r>
          </a:p>
        </p:txBody>
      </p:sp>
      <p:graphicFrame>
        <p:nvGraphicFramePr>
          <p:cNvPr id="1026" name="Object 2"/>
          <p:cNvGraphicFramePr>
            <a:graphicFrameLocks/>
          </p:cNvGraphicFramePr>
          <p:nvPr/>
        </p:nvGraphicFramePr>
        <p:xfrm>
          <a:off x="1663700" y="3352800"/>
          <a:ext cx="5486400" cy="3068638"/>
        </p:xfrm>
        <a:graphic>
          <a:graphicData uri="http://schemas.openxmlformats.org/presentationml/2006/ole">
            <p:oleObj spid="_x0000_s1026" name="Bitmap Image" r:id="rId3" imgW="4076385" imgH="2285559" progId="PBrush">
              <p:embed/>
            </p:oleObj>
          </a:graphicData>
        </a:graphic>
      </p:graphicFrame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4406900" y="1112838"/>
            <a:ext cx="44323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Monotype Sorts" pitchFamily="-108" charset="2"/>
              <a:buChar char="n"/>
              <a:defRPr/>
            </a:pP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8" charset="0"/>
                <a:ea typeface="+mn-ea"/>
              </a:rPr>
              <a:t>Smallest possible piece?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Monotype Sorts" pitchFamily="-108" charset="2"/>
              <a:buChar char="n"/>
              <a:defRPr/>
            </a:pPr>
            <a:r>
              <a:rPr lang="en-US" sz="32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8" charset="0"/>
                <a:ea typeface="+mn-ea"/>
              </a:rPr>
              <a:t>Atomos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8" charset="0"/>
                <a:ea typeface="+mn-ea"/>
              </a:rPr>
              <a:t> - not to be cut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  <p:bldP spid="8197" grpId="0" build="p" autoUpdateAnimBg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9" name="Picture 5" descr="slide0003_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3"/>
            <a:ext cx="9144000" cy="685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90" name="Picture 6" descr="b00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914400"/>
            <a:ext cx="396240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9991" name="Oval 7"/>
          <p:cNvSpPr>
            <a:spLocks noChangeArrowheads="1"/>
          </p:cNvSpPr>
          <p:nvPr/>
        </p:nvSpPr>
        <p:spPr bwMode="auto">
          <a:xfrm>
            <a:off x="152400" y="2514600"/>
            <a:ext cx="4343400" cy="2667000"/>
          </a:xfrm>
          <a:prstGeom prst="ellipse">
            <a:avLst/>
          </a:prstGeom>
          <a:solidFill>
            <a:srgbClr val="A81B10"/>
          </a:solidFill>
          <a:ln w="349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9992" name="WordArt 8"/>
          <p:cNvSpPr>
            <a:spLocks noChangeArrowheads="1" noChangeShapeType="1" noTextEdit="1"/>
          </p:cNvSpPr>
          <p:nvPr/>
        </p:nvSpPr>
        <p:spPr bwMode="auto">
          <a:xfrm>
            <a:off x="457200" y="3162300"/>
            <a:ext cx="3733800" cy="1181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Bohr Model for Tin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6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3000"/>
                                        <p:tgtEl>
                                          <p:spTgt spid="16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16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91" grpId="0" animBg="1"/>
      <p:bldP spid="169992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59779" name="Object 2"/>
          <p:cNvGraphicFramePr>
            <a:graphicFrameLocks noChangeAspect="1"/>
          </p:cNvGraphicFramePr>
          <p:nvPr/>
        </p:nvGraphicFramePr>
        <p:xfrm>
          <a:off x="0" y="-28575"/>
          <a:ext cx="9144000" cy="6886575"/>
        </p:xfrm>
        <a:graphic>
          <a:graphicData uri="http://schemas.openxmlformats.org/presentationml/2006/ole">
            <p:oleObj spid="_x0000_s209922" name="Slide" r:id="rId3" imgW="4572147" imgH="3428904" progId="PowerPoint.Slide.8">
              <p:embed/>
            </p:oleObj>
          </a:graphicData>
        </a:graphic>
      </p:graphicFrame>
      <p:sp>
        <p:nvSpPr>
          <p:cNvPr id="459780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8229600" cy="6297613"/>
          </a:xfrm>
          <a:prstGeom prst="rect">
            <a:avLst/>
          </a:prstGeom>
          <a:solidFill>
            <a:srgbClr val="FF5050"/>
          </a:solidFill>
          <a:ln w="730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600" b="1"/>
              <a:t>Pause for a Cause</a:t>
            </a:r>
          </a:p>
          <a:p>
            <a:pPr>
              <a:spcBef>
                <a:spcPct val="50000"/>
              </a:spcBef>
            </a:pPr>
            <a:r>
              <a:rPr lang="en-US" sz="4800" b="1"/>
              <a:t>Using the periodic table, draw the predicted Bohr Models for:</a:t>
            </a:r>
          </a:p>
          <a:p>
            <a:pPr>
              <a:spcBef>
                <a:spcPct val="50000"/>
              </a:spcBef>
            </a:pPr>
            <a:r>
              <a:rPr lang="en-US" sz="4800" b="1"/>
              <a:t>	a. Bromine – 80</a:t>
            </a:r>
          </a:p>
          <a:p>
            <a:pPr>
              <a:spcBef>
                <a:spcPct val="50000"/>
              </a:spcBef>
            </a:pPr>
            <a:r>
              <a:rPr lang="en-US" sz="4800" b="1"/>
              <a:t>	b. Sulfur- 32</a:t>
            </a:r>
          </a:p>
          <a:p>
            <a:pPr>
              <a:spcBef>
                <a:spcPct val="50000"/>
              </a:spcBef>
            </a:pPr>
            <a:r>
              <a:rPr lang="en-US" sz="4800" b="1"/>
              <a:t>	c. Zinc- 65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459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3000"/>
                                        <p:tgtEl>
                                          <p:spTgt spid="459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9780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Why?</a:t>
            </a:r>
          </a:p>
        </p:txBody>
      </p:sp>
      <p:sp>
        <p:nvSpPr>
          <p:cNvPr id="109571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  <a:ea typeface="ＭＳ Ｐゴシック" pitchFamily="34" charset="-128"/>
              </a:rPr>
              <a:t>Why do different elements give off different colors of light?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4" descr="Chapter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828800"/>
            <a:ext cx="7162800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5" name="Text Box 5"/>
          <p:cNvSpPr txBox="1">
            <a:spLocks noChangeArrowheads="1"/>
          </p:cNvSpPr>
          <p:nvPr/>
        </p:nvSpPr>
        <p:spPr bwMode="auto">
          <a:xfrm>
            <a:off x="1044575" y="244475"/>
            <a:ext cx="67897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 b="1">
                <a:latin typeface="Calibri" pitchFamily="34" charset="0"/>
              </a:rPr>
              <a:t>Bohr Model of the Hydrogen Atom</a:t>
            </a:r>
          </a:p>
        </p:txBody>
      </p:sp>
      <p:sp>
        <p:nvSpPr>
          <p:cNvPr id="110596" name="Rectangle 6"/>
          <p:cNvSpPr>
            <a:spLocks noChangeArrowheads="1"/>
          </p:cNvSpPr>
          <p:nvPr/>
        </p:nvSpPr>
        <p:spPr bwMode="auto">
          <a:xfrm>
            <a:off x="2057400" y="6096000"/>
            <a:ext cx="44735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>
                <a:latin typeface="Calibri" pitchFamily="34" charset="0"/>
              </a:rPr>
              <a:t>http://</a:t>
            </a:r>
            <a:r>
              <a:rPr lang="en-US" sz="1200">
                <a:latin typeface="Calibri" pitchFamily="34" charset="0"/>
                <a:hlinkClick r:id="rId3"/>
              </a:rPr>
              <a:t>www.colorado.edu/physics/2000/quantumzone/lines2.html</a:t>
            </a:r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9" name="Picture 7" descr="spe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381000"/>
            <a:ext cx="542925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  <a:ea typeface="ＭＳ Ｐゴシック" pitchFamily="34" charset="-128"/>
              </a:rPr>
              <a:t>Pop Quiz</a:t>
            </a:r>
          </a:p>
        </p:txBody>
      </p:sp>
      <p:sp>
        <p:nvSpPr>
          <p:cNvPr id="11264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229600" cy="4525963"/>
          </a:xfrm>
        </p:spPr>
        <p:txBody>
          <a:bodyPr/>
          <a:lstStyle/>
          <a:p>
            <a:pPr marL="514350" indent="-514350" eaLnBrk="1" hangingPunct="1">
              <a:buFontTx/>
              <a:buAutoNum type="arabicPeriod"/>
            </a:pPr>
            <a:r>
              <a:rPr lang="en-US" sz="2800" smtClean="0">
                <a:solidFill>
                  <a:schemeClr val="bg1"/>
                </a:solidFill>
                <a:ea typeface="ＭＳ Ｐゴシック" pitchFamily="34" charset="-128"/>
              </a:rPr>
              <a:t>Isotopes of the same element have the same number of _________ and different numbers of ________.</a:t>
            </a:r>
          </a:p>
          <a:p>
            <a:pPr marL="514350" indent="-514350" eaLnBrk="1" hangingPunct="1">
              <a:buFontTx/>
              <a:buAutoNum type="arabicPeriod"/>
            </a:pPr>
            <a:r>
              <a:rPr lang="en-US" sz="2800" smtClean="0">
                <a:solidFill>
                  <a:schemeClr val="bg1"/>
                </a:solidFill>
                <a:ea typeface="ＭＳ Ｐゴシック" pitchFamily="34" charset="-128"/>
              </a:rPr>
              <a:t>If a wave has a long wavelength, how would you describe the frequency and energy?</a:t>
            </a:r>
          </a:p>
          <a:p>
            <a:pPr marL="514350" indent="-514350" eaLnBrk="1" hangingPunct="1">
              <a:buFontTx/>
              <a:buAutoNum type="arabicPeriod"/>
            </a:pPr>
            <a:r>
              <a:rPr lang="en-US" sz="2800" smtClean="0">
                <a:solidFill>
                  <a:schemeClr val="bg1"/>
                </a:solidFill>
                <a:ea typeface="ＭＳ Ｐゴシック" pitchFamily="34" charset="-128"/>
              </a:rPr>
              <a:t>How many protons, neutrons, and electrons does a neutral atom of Hydrogen-1 have?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Atomic Structure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ea typeface="+mn-ea"/>
                <a:cs typeface="+mn-cs"/>
              </a:rPr>
              <a:t>Part IV: Describing Electron Location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676275" y="11049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The Bohr Model of the Atom</a:t>
            </a:r>
            <a:endParaRPr lang="en-US">
              <a:solidFill>
                <a:schemeClr val="tx2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pic>
        <p:nvPicPr>
          <p:cNvPr id="114691" name="Picture 9" descr="Boh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5275" y="1790700"/>
            <a:ext cx="21605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2" name="Text Box 8"/>
          <p:cNvSpPr txBox="1">
            <a:spLocks noChangeArrowheads="1"/>
          </p:cNvSpPr>
          <p:nvPr/>
        </p:nvSpPr>
        <p:spPr bwMode="auto">
          <a:xfrm>
            <a:off x="523875" y="5295900"/>
            <a:ext cx="172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Neils Bohr</a:t>
            </a:r>
            <a:endParaRPr lang="en-US">
              <a:latin typeface="Calibri" pitchFamily="34" charset="0"/>
            </a:endParaRPr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auto">
          <a:xfrm>
            <a:off x="2657475" y="1714500"/>
            <a:ext cx="3200400" cy="3962400"/>
          </a:xfrm>
          <a:prstGeom prst="wedgeRoundRectCallout">
            <a:avLst>
              <a:gd name="adj1" fmla="val -72421"/>
              <a:gd name="adj2" fmla="val -6088"/>
              <a:gd name="adj3" fmla="val 16667"/>
            </a:avLst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I pictured electrons orbiting the nucleus much like planets orbiting the sun.</a:t>
            </a:r>
            <a:endParaRPr lang="en-US">
              <a:latin typeface="Calibri" pitchFamily="34" charset="0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2809875" y="3924300"/>
            <a:ext cx="2667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But I was wrong! They’re more like bees around a hive.</a:t>
            </a:r>
            <a:endParaRPr lang="en-US">
              <a:latin typeface="Calibri" pitchFamily="34" charset="0"/>
            </a:endParaRPr>
          </a:p>
        </p:txBody>
      </p:sp>
      <p:pic>
        <p:nvPicPr>
          <p:cNvPr id="14341" name="Picture 5" descr="Ato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62675" y="1866900"/>
            <a:ext cx="2686050" cy="267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6619875" y="4610100"/>
            <a:ext cx="1614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WRONG!!!</a:t>
            </a:r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nimBg="1" autoUpdateAnimBg="0"/>
      <p:bldP spid="14342" grpId="0" autoUpdateAnimBg="0"/>
      <p:bldP spid="14340" grpId="0" autoUpdateAnimBg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609600" y="511175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Heisenberg Uncertainty Principle</a:t>
            </a:r>
            <a:endParaRPr lang="en-US" dirty="0">
              <a:solidFill>
                <a:schemeClr val="tx2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3962400" y="3124200"/>
            <a:ext cx="4800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  <a:cs typeface="Times New Roman" pitchFamily="18" charset="0"/>
              </a:rPr>
              <a:t>You can find out where the electron is, but not where it is going.</a:t>
            </a:r>
            <a:endParaRPr lang="en-US" sz="2000">
              <a:latin typeface="Calibri" pitchFamily="34" charset="0"/>
            </a:endParaRP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5257800" y="4495800"/>
            <a:ext cx="828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OR…</a:t>
            </a:r>
            <a:endParaRPr lang="en-US">
              <a:latin typeface="Calibri" pitchFamily="34" charset="0"/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3886200" y="4800600"/>
            <a:ext cx="4800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  <a:cs typeface="Times New Roman" pitchFamily="18" charset="0"/>
              </a:rPr>
              <a:t>You can find out where the electron is going, but not where it is!</a:t>
            </a:r>
            <a:endParaRPr lang="en-US" sz="2000">
              <a:latin typeface="Calibri" pitchFamily="34" charset="0"/>
            </a:endParaRPr>
          </a:p>
        </p:txBody>
      </p:sp>
      <p:pic>
        <p:nvPicPr>
          <p:cNvPr id="115718" name="Picture 6" descr="Heisenberg_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273175"/>
            <a:ext cx="3060700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3352800" y="1196975"/>
            <a:ext cx="5791200" cy="2003425"/>
          </a:xfrm>
          <a:prstGeom prst="wedgeRoundRectCallout">
            <a:avLst>
              <a:gd name="adj1" fmla="val -43176"/>
              <a:gd name="adj2" fmla="val 48097"/>
              <a:gd name="adj3" fmla="val 16667"/>
            </a:avLst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2800" b="1">
                <a:latin typeface="Comic Sans MS" pitchFamily="66" charset="0"/>
                <a:cs typeface="Times New Roman" pitchFamily="18" charset="0"/>
              </a:rPr>
              <a:t>“One cannot simultaneously determine both the location and momentum of an electron.” </a:t>
            </a:r>
            <a:endParaRPr lang="en-US" sz="28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2000">
              <a:latin typeface="Calibri" pitchFamily="34" charset="0"/>
            </a:endParaRPr>
          </a:p>
        </p:txBody>
      </p:sp>
      <p:sp>
        <p:nvSpPr>
          <p:cNvPr id="115720" name="Text Box 4"/>
          <p:cNvSpPr txBox="1">
            <a:spLocks noChangeArrowheads="1"/>
          </p:cNvSpPr>
          <p:nvPr/>
        </p:nvSpPr>
        <p:spPr bwMode="auto">
          <a:xfrm>
            <a:off x="822325" y="5434013"/>
            <a:ext cx="18097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Werner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Heisenberg</a:t>
            </a:r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autoUpdateAnimBg="0"/>
      <p:bldP spid="26632" grpId="0" autoUpdateAnimBg="0"/>
      <p:bldP spid="26631" grpId="0" autoUpdateAnimBg="0"/>
      <p:bldP spid="26629" grpId="0" animBg="1" autoUpdateAnimBg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609600" y="4724400"/>
            <a:ext cx="81153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200">
                <a:latin typeface="Comic Sans MS" pitchFamily="66" charset="0"/>
                <a:cs typeface="Times New Roman" pitchFamily="18" charset="0"/>
              </a:rPr>
              <a:t>Orbital shapes are defined as the surface that contains 90% of the total electron probability.</a:t>
            </a:r>
            <a:endParaRPr lang="en-US" sz="2400">
              <a:latin typeface="Calibri" pitchFamily="34" charset="0"/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457200" y="0"/>
            <a:ext cx="8686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3200" dirty="0">
                <a:latin typeface="Comic Sans MS" pitchFamily="-108" charset="0"/>
                <a:ea typeface="ＭＳ Ｐゴシック" pitchFamily="-108" charset="-128"/>
              </a:rPr>
              <a:t>An orbital is a region within an atom where there is a probability of finding an electron.</a:t>
            </a: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 </a:t>
            </a:r>
            <a:endParaRPr lang="en-US" sz="5400" dirty="0">
              <a:solidFill>
                <a:schemeClr val="tx2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pic>
        <p:nvPicPr>
          <p:cNvPr id="116740" name="Picture 4" descr="sprobabili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447800"/>
            <a:ext cx="671512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7" name="Oval 11"/>
          <p:cNvSpPr>
            <a:spLocks noChangeArrowheads="1"/>
          </p:cNvSpPr>
          <p:nvPr/>
        </p:nvSpPr>
        <p:spPr bwMode="auto">
          <a:xfrm>
            <a:off x="1524000" y="2286000"/>
            <a:ext cx="762000" cy="68580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autoUpdateAnimBg="0"/>
      <p:bldP spid="2458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Another Greek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>
                <a:ea typeface="+mn-ea"/>
                <a:cs typeface="+mn-cs"/>
              </a:rPr>
              <a:t>Aristotle - Famous philosopher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>
                <a:ea typeface="+mn-ea"/>
                <a:cs typeface="+mn-cs"/>
              </a:rPr>
              <a:t>All substances are made of 4 elements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>
                <a:ea typeface="+mn-ea"/>
                <a:cs typeface="+mn-cs"/>
              </a:rPr>
              <a:t>Fire - Hot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>
                <a:ea typeface="+mn-ea"/>
                <a:cs typeface="+mn-cs"/>
              </a:rPr>
              <a:t>Air - light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>
                <a:ea typeface="+mn-ea"/>
                <a:cs typeface="+mn-cs"/>
              </a:rPr>
              <a:t>Earth - cool, heavy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>
                <a:ea typeface="+mn-ea"/>
                <a:cs typeface="+mn-cs"/>
              </a:rPr>
              <a:t>Water - wet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>
                <a:ea typeface="+mn-ea"/>
                <a:cs typeface="+mn-cs"/>
              </a:rPr>
              <a:t>Blend these in different proportions to get all substances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utoUpdateAnimBg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7772400" cy="762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b="1" dirty="0" smtClean="0">
                <a:solidFill>
                  <a:schemeClr val="bg1"/>
                </a:solidFill>
                <a:ea typeface="+mj-ea"/>
                <a:cs typeface="+mj-cs"/>
              </a:rPr>
              <a:t>Orbitals available for electrons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5241925"/>
            <a:ext cx="9144000" cy="1616075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3600" b="1" dirty="0" smtClean="0">
              <a:solidFill>
                <a:schemeClr val="bg1"/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3600" b="1" dirty="0" smtClean="0">
              <a:solidFill>
                <a:schemeClr val="bg1"/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3600" b="1" dirty="0" smtClean="0">
              <a:solidFill>
                <a:schemeClr val="bg1"/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3600" b="1" dirty="0" smtClean="0">
              <a:solidFill>
                <a:schemeClr val="bg1"/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3600" b="1" dirty="0" smtClean="0">
              <a:solidFill>
                <a:schemeClr val="bg1"/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3600" b="1" dirty="0" smtClean="0">
              <a:solidFill>
                <a:schemeClr val="bg1"/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3600" b="1" dirty="0" smtClean="0">
              <a:solidFill>
                <a:schemeClr val="bg1"/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8800" b="1" dirty="0" err="1" smtClean="0">
                <a:solidFill>
                  <a:schemeClr val="bg1"/>
                </a:solidFill>
                <a:ea typeface="+mn-ea"/>
                <a:cs typeface="+mn-cs"/>
              </a:rPr>
              <a:t>Aufbau</a:t>
            </a:r>
            <a:r>
              <a:rPr lang="en-US" sz="8800" b="1" dirty="0" smtClean="0">
                <a:solidFill>
                  <a:schemeClr val="bg1"/>
                </a:solidFill>
                <a:ea typeface="+mn-ea"/>
                <a:cs typeface="+mn-cs"/>
              </a:rPr>
              <a:t> Process: An electron occupies the lowest-energy orbital available.</a:t>
            </a:r>
          </a:p>
        </p:txBody>
      </p:sp>
      <p:pic>
        <p:nvPicPr>
          <p:cNvPr id="117764" name="Picture 4" descr="Scan0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689100" y="838200"/>
            <a:ext cx="5257800" cy="5165725"/>
          </a:xfr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2" name="Picture 6" descr="orbital_filling_tab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952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685800" y="1905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b="1" u="sng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Orbital filling table</a:t>
            </a:r>
            <a:endParaRPr lang="en-US">
              <a:solidFill>
                <a:schemeClr val="tx2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800" b="1" smtClean="0">
                <a:solidFill>
                  <a:schemeClr val="bg1"/>
                </a:solidFill>
                <a:ea typeface="ＭＳ Ｐゴシック" pitchFamily="34" charset="-128"/>
              </a:rPr>
              <a:t>Two electrons per orbital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989013" y="3382963"/>
            <a:ext cx="3092450" cy="579437"/>
            <a:chOff x="720" y="3168"/>
            <a:chExt cx="1948" cy="365"/>
          </a:xfrm>
        </p:grpSpPr>
        <p:sp>
          <p:nvSpPr>
            <p:cNvPr id="119822" name="Line 7"/>
            <p:cNvSpPr>
              <a:spLocks noChangeShapeType="1"/>
            </p:cNvSpPr>
            <p:nvPr/>
          </p:nvSpPr>
          <p:spPr bwMode="auto">
            <a:xfrm>
              <a:off x="720" y="3456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823" name="Text Box 9"/>
            <p:cNvSpPr txBox="1">
              <a:spLocks noChangeArrowheads="1"/>
            </p:cNvSpPr>
            <p:nvPr/>
          </p:nvSpPr>
          <p:spPr bwMode="auto">
            <a:xfrm>
              <a:off x="1728" y="3168"/>
              <a:ext cx="94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latin typeface="Calibri" pitchFamily="34" charset="0"/>
                </a:rPr>
                <a:t> Orbital</a:t>
              </a: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858838" y="1793875"/>
            <a:ext cx="3463925" cy="762000"/>
            <a:chOff x="576" y="2400"/>
            <a:chExt cx="2181" cy="480"/>
          </a:xfrm>
        </p:grpSpPr>
        <p:sp>
          <p:nvSpPr>
            <p:cNvPr id="119818" name="Line 5"/>
            <p:cNvSpPr>
              <a:spLocks noChangeShapeType="1"/>
            </p:cNvSpPr>
            <p:nvPr/>
          </p:nvSpPr>
          <p:spPr bwMode="auto">
            <a:xfrm flipV="1">
              <a:off x="1296" y="2400"/>
              <a:ext cx="0" cy="43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819" name="Line 4"/>
            <p:cNvSpPr>
              <a:spLocks noChangeShapeType="1"/>
            </p:cNvSpPr>
            <p:nvPr/>
          </p:nvSpPr>
          <p:spPr bwMode="auto">
            <a:xfrm>
              <a:off x="576" y="2448"/>
              <a:ext cx="0" cy="43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820" name="Text Box 6"/>
            <p:cNvSpPr txBox="1">
              <a:spLocks noChangeArrowheads="1"/>
            </p:cNvSpPr>
            <p:nvPr/>
          </p:nvSpPr>
          <p:spPr bwMode="auto">
            <a:xfrm>
              <a:off x="1632" y="2496"/>
              <a:ext cx="112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latin typeface="Calibri" pitchFamily="34" charset="0"/>
                </a:rPr>
                <a:t> Electron</a:t>
              </a:r>
            </a:p>
          </p:txBody>
        </p:sp>
        <p:sp>
          <p:nvSpPr>
            <p:cNvPr id="119821" name="Text Box 12"/>
            <p:cNvSpPr txBox="1">
              <a:spLocks noChangeArrowheads="1"/>
            </p:cNvSpPr>
            <p:nvPr/>
          </p:nvSpPr>
          <p:spPr bwMode="auto">
            <a:xfrm>
              <a:off x="758" y="2473"/>
              <a:ext cx="28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latin typeface="Calibri" pitchFamily="34" charset="0"/>
                </a:rPr>
                <a:t>or</a:t>
              </a:r>
            </a:p>
          </p:txBody>
        </p:sp>
      </p:grpSp>
      <p:sp>
        <p:nvSpPr>
          <p:cNvPr id="119824" name="Line 16"/>
          <p:cNvSpPr>
            <a:spLocks noChangeShapeType="1"/>
          </p:cNvSpPr>
          <p:nvPr/>
        </p:nvSpPr>
        <p:spPr bwMode="auto">
          <a:xfrm>
            <a:off x="6324600" y="4800600"/>
            <a:ext cx="8382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9826" name="Text Box 18"/>
          <p:cNvSpPr txBox="1">
            <a:spLocks noChangeArrowheads="1"/>
          </p:cNvSpPr>
          <p:nvPr/>
        </p:nvSpPr>
        <p:spPr bwMode="auto">
          <a:xfrm>
            <a:off x="6324600" y="3200400"/>
            <a:ext cx="703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Calibri" pitchFamily="34" charset="0"/>
              </a:rPr>
              <a:t>He</a:t>
            </a:r>
          </a:p>
        </p:txBody>
      </p:sp>
      <p:sp>
        <p:nvSpPr>
          <p:cNvPr id="119827" name="Text Box 19"/>
          <p:cNvSpPr txBox="1">
            <a:spLocks noChangeArrowheads="1"/>
          </p:cNvSpPr>
          <p:nvPr/>
        </p:nvSpPr>
        <p:spPr bwMode="auto">
          <a:xfrm>
            <a:off x="6400800" y="4953000"/>
            <a:ext cx="612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Calibri" pitchFamily="34" charset="0"/>
              </a:rPr>
              <a:t>1s</a:t>
            </a:r>
          </a:p>
        </p:txBody>
      </p:sp>
      <p:sp>
        <p:nvSpPr>
          <p:cNvPr id="119829" name="Line 21"/>
          <p:cNvSpPr>
            <a:spLocks noChangeShapeType="1"/>
          </p:cNvSpPr>
          <p:nvPr/>
        </p:nvSpPr>
        <p:spPr bwMode="auto">
          <a:xfrm flipV="1">
            <a:off x="6934200" y="3886200"/>
            <a:ext cx="0" cy="6858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9830" name="Line 22"/>
          <p:cNvSpPr>
            <a:spLocks noChangeShapeType="1"/>
          </p:cNvSpPr>
          <p:nvPr/>
        </p:nvSpPr>
        <p:spPr bwMode="auto">
          <a:xfrm>
            <a:off x="6553200" y="3962400"/>
            <a:ext cx="0" cy="6858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9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9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9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9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9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9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9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24" grpId="0" animBg="1"/>
      <p:bldP spid="119826" grpId="0"/>
      <p:bldP spid="119827" grpId="0"/>
      <p:bldP spid="119829" grpId="0" animBg="1"/>
      <p:bldP spid="119830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800" b="1" smtClean="0">
                <a:solidFill>
                  <a:schemeClr val="bg1"/>
                </a:solidFill>
                <a:ea typeface="ＭＳ Ｐゴシック" pitchFamily="34" charset="-128"/>
              </a:rPr>
              <a:t>Hund’s Rule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286000"/>
          </a:xfrm>
        </p:spPr>
        <p:txBody>
          <a:bodyPr/>
          <a:lstStyle/>
          <a:p>
            <a:pPr eaLnBrk="1" hangingPunct="1"/>
            <a:r>
              <a:rPr lang="en-US" sz="2800" b="1" smtClean="0">
                <a:solidFill>
                  <a:schemeClr val="bg1"/>
                </a:solidFill>
                <a:ea typeface="ＭＳ Ｐゴシック" pitchFamily="34" charset="-128"/>
              </a:rPr>
              <a:t>One electron enters each orbital of equal energy until all orbitals contain one electron. When this occurs, all electrons must have the same spin. </a:t>
            </a:r>
          </a:p>
          <a:p>
            <a:pPr eaLnBrk="1" hangingPunct="1">
              <a:buFontTx/>
              <a:buNone/>
            </a:pPr>
            <a:endParaRPr lang="en-US" sz="2400" smtClean="0">
              <a:ea typeface="ＭＳ Ｐゴシック" pitchFamily="34" charset="-128"/>
            </a:endParaRPr>
          </a:p>
        </p:txBody>
      </p:sp>
      <p:sp>
        <p:nvSpPr>
          <p:cNvPr id="122886" name="Line 6"/>
          <p:cNvSpPr>
            <a:spLocks noChangeShapeType="1"/>
          </p:cNvSpPr>
          <p:nvPr/>
        </p:nvSpPr>
        <p:spPr bwMode="auto">
          <a:xfrm flipV="1">
            <a:off x="1295400" y="3505200"/>
            <a:ext cx="0" cy="6858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887" name="Line 7"/>
          <p:cNvSpPr>
            <a:spLocks noChangeShapeType="1"/>
          </p:cNvSpPr>
          <p:nvPr/>
        </p:nvSpPr>
        <p:spPr bwMode="auto">
          <a:xfrm>
            <a:off x="1676400" y="3505200"/>
            <a:ext cx="0" cy="6858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888" name="Text Box 8"/>
          <p:cNvSpPr txBox="1">
            <a:spLocks noChangeArrowheads="1"/>
          </p:cNvSpPr>
          <p:nvPr/>
        </p:nvSpPr>
        <p:spPr bwMode="auto">
          <a:xfrm>
            <a:off x="288925" y="3602038"/>
            <a:ext cx="5873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N</a:t>
            </a: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1066800" y="4343400"/>
            <a:ext cx="838200" cy="731838"/>
            <a:chOff x="672" y="3168"/>
            <a:chExt cx="528" cy="461"/>
          </a:xfrm>
        </p:grpSpPr>
        <p:sp>
          <p:nvSpPr>
            <p:cNvPr id="120857" name="Text Box 5"/>
            <p:cNvSpPr txBox="1">
              <a:spLocks noChangeArrowheads="1"/>
            </p:cNvSpPr>
            <p:nvPr/>
          </p:nvSpPr>
          <p:spPr bwMode="auto">
            <a:xfrm>
              <a:off x="720" y="3264"/>
              <a:ext cx="38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latin typeface="Calibri" pitchFamily="34" charset="0"/>
                </a:rPr>
                <a:t>1s</a:t>
              </a:r>
            </a:p>
          </p:txBody>
        </p:sp>
        <p:sp>
          <p:nvSpPr>
            <p:cNvPr id="120858" name="Line 12"/>
            <p:cNvSpPr>
              <a:spLocks noChangeShapeType="1"/>
            </p:cNvSpPr>
            <p:nvPr/>
          </p:nvSpPr>
          <p:spPr bwMode="auto">
            <a:xfrm>
              <a:off x="67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2209800" y="4343400"/>
            <a:ext cx="838200" cy="731838"/>
            <a:chOff x="1392" y="3168"/>
            <a:chExt cx="528" cy="461"/>
          </a:xfrm>
        </p:grpSpPr>
        <p:sp>
          <p:nvSpPr>
            <p:cNvPr id="120855" name="Line 11"/>
            <p:cNvSpPr>
              <a:spLocks noChangeShapeType="1"/>
            </p:cNvSpPr>
            <p:nvPr/>
          </p:nvSpPr>
          <p:spPr bwMode="auto">
            <a:xfrm>
              <a:off x="139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856" name="Text Box 13"/>
            <p:cNvSpPr txBox="1">
              <a:spLocks noChangeArrowheads="1"/>
            </p:cNvSpPr>
            <p:nvPr/>
          </p:nvSpPr>
          <p:spPr bwMode="auto">
            <a:xfrm>
              <a:off x="1440" y="3264"/>
              <a:ext cx="38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latin typeface="Calibri" pitchFamily="34" charset="0"/>
                </a:rPr>
                <a:t>2s</a:t>
              </a:r>
            </a:p>
          </p:txBody>
        </p: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3505200" y="4343400"/>
            <a:ext cx="2819400" cy="731838"/>
            <a:chOff x="2208" y="3168"/>
            <a:chExt cx="1776" cy="461"/>
          </a:xfrm>
        </p:grpSpPr>
        <p:sp>
          <p:nvSpPr>
            <p:cNvPr id="120849" name="Line 4"/>
            <p:cNvSpPr>
              <a:spLocks noChangeShapeType="1"/>
            </p:cNvSpPr>
            <p:nvPr/>
          </p:nvSpPr>
          <p:spPr bwMode="auto">
            <a:xfrm>
              <a:off x="3456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850" name="Line 9"/>
            <p:cNvSpPr>
              <a:spLocks noChangeShapeType="1"/>
            </p:cNvSpPr>
            <p:nvPr/>
          </p:nvSpPr>
          <p:spPr bwMode="auto">
            <a:xfrm>
              <a:off x="283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851" name="Line 10"/>
            <p:cNvSpPr>
              <a:spLocks noChangeShapeType="1"/>
            </p:cNvSpPr>
            <p:nvPr/>
          </p:nvSpPr>
          <p:spPr bwMode="auto">
            <a:xfrm>
              <a:off x="2208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852" name="Text Box 14"/>
            <p:cNvSpPr txBox="1">
              <a:spLocks noChangeArrowheads="1"/>
            </p:cNvSpPr>
            <p:nvPr/>
          </p:nvSpPr>
          <p:spPr bwMode="auto">
            <a:xfrm>
              <a:off x="2256" y="3264"/>
              <a:ext cx="11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3200">
                <a:latin typeface="Calibri" pitchFamily="34" charset="0"/>
              </a:endParaRPr>
            </a:p>
          </p:txBody>
        </p:sp>
        <p:sp>
          <p:nvSpPr>
            <p:cNvPr id="120853" name="Text Box 15"/>
            <p:cNvSpPr txBox="1">
              <a:spLocks noChangeArrowheads="1"/>
            </p:cNvSpPr>
            <p:nvPr/>
          </p:nvSpPr>
          <p:spPr bwMode="auto">
            <a:xfrm>
              <a:off x="2880" y="3264"/>
              <a:ext cx="40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latin typeface="Calibri" pitchFamily="34" charset="0"/>
                </a:rPr>
                <a:t>2p</a:t>
              </a:r>
            </a:p>
          </p:txBody>
        </p:sp>
        <p:sp>
          <p:nvSpPr>
            <p:cNvPr id="120854" name="Text Box 16"/>
            <p:cNvSpPr txBox="1">
              <a:spLocks noChangeArrowheads="1"/>
            </p:cNvSpPr>
            <p:nvPr/>
          </p:nvSpPr>
          <p:spPr bwMode="auto">
            <a:xfrm>
              <a:off x="3504" y="3264"/>
              <a:ext cx="11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3200">
                <a:latin typeface="Calibri" pitchFamily="34" charset="0"/>
              </a:endParaRPr>
            </a:p>
          </p:txBody>
        </p:sp>
      </p:grpSp>
      <p:sp>
        <p:nvSpPr>
          <p:cNvPr id="122900" name="Line 20"/>
          <p:cNvSpPr>
            <a:spLocks noChangeShapeType="1"/>
          </p:cNvSpPr>
          <p:nvPr/>
        </p:nvSpPr>
        <p:spPr bwMode="auto">
          <a:xfrm flipV="1">
            <a:off x="3657600" y="3505200"/>
            <a:ext cx="0" cy="6858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901" name="Line 21"/>
          <p:cNvSpPr>
            <a:spLocks noChangeShapeType="1"/>
          </p:cNvSpPr>
          <p:nvPr/>
        </p:nvSpPr>
        <p:spPr bwMode="auto">
          <a:xfrm flipV="1">
            <a:off x="4648200" y="3505200"/>
            <a:ext cx="0" cy="6858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902" name="Line 22"/>
          <p:cNvSpPr>
            <a:spLocks noChangeShapeType="1"/>
          </p:cNvSpPr>
          <p:nvPr/>
        </p:nvSpPr>
        <p:spPr bwMode="auto">
          <a:xfrm flipV="1">
            <a:off x="5638800" y="3505200"/>
            <a:ext cx="0" cy="6858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903" name="Line 23"/>
          <p:cNvSpPr>
            <a:spLocks noChangeShapeType="1"/>
          </p:cNvSpPr>
          <p:nvPr/>
        </p:nvSpPr>
        <p:spPr bwMode="auto">
          <a:xfrm flipV="1">
            <a:off x="2438400" y="3505200"/>
            <a:ext cx="0" cy="6858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904" name="Line 24"/>
          <p:cNvSpPr>
            <a:spLocks noChangeShapeType="1"/>
          </p:cNvSpPr>
          <p:nvPr/>
        </p:nvSpPr>
        <p:spPr bwMode="auto">
          <a:xfrm>
            <a:off x="2819400" y="3505200"/>
            <a:ext cx="0" cy="6858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905" name="Text Box 25"/>
          <p:cNvSpPr txBox="1">
            <a:spLocks noChangeArrowheads="1"/>
          </p:cNvSpPr>
          <p:nvPr/>
        </p:nvSpPr>
        <p:spPr bwMode="auto">
          <a:xfrm>
            <a:off x="6858000" y="3657600"/>
            <a:ext cx="16954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>
                <a:latin typeface="Calibri" pitchFamily="34" charset="0"/>
              </a:rPr>
              <a:t>Orbital </a:t>
            </a:r>
          </a:p>
          <a:p>
            <a:pPr algn="ctr"/>
            <a:r>
              <a:rPr lang="en-US" sz="3200">
                <a:latin typeface="Calibri" pitchFamily="34" charset="0"/>
              </a:rPr>
              <a:t>Notation</a:t>
            </a:r>
          </a:p>
        </p:txBody>
      </p:sp>
      <p:sp>
        <p:nvSpPr>
          <p:cNvPr id="120848" name="TextBox 32"/>
          <p:cNvSpPr txBox="1">
            <a:spLocks noChangeArrowheads="1"/>
          </p:cNvSpPr>
          <p:nvPr/>
        </p:nvSpPr>
        <p:spPr bwMode="auto">
          <a:xfrm>
            <a:off x="2438400" y="5364163"/>
            <a:ext cx="5181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latin typeface="Calibri" pitchFamily="34" charset="0"/>
              </a:rPr>
              <a:t>Why does this occur?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2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2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2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2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2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2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2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2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2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6" grpId="0" animBg="1"/>
      <p:bldP spid="122887" grpId="0" animBg="1"/>
      <p:bldP spid="122888" grpId="0"/>
      <p:bldP spid="122900" grpId="0" animBg="1"/>
      <p:bldP spid="122901" grpId="0" animBg="1"/>
      <p:bldP spid="122902" grpId="0" animBg="1"/>
      <p:bldP spid="122903" grpId="0" animBg="1"/>
      <p:bldP spid="122904" grpId="0" animBg="1"/>
      <p:bldP spid="122905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b="1" smtClean="0">
                <a:solidFill>
                  <a:schemeClr val="bg1"/>
                </a:solidFill>
                <a:ea typeface="ＭＳ Ｐゴシック" pitchFamily="34" charset="-128"/>
              </a:rPr>
              <a:t>Practice</a:t>
            </a:r>
          </a:p>
        </p:txBody>
      </p:sp>
      <p:sp>
        <p:nvSpPr>
          <p:cNvPr id="123908" name="Text Box 4"/>
          <p:cNvSpPr txBox="1">
            <a:spLocks noChangeArrowheads="1"/>
          </p:cNvSpPr>
          <p:nvPr/>
        </p:nvSpPr>
        <p:spPr bwMode="auto">
          <a:xfrm>
            <a:off x="381000" y="1447800"/>
            <a:ext cx="546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Calibri" pitchFamily="34" charset="0"/>
              </a:rPr>
              <a:t>Si</a:t>
            </a:r>
          </a:p>
        </p:txBody>
      </p:sp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304800" y="2971800"/>
            <a:ext cx="681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Calibri" pitchFamily="34" charset="0"/>
              </a:rPr>
              <a:t>Be</a:t>
            </a:r>
          </a:p>
        </p:txBody>
      </p:sp>
      <p:sp>
        <p:nvSpPr>
          <p:cNvPr id="123912" name="Text Box 8"/>
          <p:cNvSpPr txBox="1">
            <a:spLocks noChangeArrowheads="1"/>
          </p:cNvSpPr>
          <p:nvPr/>
        </p:nvSpPr>
        <p:spPr bwMode="auto">
          <a:xfrm>
            <a:off x="381000" y="4191000"/>
            <a:ext cx="4556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Calibri" pitchFamily="34" charset="0"/>
              </a:rPr>
              <a:t>P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990600" y="2133600"/>
            <a:ext cx="490538" cy="596900"/>
            <a:chOff x="672" y="3168"/>
            <a:chExt cx="615" cy="819"/>
          </a:xfrm>
        </p:grpSpPr>
        <p:sp>
          <p:nvSpPr>
            <p:cNvPr id="121969" name="Text Box 11"/>
            <p:cNvSpPr txBox="1">
              <a:spLocks noChangeArrowheads="1"/>
            </p:cNvSpPr>
            <p:nvPr/>
          </p:nvSpPr>
          <p:spPr bwMode="auto">
            <a:xfrm>
              <a:off x="720" y="3442"/>
              <a:ext cx="567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1s</a:t>
              </a:r>
            </a:p>
          </p:txBody>
        </p:sp>
        <p:sp>
          <p:nvSpPr>
            <p:cNvPr id="121970" name="Line 12"/>
            <p:cNvSpPr>
              <a:spLocks noChangeShapeType="1"/>
            </p:cNvSpPr>
            <p:nvPr/>
          </p:nvSpPr>
          <p:spPr bwMode="auto">
            <a:xfrm>
              <a:off x="67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1828800" y="2133600"/>
            <a:ext cx="493713" cy="627063"/>
            <a:chOff x="1392" y="3168"/>
            <a:chExt cx="570" cy="749"/>
          </a:xfrm>
        </p:grpSpPr>
        <p:sp>
          <p:nvSpPr>
            <p:cNvPr id="121967" name="Line 14"/>
            <p:cNvSpPr>
              <a:spLocks noChangeShapeType="1"/>
            </p:cNvSpPr>
            <p:nvPr/>
          </p:nvSpPr>
          <p:spPr bwMode="auto">
            <a:xfrm>
              <a:off x="139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968" name="Text Box 15"/>
            <p:cNvSpPr txBox="1">
              <a:spLocks noChangeArrowheads="1"/>
            </p:cNvSpPr>
            <p:nvPr/>
          </p:nvSpPr>
          <p:spPr bwMode="auto">
            <a:xfrm>
              <a:off x="1440" y="3443"/>
              <a:ext cx="522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2s</a:t>
              </a:r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2667000" y="2133600"/>
            <a:ext cx="1339850" cy="596900"/>
            <a:chOff x="2208" y="3168"/>
            <a:chExt cx="1776" cy="819"/>
          </a:xfrm>
        </p:grpSpPr>
        <p:sp>
          <p:nvSpPr>
            <p:cNvPr id="121961" name="Line 17"/>
            <p:cNvSpPr>
              <a:spLocks noChangeShapeType="1"/>
            </p:cNvSpPr>
            <p:nvPr/>
          </p:nvSpPr>
          <p:spPr bwMode="auto">
            <a:xfrm>
              <a:off x="3456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962" name="Line 18"/>
            <p:cNvSpPr>
              <a:spLocks noChangeShapeType="1"/>
            </p:cNvSpPr>
            <p:nvPr/>
          </p:nvSpPr>
          <p:spPr bwMode="auto">
            <a:xfrm>
              <a:off x="283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963" name="Line 19"/>
            <p:cNvSpPr>
              <a:spLocks noChangeShapeType="1"/>
            </p:cNvSpPr>
            <p:nvPr/>
          </p:nvSpPr>
          <p:spPr bwMode="auto">
            <a:xfrm>
              <a:off x="2208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964" name="Text Box 20"/>
            <p:cNvSpPr txBox="1">
              <a:spLocks noChangeArrowheads="1"/>
            </p:cNvSpPr>
            <p:nvPr/>
          </p:nvSpPr>
          <p:spPr bwMode="auto">
            <a:xfrm>
              <a:off x="2254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21965" name="Text Box 21"/>
            <p:cNvSpPr txBox="1">
              <a:spLocks noChangeArrowheads="1"/>
            </p:cNvSpPr>
            <p:nvPr/>
          </p:nvSpPr>
          <p:spPr bwMode="auto">
            <a:xfrm>
              <a:off x="2881" y="3442"/>
              <a:ext cx="619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2p</a:t>
              </a:r>
            </a:p>
          </p:txBody>
        </p:sp>
        <p:sp>
          <p:nvSpPr>
            <p:cNvPr id="121966" name="Text Box 22"/>
            <p:cNvSpPr txBox="1">
              <a:spLocks noChangeArrowheads="1"/>
            </p:cNvSpPr>
            <p:nvPr/>
          </p:nvSpPr>
          <p:spPr bwMode="auto">
            <a:xfrm>
              <a:off x="3502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4419600" y="2133600"/>
            <a:ext cx="762000" cy="596900"/>
            <a:chOff x="1392" y="3168"/>
            <a:chExt cx="860" cy="819"/>
          </a:xfrm>
        </p:grpSpPr>
        <p:sp>
          <p:nvSpPr>
            <p:cNvPr id="121959" name="Line 24"/>
            <p:cNvSpPr>
              <a:spLocks noChangeShapeType="1"/>
            </p:cNvSpPr>
            <p:nvPr/>
          </p:nvSpPr>
          <p:spPr bwMode="auto">
            <a:xfrm>
              <a:off x="139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960" name="Text Box 25"/>
            <p:cNvSpPr txBox="1">
              <a:spLocks noChangeArrowheads="1"/>
            </p:cNvSpPr>
            <p:nvPr/>
          </p:nvSpPr>
          <p:spPr bwMode="auto">
            <a:xfrm>
              <a:off x="1440" y="3442"/>
              <a:ext cx="812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3s</a:t>
              </a:r>
            </a:p>
          </p:txBody>
        </p:sp>
      </p:grp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5334000" y="2133600"/>
            <a:ext cx="1339850" cy="596900"/>
            <a:chOff x="2208" y="3168"/>
            <a:chExt cx="1776" cy="819"/>
          </a:xfrm>
        </p:grpSpPr>
        <p:sp>
          <p:nvSpPr>
            <p:cNvPr id="121953" name="Line 27"/>
            <p:cNvSpPr>
              <a:spLocks noChangeShapeType="1"/>
            </p:cNvSpPr>
            <p:nvPr/>
          </p:nvSpPr>
          <p:spPr bwMode="auto">
            <a:xfrm>
              <a:off x="3456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954" name="Line 28"/>
            <p:cNvSpPr>
              <a:spLocks noChangeShapeType="1"/>
            </p:cNvSpPr>
            <p:nvPr/>
          </p:nvSpPr>
          <p:spPr bwMode="auto">
            <a:xfrm>
              <a:off x="283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955" name="Line 29"/>
            <p:cNvSpPr>
              <a:spLocks noChangeShapeType="1"/>
            </p:cNvSpPr>
            <p:nvPr/>
          </p:nvSpPr>
          <p:spPr bwMode="auto">
            <a:xfrm>
              <a:off x="2208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956" name="Text Box 30"/>
            <p:cNvSpPr txBox="1">
              <a:spLocks noChangeArrowheads="1"/>
            </p:cNvSpPr>
            <p:nvPr/>
          </p:nvSpPr>
          <p:spPr bwMode="auto">
            <a:xfrm>
              <a:off x="2254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21957" name="Text Box 31"/>
            <p:cNvSpPr txBox="1">
              <a:spLocks noChangeArrowheads="1"/>
            </p:cNvSpPr>
            <p:nvPr/>
          </p:nvSpPr>
          <p:spPr bwMode="auto">
            <a:xfrm>
              <a:off x="2881" y="3442"/>
              <a:ext cx="619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3p</a:t>
              </a:r>
            </a:p>
          </p:txBody>
        </p:sp>
        <p:sp>
          <p:nvSpPr>
            <p:cNvPr id="121958" name="Text Box 32"/>
            <p:cNvSpPr txBox="1">
              <a:spLocks noChangeArrowheads="1"/>
            </p:cNvSpPr>
            <p:nvPr/>
          </p:nvSpPr>
          <p:spPr bwMode="auto">
            <a:xfrm>
              <a:off x="3502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</p:grpSp>
      <p:sp>
        <p:nvSpPr>
          <p:cNvPr id="123937" name="Line 33"/>
          <p:cNvSpPr>
            <a:spLocks noChangeShapeType="1"/>
          </p:cNvSpPr>
          <p:nvPr/>
        </p:nvSpPr>
        <p:spPr bwMode="auto">
          <a:xfrm flipV="1">
            <a:off x="1066800" y="15240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38" name="Line 34"/>
          <p:cNvSpPr>
            <a:spLocks noChangeShapeType="1"/>
          </p:cNvSpPr>
          <p:nvPr/>
        </p:nvSpPr>
        <p:spPr bwMode="auto">
          <a:xfrm>
            <a:off x="1295400" y="15240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39" name="Line 35"/>
          <p:cNvSpPr>
            <a:spLocks noChangeShapeType="1"/>
          </p:cNvSpPr>
          <p:nvPr/>
        </p:nvSpPr>
        <p:spPr bwMode="auto">
          <a:xfrm>
            <a:off x="2209800" y="14478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40" name="Line 36"/>
          <p:cNvSpPr>
            <a:spLocks noChangeShapeType="1"/>
          </p:cNvSpPr>
          <p:nvPr/>
        </p:nvSpPr>
        <p:spPr bwMode="auto">
          <a:xfrm>
            <a:off x="3048000" y="14478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41" name="Line 37"/>
          <p:cNvSpPr>
            <a:spLocks noChangeShapeType="1"/>
          </p:cNvSpPr>
          <p:nvPr/>
        </p:nvSpPr>
        <p:spPr bwMode="auto">
          <a:xfrm>
            <a:off x="3505200" y="14478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42" name="Line 38"/>
          <p:cNvSpPr>
            <a:spLocks noChangeShapeType="1"/>
          </p:cNvSpPr>
          <p:nvPr/>
        </p:nvSpPr>
        <p:spPr bwMode="auto">
          <a:xfrm>
            <a:off x="3962400" y="14478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43" name="Line 39"/>
          <p:cNvSpPr>
            <a:spLocks noChangeShapeType="1"/>
          </p:cNvSpPr>
          <p:nvPr/>
        </p:nvSpPr>
        <p:spPr bwMode="auto">
          <a:xfrm>
            <a:off x="4800600" y="14478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44" name="Line 40"/>
          <p:cNvSpPr>
            <a:spLocks noChangeShapeType="1"/>
          </p:cNvSpPr>
          <p:nvPr/>
        </p:nvSpPr>
        <p:spPr bwMode="auto">
          <a:xfrm flipV="1">
            <a:off x="1981200" y="28956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45" name="Line 41"/>
          <p:cNvSpPr>
            <a:spLocks noChangeShapeType="1"/>
          </p:cNvSpPr>
          <p:nvPr/>
        </p:nvSpPr>
        <p:spPr bwMode="auto">
          <a:xfrm flipV="1">
            <a:off x="1981200" y="14478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46" name="Line 42"/>
          <p:cNvSpPr>
            <a:spLocks noChangeShapeType="1"/>
          </p:cNvSpPr>
          <p:nvPr/>
        </p:nvSpPr>
        <p:spPr bwMode="auto">
          <a:xfrm flipV="1">
            <a:off x="2819400" y="14478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47" name="Line 43"/>
          <p:cNvSpPr>
            <a:spLocks noChangeShapeType="1"/>
          </p:cNvSpPr>
          <p:nvPr/>
        </p:nvSpPr>
        <p:spPr bwMode="auto">
          <a:xfrm flipV="1">
            <a:off x="3276600" y="14478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48" name="Line 44"/>
          <p:cNvSpPr>
            <a:spLocks noChangeShapeType="1"/>
          </p:cNvSpPr>
          <p:nvPr/>
        </p:nvSpPr>
        <p:spPr bwMode="auto">
          <a:xfrm flipV="1">
            <a:off x="3733800" y="14478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49" name="Line 45"/>
          <p:cNvSpPr>
            <a:spLocks noChangeShapeType="1"/>
          </p:cNvSpPr>
          <p:nvPr/>
        </p:nvSpPr>
        <p:spPr bwMode="auto">
          <a:xfrm flipV="1">
            <a:off x="4572000" y="14478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50" name="Line 46"/>
          <p:cNvSpPr>
            <a:spLocks noChangeShapeType="1"/>
          </p:cNvSpPr>
          <p:nvPr/>
        </p:nvSpPr>
        <p:spPr bwMode="auto">
          <a:xfrm flipV="1">
            <a:off x="5410200" y="15240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51" name="Line 47"/>
          <p:cNvSpPr>
            <a:spLocks noChangeShapeType="1"/>
          </p:cNvSpPr>
          <p:nvPr/>
        </p:nvSpPr>
        <p:spPr bwMode="auto">
          <a:xfrm flipV="1">
            <a:off x="5867400" y="15240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52" name="Line 48"/>
          <p:cNvSpPr>
            <a:spLocks noChangeShapeType="1"/>
          </p:cNvSpPr>
          <p:nvPr/>
        </p:nvSpPr>
        <p:spPr bwMode="auto">
          <a:xfrm flipV="1">
            <a:off x="1143000" y="28956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7" name="Group 49"/>
          <p:cNvGrpSpPr>
            <a:grpSpLocks/>
          </p:cNvGrpSpPr>
          <p:nvPr/>
        </p:nvGrpSpPr>
        <p:grpSpPr bwMode="auto">
          <a:xfrm>
            <a:off x="1066800" y="3505200"/>
            <a:ext cx="490538" cy="596900"/>
            <a:chOff x="672" y="3168"/>
            <a:chExt cx="615" cy="819"/>
          </a:xfrm>
        </p:grpSpPr>
        <p:sp>
          <p:nvSpPr>
            <p:cNvPr id="121951" name="Text Box 50"/>
            <p:cNvSpPr txBox="1">
              <a:spLocks noChangeArrowheads="1"/>
            </p:cNvSpPr>
            <p:nvPr/>
          </p:nvSpPr>
          <p:spPr bwMode="auto">
            <a:xfrm>
              <a:off x="720" y="3442"/>
              <a:ext cx="567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1s</a:t>
              </a:r>
            </a:p>
          </p:txBody>
        </p:sp>
        <p:sp>
          <p:nvSpPr>
            <p:cNvPr id="121952" name="Line 51"/>
            <p:cNvSpPr>
              <a:spLocks noChangeShapeType="1"/>
            </p:cNvSpPr>
            <p:nvPr/>
          </p:nvSpPr>
          <p:spPr bwMode="auto">
            <a:xfrm>
              <a:off x="67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52"/>
          <p:cNvGrpSpPr>
            <a:grpSpLocks/>
          </p:cNvGrpSpPr>
          <p:nvPr/>
        </p:nvGrpSpPr>
        <p:grpSpPr bwMode="auto">
          <a:xfrm>
            <a:off x="1905000" y="3505200"/>
            <a:ext cx="493713" cy="627063"/>
            <a:chOff x="1392" y="3168"/>
            <a:chExt cx="570" cy="749"/>
          </a:xfrm>
        </p:grpSpPr>
        <p:sp>
          <p:nvSpPr>
            <p:cNvPr id="121949" name="Line 53"/>
            <p:cNvSpPr>
              <a:spLocks noChangeShapeType="1"/>
            </p:cNvSpPr>
            <p:nvPr/>
          </p:nvSpPr>
          <p:spPr bwMode="auto">
            <a:xfrm>
              <a:off x="139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950" name="Text Box 54"/>
            <p:cNvSpPr txBox="1">
              <a:spLocks noChangeArrowheads="1"/>
            </p:cNvSpPr>
            <p:nvPr/>
          </p:nvSpPr>
          <p:spPr bwMode="auto">
            <a:xfrm>
              <a:off x="1440" y="3443"/>
              <a:ext cx="522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2s</a:t>
              </a:r>
            </a:p>
          </p:txBody>
        </p:sp>
      </p:grpSp>
      <p:sp>
        <p:nvSpPr>
          <p:cNvPr id="123959" name="Line 55"/>
          <p:cNvSpPr>
            <a:spLocks noChangeShapeType="1"/>
          </p:cNvSpPr>
          <p:nvPr/>
        </p:nvSpPr>
        <p:spPr bwMode="auto">
          <a:xfrm>
            <a:off x="1371600" y="28956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60" name="Line 56"/>
          <p:cNvSpPr>
            <a:spLocks noChangeShapeType="1"/>
          </p:cNvSpPr>
          <p:nvPr/>
        </p:nvSpPr>
        <p:spPr bwMode="auto">
          <a:xfrm>
            <a:off x="2209800" y="28956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9" name="Group 57"/>
          <p:cNvGrpSpPr>
            <a:grpSpLocks/>
          </p:cNvGrpSpPr>
          <p:nvPr/>
        </p:nvGrpSpPr>
        <p:grpSpPr bwMode="auto">
          <a:xfrm>
            <a:off x="1066800" y="4800600"/>
            <a:ext cx="490538" cy="596900"/>
            <a:chOff x="672" y="3168"/>
            <a:chExt cx="615" cy="819"/>
          </a:xfrm>
        </p:grpSpPr>
        <p:sp>
          <p:nvSpPr>
            <p:cNvPr id="121947" name="Text Box 58"/>
            <p:cNvSpPr txBox="1">
              <a:spLocks noChangeArrowheads="1"/>
            </p:cNvSpPr>
            <p:nvPr/>
          </p:nvSpPr>
          <p:spPr bwMode="auto">
            <a:xfrm>
              <a:off x="720" y="3442"/>
              <a:ext cx="567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1s</a:t>
              </a:r>
            </a:p>
          </p:txBody>
        </p:sp>
        <p:sp>
          <p:nvSpPr>
            <p:cNvPr id="121948" name="Line 59"/>
            <p:cNvSpPr>
              <a:spLocks noChangeShapeType="1"/>
            </p:cNvSpPr>
            <p:nvPr/>
          </p:nvSpPr>
          <p:spPr bwMode="auto">
            <a:xfrm>
              <a:off x="67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60"/>
          <p:cNvGrpSpPr>
            <a:grpSpLocks/>
          </p:cNvGrpSpPr>
          <p:nvPr/>
        </p:nvGrpSpPr>
        <p:grpSpPr bwMode="auto">
          <a:xfrm>
            <a:off x="1905000" y="4800600"/>
            <a:ext cx="493713" cy="627063"/>
            <a:chOff x="1392" y="3168"/>
            <a:chExt cx="570" cy="749"/>
          </a:xfrm>
        </p:grpSpPr>
        <p:sp>
          <p:nvSpPr>
            <p:cNvPr id="121945" name="Line 61"/>
            <p:cNvSpPr>
              <a:spLocks noChangeShapeType="1"/>
            </p:cNvSpPr>
            <p:nvPr/>
          </p:nvSpPr>
          <p:spPr bwMode="auto">
            <a:xfrm>
              <a:off x="139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946" name="Text Box 62"/>
            <p:cNvSpPr txBox="1">
              <a:spLocks noChangeArrowheads="1"/>
            </p:cNvSpPr>
            <p:nvPr/>
          </p:nvSpPr>
          <p:spPr bwMode="auto">
            <a:xfrm>
              <a:off x="1440" y="3443"/>
              <a:ext cx="522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2s</a:t>
              </a:r>
            </a:p>
          </p:txBody>
        </p:sp>
      </p:grpSp>
      <p:grpSp>
        <p:nvGrpSpPr>
          <p:cNvPr id="11" name="Group 63"/>
          <p:cNvGrpSpPr>
            <a:grpSpLocks/>
          </p:cNvGrpSpPr>
          <p:nvPr/>
        </p:nvGrpSpPr>
        <p:grpSpPr bwMode="auto">
          <a:xfrm>
            <a:off x="2743200" y="4800600"/>
            <a:ext cx="1339850" cy="596900"/>
            <a:chOff x="2208" y="3168"/>
            <a:chExt cx="1776" cy="819"/>
          </a:xfrm>
        </p:grpSpPr>
        <p:sp>
          <p:nvSpPr>
            <p:cNvPr id="121939" name="Line 64"/>
            <p:cNvSpPr>
              <a:spLocks noChangeShapeType="1"/>
            </p:cNvSpPr>
            <p:nvPr/>
          </p:nvSpPr>
          <p:spPr bwMode="auto">
            <a:xfrm>
              <a:off x="3456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940" name="Line 65"/>
            <p:cNvSpPr>
              <a:spLocks noChangeShapeType="1"/>
            </p:cNvSpPr>
            <p:nvPr/>
          </p:nvSpPr>
          <p:spPr bwMode="auto">
            <a:xfrm>
              <a:off x="283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941" name="Line 66"/>
            <p:cNvSpPr>
              <a:spLocks noChangeShapeType="1"/>
            </p:cNvSpPr>
            <p:nvPr/>
          </p:nvSpPr>
          <p:spPr bwMode="auto">
            <a:xfrm>
              <a:off x="2208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942" name="Text Box 67"/>
            <p:cNvSpPr txBox="1">
              <a:spLocks noChangeArrowheads="1"/>
            </p:cNvSpPr>
            <p:nvPr/>
          </p:nvSpPr>
          <p:spPr bwMode="auto">
            <a:xfrm>
              <a:off x="2254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21943" name="Text Box 68"/>
            <p:cNvSpPr txBox="1">
              <a:spLocks noChangeArrowheads="1"/>
            </p:cNvSpPr>
            <p:nvPr/>
          </p:nvSpPr>
          <p:spPr bwMode="auto">
            <a:xfrm>
              <a:off x="2881" y="3442"/>
              <a:ext cx="619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2p</a:t>
              </a:r>
            </a:p>
          </p:txBody>
        </p:sp>
        <p:sp>
          <p:nvSpPr>
            <p:cNvPr id="121944" name="Text Box 69"/>
            <p:cNvSpPr txBox="1">
              <a:spLocks noChangeArrowheads="1"/>
            </p:cNvSpPr>
            <p:nvPr/>
          </p:nvSpPr>
          <p:spPr bwMode="auto">
            <a:xfrm>
              <a:off x="3502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</p:grpSp>
      <p:grpSp>
        <p:nvGrpSpPr>
          <p:cNvPr id="12" name="Group 70"/>
          <p:cNvGrpSpPr>
            <a:grpSpLocks/>
          </p:cNvGrpSpPr>
          <p:nvPr/>
        </p:nvGrpSpPr>
        <p:grpSpPr bwMode="auto">
          <a:xfrm>
            <a:off x="4495800" y="4800600"/>
            <a:ext cx="762000" cy="596900"/>
            <a:chOff x="1392" y="3168"/>
            <a:chExt cx="860" cy="819"/>
          </a:xfrm>
        </p:grpSpPr>
        <p:sp>
          <p:nvSpPr>
            <p:cNvPr id="121937" name="Line 71"/>
            <p:cNvSpPr>
              <a:spLocks noChangeShapeType="1"/>
            </p:cNvSpPr>
            <p:nvPr/>
          </p:nvSpPr>
          <p:spPr bwMode="auto">
            <a:xfrm>
              <a:off x="139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938" name="Text Box 72"/>
            <p:cNvSpPr txBox="1">
              <a:spLocks noChangeArrowheads="1"/>
            </p:cNvSpPr>
            <p:nvPr/>
          </p:nvSpPr>
          <p:spPr bwMode="auto">
            <a:xfrm>
              <a:off x="1440" y="3442"/>
              <a:ext cx="812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3s</a:t>
              </a:r>
            </a:p>
          </p:txBody>
        </p:sp>
      </p:grpSp>
      <p:grpSp>
        <p:nvGrpSpPr>
          <p:cNvPr id="13" name="Group 73"/>
          <p:cNvGrpSpPr>
            <a:grpSpLocks/>
          </p:cNvGrpSpPr>
          <p:nvPr/>
        </p:nvGrpSpPr>
        <p:grpSpPr bwMode="auto">
          <a:xfrm>
            <a:off x="5410200" y="4800600"/>
            <a:ext cx="1339850" cy="596900"/>
            <a:chOff x="2208" y="3168"/>
            <a:chExt cx="1776" cy="819"/>
          </a:xfrm>
        </p:grpSpPr>
        <p:sp>
          <p:nvSpPr>
            <p:cNvPr id="121931" name="Line 74"/>
            <p:cNvSpPr>
              <a:spLocks noChangeShapeType="1"/>
            </p:cNvSpPr>
            <p:nvPr/>
          </p:nvSpPr>
          <p:spPr bwMode="auto">
            <a:xfrm>
              <a:off x="3456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932" name="Line 75"/>
            <p:cNvSpPr>
              <a:spLocks noChangeShapeType="1"/>
            </p:cNvSpPr>
            <p:nvPr/>
          </p:nvSpPr>
          <p:spPr bwMode="auto">
            <a:xfrm>
              <a:off x="283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933" name="Line 76"/>
            <p:cNvSpPr>
              <a:spLocks noChangeShapeType="1"/>
            </p:cNvSpPr>
            <p:nvPr/>
          </p:nvSpPr>
          <p:spPr bwMode="auto">
            <a:xfrm>
              <a:off x="2208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934" name="Text Box 77"/>
            <p:cNvSpPr txBox="1">
              <a:spLocks noChangeArrowheads="1"/>
            </p:cNvSpPr>
            <p:nvPr/>
          </p:nvSpPr>
          <p:spPr bwMode="auto">
            <a:xfrm>
              <a:off x="2254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21935" name="Text Box 78"/>
            <p:cNvSpPr txBox="1">
              <a:spLocks noChangeArrowheads="1"/>
            </p:cNvSpPr>
            <p:nvPr/>
          </p:nvSpPr>
          <p:spPr bwMode="auto">
            <a:xfrm>
              <a:off x="2881" y="3442"/>
              <a:ext cx="619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3p</a:t>
              </a:r>
            </a:p>
          </p:txBody>
        </p:sp>
        <p:sp>
          <p:nvSpPr>
            <p:cNvPr id="121936" name="Text Box 79"/>
            <p:cNvSpPr txBox="1">
              <a:spLocks noChangeArrowheads="1"/>
            </p:cNvSpPr>
            <p:nvPr/>
          </p:nvSpPr>
          <p:spPr bwMode="auto">
            <a:xfrm>
              <a:off x="3502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</p:grpSp>
      <p:sp>
        <p:nvSpPr>
          <p:cNvPr id="123984" name="Line 80"/>
          <p:cNvSpPr>
            <a:spLocks noChangeShapeType="1"/>
          </p:cNvSpPr>
          <p:nvPr/>
        </p:nvSpPr>
        <p:spPr bwMode="auto">
          <a:xfrm flipV="1">
            <a:off x="1143000" y="41910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85" name="Line 81"/>
          <p:cNvSpPr>
            <a:spLocks noChangeShapeType="1"/>
          </p:cNvSpPr>
          <p:nvPr/>
        </p:nvSpPr>
        <p:spPr bwMode="auto">
          <a:xfrm>
            <a:off x="1371600" y="41910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86" name="Line 82"/>
          <p:cNvSpPr>
            <a:spLocks noChangeShapeType="1"/>
          </p:cNvSpPr>
          <p:nvPr/>
        </p:nvSpPr>
        <p:spPr bwMode="auto">
          <a:xfrm>
            <a:off x="2286000" y="41148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87" name="Line 83"/>
          <p:cNvSpPr>
            <a:spLocks noChangeShapeType="1"/>
          </p:cNvSpPr>
          <p:nvPr/>
        </p:nvSpPr>
        <p:spPr bwMode="auto">
          <a:xfrm>
            <a:off x="3124200" y="41148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88" name="Line 84"/>
          <p:cNvSpPr>
            <a:spLocks noChangeShapeType="1"/>
          </p:cNvSpPr>
          <p:nvPr/>
        </p:nvSpPr>
        <p:spPr bwMode="auto">
          <a:xfrm>
            <a:off x="3581400" y="41148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89" name="Line 85"/>
          <p:cNvSpPr>
            <a:spLocks noChangeShapeType="1"/>
          </p:cNvSpPr>
          <p:nvPr/>
        </p:nvSpPr>
        <p:spPr bwMode="auto">
          <a:xfrm>
            <a:off x="4038600" y="41148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90" name="Line 86"/>
          <p:cNvSpPr>
            <a:spLocks noChangeShapeType="1"/>
          </p:cNvSpPr>
          <p:nvPr/>
        </p:nvSpPr>
        <p:spPr bwMode="auto">
          <a:xfrm>
            <a:off x="4876800" y="41148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91" name="Line 87"/>
          <p:cNvSpPr>
            <a:spLocks noChangeShapeType="1"/>
          </p:cNvSpPr>
          <p:nvPr/>
        </p:nvSpPr>
        <p:spPr bwMode="auto">
          <a:xfrm flipV="1">
            <a:off x="2057400" y="41148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92" name="Line 88"/>
          <p:cNvSpPr>
            <a:spLocks noChangeShapeType="1"/>
          </p:cNvSpPr>
          <p:nvPr/>
        </p:nvSpPr>
        <p:spPr bwMode="auto">
          <a:xfrm flipV="1">
            <a:off x="2895600" y="41148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93" name="Line 89"/>
          <p:cNvSpPr>
            <a:spLocks noChangeShapeType="1"/>
          </p:cNvSpPr>
          <p:nvPr/>
        </p:nvSpPr>
        <p:spPr bwMode="auto">
          <a:xfrm flipV="1">
            <a:off x="3352800" y="41148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94" name="Line 90"/>
          <p:cNvSpPr>
            <a:spLocks noChangeShapeType="1"/>
          </p:cNvSpPr>
          <p:nvPr/>
        </p:nvSpPr>
        <p:spPr bwMode="auto">
          <a:xfrm flipV="1">
            <a:off x="3810000" y="41148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95" name="Line 91"/>
          <p:cNvSpPr>
            <a:spLocks noChangeShapeType="1"/>
          </p:cNvSpPr>
          <p:nvPr/>
        </p:nvSpPr>
        <p:spPr bwMode="auto">
          <a:xfrm flipV="1">
            <a:off x="4648200" y="41148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96" name="Line 92"/>
          <p:cNvSpPr>
            <a:spLocks noChangeShapeType="1"/>
          </p:cNvSpPr>
          <p:nvPr/>
        </p:nvSpPr>
        <p:spPr bwMode="auto">
          <a:xfrm flipV="1">
            <a:off x="5486400" y="41910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97" name="Line 93"/>
          <p:cNvSpPr>
            <a:spLocks noChangeShapeType="1"/>
          </p:cNvSpPr>
          <p:nvPr/>
        </p:nvSpPr>
        <p:spPr bwMode="auto">
          <a:xfrm flipV="1">
            <a:off x="5943600" y="41910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998" name="Line 94"/>
          <p:cNvSpPr>
            <a:spLocks noChangeShapeType="1"/>
          </p:cNvSpPr>
          <p:nvPr/>
        </p:nvSpPr>
        <p:spPr bwMode="auto">
          <a:xfrm flipV="1">
            <a:off x="6477000" y="41910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042" name="Text Box 138"/>
          <p:cNvSpPr txBox="1">
            <a:spLocks noChangeArrowheads="1"/>
          </p:cNvSpPr>
          <p:nvPr/>
        </p:nvSpPr>
        <p:spPr bwMode="auto">
          <a:xfrm>
            <a:off x="4800600" y="814388"/>
            <a:ext cx="635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1s</a:t>
            </a:r>
          </a:p>
        </p:txBody>
      </p:sp>
      <p:sp>
        <p:nvSpPr>
          <p:cNvPr id="124043" name="Text Box 139"/>
          <p:cNvSpPr txBox="1">
            <a:spLocks noChangeArrowheads="1"/>
          </p:cNvSpPr>
          <p:nvPr/>
        </p:nvSpPr>
        <p:spPr bwMode="auto">
          <a:xfrm>
            <a:off x="7772400" y="838200"/>
            <a:ext cx="657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3p</a:t>
            </a:r>
          </a:p>
        </p:txBody>
      </p:sp>
      <p:sp>
        <p:nvSpPr>
          <p:cNvPr id="124044" name="Text Box 140"/>
          <p:cNvSpPr txBox="1">
            <a:spLocks noChangeArrowheads="1"/>
          </p:cNvSpPr>
          <p:nvPr/>
        </p:nvSpPr>
        <p:spPr bwMode="auto">
          <a:xfrm>
            <a:off x="5562600" y="838200"/>
            <a:ext cx="63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2s</a:t>
            </a:r>
          </a:p>
        </p:txBody>
      </p:sp>
      <p:sp>
        <p:nvSpPr>
          <p:cNvPr id="124045" name="Text Box 141"/>
          <p:cNvSpPr txBox="1">
            <a:spLocks noChangeArrowheads="1"/>
          </p:cNvSpPr>
          <p:nvPr/>
        </p:nvSpPr>
        <p:spPr bwMode="auto">
          <a:xfrm>
            <a:off x="6324600" y="838200"/>
            <a:ext cx="6873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400" b="1">
                <a:latin typeface="Calibri" pitchFamily="34" charset="0"/>
              </a:rPr>
              <a:t>2p</a:t>
            </a:r>
          </a:p>
        </p:txBody>
      </p:sp>
      <p:sp>
        <p:nvSpPr>
          <p:cNvPr id="124046" name="Text Box 142"/>
          <p:cNvSpPr txBox="1">
            <a:spLocks noChangeArrowheads="1"/>
          </p:cNvSpPr>
          <p:nvPr/>
        </p:nvSpPr>
        <p:spPr bwMode="auto">
          <a:xfrm>
            <a:off x="7086600" y="838200"/>
            <a:ext cx="63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3s</a:t>
            </a:r>
          </a:p>
        </p:txBody>
      </p:sp>
      <p:sp>
        <p:nvSpPr>
          <p:cNvPr id="124047" name="Text Box 143"/>
          <p:cNvSpPr txBox="1">
            <a:spLocks noChangeArrowheads="1"/>
          </p:cNvSpPr>
          <p:nvPr/>
        </p:nvSpPr>
        <p:spPr bwMode="auto">
          <a:xfrm>
            <a:off x="2743200" y="2971800"/>
            <a:ext cx="63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1s</a:t>
            </a:r>
          </a:p>
        </p:txBody>
      </p:sp>
      <p:sp>
        <p:nvSpPr>
          <p:cNvPr id="124054" name="Text Box 150"/>
          <p:cNvSpPr txBox="1">
            <a:spLocks noChangeArrowheads="1"/>
          </p:cNvSpPr>
          <p:nvPr/>
        </p:nvSpPr>
        <p:spPr bwMode="auto">
          <a:xfrm>
            <a:off x="5257800" y="685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4056" name="Text Box 152"/>
          <p:cNvSpPr txBox="1">
            <a:spLocks noChangeArrowheads="1"/>
          </p:cNvSpPr>
          <p:nvPr/>
        </p:nvSpPr>
        <p:spPr bwMode="auto">
          <a:xfrm>
            <a:off x="6019800" y="685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4057" name="Text Box 153"/>
          <p:cNvSpPr txBox="1">
            <a:spLocks noChangeArrowheads="1"/>
          </p:cNvSpPr>
          <p:nvPr/>
        </p:nvSpPr>
        <p:spPr bwMode="auto">
          <a:xfrm>
            <a:off x="7543800" y="685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4058" name="Text Box 154"/>
          <p:cNvSpPr txBox="1">
            <a:spLocks noChangeArrowheads="1"/>
          </p:cNvSpPr>
          <p:nvPr/>
        </p:nvSpPr>
        <p:spPr bwMode="auto">
          <a:xfrm>
            <a:off x="6858000" y="685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6</a:t>
            </a:r>
          </a:p>
        </p:txBody>
      </p:sp>
      <p:sp>
        <p:nvSpPr>
          <p:cNvPr id="124059" name="Text Box 155"/>
          <p:cNvSpPr txBox="1">
            <a:spLocks noChangeArrowheads="1"/>
          </p:cNvSpPr>
          <p:nvPr/>
        </p:nvSpPr>
        <p:spPr bwMode="auto">
          <a:xfrm>
            <a:off x="8305800" y="685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4060" name="Text Box 156"/>
          <p:cNvSpPr txBox="1">
            <a:spLocks noChangeArrowheads="1"/>
          </p:cNvSpPr>
          <p:nvPr/>
        </p:nvSpPr>
        <p:spPr bwMode="auto">
          <a:xfrm>
            <a:off x="3429000" y="2971800"/>
            <a:ext cx="63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2s</a:t>
            </a:r>
          </a:p>
        </p:txBody>
      </p:sp>
      <p:sp>
        <p:nvSpPr>
          <p:cNvPr id="124061" name="Text Box 157"/>
          <p:cNvSpPr txBox="1">
            <a:spLocks noChangeArrowheads="1"/>
          </p:cNvSpPr>
          <p:nvPr/>
        </p:nvSpPr>
        <p:spPr bwMode="auto">
          <a:xfrm>
            <a:off x="3200400" y="2794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4062" name="Text Box 158"/>
          <p:cNvSpPr txBox="1">
            <a:spLocks noChangeArrowheads="1"/>
          </p:cNvSpPr>
          <p:nvPr/>
        </p:nvSpPr>
        <p:spPr bwMode="auto">
          <a:xfrm>
            <a:off x="3886200" y="2794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4063" name="Text Box 159"/>
          <p:cNvSpPr txBox="1">
            <a:spLocks noChangeArrowheads="1"/>
          </p:cNvSpPr>
          <p:nvPr/>
        </p:nvSpPr>
        <p:spPr bwMode="auto">
          <a:xfrm>
            <a:off x="4648200" y="5691188"/>
            <a:ext cx="635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1s</a:t>
            </a:r>
          </a:p>
        </p:txBody>
      </p:sp>
      <p:sp>
        <p:nvSpPr>
          <p:cNvPr id="124064" name="Text Box 160"/>
          <p:cNvSpPr txBox="1">
            <a:spLocks noChangeArrowheads="1"/>
          </p:cNvSpPr>
          <p:nvPr/>
        </p:nvSpPr>
        <p:spPr bwMode="auto">
          <a:xfrm>
            <a:off x="7620000" y="5715000"/>
            <a:ext cx="657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3p</a:t>
            </a:r>
          </a:p>
        </p:txBody>
      </p:sp>
      <p:sp>
        <p:nvSpPr>
          <p:cNvPr id="124065" name="Text Box 161"/>
          <p:cNvSpPr txBox="1">
            <a:spLocks noChangeArrowheads="1"/>
          </p:cNvSpPr>
          <p:nvPr/>
        </p:nvSpPr>
        <p:spPr bwMode="auto">
          <a:xfrm>
            <a:off x="5410200" y="5715000"/>
            <a:ext cx="63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2s</a:t>
            </a:r>
          </a:p>
        </p:txBody>
      </p:sp>
      <p:sp>
        <p:nvSpPr>
          <p:cNvPr id="124066" name="Text Box 162"/>
          <p:cNvSpPr txBox="1">
            <a:spLocks noChangeArrowheads="1"/>
          </p:cNvSpPr>
          <p:nvPr/>
        </p:nvSpPr>
        <p:spPr bwMode="auto">
          <a:xfrm>
            <a:off x="6934200" y="5715000"/>
            <a:ext cx="63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3s</a:t>
            </a:r>
          </a:p>
        </p:txBody>
      </p:sp>
      <p:sp>
        <p:nvSpPr>
          <p:cNvPr id="124067" name="Text Box 163"/>
          <p:cNvSpPr txBox="1">
            <a:spLocks noChangeArrowheads="1"/>
          </p:cNvSpPr>
          <p:nvPr/>
        </p:nvSpPr>
        <p:spPr bwMode="auto">
          <a:xfrm>
            <a:off x="5105400" y="55626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4068" name="Text Box 164"/>
          <p:cNvSpPr txBox="1">
            <a:spLocks noChangeArrowheads="1"/>
          </p:cNvSpPr>
          <p:nvPr/>
        </p:nvSpPr>
        <p:spPr bwMode="auto">
          <a:xfrm>
            <a:off x="5867400" y="55626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4069" name="Text Box 165"/>
          <p:cNvSpPr txBox="1">
            <a:spLocks noChangeArrowheads="1"/>
          </p:cNvSpPr>
          <p:nvPr/>
        </p:nvSpPr>
        <p:spPr bwMode="auto">
          <a:xfrm>
            <a:off x="7391400" y="55626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4070" name="Text Box 166"/>
          <p:cNvSpPr txBox="1">
            <a:spLocks noChangeArrowheads="1"/>
          </p:cNvSpPr>
          <p:nvPr/>
        </p:nvSpPr>
        <p:spPr bwMode="auto">
          <a:xfrm>
            <a:off x="6705600" y="55626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6</a:t>
            </a:r>
          </a:p>
        </p:txBody>
      </p:sp>
      <p:sp>
        <p:nvSpPr>
          <p:cNvPr id="124071" name="Text Box 167"/>
          <p:cNvSpPr txBox="1">
            <a:spLocks noChangeArrowheads="1"/>
          </p:cNvSpPr>
          <p:nvPr/>
        </p:nvSpPr>
        <p:spPr bwMode="auto">
          <a:xfrm>
            <a:off x="8153400" y="55626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3</a:t>
            </a:r>
          </a:p>
        </p:txBody>
      </p:sp>
      <p:sp>
        <p:nvSpPr>
          <p:cNvPr id="124072" name="Text Box 168"/>
          <p:cNvSpPr txBox="1">
            <a:spLocks noChangeArrowheads="1"/>
          </p:cNvSpPr>
          <p:nvPr/>
        </p:nvSpPr>
        <p:spPr bwMode="auto">
          <a:xfrm>
            <a:off x="6172200" y="5715000"/>
            <a:ext cx="6873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400" b="1">
                <a:latin typeface="Calibri" pitchFamily="34" charset="0"/>
              </a:rPr>
              <a:t>2p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3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3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3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3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3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3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3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3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3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3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3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3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3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3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3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3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23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23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23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23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2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2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24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24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2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2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24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24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2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2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24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24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24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2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24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24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12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2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24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24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6" dur="5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123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123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123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23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23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123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123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123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7" dur="500"/>
                                        <p:tgtEl>
                                          <p:spTgt spid="12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2" dur="500"/>
                                        <p:tgtEl>
                                          <p:spTgt spid="124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7" dur="500"/>
                                        <p:tgtEl>
                                          <p:spTgt spid="12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2" dur="500"/>
                                        <p:tgtEl>
                                          <p:spTgt spid="124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7" dur="500"/>
                                        <p:tgtEl>
                                          <p:spTgt spid="123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123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23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123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123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123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123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123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123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123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123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123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123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123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123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123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123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0" dur="500" fill="hold"/>
                                        <p:tgtEl>
                                          <p:spTgt spid="123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23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123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" dur="500" fill="hold"/>
                                        <p:tgtEl>
                                          <p:spTgt spid="123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500" fill="hold"/>
                                        <p:tgtEl>
                                          <p:spTgt spid="123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23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123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123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4" dur="500" fill="hold"/>
                                        <p:tgtEl>
                                          <p:spTgt spid="123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123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0" dur="500" fill="hold"/>
                                        <p:tgtEl>
                                          <p:spTgt spid="123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1" dur="500" fill="hold"/>
                                        <p:tgtEl>
                                          <p:spTgt spid="123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6" dur="500" fill="hold"/>
                                        <p:tgtEl>
                                          <p:spTgt spid="123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7" dur="500" fill="hold"/>
                                        <p:tgtEl>
                                          <p:spTgt spid="123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2" dur="500"/>
                                        <p:tgtEl>
                                          <p:spTgt spid="124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7" dur="500"/>
                                        <p:tgtEl>
                                          <p:spTgt spid="124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2" dur="500"/>
                                        <p:tgtEl>
                                          <p:spTgt spid="124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7" dur="500"/>
                                        <p:tgtEl>
                                          <p:spTgt spid="124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2" dur="500"/>
                                        <p:tgtEl>
                                          <p:spTgt spid="124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7" dur="500"/>
                                        <p:tgtEl>
                                          <p:spTgt spid="124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2" dur="500"/>
                                        <p:tgtEl>
                                          <p:spTgt spid="124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7" dur="500"/>
                                        <p:tgtEl>
                                          <p:spTgt spid="124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2" dur="500"/>
                                        <p:tgtEl>
                                          <p:spTgt spid="124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7" dur="500"/>
                                        <p:tgtEl>
                                          <p:spTgt spid="124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8" grpId="0"/>
      <p:bldP spid="123909" grpId="0"/>
      <p:bldP spid="123912" grpId="0"/>
      <p:bldP spid="123937" grpId="0" animBg="1"/>
      <p:bldP spid="123938" grpId="0" animBg="1"/>
      <p:bldP spid="123939" grpId="0" animBg="1"/>
      <p:bldP spid="123940" grpId="0" animBg="1"/>
      <p:bldP spid="123941" grpId="0" animBg="1"/>
      <p:bldP spid="123942" grpId="0" animBg="1"/>
      <p:bldP spid="123943" grpId="0" animBg="1"/>
      <p:bldP spid="123944" grpId="0" animBg="1"/>
      <p:bldP spid="123945" grpId="0" animBg="1"/>
      <p:bldP spid="123946" grpId="0" animBg="1"/>
      <p:bldP spid="123947" grpId="0" animBg="1"/>
      <p:bldP spid="123948" grpId="0" animBg="1"/>
      <p:bldP spid="123949" grpId="0" animBg="1"/>
      <p:bldP spid="123950" grpId="0" animBg="1"/>
      <p:bldP spid="123951" grpId="0" animBg="1"/>
      <p:bldP spid="123952" grpId="0" animBg="1"/>
      <p:bldP spid="123959" grpId="0" animBg="1"/>
      <p:bldP spid="123960" grpId="0" animBg="1"/>
      <p:bldP spid="123984" grpId="0" animBg="1"/>
      <p:bldP spid="123985" grpId="0" animBg="1"/>
      <p:bldP spid="123986" grpId="0" animBg="1"/>
      <p:bldP spid="123987" grpId="0" animBg="1"/>
      <p:bldP spid="123988" grpId="0" animBg="1"/>
      <p:bldP spid="123989" grpId="0" animBg="1"/>
      <p:bldP spid="123990" grpId="0" animBg="1"/>
      <p:bldP spid="123991" grpId="0" animBg="1"/>
      <p:bldP spid="123992" grpId="0" animBg="1"/>
      <p:bldP spid="123993" grpId="0" animBg="1"/>
      <p:bldP spid="123994" grpId="0" animBg="1"/>
      <p:bldP spid="123995" grpId="0" animBg="1"/>
      <p:bldP spid="123996" grpId="0" animBg="1"/>
      <p:bldP spid="123997" grpId="0" animBg="1"/>
      <p:bldP spid="123998" grpId="0" animBg="1"/>
      <p:bldP spid="124042" grpId="0"/>
      <p:bldP spid="124043" grpId="0"/>
      <p:bldP spid="124044" grpId="0"/>
      <p:bldP spid="124045" grpId="0"/>
      <p:bldP spid="124046" grpId="0"/>
      <p:bldP spid="124047" grpId="0"/>
      <p:bldP spid="124054" grpId="0"/>
      <p:bldP spid="124056" grpId="0"/>
      <p:bldP spid="124057" grpId="0"/>
      <p:bldP spid="124058" grpId="0"/>
      <p:bldP spid="124059" grpId="0"/>
      <p:bldP spid="124060" grpId="0"/>
      <p:bldP spid="124061" grpId="0"/>
      <p:bldP spid="124062" grpId="0"/>
      <p:bldP spid="124063" grpId="0"/>
      <p:bldP spid="124064" grpId="0"/>
      <p:bldP spid="124065" grpId="0"/>
      <p:bldP spid="124067" grpId="0"/>
      <p:bldP spid="124068" grpId="0"/>
      <p:bldP spid="124069" grpId="0"/>
      <p:bldP spid="124070" grpId="0"/>
      <p:bldP spid="124071" grpId="0"/>
      <p:bldP spid="124072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b="1" smtClean="0">
                <a:solidFill>
                  <a:schemeClr val="bg1"/>
                </a:solidFill>
                <a:ea typeface="ＭＳ Ｐゴシック" pitchFamily="34" charset="-128"/>
              </a:rPr>
              <a:t>Practice</a:t>
            </a:r>
          </a:p>
        </p:txBody>
      </p:sp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381000" y="2362200"/>
            <a:ext cx="590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Calibri" pitchFamily="34" charset="0"/>
              </a:rPr>
              <a:t>Kr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066800" y="2878138"/>
            <a:ext cx="490538" cy="596900"/>
            <a:chOff x="672" y="3168"/>
            <a:chExt cx="615" cy="819"/>
          </a:xfrm>
        </p:grpSpPr>
        <p:sp>
          <p:nvSpPr>
            <p:cNvPr id="122978" name="Text Box 6"/>
            <p:cNvSpPr txBox="1">
              <a:spLocks noChangeArrowheads="1"/>
            </p:cNvSpPr>
            <p:nvPr/>
          </p:nvSpPr>
          <p:spPr bwMode="auto">
            <a:xfrm>
              <a:off x="720" y="3442"/>
              <a:ext cx="567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1s</a:t>
              </a:r>
            </a:p>
          </p:txBody>
        </p:sp>
        <p:sp>
          <p:nvSpPr>
            <p:cNvPr id="122979" name="Line 7"/>
            <p:cNvSpPr>
              <a:spLocks noChangeShapeType="1"/>
            </p:cNvSpPr>
            <p:nvPr/>
          </p:nvSpPr>
          <p:spPr bwMode="auto">
            <a:xfrm>
              <a:off x="67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905000" y="2878138"/>
            <a:ext cx="493713" cy="627062"/>
            <a:chOff x="1392" y="3168"/>
            <a:chExt cx="570" cy="749"/>
          </a:xfrm>
        </p:grpSpPr>
        <p:sp>
          <p:nvSpPr>
            <p:cNvPr id="122976" name="Line 9"/>
            <p:cNvSpPr>
              <a:spLocks noChangeShapeType="1"/>
            </p:cNvSpPr>
            <p:nvPr/>
          </p:nvSpPr>
          <p:spPr bwMode="auto">
            <a:xfrm>
              <a:off x="139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77" name="Text Box 10"/>
            <p:cNvSpPr txBox="1">
              <a:spLocks noChangeArrowheads="1"/>
            </p:cNvSpPr>
            <p:nvPr/>
          </p:nvSpPr>
          <p:spPr bwMode="auto">
            <a:xfrm>
              <a:off x="1440" y="3443"/>
              <a:ext cx="522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2s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2743200" y="2878138"/>
            <a:ext cx="1339850" cy="596900"/>
            <a:chOff x="2208" y="3168"/>
            <a:chExt cx="1776" cy="819"/>
          </a:xfrm>
        </p:grpSpPr>
        <p:sp>
          <p:nvSpPr>
            <p:cNvPr id="122970" name="Line 12"/>
            <p:cNvSpPr>
              <a:spLocks noChangeShapeType="1"/>
            </p:cNvSpPr>
            <p:nvPr/>
          </p:nvSpPr>
          <p:spPr bwMode="auto">
            <a:xfrm>
              <a:off x="3456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71" name="Line 13"/>
            <p:cNvSpPr>
              <a:spLocks noChangeShapeType="1"/>
            </p:cNvSpPr>
            <p:nvPr/>
          </p:nvSpPr>
          <p:spPr bwMode="auto">
            <a:xfrm>
              <a:off x="283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72" name="Line 14"/>
            <p:cNvSpPr>
              <a:spLocks noChangeShapeType="1"/>
            </p:cNvSpPr>
            <p:nvPr/>
          </p:nvSpPr>
          <p:spPr bwMode="auto">
            <a:xfrm>
              <a:off x="2208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73" name="Text Box 15"/>
            <p:cNvSpPr txBox="1">
              <a:spLocks noChangeArrowheads="1"/>
            </p:cNvSpPr>
            <p:nvPr/>
          </p:nvSpPr>
          <p:spPr bwMode="auto">
            <a:xfrm>
              <a:off x="2254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22974" name="Text Box 16"/>
            <p:cNvSpPr txBox="1">
              <a:spLocks noChangeArrowheads="1"/>
            </p:cNvSpPr>
            <p:nvPr/>
          </p:nvSpPr>
          <p:spPr bwMode="auto">
            <a:xfrm>
              <a:off x="2881" y="3442"/>
              <a:ext cx="619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2p</a:t>
              </a:r>
            </a:p>
          </p:txBody>
        </p:sp>
        <p:sp>
          <p:nvSpPr>
            <p:cNvPr id="122975" name="Text Box 17"/>
            <p:cNvSpPr txBox="1">
              <a:spLocks noChangeArrowheads="1"/>
            </p:cNvSpPr>
            <p:nvPr/>
          </p:nvSpPr>
          <p:spPr bwMode="auto">
            <a:xfrm>
              <a:off x="3502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4495800" y="2878138"/>
            <a:ext cx="762000" cy="596900"/>
            <a:chOff x="1392" y="3168"/>
            <a:chExt cx="860" cy="819"/>
          </a:xfrm>
        </p:grpSpPr>
        <p:sp>
          <p:nvSpPr>
            <p:cNvPr id="122968" name="Line 19"/>
            <p:cNvSpPr>
              <a:spLocks noChangeShapeType="1"/>
            </p:cNvSpPr>
            <p:nvPr/>
          </p:nvSpPr>
          <p:spPr bwMode="auto">
            <a:xfrm>
              <a:off x="139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69" name="Text Box 20"/>
            <p:cNvSpPr txBox="1">
              <a:spLocks noChangeArrowheads="1"/>
            </p:cNvSpPr>
            <p:nvPr/>
          </p:nvSpPr>
          <p:spPr bwMode="auto">
            <a:xfrm>
              <a:off x="1440" y="3442"/>
              <a:ext cx="812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3s</a:t>
              </a:r>
            </a:p>
          </p:txBody>
        </p:sp>
      </p:grp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4038600" y="4572000"/>
            <a:ext cx="1339850" cy="596900"/>
            <a:chOff x="2208" y="3168"/>
            <a:chExt cx="1776" cy="819"/>
          </a:xfrm>
        </p:grpSpPr>
        <p:sp>
          <p:nvSpPr>
            <p:cNvPr id="122962" name="Line 22"/>
            <p:cNvSpPr>
              <a:spLocks noChangeShapeType="1"/>
            </p:cNvSpPr>
            <p:nvPr/>
          </p:nvSpPr>
          <p:spPr bwMode="auto">
            <a:xfrm>
              <a:off x="3456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63" name="Line 23"/>
            <p:cNvSpPr>
              <a:spLocks noChangeShapeType="1"/>
            </p:cNvSpPr>
            <p:nvPr/>
          </p:nvSpPr>
          <p:spPr bwMode="auto">
            <a:xfrm>
              <a:off x="283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64" name="Line 24"/>
            <p:cNvSpPr>
              <a:spLocks noChangeShapeType="1"/>
            </p:cNvSpPr>
            <p:nvPr/>
          </p:nvSpPr>
          <p:spPr bwMode="auto">
            <a:xfrm>
              <a:off x="2208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65" name="Text Box 25"/>
            <p:cNvSpPr txBox="1">
              <a:spLocks noChangeArrowheads="1"/>
            </p:cNvSpPr>
            <p:nvPr/>
          </p:nvSpPr>
          <p:spPr bwMode="auto">
            <a:xfrm>
              <a:off x="2254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22966" name="Text Box 26"/>
            <p:cNvSpPr txBox="1">
              <a:spLocks noChangeArrowheads="1"/>
            </p:cNvSpPr>
            <p:nvPr/>
          </p:nvSpPr>
          <p:spPr bwMode="auto">
            <a:xfrm>
              <a:off x="2881" y="3442"/>
              <a:ext cx="619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4p</a:t>
              </a:r>
            </a:p>
          </p:txBody>
        </p:sp>
        <p:sp>
          <p:nvSpPr>
            <p:cNvPr id="122967" name="Text Box 27"/>
            <p:cNvSpPr txBox="1">
              <a:spLocks noChangeArrowheads="1"/>
            </p:cNvSpPr>
            <p:nvPr/>
          </p:nvSpPr>
          <p:spPr bwMode="auto">
            <a:xfrm>
              <a:off x="3502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</p:grpSp>
      <p:sp>
        <p:nvSpPr>
          <p:cNvPr id="124956" name="Line 28"/>
          <p:cNvSpPr>
            <a:spLocks noChangeShapeType="1"/>
          </p:cNvSpPr>
          <p:nvPr/>
        </p:nvSpPr>
        <p:spPr bwMode="auto">
          <a:xfrm flipV="1">
            <a:off x="1143000" y="2268538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57" name="Line 29"/>
          <p:cNvSpPr>
            <a:spLocks noChangeShapeType="1"/>
          </p:cNvSpPr>
          <p:nvPr/>
        </p:nvSpPr>
        <p:spPr bwMode="auto">
          <a:xfrm>
            <a:off x="1371600" y="2268538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58" name="Line 30"/>
          <p:cNvSpPr>
            <a:spLocks noChangeShapeType="1"/>
          </p:cNvSpPr>
          <p:nvPr/>
        </p:nvSpPr>
        <p:spPr bwMode="auto">
          <a:xfrm>
            <a:off x="2286000" y="2192338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59" name="Line 31"/>
          <p:cNvSpPr>
            <a:spLocks noChangeShapeType="1"/>
          </p:cNvSpPr>
          <p:nvPr/>
        </p:nvSpPr>
        <p:spPr bwMode="auto">
          <a:xfrm>
            <a:off x="3124200" y="2192338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60" name="Line 32"/>
          <p:cNvSpPr>
            <a:spLocks noChangeShapeType="1"/>
          </p:cNvSpPr>
          <p:nvPr/>
        </p:nvSpPr>
        <p:spPr bwMode="auto">
          <a:xfrm>
            <a:off x="3581400" y="2192338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61" name="Line 33"/>
          <p:cNvSpPr>
            <a:spLocks noChangeShapeType="1"/>
          </p:cNvSpPr>
          <p:nvPr/>
        </p:nvSpPr>
        <p:spPr bwMode="auto">
          <a:xfrm>
            <a:off x="4038600" y="2192338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62" name="Line 34"/>
          <p:cNvSpPr>
            <a:spLocks noChangeShapeType="1"/>
          </p:cNvSpPr>
          <p:nvPr/>
        </p:nvSpPr>
        <p:spPr bwMode="auto">
          <a:xfrm>
            <a:off x="4876800" y="2192338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63" name="Line 35"/>
          <p:cNvSpPr>
            <a:spLocks noChangeShapeType="1"/>
          </p:cNvSpPr>
          <p:nvPr/>
        </p:nvSpPr>
        <p:spPr bwMode="auto">
          <a:xfrm flipV="1">
            <a:off x="2057400" y="2192338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64" name="Line 36"/>
          <p:cNvSpPr>
            <a:spLocks noChangeShapeType="1"/>
          </p:cNvSpPr>
          <p:nvPr/>
        </p:nvSpPr>
        <p:spPr bwMode="auto">
          <a:xfrm flipV="1">
            <a:off x="2895600" y="2192338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65" name="Line 37"/>
          <p:cNvSpPr>
            <a:spLocks noChangeShapeType="1"/>
          </p:cNvSpPr>
          <p:nvPr/>
        </p:nvSpPr>
        <p:spPr bwMode="auto">
          <a:xfrm flipV="1">
            <a:off x="3352800" y="2192338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66" name="Line 38"/>
          <p:cNvSpPr>
            <a:spLocks noChangeShapeType="1"/>
          </p:cNvSpPr>
          <p:nvPr/>
        </p:nvSpPr>
        <p:spPr bwMode="auto">
          <a:xfrm flipV="1">
            <a:off x="3810000" y="2192338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67" name="Line 39"/>
          <p:cNvSpPr>
            <a:spLocks noChangeShapeType="1"/>
          </p:cNvSpPr>
          <p:nvPr/>
        </p:nvSpPr>
        <p:spPr bwMode="auto">
          <a:xfrm flipV="1">
            <a:off x="4648200" y="2192338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68" name="Line 40"/>
          <p:cNvSpPr>
            <a:spLocks noChangeShapeType="1"/>
          </p:cNvSpPr>
          <p:nvPr/>
        </p:nvSpPr>
        <p:spPr bwMode="auto">
          <a:xfrm flipV="1">
            <a:off x="5486400" y="2268538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69" name="Line 41"/>
          <p:cNvSpPr>
            <a:spLocks noChangeShapeType="1"/>
          </p:cNvSpPr>
          <p:nvPr/>
        </p:nvSpPr>
        <p:spPr bwMode="auto">
          <a:xfrm flipV="1">
            <a:off x="5943600" y="22860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70" name="Line 42"/>
          <p:cNvSpPr>
            <a:spLocks noChangeShapeType="1"/>
          </p:cNvSpPr>
          <p:nvPr/>
        </p:nvSpPr>
        <p:spPr bwMode="auto">
          <a:xfrm flipV="1">
            <a:off x="6400800" y="22098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7" name="Group 43"/>
          <p:cNvGrpSpPr>
            <a:grpSpLocks/>
          </p:cNvGrpSpPr>
          <p:nvPr/>
        </p:nvGrpSpPr>
        <p:grpSpPr bwMode="auto">
          <a:xfrm>
            <a:off x="7162800" y="2878138"/>
            <a:ext cx="493713" cy="627062"/>
            <a:chOff x="1392" y="3168"/>
            <a:chExt cx="570" cy="749"/>
          </a:xfrm>
        </p:grpSpPr>
        <p:sp>
          <p:nvSpPr>
            <p:cNvPr id="122960" name="Line 44"/>
            <p:cNvSpPr>
              <a:spLocks noChangeShapeType="1"/>
            </p:cNvSpPr>
            <p:nvPr/>
          </p:nvSpPr>
          <p:spPr bwMode="auto">
            <a:xfrm>
              <a:off x="139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61" name="Text Box 45"/>
            <p:cNvSpPr txBox="1">
              <a:spLocks noChangeArrowheads="1"/>
            </p:cNvSpPr>
            <p:nvPr/>
          </p:nvSpPr>
          <p:spPr bwMode="auto">
            <a:xfrm>
              <a:off x="1440" y="3443"/>
              <a:ext cx="522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4s</a:t>
              </a:r>
            </a:p>
          </p:txBody>
        </p:sp>
      </p:grpSp>
      <p:sp>
        <p:nvSpPr>
          <p:cNvPr id="124974" name="Line 46"/>
          <p:cNvSpPr>
            <a:spLocks noChangeShapeType="1"/>
          </p:cNvSpPr>
          <p:nvPr/>
        </p:nvSpPr>
        <p:spPr bwMode="auto">
          <a:xfrm>
            <a:off x="7543800" y="2192338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75" name="Line 47"/>
          <p:cNvSpPr>
            <a:spLocks noChangeShapeType="1"/>
          </p:cNvSpPr>
          <p:nvPr/>
        </p:nvSpPr>
        <p:spPr bwMode="auto">
          <a:xfrm flipV="1">
            <a:off x="7315200" y="2192338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83" name="Line 55"/>
          <p:cNvSpPr>
            <a:spLocks noChangeShapeType="1"/>
          </p:cNvSpPr>
          <p:nvPr/>
        </p:nvSpPr>
        <p:spPr bwMode="auto">
          <a:xfrm>
            <a:off x="1447800" y="3886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84" name="Line 56"/>
          <p:cNvSpPr>
            <a:spLocks noChangeShapeType="1"/>
          </p:cNvSpPr>
          <p:nvPr/>
        </p:nvSpPr>
        <p:spPr bwMode="auto">
          <a:xfrm>
            <a:off x="1905000" y="3886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85" name="Line 57"/>
          <p:cNvSpPr>
            <a:spLocks noChangeShapeType="1"/>
          </p:cNvSpPr>
          <p:nvPr/>
        </p:nvSpPr>
        <p:spPr bwMode="auto">
          <a:xfrm>
            <a:off x="2362200" y="3886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86" name="Line 58"/>
          <p:cNvSpPr>
            <a:spLocks noChangeShapeType="1"/>
          </p:cNvSpPr>
          <p:nvPr/>
        </p:nvSpPr>
        <p:spPr bwMode="auto">
          <a:xfrm flipV="1">
            <a:off x="1219200" y="3886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87" name="Line 59"/>
          <p:cNvSpPr>
            <a:spLocks noChangeShapeType="1"/>
          </p:cNvSpPr>
          <p:nvPr/>
        </p:nvSpPr>
        <p:spPr bwMode="auto">
          <a:xfrm flipV="1">
            <a:off x="1676400" y="3886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88" name="Line 60"/>
          <p:cNvSpPr>
            <a:spLocks noChangeShapeType="1"/>
          </p:cNvSpPr>
          <p:nvPr/>
        </p:nvSpPr>
        <p:spPr bwMode="auto">
          <a:xfrm flipV="1">
            <a:off x="2133600" y="3886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85"/>
          <p:cNvGrpSpPr>
            <a:grpSpLocks/>
          </p:cNvGrpSpPr>
          <p:nvPr/>
        </p:nvGrpSpPr>
        <p:grpSpPr bwMode="auto">
          <a:xfrm>
            <a:off x="1066800" y="4572000"/>
            <a:ext cx="2379663" cy="625475"/>
            <a:chOff x="672" y="2880"/>
            <a:chExt cx="1499" cy="394"/>
          </a:xfrm>
        </p:grpSpPr>
        <p:sp>
          <p:nvSpPr>
            <p:cNvPr id="122950" name="Line 49"/>
            <p:cNvSpPr>
              <a:spLocks noChangeShapeType="1"/>
            </p:cNvSpPr>
            <p:nvPr/>
          </p:nvSpPr>
          <p:spPr bwMode="auto">
            <a:xfrm>
              <a:off x="1265" y="2880"/>
              <a:ext cx="251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51" name="Line 50"/>
            <p:cNvSpPr>
              <a:spLocks noChangeShapeType="1"/>
            </p:cNvSpPr>
            <p:nvPr/>
          </p:nvSpPr>
          <p:spPr bwMode="auto">
            <a:xfrm>
              <a:off x="969" y="2880"/>
              <a:ext cx="250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52" name="Line 51"/>
            <p:cNvSpPr>
              <a:spLocks noChangeShapeType="1"/>
            </p:cNvSpPr>
            <p:nvPr/>
          </p:nvSpPr>
          <p:spPr bwMode="auto">
            <a:xfrm>
              <a:off x="672" y="2880"/>
              <a:ext cx="251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53" name="Text Box 52"/>
            <p:cNvSpPr txBox="1">
              <a:spLocks noChangeArrowheads="1"/>
            </p:cNvSpPr>
            <p:nvPr/>
          </p:nvSpPr>
          <p:spPr bwMode="auto">
            <a:xfrm>
              <a:off x="694" y="3006"/>
              <a:ext cx="1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22954" name="Text Box 53"/>
            <p:cNvSpPr txBox="1">
              <a:spLocks noChangeArrowheads="1"/>
            </p:cNvSpPr>
            <p:nvPr/>
          </p:nvSpPr>
          <p:spPr bwMode="auto">
            <a:xfrm>
              <a:off x="992" y="3006"/>
              <a:ext cx="1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22955" name="Text Box 54"/>
            <p:cNvSpPr txBox="1">
              <a:spLocks noChangeArrowheads="1"/>
            </p:cNvSpPr>
            <p:nvPr/>
          </p:nvSpPr>
          <p:spPr bwMode="auto">
            <a:xfrm>
              <a:off x="1287" y="3006"/>
              <a:ext cx="29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3d</a:t>
              </a:r>
            </a:p>
          </p:txBody>
        </p:sp>
        <p:sp>
          <p:nvSpPr>
            <p:cNvPr id="122956" name="Line 61"/>
            <p:cNvSpPr>
              <a:spLocks noChangeShapeType="1"/>
            </p:cNvSpPr>
            <p:nvPr/>
          </p:nvSpPr>
          <p:spPr bwMode="auto">
            <a:xfrm>
              <a:off x="1584" y="2880"/>
              <a:ext cx="251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57" name="Line 62"/>
            <p:cNvSpPr>
              <a:spLocks noChangeShapeType="1"/>
            </p:cNvSpPr>
            <p:nvPr/>
          </p:nvSpPr>
          <p:spPr bwMode="auto">
            <a:xfrm>
              <a:off x="1920" y="2880"/>
              <a:ext cx="251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58" name="Text Box 63"/>
            <p:cNvSpPr txBox="1">
              <a:spLocks noChangeArrowheads="1"/>
            </p:cNvSpPr>
            <p:nvPr/>
          </p:nvSpPr>
          <p:spPr bwMode="auto">
            <a:xfrm>
              <a:off x="1584" y="3024"/>
              <a:ext cx="1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22959" name="Text Box 64"/>
            <p:cNvSpPr txBox="1">
              <a:spLocks noChangeArrowheads="1"/>
            </p:cNvSpPr>
            <p:nvPr/>
          </p:nvSpPr>
          <p:spPr bwMode="auto">
            <a:xfrm>
              <a:off x="1872" y="3024"/>
              <a:ext cx="1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</p:grpSp>
      <p:sp>
        <p:nvSpPr>
          <p:cNvPr id="124993" name="Line 65"/>
          <p:cNvSpPr>
            <a:spLocks noChangeShapeType="1"/>
          </p:cNvSpPr>
          <p:nvPr/>
        </p:nvSpPr>
        <p:spPr bwMode="auto">
          <a:xfrm>
            <a:off x="2819400" y="3886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94" name="Line 66"/>
          <p:cNvSpPr>
            <a:spLocks noChangeShapeType="1"/>
          </p:cNvSpPr>
          <p:nvPr/>
        </p:nvSpPr>
        <p:spPr bwMode="auto">
          <a:xfrm flipV="1">
            <a:off x="2590800" y="3886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95" name="Line 67"/>
          <p:cNvSpPr>
            <a:spLocks noChangeShapeType="1"/>
          </p:cNvSpPr>
          <p:nvPr/>
        </p:nvSpPr>
        <p:spPr bwMode="auto">
          <a:xfrm>
            <a:off x="3352800" y="3886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4996" name="Line 68"/>
          <p:cNvSpPr>
            <a:spLocks noChangeShapeType="1"/>
          </p:cNvSpPr>
          <p:nvPr/>
        </p:nvSpPr>
        <p:spPr bwMode="auto">
          <a:xfrm flipV="1">
            <a:off x="3124200" y="3886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9" name="Group 69"/>
          <p:cNvGrpSpPr>
            <a:grpSpLocks/>
          </p:cNvGrpSpPr>
          <p:nvPr/>
        </p:nvGrpSpPr>
        <p:grpSpPr bwMode="auto">
          <a:xfrm>
            <a:off x="5334000" y="2895600"/>
            <a:ext cx="1339850" cy="596900"/>
            <a:chOff x="2208" y="3168"/>
            <a:chExt cx="1776" cy="819"/>
          </a:xfrm>
        </p:grpSpPr>
        <p:sp>
          <p:nvSpPr>
            <p:cNvPr id="122944" name="Line 70"/>
            <p:cNvSpPr>
              <a:spLocks noChangeShapeType="1"/>
            </p:cNvSpPr>
            <p:nvPr/>
          </p:nvSpPr>
          <p:spPr bwMode="auto">
            <a:xfrm>
              <a:off x="3456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45" name="Line 71"/>
            <p:cNvSpPr>
              <a:spLocks noChangeShapeType="1"/>
            </p:cNvSpPr>
            <p:nvPr/>
          </p:nvSpPr>
          <p:spPr bwMode="auto">
            <a:xfrm>
              <a:off x="283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46" name="Line 72"/>
            <p:cNvSpPr>
              <a:spLocks noChangeShapeType="1"/>
            </p:cNvSpPr>
            <p:nvPr/>
          </p:nvSpPr>
          <p:spPr bwMode="auto">
            <a:xfrm>
              <a:off x="2208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47" name="Text Box 73"/>
            <p:cNvSpPr txBox="1">
              <a:spLocks noChangeArrowheads="1"/>
            </p:cNvSpPr>
            <p:nvPr/>
          </p:nvSpPr>
          <p:spPr bwMode="auto">
            <a:xfrm>
              <a:off x="2254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22948" name="Text Box 74"/>
            <p:cNvSpPr txBox="1">
              <a:spLocks noChangeArrowheads="1"/>
            </p:cNvSpPr>
            <p:nvPr/>
          </p:nvSpPr>
          <p:spPr bwMode="auto">
            <a:xfrm>
              <a:off x="2881" y="3442"/>
              <a:ext cx="619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3p</a:t>
              </a:r>
            </a:p>
          </p:txBody>
        </p:sp>
        <p:sp>
          <p:nvSpPr>
            <p:cNvPr id="122949" name="Text Box 75"/>
            <p:cNvSpPr txBox="1">
              <a:spLocks noChangeArrowheads="1"/>
            </p:cNvSpPr>
            <p:nvPr/>
          </p:nvSpPr>
          <p:spPr bwMode="auto">
            <a:xfrm>
              <a:off x="3502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</p:grpSp>
      <p:sp>
        <p:nvSpPr>
          <p:cNvPr id="125004" name="Line 76"/>
          <p:cNvSpPr>
            <a:spLocks noChangeShapeType="1"/>
          </p:cNvSpPr>
          <p:nvPr/>
        </p:nvSpPr>
        <p:spPr bwMode="auto">
          <a:xfrm>
            <a:off x="4343400" y="3886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005" name="Line 77"/>
          <p:cNvSpPr>
            <a:spLocks noChangeShapeType="1"/>
          </p:cNvSpPr>
          <p:nvPr/>
        </p:nvSpPr>
        <p:spPr bwMode="auto">
          <a:xfrm>
            <a:off x="4800600" y="3886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006" name="Line 78"/>
          <p:cNvSpPr>
            <a:spLocks noChangeShapeType="1"/>
          </p:cNvSpPr>
          <p:nvPr/>
        </p:nvSpPr>
        <p:spPr bwMode="auto">
          <a:xfrm>
            <a:off x="5257800" y="3886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007" name="Line 79"/>
          <p:cNvSpPr>
            <a:spLocks noChangeShapeType="1"/>
          </p:cNvSpPr>
          <p:nvPr/>
        </p:nvSpPr>
        <p:spPr bwMode="auto">
          <a:xfrm flipV="1">
            <a:off x="4114800" y="3886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008" name="Line 80"/>
          <p:cNvSpPr>
            <a:spLocks noChangeShapeType="1"/>
          </p:cNvSpPr>
          <p:nvPr/>
        </p:nvSpPr>
        <p:spPr bwMode="auto">
          <a:xfrm flipV="1">
            <a:off x="4572000" y="3886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009" name="Line 81"/>
          <p:cNvSpPr>
            <a:spLocks noChangeShapeType="1"/>
          </p:cNvSpPr>
          <p:nvPr/>
        </p:nvSpPr>
        <p:spPr bwMode="auto">
          <a:xfrm flipV="1">
            <a:off x="5029200" y="3886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010" name="Line 82"/>
          <p:cNvSpPr>
            <a:spLocks noChangeShapeType="1"/>
          </p:cNvSpPr>
          <p:nvPr/>
        </p:nvSpPr>
        <p:spPr bwMode="auto">
          <a:xfrm>
            <a:off x="5638800" y="22098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011" name="Line 83"/>
          <p:cNvSpPr>
            <a:spLocks noChangeShapeType="1"/>
          </p:cNvSpPr>
          <p:nvPr/>
        </p:nvSpPr>
        <p:spPr bwMode="auto">
          <a:xfrm>
            <a:off x="6096000" y="22098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012" name="Line 84"/>
          <p:cNvSpPr>
            <a:spLocks noChangeShapeType="1"/>
          </p:cNvSpPr>
          <p:nvPr/>
        </p:nvSpPr>
        <p:spPr bwMode="auto">
          <a:xfrm>
            <a:off x="6629400" y="22860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014" name="Text Box 86"/>
          <p:cNvSpPr txBox="1">
            <a:spLocks noChangeArrowheads="1"/>
          </p:cNvSpPr>
          <p:nvPr/>
        </p:nvSpPr>
        <p:spPr bwMode="auto">
          <a:xfrm>
            <a:off x="1066800" y="5462588"/>
            <a:ext cx="635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1s</a:t>
            </a:r>
          </a:p>
        </p:txBody>
      </p:sp>
      <p:sp>
        <p:nvSpPr>
          <p:cNvPr id="125015" name="Text Box 87"/>
          <p:cNvSpPr txBox="1">
            <a:spLocks noChangeArrowheads="1"/>
          </p:cNvSpPr>
          <p:nvPr/>
        </p:nvSpPr>
        <p:spPr bwMode="auto">
          <a:xfrm>
            <a:off x="4038600" y="5486400"/>
            <a:ext cx="657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3p</a:t>
            </a:r>
          </a:p>
        </p:txBody>
      </p:sp>
      <p:sp>
        <p:nvSpPr>
          <p:cNvPr id="125016" name="Text Box 88"/>
          <p:cNvSpPr txBox="1">
            <a:spLocks noChangeArrowheads="1"/>
          </p:cNvSpPr>
          <p:nvPr/>
        </p:nvSpPr>
        <p:spPr bwMode="auto">
          <a:xfrm>
            <a:off x="1828800" y="5486400"/>
            <a:ext cx="63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2s</a:t>
            </a:r>
          </a:p>
        </p:txBody>
      </p:sp>
      <p:sp>
        <p:nvSpPr>
          <p:cNvPr id="125017" name="Text Box 89"/>
          <p:cNvSpPr txBox="1">
            <a:spLocks noChangeArrowheads="1"/>
          </p:cNvSpPr>
          <p:nvPr/>
        </p:nvSpPr>
        <p:spPr bwMode="auto">
          <a:xfrm>
            <a:off x="3352800" y="5486400"/>
            <a:ext cx="63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3s</a:t>
            </a:r>
          </a:p>
        </p:txBody>
      </p:sp>
      <p:sp>
        <p:nvSpPr>
          <p:cNvPr id="125018" name="Text Box 90"/>
          <p:cNvSpPr txBox="1">
            <a:spLocks noChangeArrowheads="1"/>
          </p:cNvSpPr>
          <p:nvPr/>
        </p:nvSpPr>
        <p:spPr bwMode="auto">
          <a:xfrm>
            <a:off x="1524000" y="5334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5019" name="Text Box 91"/>
          <p:cNvSpPr txBox="1">
            <a:spLocks noChangeArrowheads="1"/>
          </p:cNvSpPr>
          <p:nvPr/>
        </p:nvSpPr>
        <p:spPr bwMode="auto">
          <a:xfrm>
            <a:off x="2286000" y="5334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5020" name="Text Box 92"/>
          <p:cNvSpPr txBox="1">
            <a:spLocks noChangeArrowheads="1"/>
          </p:cNvSpPr>
          <p:nvPr/>
        </p:nvSpPr>
        <p:spPr bwMode="auto">
          <a:xfrm>
            <a:off x="3810000" y="5334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5021" name="Text Box 93"/>
          <p:cNvSpPr txBox="1">
            <a:spLocks noChangeArrowheads="1"/>
          </p:cNvSpPr>
          <p:nvPr/>
        </p:nvSpPr>
        <p:spPr bwMode="auto">
          <a:xfrm>
            <a:off x="3124200" y="5334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6</a:t>
            </a:r>
          </a:p>
        </p:txBody>
      </p:sp>
      <p:sp>
        <p:nvSpPr>
          <p:cNvPr id="125022" name="Text Box 94"/>
          <p:cNvSpPr txBox="1">
            <a:spLocks noChangeArrowheads="1"/>
          </p:cNvSpPr>
          <p:nvPr/>
        </p:nvSpPr>
        <p:spPr bwMode="auto">
          <a:xfrm>
            <a:off x="4572000" y="5334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6</a:t>
            </a:r>
          </a:p>
        </p:txBody>
      </p:sp>
      <p:sp>
        <p:nvSpPr>
          <p:cNvPr id="125023" name="Text Box 95"/>
          <p:cNvSpPr txBox="1">
            <a:spLocks noChangeArrowheads="1"/>
          </p:cNvSpPr>
          <p:nvPr/>
        </p:nvSpPr>
        <p:spPr bwMode="auto">
          <a:xfrm>
            <a:off x="2590800" y="5486400"/>
            <a:ext cx="6873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400" b="1">
                <a:latin typeface="Calibri" pitchFamily="34" charset="0"/>
              </a:rPr>
              <a:t>2p</a:t>
            </a:r>
          </a:p>
        </p:txBody>
      </p:sp>
      <p:sp>
        <p:nvSpPr>
          <p:cNvPr id="125024" name="Text Box 96"/>
          <p:cNvSpPr txBox="1">
            <a:spLocks noChangeArrowheads="1"/>
          </p:cNvSpPr>
          <p:nvPr/>
        </p:nvSpPr>
        <p:spPr bwMode="auto">
          <a:xfrm>
            <a:off x="4800600" y="5486400"/>
            <a:ext cx="63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4s</a:t>
            </a:r>
          </a:p>
        </p:txBody>
      </p:sp>
      <p:sp>
        <p:nvSpPr>
          <p:cNvPr id="125025" name="Text Box 97"/>
          <p:cNvSpPr txBox="1">
            <a:spLocks noChangeArrowheads="1"/>
          </p:cNvSpPr>
          <p:nvPr/>
        </p:nvSpPr>
        <p:spPr bwMode="auto">
          <a:xfrm>
            <a:off x="5486400" y="5486400"/>
            <a:ext cx="657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3d</a:t>
            </a:r>
          </a:p>
        </p:txBody>
      </p:sp>
      <p:sp>
        <p:nvSpPr>
          <p:cNvPr id="125026" name="Text Box 98"/>
          <p:cNvSpPr txBox="1">
            <a:spLocks noChangeArrowheads="1"/>
          </p:cNvSpPr>
          <p:nvPr/>
        </p:nvSpPr>
        <p:spPr bwMode="auto">
          <a:xfrm>
            <a:off x="6324600" y="5410200"/>
            <a:ext cx="657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4p</a:t>
            </a:r>
          </a:p>
        </p:txBody>
      </p:sp>
      <p:sp>
        <p:nvSpPr>
          <p:cNvPr id="125027" name="Text Box 99"/>
          <p:cNvSpPr txBox="1">
            <a:spLocks noChangeArrowheads="1"/>
          </p:cNvSpPr>
          <p:nvPr/>
        </p:nvSpPr>
        <p:spPr bwMode="auto">
          <a:xfrm>
            <a:off x="5257800" y="5334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5028" name="Text Box 100"/>
          <p:cNvSpPr txBox="1">
            <a:spLocks noChangeArrowheads="1"/>
          </p:cNvSpPr>
          <p:nvPr/>
        </p:nvSpPr>
        <p:spPr bwMode="auto">
          <a:xfrm>
            <a:off x="5943600" y="5257800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10</a:t>
            </a:r>
          </a:p>
        </p:txBody>
      </p:sp>
      <p:sp>
        <p:nvSpPr>
          <p:cNvPr id="125029" name="Text Box 101"/>
          <p:cNvSpPr txBox="1">
            <a:spLocks noChangeArrowheads="1"/>
          </p:cNvSpPr>
          <p:nvPr/>
        </p:nvSpPr>
        <p:spPr bwMode="auto">
          <a:xfrm>
            <a:off x="6781800" y="5257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4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4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4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4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4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4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4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4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4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4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24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24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24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24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24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24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24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24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25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25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25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25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25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25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24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24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124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24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24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24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24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24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24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124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124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24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12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2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24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24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124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124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124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24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24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124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124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2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25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25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125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25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125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125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125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25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125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125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125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25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6" dur="500"/>
                                        <p:tgtEl>
                                          <p:spTgt spid="125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1" dur="500"/>
                                        <p:tgtEl>
                                          <p:spTgt spid="125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6" dur="500"/>
                                        <p:tgtEl>
                                          <p:spTgt spid="125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1" dur="500"/>
                                        <p:tgtEl>
                                          <p:spTgt spid="125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6" dur="500"/>
                                        <p:tgtEl>
                                          <p:spTgt spid="125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1" dur="500"/>
                                        <p:tgtEl>
                                          <p:spTgt spid="125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6" dur="500"/>
                                        <p:tgtEl>
                                          <p:spTgt spid="125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1" dur="500"/>
                                        <p:tgtEl>
                                          <p:spTgt spid="125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6" dur="500"/>
                                        <p:tgtEl>
                                          <p:spTgt spid="125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1" dur="500"/>
                                        <p:tgtEl>
                                          <p:spTgt spid="125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6" dur="500"/>
                                        <p:tgtEl>
                                          <p:spTgt spid="125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1" dur="500"/>
                                        <p:tgtEl>
                                          <p:spTgt spid="125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6" dur="500"/>
                                        <p:tgtEl>
                                          <p:spTgt spid="125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1" dur="500"/>
                                        <p:tgtEl>
                                          <p:spTgt spid="125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6" dur="500"/>
                                        <p:tgtEl>
                                          <p:spTgt spid="125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1" dur="500"/>
                                        <p:tgtEl>
                                          <p:spTgt spid="125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/>
      <p:bldP spid="124956" grpId="0" animBg="1"/>
      <p:bldP spid="124957" grpId="0" animBg="1"/>
      <p:bldP spid="124958" grpId="0" animBg="1"/>
      <p:bldP spid="124959" grpId="0" animBg="1"/>
      <p:bldP spid="124960" grpId="0" animBg="1"/>
      <p:bldP spid="124961" grpId="0" animBg="1"/>
      <p:bldP spid="124962" grpId="0" animBg="1"/>
      <p:bldP spid="124963" grpId="0" animBg="1"/>
      <p:bldP spid="124964" grpId="0" animBg="1"/>
      <p:bldP spid="124965" grpId="0" animBg="1"/>
      <p:bldP spid="124966" grpId="0" animBg="1"/>
      <p:bldP spid="124967" grpId="0" animBg="1"/>
      <p:bldP spid="124968" grpId="0" animBg="1"/>
      <p:bldP spid="124969" grpId="0" animBg="1"/>
      <p:bldP spid="124970" grpId="0" animBg="1"/>
      <p:bldP spid="124974" grpId="0" animBg="1"/>
      <p:bldP spid="124975" grpId="0" animBg="1"/>
      <p:bldP spid="124983" grpId="0" animBg="1"/>
      <p:bldP spid="124984" grpId="0" animBg="1"/>
      <p:bldP spid="124985" grpId="0" animBg="1"/>
      <p:bldP spid="124986" grpId="0" animBg="1"/>
      <p:bldP spid="124987" grpId="0" animBg="1"/>
      <p:bldP spid="124988" grpId="0" animBg="1"/>
      <p:bldP spid="124993" grpId="0" animBg="1"/>
      <p:bldP spid="124994" grpId="0" animBg="1"/>
      <p:bldP spid="124995" grpId="0" animBg="1"/>
      <p:bldP spid="124996" grpId="0" animBg="1"/>
      <p:bldP spid="125004" grpId="0" animBg="1"/>
      <p:bldP spid="125005" grpId="0" animBg="1"/>
      <p:bldP spid="125006" grpId="0" animBg="1"/>
      <p:bldP spid="125007" grpId="0" animBg="1"/>
      <p:bldP spid="125008" grpId="0" animBg="1"/>
      <p:bldP spid="125009" grpId="0" animBg="1"/>
      <p:bldP spid="125010" grpId="0" animBg="1"/>
      <p:bldP spid="125011" grpId="0" animBg="1"/>
      <p:bldP spid="125012" grpId="0" animBg="1"/>
      <p:bldP spid="125014" grpId="0"/>
      <p:bldP spid="125015" grpId="0"/>
      <p:bldP spid="125016" grpId="0"/>
      <p:bldP spid="125018" grpId="0"/>
      <p:bldP spid="125019" grpId="0"/>
      <p:bldP spid="125020" grpId="0"/>
      <p:bldP spid="125021" grpId="0"/>
      <p:bldP spid="125022" grpId="0"/>
      <p:bldP spid="125023" grpId="0"/>
      <p:bldP spid="125024" grpId="0"/>
      <p:bldP spid="125025" grpId="0"/>
      <p:bldP spid="125026" grpId="0"/>
      <p:bldP spid="125027" grpId="0"/>
      <p:bldP spid="125028" grpId="0"/>
      <p:bldP spid="125029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52611" name="Object 2"/>
          <p:cNvGraphicFramePr>
            <a:graphicFrameLocks noChangeAspect="1"/>
          </p:cNvGraphicFramePr>
          <p:nvPr/>
        </p:nvGraphicFramePr>
        <p:xfrm>
          <a:off x="0" y="0"/>
          <a:ext cx="9144000" cy="6886575"/>
        </p:xfrm>
        <a:graphic>
          <a:graphicData uri="http://schemas.openxmlformats.org/presentationml/2006/ole">
            <p:oleObj spid="_x0000_s10242" name="Slide" r:id="rId3" imgW="4572147" imgH="3428904" progId="PowerPoint.Slide.8">
              <p:embed/>
            </p:oleObj>
          </a:graphicData>
        </a:graphic>
      </p:graphicFrame>
      <p:sp>
        <p:nvSpPr>
          <p:cNvPr id="452612" name="Rectangle 4"/>
          <p:cNvSpPr>
            <a:spLocks noChangeArrowheads="1"/>
          </p:cNvSpPr>
          <p:nvPr/>
        </p:nvSpPr>
        <p:spPr bwMode="auto">
          <a:xfrm>
            <a:off x="457200" y="457200"/>
            <a:ext cx="8153400" cy="5943600"/>
          </a:xfrm>
          <a:prstGeom prst="rect">
            <a:avLst/>
          </a:prstGeom>
          <a:solidFill>
            <a:schemeClr val="tx2">
              <a:alpha val="59999"/>
            </a:schemeClr>
          </a:solidFill>
          <a:ln w="41275" algn="ctr">
            <a:solidFill>
              <a:srgbClr val="FF99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2613" name="Text Box 5"/>
          <p:cNvSpPr txBox="1">
            <a:spLocks noChangeArrowheads="1"/>
          </p:cNvSpPr>
          <p:nvPr/>
        </p:nvSpPr>
        <p:spPr bwMode="auto">
          <a:xfrm>
            <a:off x="533400" y="457200"/>
            <a:ext cx="8001000" cy="6370638"/>
          </a:xfrm>
          <a:prstGeom prst="rect">
            <a:avLst/>
          </a:prstGeom>
          <a:noFill/>
          <a:ln w="412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4000" b="1" dirty="0">
                <a:solidFill>
                  <a:srgbClr val="FF9933"/>
                </a:solidFill>
              </a:rPr>
              <a:t>Pause for a Cause Now Its your turn!</a:t>
            </a:r>
          </a:p>
          <a:p>
            <a:pPr marL="342900" indent="-342900">
              <a:spcBef>
                <a:spcPct val="50000"/>
              </a:spcBef>
            </a:pPr>
            <a:r>
              <a:rPr lang="en-US" sz="4000" b="1" dirty="0">
                <a:solidFill>
                  <a:srgbClr val="FF9933"/>
                </a:solidFill>
              </a:rPr>
              <a:t>Orbital Notation</a:t>
            </a:r>
          </a:p>
          <a:p>
            <a:pPr marL="342900" indent="-342900">
              <a:spcBef>
                <a:spcPct val="50000"/>
              </a:spcBef>
            </a:pPr>
            <a:r>
              <a:rPr lang="en-US" sz="2800" dirty="0">
                <a:solidFill>
                  <a:srgbClr val="FF9933"/>
                </a:solidFill>
              </a:rPr>
              <a:t>Write the Orbital Notation to each of the following elements:</a:t>
            </a:r>
          </a:p>
          <a:p>
            <a:pPr marL="342900" indent="-342900">
              <a:spcBef>
                <a:spcPct val="50000"/>
              </a:spcBef>
            </a:pPr>
            <a:r>
              <a:rPr lang="en-US" sz="2800" dirty="0">
                <a:solidFill>
                  <a:srgbClr val="FF9933"/>
                </a:solidFill>
              </a:rPr>
              <a:t>	</a:t>
            </a:r>
            <a:r>
              <a:rPr lang="en-US" sz="2800" b="1" dirty="0">
                <a:solidFill>
                  <a:srgbClr val="FF9933"/>
                </a:solidFill>
              </a:rPr>
              <a:t>a. Carbon- C</a:t>
            </a:r>
          </a:p>
          <a:p>
            <a:pPr marL="342900" indent="-342900">
              <a:spcBef>
                <a:spcPct val="50000"/>
              </a:spcBef>
            </a:pPr>
            <a:r>
              <a:rPr lang="en-US" sz="2800" b="1" dirty="0">
                <a:solidFill>
                  <a:srgbClr val="FF9933"/>
                </a:solidFill>
              </a:rPr>
              <a:t>	b. </a:t>
            </a:r>
            <a:r>
              <a:rPr lang="en-US" sz="2800" b="1" dirty="0" smtClean="0">
                <a:solidFill>
                  <a:srgbClr val="FF9933"/>
                </a:solidFill>
              </a:rPr>
              <a:t>Arsenic-As</a:t>
            </a:r>
            <a:endParaRPr lang="en-US" sz="2800" b="1" dirty="0">
              <a:solidFill>
                <a:srgbClr val="FF9933"/>
              </a:solidFill>
            </a:endParaRPr>
          </a:p>
          <a:p>
            <a:pPr marL="342900" indent="-342900">
              <a:spcBef>
                <a:spcPct val="50000"/>
              </a:spcBef>
            </a:pPr>
            <a:r>
              <a:rPr lang="en-US" sz="2800" b="1" dirty="0">
                <a:solidFill>
                  <a:srgbClr val="FF9933"/>
                </a:solidFill>
              </a:rPr>
              <a:t>	c. Silver- Ag</a:t>
            </a:r>
          </a:p>
          <a:p>
            <a:pPr marL="342900" indent="-342900">
              <a:spcBef>
                <a:spcPct val="50000"/>
              </a:spcBef>
            </a:pPr>
            <a:endParaRPr lang="en-US" sz="2800" b="1" dirty="0">
              <a:solidFill>
                <a:srgbClr val="FF9933"/>
              </a:solidFill>
            </a:endParaRPr>
          </a:p>
          <a:p>
            <a:pPr marL="342900" indent="-342900">
              <a:spcBef>
                <a:spcPct val="50000"/>
              </a:spcBef>
            </a:pPr>
            <a:endParaRPr lang="en-US" sz="2000" dirty="0">
              <a:solidFill>
                <a:srgbClr val="FF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52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52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452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52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2610" grpId="0" animBg="1"/>
      <p:bldP spid="452612" grpId="0" animBg="1"/>
      <p:bldP spid="452613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  <a:ea typeface="ＭＳ Ｐゴシック" pitchFamily="34" charset="-128"/>
              </a:rPr>
              <a:t>Electron-Configuration Notation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8194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ea typeface="ＭＳ Ｐゴシック" pitchFamily="34" charset="-128"/>
              </a:rPr>
              <a:t>Eliminates the lines and arrows.</a:t>
            </a:r>
          </a:p>
          <a:p>
            <a:pPr eaLnBrk="1" hangingPunct="1"/>
            <a:r>
              <a:rPr lang="en-US" b="1" smtClean="0">
                <a:solidFill>
                  <a:schemeClr val="bg1"/>
                </a:solidFill>
                <a:ea typeface="ＭＳ Ｐゴシック" pitchFamily="34" charset="-128"/>
              </a:rPr>
              <a:t>The number of e</a:t>
            </a:r>
            <a:r>
              <a:rPr lang="en-US" b="1" baseline="30000" smtClean="0">
                <a:solidFill>
                  <a:schemeClr val="bg1"/>
                </a:solidFill>
                <a:ea typeface="ＭＳ Ｐゴシック" pitchFamily="34" charset="-128"/>
              </a:rPr>
              <a:t>- </a:t>
            </a:r>
            <a:r>
              <a:rPr lang="en-US" b="1" smtClean="0">
                <a:solidFill>
                  <a:schemeClr val="bg1"/>
                </a:solidFill>
                <a:ea typeface="ＭＳ Ｐゴシック" pitchFamily="34" charset="-128"/>
              </a:rPr>
              <a:t>in a sublevel is shown by adding a superscript to the sublevel designation.</a:t>
            </a:r>
          </a:p>
          <a:p>
            <a:pPr eaLnBrk="1" hangingPunct="1"/>
            <a:r>
              <a:rPr lang="en-US" b="1" smtClean="0">
                <a:solidFill>
                  <a:schemeClr val="bg1"/>
                </a:solidFill>
                <a:ea typeface="ＭＳ Ｐゴシック" pitchFamily="34" charset="-128"/>
              </a:rPr>
              <a:t>So for He……</a:t>
            </a:r>
            <a:endParaRPr lang="en-US" b="1" baseline="30000" smtClean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943600" y="3810000"/>
            <a:ext cx="838200" cy="2332038"/>
            <a:chOff x="3984" y="2016"/>
            <a:chExt cx="528" cy="1469"/>
          </a:xfrm>
        </p:grpSpPr>
        <p:sp>
          <p:nvSpPr>
            <p:cNvPr id="123912" name="Line 4"/>
            <p:cNvSpPr>
              <a:spLocks noChangeShapeType="1"/>
            </p:cNvSpPr>
            <p:nvPr/>
          </p:nvSpPr>
          <p:spPr bwMode="auto">
            <a:xfrm>
              <a:off x="3984" y="3024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913" name="Text Box 5"/>
            <p:cNvSpPr txBox="1">
              <a:spLocks noChangeArrowheads="1"/>
            </p:cNvSpPr>
            <p:nvPr/>
          </p:nvSpPr>
          <p:spPr bwMode="auto">
            <a:xfrm>
              <a:off x="3984" y="2016"/>
              <a:ext cx="443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latin typeface="Calibri" pitchFamily="34" charset="0"/>
                </a:rPr>
                <a:t>He</a:t>
              </a:r>
            </a:p>
          </p:txBody>
        </p:sp>
        <p:sp>
          <p:nvSpPr>
            <p:cNvPr id="123914" name="Text Box 6"/>
            <p:cNvSpPr txBox="1">
              <a:spLocks noChangeArrowheads="1"/>
            </p:cNvSpPr>
            <p:nvPr/>
          </p:nvSpPr>
          <p:spPr bwMode="auto">
            <a:xfrm>
              <a:off x="4032" y="3120"/>
              <a:ext cx="38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latin typeface="Calibri" pitchFamily="34" charset="0"/>
                </a:rPr>
                <a:t>1s</a:t>
              </a:r>
            </a:p>
          </p:txBody>
        </p:sp>
        <p:sp>
          <p:nvSpPr>
            <p:cNvPr id="123915" name="Line 7"/>
            <p:cNvSpPr>
              <a:spLocks noChangeShapeType="1"/>
            </p:cNvSpPr>
            <p:nvPr/>
          </p:nvSpPr>
          <p:spPr bwMode="auto">
            <a:xfrm flipV="1">
              <a:off x="4368" y="2448"/>
              <a:ext cx="0" cy="43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916" name="Line 8"/>
            <p:cNvSpPr>
              <a:spLocks noChangeShapeType="1"/>
            </p:cNvSpPr>
            <p:nvPr/>
          </p:nvSpPr>
          <p:spPr bwMode="auto">
            <a:xfrm>
              <a:off x="4128" y="2496"/>
              <a:ext cx="0" cy="43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1867" name="Text Box 11"/>
          <p:cNvSpPr txBox="1">
            <a:spLocks noChangeArrowheads="1"/>
          </p:cNvSpPr>
          <p:nvPr/>
        </p:nvSpPr>
        <p:spPr bwMode="auto">
          <a:xfrm>
            <a:off x="7680325" y="4287838"/>
            <a:ext cx="841375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5700">
                <a:latin typeface="Calibri" pitchFamily="34" charset="0"/>
              </a:rPr>
              <a:t>1s</a:t>
            </a:r>
          </a:p>
        </p:txBody>
      </p:sp>
      <p:sp>
        <p:nvSpPr>
          <p:cNvPr id="121868" name="AutoShape 12"/>
          <p:cNvSpPr>
            <a:spLocks noChangeArrowheads="1"/>
          </p:cNvSpPr>
          <p:nvPr/>
        </p:nvSpPr>
        <p:spPr bwMode="auto">
          <a:xfrm>
            <a:off x="6934200" y="4572000"/>
            <a:ext cx="609600" cy="304800"/>
          </a:xfrm>
          <a:prstGeom prst="leftRightArrow">
            <a:avLst>
              <a:gd name="adj1" fmla="val 50000"/>
              <a:gd name="adj2" fmla="val 4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21869" name="Text Box 13"/>
          <p:cNvSpPr txBox="1">
            <a:spLocks noChangeArrowheads="1"/>
          </p:cNvSpPr>
          <p:nvPr/>
        </p:nvSpPr>
        <p:spPr bwMode="auto">
          <a:xfrm>
            <a:off x="8305800" y="4114800"/>
            <a:ext cx="382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1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1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21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build="p"/>
      <p:bldP spid="121867" grpId="0"/>
      <p:bldP spid="121868" grpId="0" animBg="1"/>
      <p:bldP spid="121869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6706" name="Object 2"/>
          <p:cNvGraphicFramePr>
            <a:graphicFrameLocks noChangeAspect="1"/>
          </p:cNvGraphicFramePr>
          <p:nvPr/>
        </p:nvGraphicFramePr>
        <p:xfrm>
          <a:off x="0" y="-28575"/>
          <a:ext cx="9144000" cy="6886575"/>
        </p:xfrm>
        <a:graphic>
          <a:graphicData uri="http://schemas.openxmlformats.org/presentationml/2006/ole">
            <p:oleObj spid="_x0000_s11266" name="Slide" r:id="rId3" imgW="4572147" imgH="3428904" progId="PowerPoint.Slide.8">
              <p:embed/>
            </p:oleObj>
          </a:graphicData>
        </a:graphic>
      </p:graphicFrame>
      <p:sp>
        <p:nvSpPr>
          <p:cNvPr id="456707" name="Rectangle 3"/>
          <p:cNvSpPr>
            <a:spLocks noChangeArrowheads="1"/>
          </p:cNvSpPr>
          <p:nvPr/>
        </p:nvSpPr>
        <p:spPr bwMode="auto">
          <a:xfrm>
            <a:off x="533400" y="381000"/>
            <a:ext cx="8077200" cy="6019800"/>
          </a:xfrm>
          <a:prstGeom prst="rect">
            <a:avLst/>
          </a:prstGeom>
          <a:solidFill>
            <a:schemeClr val="tx2">
              <a:alpha val="16862"/>
            </a:schemeClr>
          </a:solidFill>
          <a:ln w="53975" algn="ctr">
            <a:solidFill>
              <a:srgbClr val="CCCC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56709" name="Rectangle 5"/>
          <p:cNvSpPr>
            <a:spLocks noChangeArrowheads="1"/>
          </p:cNvSpPr>
          <p:nvPr/>
        </p:nvSpPr>
        <p:spPr bwMode="auto">
          <a:xfrm>
            <a:off x="609600" y="609600"/>
            <a:ext cx="78486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eaLnBrk="0" hangingPunct="0"/>
            <a:r>
              <a:rPr lang="en-US" sz="3600" b="1"/>
              <a:t>Sample Problems</a:t>
            </a:r>
            <a:br>
              <a:rPr lang="en-US" sz="3600" b="1"/>
            </a:br>
            <a:r>
              <a:rPr lang="en-US" sz="3600" b="1"/>
              <a:t>Electron Configurations </a:t>
            </a:r>
            <a:endParaRPr lang="en-US" b="1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1812925" y="2514600"/>
            <a:ext cx="1225550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2651125" y="5424488"/>
            <a:ext cx="2520950" cy="823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5165725" y="5424488"/>
            <a:ext cx="2419350" cy="823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1812925" y="3275013"/>
            <a:ext cx="7026275" cy="1739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6714" name="Rectangle 10"/>
          <p:cNvSpPr>
            <a:spLocks noChangeArrowheads="1"/>
          </p:cNvSpPr>
          <p:nvPr/>
        </p:nvSpPr>
        <p:spPr bwMode="auto">
          <a:xfrm>
            <a:off x="609600" y="1828800"/>
            <a:ext cx="7848600" cy="426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565150" indent="-565150" defTabSz="334963" eaLnBrk="0" hangingPunct="0">
              <a:buFontTx/>
              <a:buChar char="•"/>
            </a:pPr>
            <a:r>
              <a:rPr lang="en-US" sz="3600" b="1"/>
              <a:t>Write the electron configurations to:</a:t>
            </a:r>
          </a:p>
          <a:p>
            <a:pPr marL="1376363" lvl="1" indent="-696913" defTabSz="334963" eaLnBrk="0" hangingPunct="0">
              <a:buFontTx/>
              <a:buChar char="–"/>
            </a:pPr>
            <a:r>
              <a:rPr lang="en-US" sz="3200" b="1"/>
              <a:t>Radium – Ra</a:t>
            </a:r>
          </a:p>
          <a:p>
            <a:pPr marL="1376363" lvl="1" indent="-696913" defTabSz="334963" eaLnBrk="0" hangingPunct="0"/>
            <a:endParaRPr lang="en-US" sz="3200" b="1"/>
          </a:p>
          <a:p>
            <a:pPr marL="1376363" lvl="1" indent="-696913" defTabSz="334963" eaLnBrk="0" hangingPunct="0"/>
            <a:endParaRPr lang="en-US" sz="3200" b="1"/>
          </a:p>
          <a:p>
            <a:pPr marL="1376363" lvl="1" indent="-696913" defTabSz="334963" eaLnBrk="0" hangingPunct="0">
              <a:buFontTx/>
              <a:buChar char="–"/>
            </a:pPr>
            <a:r>
              <a:rPr lang="en-US" sz="3200" b="1"/>
              <a:t>Xenon – Xe</a:t>
            </a:r>
          </a:p>
          <a:p>
            <a:pPr marL="1376363" lvl="1" indent="-696913" defTabSz="334963" eaLnBrk="0" hangingPunct="0">
              <a:buFontTx/>
              <a:buChar char="–"/>
            </a:pPr>
            <a:endParaRPr lang="en-US" sz="3200" b="1"/>
          </a:p>
          <a:p>
            <a:pPr marL="1376363" lvl="1" indent="-696913" defTabSz="334963" eaLnBrk="0" hangingPunct="0"/>
            <a:endParaRPr lang="en-US" sz="3200" b="1"/>
          </a:p>
          <a:p>
            <a:pPr marL="1376363" lvl="1" indent="-696913" defTabSz="334963" eaLnBrk="0" hangingPunct="0">
              <a:buFontTx/>
              <a:buChar char="–"/>
            </a:pPr>
            <a:r>
              <a:rPr lang="en-US" sz="3200" b="1"/>
              <a:t>Rubidium - Rb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456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3000"/>
                                        <p:tgtEl>
                                          <p:spTgt spid="456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3000"/>
                                        <p:tgtEl>
                                          <p:spTgt spid="456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3000"/>
                                        <p:tgtEl>
                                          <p:spTgt spid="456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6707" grpId="0" animBg="1"/>
      <p:bldP spid="456709" grpId="0"/>
      <p:bldP spid="456714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57731" name="Object 2"/>
          <p:cNvGraphicFramePr>
            <a:graphicFrameLocks noChangeAspect="1"/>
          </p:cNvGraphicFramePr>
          <p:nvPr/>
        </p:nvGraphicFramePr>
        <p:xfrm>
          <a:off x="0" y="0"/>
          <a:ext cx="9144000" cy="6886575"/>
        </p:xfrm>
        <a:graphic>
          <a:graphicData uri="http://schemas.openxmlformats.org/presentationml/2006/ole">
            <p:oleObj spid="_x0000_s12290" name="Slide" r:id="rId3" imgW="4572147" imgH="3428904" progId="PowerPoint.Slide.8">
              <p:embed/>
            </p:oleObj>
          </a:graphicData>
        </a:graphic>
      </p:graphicFrame>
      <p:sp>
        <p:nvSpPr>
          <p:cNvPr id="457732" name="Rectangle 4"/>
          <p:cNvSpPr>
            <a:spLocks noChangeArrowheads="1"/>
          </p:cNvSpPr>
          <p:nvPr/>
        </p:nvSpPr>
        <p:spPr bwMode="auto">
          <a:xfrm>
            <a:off x="533400" y="427038"/>
            <a:ext cx="7848600" cy="1143000"/>
          </a:xfrm>
          <a:prstGeom prst="rect">
            <a:avLst/>
          </a:prstGeom>
          <a:solidFill>
            <a:srgbClr val="CC3399">
              <a:alpha val="72940"/>
            </a:srgbClr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eaLnBrk="0" hangingPunct="0"/>
            <a:r>
              <a:rPr lang="en-US" sz="3600" b="1"/>
              <a:t>Pause for a Cause </a:t>
            </a:r>
            <a:br>
              <a:rPr lang="en-US" sz="3600" b="1"/>
            </a:br>
            <a:r>
              <a:rPr lang="en-US" sz="3600" b="1"/>
              <a:t>Electron Configurations</a:t>
            </a:r>
            <a:endParaRPr lang="en-US" sz="3600" b="1">
              <a:solidFill>
                <a:schemeClr val="tx2"/>
              </a:solidFill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508125" y="2787650"/>
            <a:ext cx="7559675" cy="2289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1498600" y="5745163"/>
            <a:ext cx="2032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1600200" y="5470525"/>
            <a:ext cx="3311525" cy="8239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5384800" y="5973763"/>
            <a:ext cx="2032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5013325" y="5470525"/>
            <a:ext cx="2835275" cy="8239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7738" name="Rectangle 10"/>
          <p:cNvSpPr>
            <a:spLocks noChangeArrowheads="1"/>
          </p:cNvSpPr>
          <p:nvPr/>
        </p:nvSpPr>
        <p:spPr bwMode="auto">
          <a:xfrm>
            <a:off x="533400" y="1874838"/>
            <a:ext cx="7848600" cy="4191000"/>
          </a:xfrm>
          <a:prstGeom prst="rect">
            <a:avLst/>
          </a:prstGeom>
          <a:solidFill>
            <a:srgbClr val="CC99FF">
              <a:alpha val="74901"/>
            </a:srgbClr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/>
            <a:r>
              <a:rPr lang="en-US" sz="3600" b="1"/>
              <a:t>Write the Electron Configurations to:</a:t>
            </a:r>
          </a:p>
          <a:p>
            <a:pPr marL="342900" indent="-342900" eaLnBrk="0" hangingPunct="0"/>
            <a:endParaRPr lang="en-US" sz="3600" b="1"/>
          </a:p>
          <a:p>
            <a:pPr marL="342900" indent="-342900" eaLnBrk="0" hangingPunct="0"/>
            <a:r>
              <a:rPr lang="en-US" sz="3600" b="1"/>
              <a:t>		a. Iron- Fe</a:t>
            </a:r>
          </a:p>
          <a:p>
            <a:pPr marL="342900" indent="-342900" eaLnBrk="0" hangingPunct="0"/>
            <a:endParaRPr lang="en-US" sz="3600" b="1"/>
          </a:p>
          <a:p>
            <a:pPr marL="342900" indent="-342900" eaLnBrk="0" hangingPunct="0"/>
            <a:r>
              <a:rPr lang="en-US" sz="3600" b="1"/>
              <a:t>		b. Lead- Pb</a:t>
            </a:r>
          </a:p>
          <a:p>
            <a:pPr marL="342900" indent="-342900" eaLnBrk="0" hangingPunct="0"/>
            <a:endParaRPr lang="en-US" sz="3600" b="1"/>
          </a:p>
          <a:p>
            <a:pPr marL="342900" indent="-342900" eaLnBrk="0" hangingPunct="0"/>
            <a:r>
              <a:rPr lang="en-US" sz="3600" b="1"/>
              <a:t>		c. Radon- Rn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57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1" dur="2000"/>
                                        <p:tgtEl>
                                          <p:spTgt spid="457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4" dur="2000"/>
                                        <p:tgtEl>
                                          <p:spTgt spid="457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7732" grpId="0" animBg="1"/>
      <p:bldP spid="4577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762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Who Was Right?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90600"/>
            <a:ext cx="7772400" cy="5410200"/>
          </a:xfrm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Did not experiment.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Greeks settled disagreements by argument.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Aristotle was a better debater - He won.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His ideas carried through middle ages.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Alchemists tried to change lead to gold.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 autoUpdateAnimBg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ea typeface="ＭＳ Ｐゴシック" pitchFamily="34" charset="-128"/>
              </a:rPr>
              <a:t>Nobel-Gas Notation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2954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  <a:ea typeface="ＭＳ Ｐゴシック" pitchFamily="34" charset="-128"/>
              </a:rPr>
              <a:t>Simplifies electron-configuration notation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  <a:ea typeface="ＭＳ Ｐゴシック" pitchFamily="34" charset="-128"/>
              </a:rPr>
              <a:t>For example: P</a:t>
            </a: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2209800" y="3100388"/>
            <a:ext cx="635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1s</a:t>
            </a:r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5181600" y="3124200"/>
            <a:ext cx="657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3p</a:t>
            </a:r>
          </a:p>
        </p:txBody>
      </p: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2971800" y="3124200"/>
            <a:ext cx="63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2s</a:t>
            </a:r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4495800" y="3124200"/>
            <a:ext cx="63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3s</a:t>
            </a:r>
          </a:p>
        </p:txBody>
      </p:sp>
      <p:sp>
        <p:nvSpPr>
          <p:cNvPr id="125960" name="Text Box 8"/>
          <p:cNvSpPr txBox="1">
            <a:spLocks noChangeArrowheads="1"/>
          </p:cNvSpPr>
          <p:nvPr/>
        </p:nvSpPr>
        <p:spPr bwMode="auto">
          <a:xfrm>
            <a:off x="2667000" y="2971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5961" name="Text Box 9"/>
          <p:cNvSpPr txBox="1">
            <a:spLocks noChangeArrowheads="1"/>
          </p:cNvSpPr>
          <p:nvPr/>
        </p:nvSpPr>
        <p:spPr bwMode="auto">
          <a:xfrm>
            <a:off x="3429000" y="2971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5962" name="Text Box 10"/>
          <p:cNvSpPr txBox="1">
            <a:spLocks noChangeArrowheads="1"/>
          </p:cNvSpPr>
          <p:nvPr/>
        </p:nvSpPr>
        <p:spPr bwMode="auto">
          <a:xfrm>
            <a:off x="4953000" y="2971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5963" name="Text Box 11"/>
          <p:cNvSpPr txBox="1">
            <a:spLocks noChangeArrowheads="1"/>
          </p:cNvSpPr>
          <p:nvPr/>
        </p:nvSpPr>
        <p:spPr bwMode="auto">
          <a:xfrm>
            <a:off x="4267200" y="2971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6</a:t>
            </a:r>
          </a:p>
        </p:txBody>
      </p:sp>
      <p:sp>
        <p:nvSpPr>
          <p:cNvPr id="125964" name="Text Box 12"/>
          <p:cNvSpPr txBox="1">
            <a:spLocks noChangeArrowheads="1"/>
          </p:cNvSpPr>
          <p:nvPr/>
        </p:nvSpPr>
        <p:spPr bwMode="auto">
          <a:xfrm>
            <a:off x="5715000" y="2971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3</a:t>
            </a:r>
          </a:p>
        </p:txBody>
      </p:sp>
      <p:sp>
        <p:nvSpPr>
          <p:cNvPr id="125965" name="Text Box 13"/>
          <p:cNvSpPr txBox="1">
            <a:spLocks noChangeArrowheads="1"/>
          </p:cNvSpPr>
          <p:nvPr/>
        </p:nvSpPr>
        <p:spPr bwMode="auto">
          <a:xfrm>
            <a:off x="3733800" y="3124200"/>
            <a:ext cx="6873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400" b="1">
                <a:latin typeface="Calibri" pitchFamily="34" charset="0"/>
              </a:rPr>
              <a:t>2p</a:t>
            </a:r>
          </a:p>
        </p:txBody>
      </p:sp>
      <p:sp>
        <p:nvSpPr>
          <p:cNvPr id="125967" name="Text Box 15"/>
          <p:cNvSpPr txBox="1">
            <a:spLocks noChangeArrowheads="1"/>
          </p:cNvSpPr>
          <p:nvPr/>
        </p:nvSpPr>
        <p:spPr bwMode="auto">
          <a:xfrm>
            <a:off x="1295400" y="3100388"/>
            <a:ext cx="4714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400">
                <a:latin typeface="Calibri" pitchFamily="34" charset="0"/>
              </a:rPr>
              <a:t>P</a:t>
            </a:r>
          </a:p>
        </p:txBody>
      </p:sp>
      <p:sp>
        <p:nvSpPr>
          <p:cNvPr id="126006" name="Text Box 54"/>
          <p:cNvSpPr txBox="1">
            <a:spLocks noChangeArrowheads="1"/>
          </p:cNvSpPr>
          <p:nvPr/>
        </p:nvSpPr>
        <p:spPr bwMode="auto">
          <a:xfrm>
            <a:off x="1219200" y="4090988"/>
            <a:ext cx="7350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400">
                <a:latin typeface="Calibri" pitchFamily="34" charset="0"/>
              </a:rPr>
              <a:t>Ne</a:t>
            </a:r>
          </a:p>
        </p:txBody>
      </p:sp>
      <p:sp>
        <p:nvSpPr>
          <p:cNvPr id="126008" name="Text Box 56"/>
          <p:cNvSpPr txBox="1">
            <a:spLocks noChangeArrowheads="1"/>
          </p:cNvSpPr>
          <p:nvPr/>
        </p:nvSpPr>
        <p:spPr bwMode="auto">
          <a:xfrm>
            <a:off x="2209800" y="4090988"/>
            <a:ext cx="635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1s</a:t>
            </a:r>
          </a:p>
        </p:txBody>
      </p:sp>
      <p:sp>
        <p:nvSpPr>
          <p:cNvPr id="126010" name="Text Box 58"/>
          <p:cNvSpPr txBox="1">
            <a:spLocks noChangeArrowheads="1"/>
          </p:cNvSpPr>
          <p:nvPr/>
        </p:nvSpPr>
        <p:spPr bwMode="auto">
          <a:xfrm>
            <a:off x="2971800" y="4114800"/>
            <a:ext cx="63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2s</a:t>
            </a:r>
          </a:p>
        </p:txBody>
      </p:sp>
      <p:sp>
        <p:nvSpPr>
          <p:cNvPr id="126012" name="Text Box 60"/>
          <p:cNvSpPr txBox="1">
            <a:spLocks noChangeArrowheads="1"/>
          </p:cNvSpPr>
          <p:nvPr/>
        </p:nvSpPr>
        <p:spPr bwMode="auto">
          <a:xfrm>
            <a:off x="2667000" y="39624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6013" name="Text Box 61"/>
          <p:cNvSpPr txBox="1">
            <a:spLocks noChangeArrowheads="1"/>
          </p:cNvSpPr>
          <p:nvPr/>
        </p:nvSpPr>
        <p:spPr bwMode="auto">
          <a:xfrm>
            <a:off x="3429000" y="39624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6015" name="Text Box 63"/>
          <p:cNvSpPr txBox="1">
            <a:spLocks noChangeArrowheads="1"/>
          </p:cNvSpPr>
          <p:nvPr/>
        </p:nvSpPr>
        <p:spPr bwMode="auto">
          <a:xfrm>
            <a:off x="4267200" y="39624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6</a:t>
            </a:r>
          </a:p>
        </p:txBody>
      </p:sp>
      <p:sp>
        <p:nvSpPr>
          <p:cNvPr id="126017" name="Text Box 65"/>
          <p:cNvSpPr txBox="1">
            <a:spLocks noChangeArrowheads="1"/>
          </p:cNvSpPr>
          <p:nvPr/>
        </p:nvSpPr>
        <p:spPr bwMode="auto">
          <a:xfrm>
            <a:off x="3733800" y="4114800"/>
            <a:ext cx="6873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400" b="1">
                <a:latin typeface="Calibri" pitchFamily="34" charset="0"/>
              </a:rPr>
              <a:t>2p</a:t>
            </a:r>
          </a:p>
        </p:txBody>
      </p:sp>
      <p:sp>
        <p:nvSpPr>
          <p:cNvPr id="126019" name="Line 67"/>
          <p:cNvSpPr>
            <a:spLocks noChangeShapeType="1"/>
          </p:cNvSpPr>
          <p:nvPr/>
        </p:nvSpPr>
        <p:spPr bwMode="auto">
          <a:xfrm>
            <a:off x="2133600" y="3429000"/>
            <a:ext cx="2362200" cy="0"/>
          </a:xfrm>
          <a:prstGeom prst="line">
            <a:avLst/>
          </a:prstGeom>
          <a:noFill/>
          <a:ln w="698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6020" name="Text Box 68"/>
          <p:cNvSpPr txBox="1">
            <a:spLocks noChangeArrowheads="1"/>
          </p:cNvSpPr>
          <p:nvPr/>
        </p:nvSpPr>
        <p:spPr bwMode="auto">
          <a:xfrm>
            <a:off x="3154363" y="5397500"/>
            <a:ext cx="9048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Calibri" pitchFamily="34" charset="0"/>
              </a:rPr>
              <a:t>[Ne]</a:t>
            </a:r>
            <a:endParaRPr lang="en-US" sz="3200" baseline="30000">
              <a:latin typeface="Calibri" pitchFamily="34" charset="0"/>
            </a:endParaRPr>
          </a:p>
        </p:txBody>
      </p:sp>
      <p:sp>
        <p:nvSpPr>
          <p:cNvPr id="126021" name="Text Box 69"/>
          <p:cNvSpPr txBox="1">
            <a:spLocks noChangeArrowheads="1"/>
          </p:cNvSpPr>
          <p:nvPr/>
        </p:nvSpPr>
        <p:spPr bwMode="auto">
          <a:xfrm>
            <a:off x="4525963" y="5397500"/>
            <a:ext cx="125571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Calibri" pitchFamily="34" charset="0"/>
              </a:rPr>
              <a:t>3s</a:t>
            </a:r>
            <a:r>
              <a:rPr lang="en-US" sz="3200" baseline="30000">
                <a:latin typeface="Calibri" pitchFamily="34" charset="0"/>
              </a:rPr>
              <a:t>2</a:t>
            </a:r>
            <a:r>
              <a:rPr lang="en-US" sz="3200">
                <a:latin typeface="Calibri" pitchFamily="34" charset="0"/>
              </a:rPr>
              <a:t>3p</a:t>
            </a:r>
            <a:r>
              <a:rPr lang="en-US" sz="3200" baseline="30000">
                <a:latin typeface="Calibri" pitchFamily="34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5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5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5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5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5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5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6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6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6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6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6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26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8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5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5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5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500" fill="hold"/>
                                        <p:tgtEl>
                                          <p:spTgt spid="1260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260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260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500" fill="hold"/>
                                        <p:tgtEl>
                                          <p:spTgt spid="1260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500" fill="hold"/>
                                        <p:tgtEl>
                                          <p:spTgt spid="1260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500" fill="hold"/>
                                        <p:tgtEl>
                                          <p:spTgt spid="1260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26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26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2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2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2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2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9" dur="1000"/>
                                        <p:tgtEl>
                                          <p:spTgt spid="12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6" grpId="0"/>
      <p:bldP spid="125957" grpId="0"/>
      <p:bldP spid="125958" grpId="0"/>
      <p:bldP spid="125958" grpId="1"/>
      <p:bldP spid="125959" grpId="0"/>
      <p:bldP spid="125960" grpId="0"/>
      <p:bldP spid="125960" grpId="1"/>
      <p:bldP spid="125961" grpId="0"/>
      <p:bldP spid="125961" grpId="1"/>
      <p:bldP spid="125962" grpId="0"/>
      <p:bldP spid="125963" grpId="0"/>
      <p:bldP spid="125963" grpId="1"/>
      <p:bldP spid="125964" grpId="0"/>
      <p:bldP spid="125965" grpId="0"/>
      <p:bldP spid="125965" grpId="1"/>
      <p:bldP spid="125967" grpId="0"/>
      <p:bldP spid="126006" grpId="0"/>
      <p:bldP spid="126008" grpId="0"/>
      <p:bldP spid="126008" grpId="1"/>
      <p:bldP spid="126010" grpId="0"/>
      <p:bldP spid="126010" grpId="1"/>
      <p:bldP spid="126012" grpId="0"/>
      <p:bldP spid="126012" grpId="1"/>
      <p:bldP spid="126013" grpId="0"/>
      <p:bldP spid="126013" grpId="1"/>
      <p:bldP spid="126015" grpId="0"/>
      <p:bldP spid="126015" grpId="1"/>
      <p:bldP spid="126017" grpId="0"/>
      <p:bldP spid="126017" grpId="1"/>
      <p:bldP spid="126019" grpId="0" animBg="1"/>
      <p:bldP spid="126020" grpId="0"/>
      <p:bldP spid="126021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51587" name="Object 2"/>
          <p:cNvGraphicFramePr>
            <a:graphicFrameLocks noChangeAspect="1"/>
          </p:cNvGraphicFramePr>
          <p:nvPr/>
        </p:nvGraphicFramePr>
        <p:xfrm>
          <a:off x="0" y="0"/>
          <a:ext cx="9144000" cy="6886575"/>
        </p:xfrm>
        <a:graphic>
          <a:graphicData uri="http://schemas.openxmlformats.org/presentationml/2006/ole">
            <p:oleObj spid="_x0000_s13314" name="Slide" r:id="rId3" imgW="4572147" imgH="3428904" progId="PowerPoint.Slide.8">
              <p:embed/>
            </p:oleObj>
          </a:graphicData>
        </a:graphic>
      </p:graphicFrame>
      <p:sp>
        <p:nvSpPr>
          <p:cNvPr id="451589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655638"/>
            <a:ext cx="9144000" cy="944562"/>
          </a:xfrm>
        </p:spPr>
        <p:txBody>
          <a:bodyPr/>
          <a:lstStyle/>
          <a:p>
            <a:r>
              <a:rPr lang="en-US" b="1" smtClean="0">
                <a:solidFill>
                  <a:schemeClr val="bg1"/>
                </a:solidFill>
                <a:latin typeface="Arial Narrow" pitchFamily="34" charset="0"/>
                <a:ea typeface="ＭＳ Ｐゴシック" pitchFamily="34" charset="-128"/>
              </a:rPr>
              <a:t>Practice Problems- Shorthand Notation</a:t>
            </a:r>
            <a:br>
              <a:rPr lang="en-US" b="1" smtClean="0">
                <a:solidFill>
                  <a:schemeClr val="bg1"/>
                </a:solidFill>
                <a:latin typeface="Arial Narrow" pitchFamily="34" charset="0"/>
                <a:ea typeface="ＭＳ Ｐゴシック" pitchFamily="34" charset="-128"/>
              </a:rPr>
            </a:br>
            <a:endParaRPr lang="en-US" b="1" smtClean="0">
              <a:solidFill>
                <a:schemeClr val="bg1"/>
              </a:solidFill>
              <a:latin typeface="Arial Narrow" pitchFamily="34" charset="0"/>
              <a:ea typeface="ＭＳ Ｐゴシック" pitchFamily="34" charset="-128"/>
            </a:endParaRPr>
          </a:p>
        </p:txBody>
      </p:sp>
      <p:sp>
        <p:nvSpPr>
          <p:cNvPr id="45159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82000" cy="4419600"/>
          </a:xfrm>
          <a:solidFill>
            <a:srgbClr val="B34D7B">
              <a:alpha val="56862"/>
            </a:srgbClr>
          </a:solidFill>
          <a:ln w="47625">
            <a:solidFill>
              <a:schemeClr val="tx1"/>
            </a:solidFill>
          </a:ln>
        </p:spPr>
        <p:txBody>
          <a:bodyPr/>
          <a:lstStyle/>
          <a:p>
            <a:pPr marL="609600" indent="-609600" algn="ctr">
              <a:buFontTx/>
              <a:buNone/>
            </a:pPr>
            <a:endParaRPr lang="en-US" sz="4200" b="1" smtClean="0">
              <a:solidFill>
                <a:schemeClr val="bg1"/>
              </a:solidFill>
              <a:latin typeface="Arial Narrow" pitchFamily="34" charset="0"/>
              <a:ea typeface="ＭＳ Ｐゴシック" pitchFamily="34" charset="-128"/>
            </a:endParaRPr>
          </a:p>
          <a:p>
            <a:pPr marL="609600" indent="-609600" algn="ctr">
              <a:buFontTx/>
              <a:buNone/>
            </a:pPr>
            <a:r>
              <a:rPr lang="en-US" sz="4200" b="1" smtClean="0">
                <a:solidFill>
                  <a:schemeClr val="bg1"/>
                </a:solidFill>
                <a:latin typeface="Arial Narrow" pitchFamily="34" charset="0"/>
                <a:ea typeface="ＭＳ Ｐゴシック" pitchFamily="34" charset="-128"/>
              </a:rPr>
              <a:t>Page 126 Problem #48</a:t>
            </a:r>
          </a:p>
          <a:p>
            <a:pPr marL="609600" indent="-609600">
              <a:buFontTx/>
              <a:buAutoNum type="alphaLcPeriod"/>
            </a:pPr>
            <a:r>
              <a:rPr lang="en-US" sz="4200" smtClean="0">
                <a:solidFill>
                  <a:schemeClr val="bg1"/>
                </a:solidFill>
                <a:latin typeface="Arial Narrow" pitchFamily="34" charset="0"/>
                <a:ea typeface="ＭＳ Ｐゴシック" pitchFamily="34" charset="-128"/>
              </a:rPr>
              <a:t>Hf			b. Sc		c. Fe</a:t>
            </a:r>
          </a:p>
          <a:p>
            <a:pPr marL="609600" indent="-609600">
              <a:buFontTx/>
              <a:buAutoNum type="alphaLcPeriod"/>
            </a:pPr>
            <a:endParaRPr lang="en-US" sz="4200" b="1" smtClean="0">
              <a:solidFill>
                <a:schemeClr val="bg1"/>
              </a:solidFill>
              <a:latin typeface="Arial Narrow" pitchFamily="34" charset="0"/>
              <a:ea typeface="ＭＳ Ｐゴシック" pitchFamily="34" charset="-128"/>
            </a:endParaRPr>
          </a:p>
          <a:p>
            <a:pPr marL="609600" indent="-609600">
              <a:buFontTx/>
              <a:buNone/>
            </a:pPr>
            <a:r>
              <a:rPr lang="en-US" sz="4200" b="1" smtClean="0">
                <a:solidFill>
                  <a:schemeClr val="bg1"/>
                </a:solidFill>
                <a:latin typeface="Arial Narrow" pitchFamily="34" charset="0"/>
                <a:ea typeface="ＭＳ Ｐゴシック" pitchFamily="34" charset="-128"/>
              </a:rPr>
              <a:t>d. At			e. Ac		f. Zn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1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1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1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51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1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1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1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1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1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1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1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1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9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159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159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159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159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1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1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1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1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00"/>
                            </p:stCondLst>
                            <p:childTnLst>
                              <p:par>
                                <p:cTn id="3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1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1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1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1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15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15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15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15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586" grpId="0" animBg="1"/>
      <p:bldP spid="451589" grpId="0"/>
      <p:bldP spid="451590" grpId="0" build="p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Pause for a Cause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  <a:defRPr/>
            </a:pPr>
            <a:r>
              <a:rPr lang="en-US" dirty="0" smtClean="0"/>
              <a:t>Write the short-hand, noble gas notation for</a:t>
            </a:r>
          </a:p>
          <a:p>
            <a:pPr marL="514350" indent="-514350">
              <a:buFont typeface="Arial" pitchFamily="34" charset="0"/>
              <a:buAutoNum type="alphaLcPeriod"/>
              <a:defRPr/>
            </a:pPr>
            <a:r>
              <a:rPr lang="en-US" dirty="0" smtClean="0"/>
              <a:t>As</a:t>
            </a:r>
          </a:p>
          <a:p>
            <a:pPr marL="514350" indent="-514350">
              <a:buFont typeface="Arial" pitchFamily="34" charset="0"/>
              <a:buAutoNum type="alphaLcPeriod"/>
              <a:defRPr/>
            </a:pPr>
            <a:endParaRPr lang="en-US" dirty="0" smtClean="0"/>
          </a:p>
          <a:p>
            <a:pPr marL="514350" indent="-514350">
              <a:buFont typeface="Arial" pitchFamily="34" charset="0"/>
              <a:buAutoNum type="alphaLcPeriod"/>
              <a:defRPr/>
            </a:pPr>
            <a:r>
              <a:rPr lang="en-US" dirty="0" err="1" smtClean="0"/>
              <a:t>Mn</a:t>
            </a:r>
            <a:endParaRPr lang="en-US" dirty="0" smtClean="0"/>
          </a:p>
          <a:p>
            <a:pPr marL="514350" indent="-514350">
              <a:buFont typeface="Arial" pitchFamily="34" charset="0"/>
              <a:buAutoNum type="alphaLcPeriod"/>
              <a:defRPr/>
            </a:pPr>
            <a:endParaRPr lang="en-US" dirty="0" smtClean="0"/>
          </a:p>
          <a:p>
            <a:pPr marL="514350" indent="-514350">
              <a:buFont typeface="Arial" pitchFamily="34" charset="0"/>
              <a:buAutoNum type="alphaLcPeriod"/>
              <a:defRPr/>
            </a:pPr>
            <a:r>
              <a:rPr lang="en-US" dirty="0" smtClean="0"/>
              <a:t>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533400" y="7620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Quantum Numbers</a:t>
            </a:r>
            <a:endParaRPr lang="en-US" dirty="0">
              <a:solidFill>
                <a:schemeClr val="tx2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685800" y="1676400"/>
            <a:ext cx="74072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200" b="1">
                <a:latin typeface="Comic Sans MS" pitchFamily="66" charset="0"/>
                <a:cs typeface="Times New Roman" pitchFamily="18" charset="0"/>
              </a:rPr>
              <a:t>Each electron in an atom has a unique set of 4 quantum numbers which describe it.</a:t>
            </a:r>
            <a:endParaRPr lang="en-US" sz="2400">
              <a:latin typeface="Calibri" pitchFamily="34" charset="0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685800" y="3657600"/>
            <a:ext cx="79248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FFFF00"/>
              </a:buClr>
              <a:buFont typeface="Wingdings" pitchFamily="2" charset="2"/>
              <a:buChar char="v"/>
            </a:pPr>
            <a:r>
              <a:rPr lang="en-US" sz="3200" b="1">
                <a:latin typeface="Comic Sans MS" pitchFamily="66" charset="0"/>
                <a:cs typeface="Times New Roman" pitchFamily="18" charset="0"/>
              </a:rPr>
              <a:t> Principal quantum number </a:t>
            </a:r>
            <a:endParaRPr lang="en-US" sz="320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Clr>
                <a:srgbClr val="FFFF00"/>
              </a:buClr>
              <a:buFont typeface="Wingdings" pitchFamily="2" charset="2"/>
              <a:buChar char="v"/>
            </a:pPr>
            <a:r>
              <a:rPr lang="en-US" sz="3200" b="1">
                <a:latin typeface="Comic Sans MS" pitchFamily="66" charset="0"/>
                <a:cs typeface="Times New Roman" pitchFamily="18" charset="0"/>
              </a:rPr>
              <a:t> Angular momentum quantum number </a:t>
            </a:r>
            <a:endParaRPr lang="en-US" sz="320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Clr>
                <a:srgbClr val="FFFF00"/>
              </a:buClr>
              <a:buFont typeface="Wingdings" pitchFamily="2" charset="2"/>
              <a:buChar char="v"/>
            </a:pPr>
            <a:r>
              <a:rPr lang="en-US" sz="3200" b="1">
                <a:latin typeface="Comic Sans MS" pitchFamily="66" charset="0"/>
                <a:cs typeface="Times New Roman" pitchFamily="18" charset="0"/>
              </a:rPr>
              <a:t> Magnetic quantum number </a:t>
            </a:r>
            <a:endParaRPr lang="en-US" sz="320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Clr>
                <a:srgbClr val="FFFF00"/>
              </a:buClr>
              <a:buFont typeface="Wingdings" pitchFamily="2" charset="2"/>
              <a:buChar char="v"/>
            </a:pPr>
            <a:r>
              <a:rPr lang="en-US" sz="3200" b="1">
                <a:latin typeface="Comic Sans MS" pitchFamily="66" charset="0"/>
                <a:cs typeface="Times New Roman" pitchFamily="18" charset="0"/>
              </a:rPr>
              <a:t> Spin quantum number</a:t>
            </a:r>
            <a:endParaRPr 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utoUpdateAnimBg="0"/>
      <p:bldP spid="16388" grpId="0" build="p" autoUpdateAnimBg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762000" y="808038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Pauli Exclusion Principle</a:t>
            </a:r>
            <a:endParaRPr lang="en-US" dirty="0">
              <a:solidFill>
                <a:schemeClr val="tx2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pic>
        <p:nvPicPr>
          <p:cNvPr id="128003" name="Picture 6" descr="nobelpauli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646238"/>
            <a:ext cx="2478088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3200400" y="1951038"/>
            <a:ext cx="4800600" cy="2163762"/>
          </a:xfrm>
          <a:prstGeom prst="wedgeRoundRectCallout">
            <a:avLst>
              <a:gd name="adj1" fmla="val -62204"/>
              <a:gd name="adj2" fmla="val 48019"/>
              <a:gd name="adj3" fmla="val 16667"/>
            </a:avLst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3200" b="1">
                <a:latin typeface="Comic Sans MS" pitchFamily="66" charset="0"/>
                <a:cs typeface="Times New Roman" pitchFamily="18" charset="0"/>
              </a:rPr>
              <a:t>No two electrons in an atom can have the same four quantum numbers. </a:t>
            </a:r>
            <a:endParaRPr lang="en-US" sz="32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2400">
              <a:latin typeface="Calibri" pitchFamily="34" charset="0"/>
            </a:endParaRPr>
          </a:p>
        </p:txBody>
      </p:sp>
      <p:sp>
        <p:nvSpPr>
          <p:cNvPr id="128005" name="Text Box 4"/>
          <p:cNvSpPr txBox="1">
            <a:spLocks noChangeArrowheads="1"/>
          </p:cNvSpPr>
          <p:nvPr/>
        </p:nvSpPr>
        <p:spPr bwMode="auto">
          <a:xfrm>
            <a:off x="990600" y="5227638"/>
            <a:ext cx="16875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Wolfgang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Pauli</a:t>
            </a:r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 autoUpdateAnimBg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609600" y="5334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Principal Quantum Number</a:t>
            </a:r>
            <a:endParaRPr lang="en-US" dirty="0">
              <a:solidFill>
                <a:schemeClr val="tx2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990600" y="1371600"/>
            <a:ext cx="73310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200" b="1">
                <a:latin typeface="Comic Sans MS" pitchFamily="66" charset="0"/>
                <a:cs typeface="Times New Roman" pitchFamily="18" charset="0"/>
              </a:rPr>
              <a:t>Generally symbolized by n, it denotes the shell (energy level) in which the electron is located.</a:t>
            </a:r>
            <a:r>
              <a:rPr lang="en-US" sz="2400" b="1">
                <a:latin typeface="Comic Sans MS" pitchFamily="66" charset="0"/>
                <a:cs typeface="Times New Roman" pitchFamily="18" charset="0"/>
              </a:rPr>
              <a:t> </a:t>
            </a:r>
            <a:endParaRPr lang="en-US">
              <a:latin typeface="Calibri" pitchFamily="34" charset="0"/>
            </a:endParaRPr>
          </a:p>
        </p:txBody>
      </p:sp>
      <p:pic>
        <p:nvPicPr>
          <p:cNvPr id="18438" name="Picture 6" descr="energyleve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3713" y="3001963"/>
            <a:ext cx="2716212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066800" y="3292475"/>
            <a:ext cx="390207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  <a:cs typeface="Times New Roman" pitchFamily="18" charset="0"/>
              </a:rPr>
              <a:t>Number of electrons that can fit in a shell:</a:t>
            </a:r>
            <a:endParaRPr lang="en-US" sz="2000">
              <a:latin typeface="Calibri" pitchFamily="34" charset="0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743200" y="4419600"/>
            <a:ext cx="827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 b="1">
                <a:latin typeface="Comic Sans MS" pitchFamily="66" charset="0"/>
                <a:cs typeface="Times New Roman" pitchFamily="18" charset="0"/>
              </a:rPr>
              <a:t>2n</a:t>
            </a:r>
            <a:r>
              <a:rPr lang="en-US" sz="2400" b="1" baseline="30000">
                <a:latin typeface="Comic Sans MS" pitchFamily="66" charset="0"/>
                <a:cs typeface="Times New Roman" pitchFamily="18" charset="0"/>
              </a:rPr>
              <a:t>2</a:t>
            </a:r>
            <a:endParaRPr lang="en-US">
              <a:latin typeface="Calibri" pitchFamily="34" charset="0"/>
            </a:endParaRP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990600" y="5638800"/>
            <a:ext cx="6811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alibri" pitchFamily="34" charset="0"/>
              </a:rPr>
              <a:t>Energy level 2 = 2(2)</a:t>
            </a:r>
            <a:r>
              <a:rPr lang="en-US" sz="3200" b="1" baseline="30000">
                <a:latin typeface="Calibri" pitchFamily="34" charset="0"/>
              </a:rPr>
              <a:t>2 </a:t>
            </a:r>
            <a:r>
              <a:rPr lang="en-US" sz="3200" b="1">
                <a:latin typeface="Calibri" pitchFamily="34" charset="0"/>
              </a:rPr>
              <a:t>= 8 electrons</a:t>
            </a:r>
            <a:endParaRPr lang="en-US" sz="3200" b="1" baseline="30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autoUpdateAnimBg="0"/>
      <p:bldP spid="18437" grpId="0" autoUpdateAnimBg="0"/>
      <p:bldP spid="18436" grpId="0" autoUpdateAnimBg="0"/>
      <p:bldP spid="18444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7620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Angular Momentum Quantum Number</a:t>
            </a:r>
            <a:endParaRPr lang="en-US">
              <a:solidFill>
                <a:schemeClr val="tx2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609600" y="1371600"/>
            <a:ext cx="7864475" cy="198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  <a:cs typeface="Times New Roman" pitchFamily="18" charset="0"/>
              </a:rPr>
              <a:t>The angular momentum quantum number, generally symbolized by </a:t>
            </a:r>
            <a:r>
              <a:rPr lang="en-US" sz="4000" b="1" i="1">
                <a:latin typeface="Brush Script MT" pitchFamily="66" charset="0"/>
                <a:cs typeface="Times New Roman" pitchFamily="18" charset="0"/>
              </a:rPr>
              <a:t>l</a:t>
            </a:r>
            <a:r>
              <a:rPr lang="en-US" sz="2800" b="1">
                <a:latin typeface="Comic Sans MS" pitchFamily="66" charset="0"/>
                <a:cs typeface="Times New Roman" pitchFamily="18" charset="0"/>
              </a:rPr>
              <a:t>, denotes the orbital shape (subshell) in which the electron is located. </a:t>
            </a:r>
            <a:endParaRPr lang="en-US" sz="2000">
              <a:latin typeface="Calibri" pitchFamily="34" charset="0"/>
            </a:endParaRPr>
          </a:p>
        </p:txBody>
      </p:sp>
      <p:pic>
        <p:nvPicPr>
          <p:cNvPr id="19460" name="Picture 4" descr="orbita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3352800"/>
            <a:ext cx="6553200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533400" y="3429000"/>
            <a:ext cx="1447800" cy="2057400"/>
            <a:chOff x="336" y="2160"/>
            <a:chExt cx="912" cy="1296"/>
          </a:xfrm>
        </p:grpSpPr>
        <p:sp>
          <p:nvSpPr>
            <p:cNvPr id="130054" name="Text Box 11"/>
            <p:cNvSpPr txBox="1">
              <a:spLocks noChangeArrowheads="1"/>
            </p:cNvSpPr>
            <p:nvPr/>
          </p:nvSpPr>
          <p:spPr bwMode="auto">
            <a:xfrm>
              <a:off x="384" y="2160"/>
              <a:ext cx="862" cy="1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/>
              <a:r>
                <a:rPr lang="en-US" sz="2400" b="1">
                  <a:latin typeface="Calibri" pitchFamily="34" charset="0"/>
                </a:rPr>
                <a:t>l   Letter</a:t>
              </a:r>
            </a:p>
            <a:p>
              <a:pPr marL="342900" indent="-342900"/>
              <a:r>
                <a:rPr lang="en-US" sz="2400" b="1">
                  <a:latin typeface="Calibri" pitchFamily="34" charset="0"/>
                </a:rPr>
                <a:t>0    s</a:t>
              </a:r>
            </a:p>
            <a:p>
              <a:pPr marL="342900" indent="-342900"/>
              <a:r>
                <a:rPr lang="en-US" sz="2400" b="1">
                  <a:latin typeface="Calibri" pitchFamily="34" charset="0"/>
                </a:rPr>
                <a:t>1    p</a:t>
              </a:r>
            </a:p>
            <a:p>
              <a:pPr marL="342900" indent="-342900"/>
              <a:r>
                <a:rPr lang="en-US" sz="2400" b="1">
                  <a:latin typeface="Calibri" pitchFamily="34" charset="0"/>
                </a:rPr>
                <a:t>2    d</a:t>
              </a:r>
            </a:p>
            <a:p>
              <a:pPr marL="342900" indent="-342900"/>
              <a:r>
                <a:rPr lang="en-US" sz="2400" b="1">
                  <a:latin typeface="Calibri" pitchFamily="34" charset="0"/>
                </a:rPr>
                <a:t>3    f</a:t>
              </a:r>
            </a:p>
          </p:txBody>
        </p:sp>
        <p:sp>
          <p:nvSpPr>
            <p:cNvPr id="130055" name="Line 12"/>
            <p:cNvSpPr>
              <a:spLocks noChangeShapeType="1"/>
            </p:cNvSpPr>
            <p:nvPr/>
          </p:nvSpPr>
          <p:spPr bwMode="auto">
            <a:xfrm>
              <a:off x="336" y="2448"/>
              <a:ext cx="91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056" name="Line 13"/>
            <p:cNvSpPr>
              <a:spLocks noChangeShapeType="1"/>
            </p:cNvSpPr>
            <p:nvPr/>
          </p:nvSpPr>
          <p:spPr bwMode="auto">
            <a:xfrm>
              <a:off x="672" y="2448"/>
              <a:ext cx="0" cy="100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utoUpdateAnimBg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571500" y="44608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Magnetic Quantum Number</a:t>
            </a:r>
            <a:endParaRPr lang="en-US">
              <a:solidFill>
                <a:schemeClr val="tx2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95300" y="1512888"/>
            <a:ext cx="794067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 b="1">
                <a:latin typeface="Comic Sans MS" pitchFamily="66" charset="0"/>
                <a:cs typeface="Times New Roman" pitchFamily="18" charset="0"/>
              </a:rPr>
              <a:t>The magnetic quantum number, generally symbolized by </a:t>
            </a:r>
            <a:r>
              <a:rPr lang="en-US" sz="3600" b="1" i="1">
                <a:latin typeface="Comic Sans MS" pitchFamily="66" charset="0"/>
                <a:cs typeface="Times New Roman" pitchFamily="18" charset="0"/>
              </a:rPr>
              <a:t>m</a:t>
            </a:r>
            <a:r>
              <a:rPr lang="en-US" sz="3600" b="1">
                <a:latin typeface="Comic Sans MS" pitchFamily="66" charset="0"/>
                <a:cs typeface="Times New Roman" pitchFamily="18" charset="0"/>
              </a:rPr>
              <a:t>, denotes the orientation of the electron’s orbital with respect to the three axes in space. </a:t>
            </a:r>
            <a:endParaRPr lang="en-US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autoUpdateAnimBg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6"/>
          <p:cNvSpPr>
            <a:spLocks noChangeArrowheads="1"/>
          </p:cNvSpPr>
          <p:nvPr/>
        </p:nvSpPr>
        <p:spPr bwMode="auto">
          <a:xfrm>
            <a:off x="3125788" y="5768975"/>
            <a:ext cx="3200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1200" b="1" i="1">
                <a:latin typeface="Comic Sans MS" pitchFamily="66" charset="0"/>
              </a:rPr>
              <a:t>s</a:t>
            </a:r>
            <a:r>
              <a:rPr lang="en-US" sz="1200" b="1">
                <a:latin typeface="Comic Sans MS" pitchFamily="66" charset="0"/>
              </a:rPr>
              <a:t> orbital shape</a:t>
            </a:r>
            <a:endParaRPr lang="en-US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132099" name="Picture 4" descr="sorbit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914400"/>
            <a:ext cx="5410200" cy="510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647700" y="104775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b="1" i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P</a:t>
            </a:r>
            <a:r>
              <a:rPr 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 orbital shape</a:t>
            </a:r>
            <a:endParaRPr lang="en-US">
              <a:solidFill>
                <a:schemeClr val="tx2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pic>
        <p:nvPicPr>
          <p:cNvPr id="133123" name="Picture 4" descr="p_orbita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1430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Who’s Next?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Late 1700’s - John Dalton- England.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Teacher- summarized results of his experiments and those of others.</a:t>
            </a:r>
          </a:p>
          <a:p>
            <a:pPr eaLnBrk="1" hangingPunct="1"/>
            <a:endParaRPr lang="en-US" smtClean="0">
              <a:ea typeface="ＭＳ Ｐゴシック" pitchFamily="34" charset="-128"/>
            </a:endParaRP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Elements:  substances that can’t be broken down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Dalton’s Atomic Theory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Combined idea of elements with that of atoms.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 autoUpdateAnimBg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4" descr="d-orbita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304800"/>
            <a:ext cx="4668838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47" name="Rectangle 6"/>
          <p:cNvSpPr>
            <a:spLocks noChangeArrowheads="1"/>
          </p:cNvSpPr>
          <p:nvPr/>
        </p:nvSpPr>
        <p:spPr bwMode="auto">
          <a:xfrm>
            <a:off x="3276600" y="381000"/>
            <a:ext cx="4038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2800" b="1" i="1">
                <a:latin typeface="Comic Sans MS" pitchFamily="66" charset="0"/>
              </a:rPr>
              <a:t>d</a:t>
            </a:r>
            <a:r>
              <a:rPr lang="en-US" sz="2800" b="1">
                <a:latin typeface="Comic Sans MS" pitchFamily="66" charset="0"/>
              </a:rPr>
              <a:t> orbital shapes</a:t>
            </a:r>
            <a:endParaRPr lang="en-US" sz="8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2209800" y="304800"/>
            <a:ext cx="487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200" b="1" u="sng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Shape of f orbitals</a:t>
            </a:r>
            <a:endParaRPr lang="en-US">
              <a:solidFill>
                <a:schemeClr val="tx2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pic>
        <p:nvPicPr>
          <p:cNvPr id="135171" name="Picture 4" descr="f_orbita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8382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685800" y="3810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Assigning the Numbers</a:t>
            </a:r>
            <a:endParaRPr lang="en-US">
              <a:solidFill>
                <a:schemeClr val="tx2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09600" y="1066800"/>
            <a:ext cx="8077200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FFFF00"/>
              </a:buClr>
              <a:buFont typeface="Wingdings" pitchFamily="2" charset="2"/>
              <a:buChar char="v"/>
            </a:pPr>
            <a:r>
              <a:rPr lang="en-US" sz="2400" b="1">
                <a:latin typeface="Comic Sans MS" pitchFamily="66" charset="0"/>
                <a:cs typeface="Times New Roman" pitchFamily="18" charset="0"/>
              </a:rPr>
              <a:t> </a:t>
            </a:r>
            <a:r>
              <a:rPr lang="en-US" sz="2800" b="1">
                <a:latin typeface="Comic Sans MS" pitchFamily="66" charset="0"/>
                <a:cs typeface="Times New Roman" pitchFamily="18" charset="0"/>
              </a:rPr>
              <a:t>The three quantum numbers (</a:t>
            </a:r>
            <a:r>
              <a:rPr lang="en-US" sz="2800" b="1" i="1">
                <a:latin typeface="Comic Sans MS" pitchFamily="66" charset="0"/>
                <a:cs typeface="Times New Roman" pitchFamily="18" charset="0"/>
              </a:rPr>
              <a:t>n</a:t>
            </a:r>
            <a:r>
              <a:rPr lang="en-US" sz="2800" b="1">
                <a:latin typeface="Comic Sans MS" pitchFamily="66" charset="0"/>
                <a:cs typeface="Times New Roman" pitchFamily="18" charset="0"/>
              </a:rPr>
              <a:t>, </a:t>
            </a:r>
            <a:r>
              <a:rPr lang="en-US" sz="2800" b="1" i="1">
                <a:latin typeface="Comic Sans MS" pitchFamily="66" charset="0"/>
                <a:cs typeface="Times New Roman" pitchFamily="18" charset="0"/>
              </a:rPr>
              <a:t>l</a:t>
            </a:r>
            <a:r>
              <a:rPr lang="en-US" sz="2800" b="1">
                <a:latin typeface="Comic Sans MS" pitchFamily="66" charset="0"/>
                <a:cs typeface="Times New Roman" pitchFamily="18" charset="0"/>
              </a:rPr>
              <a:t>, and </a:t>
            </a:r>
            <a:r>
              <a:rPr lang="en-US" sz="2800" b="1" i="1">
                <a:latin typeface="Comic Sans MS" pitchFamily="66" charset="0"/>
                <a:cs typeface="Times New Roman" pitchFamily="18" charset="0"/>
              </a:rPr>
              <a:t>m</a:t>
            </a:r>
            <a:r>
              <a:rPr lang="en-US" sz="2800" b="1">
                <a:latin typeface="Comic Sans MS" pitchFamily="66" charset="0"/>
                <a:cs typeface="Times New Roman" pitchFamily="18" charset="0"/>
              </a:rPr>
              <a:t>) are integers (whole numbers). </a:t>
            </a:r>
            <a:endParaRPr lang="en-US" sz="2800" b="1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Clr>
                <a:srgbClr val="FFFF00"/>
              </a:buClr>
              <a:buFont typeface="Wingdings" pitchFamily="2" charset="2"/>
              <a:buChar char="v"/>
            </a:pPr>
            <a:r>
              <a:rPr lang="en-US" sz="2800" b="1">
                <a:latin typeface="Comic Sans MS" pitchFamily="66" charset="0"/>
                <a:cs typeface="Times New Roman" pitchFamily="18" charset="0"/>
              </a:rPr>
              <a:t> The principal quantum number (</a:t>
            </a:r>
            <a:r>
              <a:rPr lang="en-US" sz="2800" b="1" i="1">
                <a:latin typeface="Comic Sans MS" pitchFamily="66" charset="0"/>
                <a:cs typeface="Times New Roman" pitchFamily="18" charset="0"/>
              </a:rPr>
              <a:t>n</a:t>
            </a:r>
            <a:r>
              <a:rPr lang="en-US" sz="2800" b="1">
                <a:latin typeface="Comic Sans MS" pitchFamily="66" charset="0"/>
                <a:cs typeface="Times New Roman" pitchFamily="18" charset="0"/>
              </a:rPr>
              <a:t>) cannot be zero. </a:t>
            </a:r>
            <a:endParaRPr lang="en-US" sz="2800" b="1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Clr>
                <a:srgbClr val="FFFF00"/>
              </a:buClr>
              <a:buFont typeface="Wingdings" pitchFamily="2" charset="2"/>
              <a:buChar char="v"/>
            </a:pPr>
            <a:r>
              <a:rPr lang="en-US" sz="2800" b="1">
                <a:latin typeface="Comic Sans MS" pitchFamily="66" charset="0"/>
                <a:cs typeface="Times New Roman" pitchFamily="18" charset="0"/>
              </a:rPr>
              <a:t> </a:t>
            </a:r>
            <a:r>
              <a:rPr lang="en-US" sz="2800" b="1" i="1">
                <a:latin typeface="Comic Sans MS" pitchFamily="66" charset="0"/>
                <a:cs typeface="Times New Roman" pitchFamily="18" charset="0"/>
              </a:rPr>
              <a:t>n</a:t>
            </a:r>
            <a:r>
              <a:rPr lang="en-US" sz="2800" b="1">
                <a:latin typeface="Comic Sans MS" pitchFamily="66" charset="0"/>
                <a:cs typeface="Times New Roman" pitchFamily="18" charset="0"/>
              </a:rPr>
              <a:t> must be 1, 2, 3, etc. </a:t>
            </a:r>
            <a:endParaRPr lang="en-US" sz="2800" b="1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Clr>
                <a:srgbClr val="FFFF00"/>
              </a:buClr>
              <a:buFont typeface="Wingdings" pitchFamily="2" charset="2"/>
              <a:buChar char="v"/>
            </a:pPr>
            <a:r>
              <a:rPr lang="en-US" sz="2800" b="1">
                <a:latin typeface="Comic Sans MS" pitchFamily="66" charset="0"/>
                <a:cs typeface="Times New Roman" pitchFamily="18" charset="0"/>
              </a:rPr>
              <a:t> The angular momentum quantum number (</a:t>
            </a:r>
            <a:r>
              <a:rPr lang="en-US" sz="2800" b="1" i="1">
                <a:latin typeface="Comic Sans MS" pitchFamily="66" charset="0"/>
                <a:cs typeface="Times New Roman" pitchFamily="18" charset="0"/>
              </a:rPr>
              <a:t>l</a:t>
            </a:r>
            <a:r>
              <a:rPr lang="en-US" sz="2800" b="1">
                <a:latin typeface="Comic Sans MS" pitchFamily="66" charset="0"/>
                <a:cs typeface="Times New Roman" pitchFamily="18" charset="0"/>
              </a:rPr>
              <a:t>) can be any integer between 0 and n - 1. </a:t>
            </a:r>
            <a:endParaRPr lang="en-US" sz="2800" b="1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Clr>
                <a:srgbClr val="FFFF00"/>
              </a:buClr>
              <a:buFont typeface="Wingdings" pitchFamily="2" charset="2"/>
              <a:buChar char="v"/>
            </a:pPr>
            <a:r>
              <a:rPr lang="en-US" sz="2800" b="1">
                <a:latin typeface="Comic Sans MS" pitchFamily="66" charset="0"/>
                <a:cs typeface="Times New Roman" pitchFamily="18" charset="0"/>
              </a:rPr>
              <a:t> For </a:t>
            </a:r>
            <a:r>
              <a:rPr lang="en-US" sz="2800" b="1" i="1">
                <a:latin typeface="Comic Sans MS" pitchFamily="66" charset="0"/>
                <a:cs typeface="Times New Roman" pitchFamily="18" charset="0"/>
              </a:rPr>
              <a:t>n</a:t>
            </a:r>
            <a:r>
              <a:rPr lang="en-US" sz="2800" b="1">
                <a:latin typeface="Comic Sans MS" pitchFamily="66" charset="0"/>
                <a:cs typeface="Times New Roman" pitchFamily="18" charset="0"/>
              </a:rPr>
              <a:t> = 3, </a:t>
            </a:r>
            <a:r>
              <a:rPr lang="en-US" sz="2800" b="1" i="1">
                <a:latin typeface="Comic Sans MS" pitchFamily="66" charset="0"/>
                <a:cs typeface="Times New Roman" pitchFamily="18" charset="0"/>
              </a:rPr>
              <a:t>l</a:t>
            </a:r>
            <a:r>
              <a:rPr lang="en-US" sz="2800" b="1">
                <a:latin typeface="Comic Sans MS" pitchFamily="66" charset="0"/>
                <a:cs typeface="Times New Roman" pitchFamily="18" charset="0"/>
              </a:rPr>
              <a:t> can be either 0, 1, or 2. </a:t>
            </a:r>
            <a:endParaRPr lang="en-US" sz="2800" b="1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Clr>
                <a:srgbClr val="FFFF00"/>
              </a:buClr>
              <a:buFont typeface="Wingdings" pitchFamily="2" charset="2"/>
              <a:buChar char="v"/>
            </a:pPr>
            <a:r>
              <a:rPr lang="en-US" sz="2800" b="1">
                <a:latin typeface="Comic Sans MS" pitchFamily="66" charset="0"/>
                <a:cs typeface="Times New Roman" pitchFamily="18" charset="0"/>
              </a:rPr>
              <a:t> The magnetic quantum number (</a:t>
            </a:r>
            <a:r>
              <a:rPr lang="en-US" sz="2800" b="1" i="1">
                <a:latin typeface="Comic Sans MS" pitchFamily="66" charset="0"/>
                <a:cs typeface="Times New Roman" pitchFamily="18" charset="0"/>
              </a:rPr>
              <a:t>m</a:t>
            </a:r>
            <a:r>
              <a:rPr lang="en-US" sz="2800" b="1">
                <a:latin typeface="Comic Sans MS" pitchFamily="66" charset="0"/>
                <a:cs typeface="Times New Roman" pitchFamily="18" charset="0"/>
              </a:rPr>
              <a:t>) can be any integer between -</a:t>
            </a:r>
            <a:r>
              <a:rPr lang="en-US" sz="2800" b="1" i="1">
                <a:latin typeface="Comic Sans MS" pitchFamily="66" charset="0"/>
                <a:cs typeface="Times New Roman" pitchFamily="18" charset="0"/>
              </a:rPr>
              <a:t>l</a:t>
            </a:r>
            <a:r>
              <a:rPr lang="en-US" sz="2800" b="1">
                <a:latin typeface="Comic Sans MS" pitchFamily="66" charset="0"/>
                <a:cs typeface="Times New Roman" pitchFamily="18" charset="0"/>
              </a:rPr>
              <a:t> and +</a:t>
            </a:r>
            <a:r>
              <a:rPr lang="en-US" sz="2800" b="1" i="1">
                <a:latin typeface="Comic Sans MS" pitchFamily="66" charset="0"/>
                <a:cs typeface="Times New Roman" pitchFamily="18" charset="0"/>
              </a:rPr>
              <a:t>l</a:t>
            </a:r>
            <a:r>
              <a:rPr lang="en-US" sz="2800" b="1">
                <a:latin typeface="Comic Sans MS" pitchFamily="66" charset="0"/>
                <a:cs typeface="Times New Roman" pitchFamily="18" charset="0"/>
              </a:rPr>
              <a:t>. </a:t>
            </a:r>
            <a:endParaRPr lang="en-US" sz="2800" b="1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Clr>
                <a:srgbClr val="FFFF00"/>
              </a:buClr>
              <a:buFont typeface="Wingdings" pitchFamily="2" charset="2"/>
              <a:buChar char="v"/>
            </a:pPr>
            <a:r>
              <a:rPr lang="en-US" sz="2800" b="1">
                <a:latin typeface="Comic Sans MS" pitchFamily="66" charset="0"/>
                <a:cs typeface="Times New Roman" pitchFamily="18" charset="0"/>
              </a:rPr>
              <a:t> For </a:t>
            </a:r>
            <a:r>
              <a:rPr lang="en-US" sz="2800" b="1" i="1">
                <a:latin typeface="Comic Sans MS" pitchFamily="66" charset="0"/>
                <a:cs typeface="Times New Roman" pitchFamily="18" charset="0"/>
              </a:rPr>
              <a:t>l</a:t>
            </a:r>
            <a:r>
              <a:rPr lang="en-US" sz="2800" b="1">
                <a:latin typeface="Comic Sans MS" pitchFamily="66" charset="0"/>
                <a:cs typeface="Times New Roman" pitchFamily="18" charset="0"/>
              </a:rPr>
              <a:t> = 2, </a:t>
            </a:r>
            <a:r>
              <a:rPr lang="en-US" sz="2800" b="1" i="1">
                <a:latin typeface="Comic Sans MS" pitchFamily="66" charset="0"/>
                <a:cs typeface="Times New Roman" pitchFamily="18" charset="0"/>
              </a:rPr>
              <a:t>m</a:t>
            </a:r>
            <a:r>
              <a:rPr lang="en-US" sz="2800" b="1">
                <a:latin typeface="Comic Sans MS" pitchFamily="66" charset="0"/>
                <a:cs typeface="Times New Roman" pitchFamily="18" charset="0"/>
              </a:rPr>
              <a:t> can be either -2, -1, 0, +1, or +2. </a:t>
            </a:r>
            <a:endParaRPr lang="en-US" sz="20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uild="p" autoUpdateAnimBg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609600" y="2524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20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Principle, angular momentum, and magnetic quantum numbers: </a:t>
            </a:r>
            <a:r>
              <a:rPr lang="en-US" sz="3200" i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n</a:t>
            </a:r>
            <a:r>
              <a:rPr lang="en-US" sz="320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, </a:t>
            </a:r>
            <a:r>
              <a:rPr lang="en-US" sz="3200">
                <a:effectLst>
                  <a:outerShdw blurRad="38100" dist="38100" dir="2700000" algn="tl">
                    <a:srgbClr val="FFFFFF"/>
                  </a:outerShdw>
                </a:effectLst>
                <a:latin typeface="Freestyle Script" pitchFamily="66" charset="0"/>
                <a:ea typeface="ＭＳ Ｐゴシック" pitchFamily="-108" charset="-128"/>
              </a:rPr>
              <a:t>l</a:t>
            </a:r>
            <a:r>
              <a:rPr lang="en-US" sz="320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, and </a:t>
            </a:r>
            <a:r>
              <a:rPr lang="en-US" sz="3200" i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m</a:t>
            </a:r>
            <a:r>
              <a:rPr lang="en-US" sz="3200" baseline="-25000">
                <a:effectLst>
                  <a:outerShdw blurRad="38100" dist="38100" dir="2700000" algn="tl">
                    <a:srgbClr val="FFFFFF"/>
                  </a:outerShdw>
                </a:effectLst>
                <a:latin typeface="Freestyle Script" pitchFamily="66" charset="0"/>
                <a:ea typeface="ＭＳ Ｐゴシック" pitchFamily="-108" charset="-128"/>
              </a:rPr>
              <a:t>l</a:t>
            </a:r>
            <a:endParaRPr lang="en-US" sz="6000">
              <a:solidFill>
                <a:schemeClr val="tx2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pic>
        <p:nvPicPr>
          <p:cNvPr id="137219" name="Picture 4" descr="orbital_tab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395413"/>
            <a:ext cx="8686800" cy="521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685800" y="12192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Spin Quantum Number</a:t>
            </a:r>
            <a:endParaRPr lang="en-US">
              <a:solidFill>
                <a:schemeClr val="tx2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571500" y="1981200"/>
            <a:ext cx="78644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200" b="1">
                <a:latin typeface="Comic Sans MS" pitchFamily="66" charset="0"/>
                <a:cs typeface="Times New Roman" pitchFamily="18" charset="0"/>
              </a:rPr>
              <a:t>Spin quantum number denotes the behavior (direction of spin) of an electron within a magnetic field.</a:t>
            </a:r>
            <a:endParaRPr lang="en-US" sz="2400">
              <a:latin typeface="Calibri" pitchFamily="34" charset="0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219200" y="3581400"/>
            <a:ext cx="7178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 b="1">
                <a:latin typeface="Comic Sans MS" pitchFamily="66" charset="0"/>
                <a:cs typeface="Times New Roman" pitchFamily="18" charset="0"/>
              </a:rPr>
              <a:t>Possibilities for electron spin:</a:t>
            </a:r>
            <a:endParaRPr lang="en-US" sz="2800">
              <a:latin typeface="Calibri" pitchFamily="34" charset="0"/>
            </a:endParaRPr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3162300" y="4114800"/>
          <a:ext cx="884238" cy="1371600"/>
        </p:xfrm>
        <a:graphic>
          <a:graphicData uri="http://schemas.openxmlformats.org/presentationml/2006/ole">
            <p:oleObj spid="_x0000_s14338" name="Equation" r:id="rId3" imgW="253890" imgH="393529" progId="">
              <p:embed/>
            </p:oleObj>
          </a:graphicData>
        </a:graphic>
      </p:graphicFrame>
      <p:graphicFrame>
        <p:nvGraphicFramePr>
          <p:cNvPr id="23556" name="Object 4"/>
          <p:cNvGraphicFramePr>
            <a:graphicFrameLocks noChangeAspect="1"/>
          </p:cNvGraphicFramePr>
          <p:nvPr/>
        </p:nvGraphicFramePr>
        <p:xfrm>
          <a:off x="5143500" y="4114800"/>
          <a:ext cx="885825" cy="1371600"/>
        </p:xfrm>
        <a:graphic>
          <a:graphicData uri="http://schemas.openxmlformats.org/presentationml/2006/ole">
            <p:oleObj spid="_x0000_s14339" name="Equation" r:id="rId4" imgW="253890" imgH="393529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utoUpdateAnimBg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Animation of magnetic field lines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752600" y="457200"/>
            <a:ext cx="5486400" cy="4546600"/>
          </a:xfrm>
        </p:spPr>
      </p:pic>
      <p:graphicFrame>
        <p:nvGraphicFramePr>
          <p:cNvPr id="111632" name="Object 16"/>
          <p:cNvGraphicFramePr>
            <a:graphicFrameLocks noChangeAspect="1"/>
          </p:cNvGraphicFramePr>
          <p:nvPr/>
        </p:nvGraphicFramePr>
        <p:xfrm>
          <a:off x="3124200" y="5105400"/>
          <a:ext cx="884238" cy="1371600"/>
        </p:xfrm>
        <a:graphic>
          <a:graphicData uri="http://schemas.openxmlformats.org/presentationml/2006/ole">
            <p:oleObj spid="_x0000_s15362" name="Equation" r:id="rId4" imgW="253890" imgH="393529" progId="">
              <p:embed/>
            </p:oleObj>
          </a:graphicData>
        </a:graphic>
      </p:graphicFrame>
      <p:graphicFrame>
        <p:nvGraphicFramePr>
          <p:cNvPr id="111636" name="Object 20"/>
          <p:cNvGraphicFramePr>
            <a:graphicFrameLocks noChangeAspect="1"/>
          </p:cNvGraphicFramePr>
          <p:nvPr/>
        </p:nvGraphicFramePr>
        <p:xfrm>
          <a:off x="5105400" y="5105400"/>
          <a:ext cx="885825" cy="1371600"/>
        </p:xfrm>
        <a:graphic>
          <a:graphicData uri="http://schemas.openxmlformats.org/presentationml/2006/ole">
            <p:oleObj spid="_x0000_s15363" name="Equation" r:id="rId5" imgW="253890" imgH="393529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692150" y="1095375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2800" b="1" u="sng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Irregular confirmations of Cr and Cu</a:t>
            </a:r>
            <a:endParaRPr lang="en-US">
              <a:solidFill>
                <a:schemeClr val="tx2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pic>
        <p:nvPicPr>
          <p:cNvPr id="138243" name="Picture 8" descr="Cr_and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2390775"/>
            <a:ext cx="9132888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1377950" y="2009775"/>
            <a:ext cx="59404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Chromium steals a 4s electron to </a:t>
            </a:r>
            <a:r>
              <a:rPr lang="en-US" sz="2400" b="1">
                <a:solidFill>
                  <a:srgbClr val="FFFF00"/>
                </a:solidFill>
                <a:latin typeface="Comic Sans MS" pitchFamily="66" charset="0"/>
                <a:cs typeface="Times New Roman" pitchFamily="18" charset="0"/>
              </a:rPr>
              <a:t>half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sz="2400" b="1">
                <a:solidFill>
                  <a:srgbClr val="FFFF00"/>
                </a:solidFill>
                <a:latin typeface="Comic Sans MS" pitchFamily="66" charset="0"/>
                <a:cs typeface="Times New Roman" pitchFamily="18" charset="0"/>
              </a:rPr>
              <a:t>fill</a:t>
            </a:r>
            <a:r>
              <a:rPr lang="en-US" sz="2400" b="1">
                <a:latin typeface="Comic Sans MS" pitchFamily="66" charset="0"/>
                <a:cs typeface="Times New Roman" pitchFamily="18" charset="0"/>
              </a:rPr>
              <a:t> its 3d sublevel</a:t>
            </a:r>
            <a:endParaRPr lang="en-US">
              <a:latin typeface="Calibri" pitchFamily="34" charset="0"/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3054350" y="2847975"/>
            <a:ext cx="5646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Copper steals a 4s electron to </a:t>
            </a:r>
            <a:r>
              <a:rPr lang="en-US" sz="2400" b="1">
                <a:solidFill>
                  <a:srgbClr val="FFFF00"/>
                </a:solidFill>
                <a:latin typeface="Comic Sans MS" pitchFamily="66" charset="0"/>
                <a:cs typeface="Times New Roman" pitchFamily="18" charset="0"/>
              </a:rPr>
              <a:t>FILL</a:t>
            </a:r>
            <a:r>
              <a:rPr lang="en-US" sz="2400" b="1">
                <a:latin typeface="Comic Sans MS" pitchFamily="66" charset="0"/>
                <a:cs typeface="Times New Roman" pitchFamily="18" charset="0"/>
              </a:rPr>
              <a:t>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its 3d sublevel</a:t>
            </a:r>
            <a:endParaRPr lang="en-US">
              <a:latin typeface="Calibri" pitchFamily="34" charset="0"/>
            </a:endParaRPr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>
            <a:off x="1987550" y="2847975"/>
            <a:ext cx="762000" cy="20574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4730750" y="3609975"/>
            <a:ext cx="609600" cy="12954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autoUpdateAnimBg="0"/>
      <p:bldP spid="36870" grpId="0" autoUpdateAnimBg="0"/>
      <p:bldP spid="36869" grpId="0" animBg="1"/>
      <p:bldP spid="36868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752600" y="3048000"/>
            <a:ext cx="490538" cy="596900"/>
            <a:chOff x="672" y="3168"/>
            <a:chExt cx="615" cy="819"/>
          </a:xfrm>
        </p:grpSpPr>
        <p:sp>
          <p:nvSpPr>
            <p:cNvPr id="139327" name="Text Box 5"/>
            <p:cNvSpPr txBox="1">
              <a:spLocks noChangeArrowheads="1"/>
            </p:cNvSpPr>
            <p:nvPr/>
          </p:nvSpPr>
          <p:spPr bwMode="auto">
            <a:xfrm>
              <a:off x="720" y="3442"/>
              <a:ext cx="567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1s</a:t>
              </a:r>
            </a:p>
          </p:txBody>
        </p:sp>
        <p:sp>
          <p:nvSpPr>
            <p:cNvPr id="139328" name="Line 6"/>
            <p:cNvSpPr>
              <a:spLocks noChangeShapeType="1"/>
            </p:cNvSpPr>
            <p:nvPr/>
          </p:nvSpPr>
          <p:spPr bwMode="auto">
            <a:xfrm>
              <a:off x="67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590800" y="3048000"/>
            <a:ext cx="493713" cy="627063"/>
            <a:chOff x="1392" y="3168"/>
            <a:chExt cx="570" cy="749"/>
          </a:xfrm>
        </p:grpSpPr>
        <p:sp>
          <p:nvSpPr>
            <p:cNvPr id="139325" name="Line 8"/>
            <p:cNvSpPr>
              <a:spLocks noChangeShapeType="1"/>
            </p:cNvSpPr>
            <p:nvPr/>
          </p:nvSpPr>
          <p:spPr bwMode="auto">
            <a:xfrm>
              <a:off x="139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326" name="Text Box 9"/>
            <p:cNvSpPr txBox="1">
              <a:spLocks noChangeArrowheads="1"/>
            </p:cNvSpPr>
            <p:nvPr/>
          </p:nvSpPr>
          <p:spPr bwMode="auto">
            <a:xfrm>
              <a:off x="1440" y="3443"/>
              <a:ext cx="522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2s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3429000" y="3048000"/>
            <a:ext cx="1339850" cy="596900"/>
            <a:chOff x="2208" y="3168"/>
            <a:chExt cx="1776" cy="819"/>
          </a:xfrm>
        </p:grpSpPr>
        <p:sp>
          <p:nvSpPr>
            <p:cNvPr id="139319" name="Line 11"/>
            <p:cNvSpPr>
              <a:spLocks noChangeShapeType="1"/>
            </p:cNvSpPr>
            <p:nvPr/>
          </p:nvSpPr>
          <p:spPr bwMode="auto">
            <a:xfrm>
              <a:off x="3456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320" name="Line 12"/>
            <p:cNvSpPr>
              <a:spLocks noChangeShapeType="1"/>
            </p:cNvSpPr>
            <p:nvPr/>
          </p:nvSpPr>
          <p:spPr bwMode="auto">
            <a:xfrm>
              <a:off x="283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321" name="Line 13"/>
            <p:cNvSpPr>
              <a:spLocks noChangeShapeType="1"/>
            </p:cNvSpPr>
            <p:nvPr/>
          </p:nvSpPr>
          <p:spPr bwMode="auto">
            <a:xfrm>
              <a:off x="2208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322" name="Text Box 14"/>
            <p:cNvSpPr txBox="1">
              <a:spLocks noChangeArrowheads="1"/>
            </p:cNvSpPr>
            <p:nvPr/>
          </p:nvSpPr>
          <p:spPr bwMode="auto">
            <a:xfrm>
              <a:off x="2254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39323" name="Text Box 15"/>
            <p:cNvSpPr txBox="1">
              <a:spLocks noChangeArrowheads="1"/>
            </p:cNvSpPr>
            <p:nvPr/>
          </p:nvSpPr>
          <p:spPr bwMode="auto">
            <a:xfrm>
              <a:off x="2881" y="3442"/>
              <a:ext cx="619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2p</a:t>
              </a:r>
            </a:p>
          </p:txBody>
        </p:sp>
        <p:sp>
          <p:nvSpPr>
            <p:cNvPr id="139324" name="Text Box 16"/>
            <p:cNvSpPr txBox="1">
              <a:spLocks noChangeArrowheads="1"/>
            </p:cNvSpPr>
            <p:nvPr/>
          </p:nvSpPr>
          <p:spPr bwMode="auto">
            <a:xfrm>
              <a:off x="3502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5181600" y="3048000"/>
            <a:ext cx="762000" cy="596900"/>
            <a:chOff x="1392" y="3168"/>
            <a:chExt cx="860" cy="819"/>
          </a:xfrm>
        </p:grpSpPr>
        <p:sp>
          <p:nvSpPr>
            <p:cNvPr id="139317" name="Line 18"/>
            <p:cNvSpPr>
              <a:spLocks noChangeShapeType="1"/>
            </p:cNvSpPr>
            <p:nvPr/>
          </p:nvSpPr>
          <p:spPr bwMode="auto">
            <a:xfrm>
              <a:off x="139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318" name="Text Box 19"/>
            <p:cNvSpPr txBox="1">
              <a:spLocks noChangeArrowheads="1"/>
            </p:cNvSpPr>
            <p:nvPr/>
          </p:nvSpPr>
          <p:spPr bwMode="auto">
            <a:xfrm>
              <a:off x="1440" y="3442"/>
              <a:ext cx="812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3s</a:t>
              </a:r>
            </a:p>
          </p:txBody>
        </p:sp>
      </p:grpSp>
      <p:sp>
        <p:nvSpPr>
          <p:cNvPr id="139291" name="Line 27"/>
          <p:cNvSpPr>
            <a:spLocks noChangeShapeType="1"/>
          </p:cNvSpPr>
          <p:nvPr/>
        </p:nvSpPr>
        <p:spPr bwMode="auto">
          <a:xfrm flipV="1">
            <a:off x="1828800" y="24384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292" name="Line 28"/>
          <p:cNvSpPr>
            <a:spLocks noChangeShapeType="1"/>
          </p:cNvSpPr>
          <p:nvPr/>
        </p:nvSpPr>
        <p:spPr bwMode="auto">
          <a:xfrm>
            <a:off x="2057400" y="24384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293" name="Line 29"/>
          <p:cNvSpPr>
            <a:spLocks noChangeShapeType="1"/>
          </p:cNvSpPr>
          <p:nvPr/>
        </p:nvSpPr>
        <p:spPr bwMode="auto">
          <a:xfrm>
            <a:off x="2971800" y="2362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294" name="Line 30"/>
          <p:cNvSpPr>
            <a:spLocks noChangeShapeType="1"/>
          </p:cNvSpPr>
          <p:nvPr/>
        </p:nvSpPr>
        <p:spPr bwMode="auto">
          <a:xfrm>
            <a:off x="3810000" y="2362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295" name="Line 31"/>
          <p:cNvSpPr>
            <a:spLocks noChangeShapeType="1"/>
          </p:cNvSpPr>
          <p:nvPr/>
        </p:nvSpPr>
        <p:spPr bwMode="auto">
          <a:xfrm>
            <a:off x="4267200" y="2362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296" name="Line 32"/>
          <p:cNvSpPr>
            <a:spLocks noChangeShapeType="1"/>
          </p:cNvSpPr>
          <p:nvPr/>
        </p:nvSpPr>
        <p:spPr bwMode="auto">
          <a:xfrm>
            <a:off x="4724400" y="2362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297" name="Line 33"/>
          <p:cNvSpPr>
            <a:spLocks noChangeShapeType="1"/>
          </p:cNvSpPr>
          <p:nvPr/>
        </p:nvSpPr>
        <p:spPr bwMode="auto">
          <a:xfrm>
            <a:off x="5562600" y="2362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298" name="Line 34"/>
          <p:cNvSpPr>
            <a:spLocks noChangeShapeType="1"/>
          </p:cNvSpPr>
          <p:nvPr/>
        </p:nvSpPr>
        <p:spPr bwMode="auto">
          <a:xfrm flipV="1">
            <a:off x="2743200" y="2362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299" name="Line 35"/>
          <p:cNvSpPr>
            <a:spLocks noChangeShapeType="1"/>
          </p:cNvSpPr>
          <p:nvPr/>
        </p:nvSpPr>
        <p:spPr bwMode="auto">
          <a:xfrm flipV="1">
            <a:off x="3581400" y="2362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300" name="Line 36"/>
          <p:cNvSpPr>
            <a:spLocks noChangeShapeType="1"/>
          </p:cNvSpPr>
          <p:nvPr/>
        </p:nvSpPr>
        <p:spPr bwMode="auto">
          <a:xfrm flipV="1">
            <a:off x="4038600" y="2362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301" name="Line 37"/>
          <p:cNvSpPr>
            <a:spLocks noChangeShapeType="1"/>
          </p:cNvSpPr>
          <p:nvPr/>
        </p:nvSpPr>
        <p:spPr bwMode="auto">
          <a:xfrm flipV="1">
            <a:off x="4495800" y="2362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302" name="Line 38"/>
          <p:cNvSpPr>
            <a:spLocks noChangeShapeType="1"/>
          </p:cNvSpPr>
          <p:nvPr/>
        </p:nvSpPr>
        <p:spPr bwMode="auto">
          <a:xfrm flipV="1">
            <a:off x="5334000" y="2362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303" name="Line 39"/>
          <p:cNvSpPr>
            <a:spLocks noChangeShapeType="1"/>
          </p:cNvSpPr>
          <p:nvPr/>
        </p:nvSpPr>
        <p:spPr bwMode="auto">
          <a:xfrm flipV="1">
            <a:off x="6172200" y="24384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304" name="Line 40"/>
          <p:cNvSpPr>
            <a:spLocks noChangeShapeType="1"/>
          </p:cNvSpPr>
          <p:nvPr/>
        </p:nvSpPr>
        <p:spPr bwMode="auto">
          <a:xfrm flipV="1">
            <a:off x="6629400" y="2455863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305" name="Line 41"/>
          <p:cNvSpPr>
            <a:spLocks noChangeShapeType="1"/>
          </p:cNvSpPr>
          <p:nvPr/>
        </p:nvSpPr>
        <p:spPr bwMode="auto">
          <a:xfrm flipV="1">
            <a:off x="7086600" y="2379663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6" name="Group 42"/>
          <p:cNvGrpSpPr>
            <a:grpSpLocks/>
          </p:cNvGrpSpPr>
          <p:nvPr/>
        </p:nvGrpSpPr>
        <p:grpSpPr bwMode="auto">
          <a:xfrm>
            <a:off x="7848600" y="3048000"/>
            <a:ext cx="493713" cy="627063"/>
            <a:chOff x="1392" y="3168"/>
            <a:chExt cx="570" cy="749"/>
          </a:xfrm>
        </p:grpSpPr>
        <p:sp>
          <p:nvSpPr>
            <p:cNvPr id="9" name="Line 43"/>
            <p:cNvSpPr>
              <a:spLocks noChangeShapeType="1"/>
            </p:cNvSpPr>
            <p:nvPr/>
          </p:nvSpPr>
          <p:spPr bwMode="auto">
            <a:xfrm>
              <a:off x="139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 Box 44"/>
            <p:cNvSpPr txBox="1">
              <a:spLocks noChangeArrowheads="1"/>
            </p:cNvSpPr>
            <p:nvPr/>
          </p:nvSpPr>
          <p:spPr bwMode="auto">
            <a:xfrm>
              <a:off x="1440" y="3443"/>
              <a:ext cx="522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4s</a:t>
              </a:r>
            </a:p>
          </p:txBody>
        </p:sp>
      </p:grpSp>
      <p:sp>
        <p:nvSpPr>
          <p:cNvPr id="139309" name="Line 45"/>
          <p:cNvSpPr>
            <a:spLocks noChangeShapeType="1"/>
          </p:cNvSpPr>
          <p:nvPr/>
        </p:nvSpPr>
        <p:spPr bwMode="auto">
          <a:xfrm>
            <a:off x="8229600" y="2362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310" name="Line 46"/>
          <p:cNvSpPr>
            <a:spLocks noChangeShapeType="1"/>
          </p:cNvSpPr>
          <p:nvPr/>
        </p:nvSpPr>
        <p:spPr bwMode="auto">
          <a:xfrm flipV="1">
            <a:off x="8001000" y="2362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314" name="Line 50"/>
          <p:cNvSpPr>
            <a:spLocks noChangeShapeType="1"/>
          </p:cNvSpPr>
          <p:nvPr/>
        </p:nvSpPr>
        <p:spPr bwMode="auto">
          <a:xfrm flipV="1">
            <a:off x="1905000" y="4056063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315" name="Line 51"/>
          <p:cNvSpPr>
            <a:spLocks noChangeShapeType="1"/>
          </p:cNvSpPr>
          <p:nvPr/>
        </p:nvSpPr>
        <p:spPr bwMode="auto">
          <a:xfrm flipV="1">
            <a:off x="2362200" y="4056063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316" name="Line 52"/>
          <p:cNvSpPr>
            <a:spLocks noChangeShapeType="1"/>
          </p:cNvSpPr>
          <p:nvPr/>
        </p:nvSpPr>
        <p:spPr bwMode="auto">
          <a:xfrm flipV="1">
            <a:off x="2819400" y="4056063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7" name="Group 53"/>
          <p:cNvGrpSpPr>
            <a:grpSpLocks/>
          </p:cNvGrpSpPr>
          <p:nvPr/>
        </p:nvGrpSpPr>
        <p:grpSpPr bwMode="auto">
          <a:xfrm>
            <a:off x="1752600" y="4741863"/>
            <a:ext cx="2379663" cy="625475"/>
            <a:chOff x="672" y="2880"/>
            <a:chExt cx="1499" cy="394"/>
          </a:xfrm>
        </p:grpSpPr>
        <p:sp>
          <p:nvSpPr>
            <p:cNvPr id="11" name="Line 54"/>
            <p:cNvSpPr>
              <a:spLocks noChangeShapeType="1"/>
            </p:cNvSpPr>
            <p:nvPr/>
          </p:nvSpPr>
          <p:spPr bwMode="auto">
            <a:xfrm>
              <a:off x="1265" y="2880"/>
              <a:ext cx="251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306" name="Line 55"/>
            <p:cNvSpPr>
              <a:spLocks noChangeShapeType="1"/>
            </p:cNvSpPr>
            <p:nvPr/>
          </p:nvSpPr>
          <p:spPr bwMode="auto">
            <a:xfrm>
              <a:off x="969" y="2880"/>
              <a:ext cx="250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307" name="Line 56"/>
            <p:cNvSpPr>
              <a:spLocks noChangeShapeType="1"/>
            </p:cNvSpPr>
            <p:nvPr/>
          </p:nvSpPr>
          <p:spPr bwMode="auto">
            <a:xfrm>
              <a:off x="672" y="2880"/>
              <a:ext cx="251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308" name="Text Box 57"/>
            <p:cNvSpPr txBox="1">
              <a:spLocks noChangeArrowheads="1"/>
            </p:cNvSpPr>
            <p:nvPr/>
          </p:nvSpPr>
          <p:spPr bwMode="auto">
            <a:xfrm>
              <a:off x="694" y="3006"/>
              <a:ext cx="1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2" name="Text Box 58"/>
            <p:cNvSpPr txBox="1">
              <a:spLocks noChangeArrowheads="1"/>
            </p:cNvSpPr>
            <p:nvPr/>
          </p:nvSpPr>
          <p:spPr bwMode="auto">
            <a:xfrm>
              <a:off x="992" y="3006"/>
              <a:ext cx="1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3" name="Text Box 59"/>
            <p:cNvSpPr txBox="1">
              <a:spLocks noChangeArrowheads="1"/>
            </p:cNvSpPr>
            <p:nvPr/>
          </p:nvSpPr>
          <p:spPr bwMode="auto">
            <a:xfrm>
              <a:off x="1287" y="3006"/>
              <a:ext cx="29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3d</a:t>
              </a:r>
            </a:p>
          </p:txBody>
        </p:sp>
        <p:sp>
          <p:nvSpPr>
            <p:cNvPr id="139311" name="Line 60"/>
            <p:cNvSpPr>
              <a:spLocks noChangeShapeType="1"/>
            </p:cNvSpPr>
            <p:nvPr/>
          </p:nvSpPr>
          <p:spPr bwMode="auto">
            <a:xfrm>
              <a:off x="1584" y="2880"/>
              <a:ext cx="251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312" name="Line 61"/>
            <p:cNvSpPr>
              <a:spLocks noChangeShapeType="1"/>
            </p:cNvSpPr>
            <p:nvPr/>
          </p:nvSpPr>
          <p:spPr bwMode="auto">
            <a:xfrm>
              <a:off x="1920" y="2880"/>
              <a:ext cx="251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313" name="Text Box 62"/>
            <p:cNvSpPr txBox="1">
              <a:spLocks noChangeArrowheads="1"/>
            </p:cNvSpPr>
            <p:nvPr/>
          </p:nvSpPr>
          <p:spPr bwMode="auto">
            <a:xfrm>
              <a:off x="1584" y="3024"/>
              <a:ext cx="1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4" name="Text Box 63"/>
            <p:cNvSpPr txBox="1">
              <a:spLocks noChangeArrowheads="1"/>
            </p:cNvSpPr>
            <p:nvPr/>
          </p:nvSpPr>
          <p:spPr bwMode="auto">
            <a:xfrm>
              <a:off x="1872" y="3024"/>
              <a:ext cx="1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</p:grpSp>
      <p:sp>
        <p:nvSpPr>
          <p:cNvPr id="139329" name="Line 65"/>
          <p:cNvSpPr>
            <a:spLocks noChangeShapeType="1"/>
          </p:cNvSpPr>
          <p:nvPr/>
        </p:nvSpPr>
        <p:spPr bwMode="auto">
          <a:xfrm flipV="1">
            <a:off x="3276600" y="4056063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68"/>
          <p:cNvGrpSpPr>
            <a:grpSpLocks/>
          </p:cNvGrpSpPr>
          <p:nvPr/>
        </p:nvGrpSpPr>
        <p:grpSpPr bwMode="auto">
          <a:xfrm>
            <a:off x="6019800" y="3065463"/>
            <a:ext cx="1339850" cy="596900"/>
            <a:chOff x="2208" y="3168"/>
            <a:chExt cx="1776" cy="819"/>
          </a:xfrm>
        </p:grpSpPr>
        <p:sp>
          <p:nvSpPr>
            <p:cNvPr id="15" name="Line 69"/>
            <p:cNvSpPr>
              <a:spLocks noChangeShapeType="1"/>
            </p:cNvSpPr>
            <p:nvPr/>
          </p:nvSpPr>
          <p:spPr bwMode="auto">
            <a:xfrm>
              <a:off x="3456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70"/>
            <p:cNvSpPr>
              <a:spLocks noChangeShapeType="1"/>
            </p:cNvSpPr>
            <p:nvPr/>
          </p:nvSpPr>
          <p:spPr bwMode="auto">
            <a:xfrm>
              <a:off x="283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71"/>
            <p:cNvSpPr>
              <a:spLocks noChangeShapeType="1"/>
            </p:cNvSpPr>
            <p:nvPr/>
          </p:nvSpPr>
          <p:spPr bwMode="auto">
            <a:xfrm>
              <a:off x="2208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 Box 72"/>
            <p:cNvSpPr txBox="1">
              <a:spLocks noChangeArrowheads="1"/>
            </p:cNvSpPr>
            <p:nvPr/>
          </p:nvSpPr>
          <p:spPr bwMode="auto">
            <a:xfrm>
              <a:off x="2254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9" name="Text Box 73"/>
            <p:cNvSpPr txBox="1">
              <a:spLocks noChangeArrowheads="1"/>
            </p:cNvSpPr>
            <p:nvPr/>
          </p:nvSpPr>
          <p:spPr bwMode="auto">
            <a:xfrm>
              <a:off x="2881" y="3442"/>
              <a:ext cx="619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3p</a:t>
              </a:r>
            </a:p>
          </p:txBody>
        </p:sp>
        <p:sp>
          <p:nvSpPr>
            <p:cNvPr id="20" name="Text Box 74"/>
            <p:cNvSpPr txBox="1">
              <a:spLocks noChangeArrowheads="1"/>
            </p:cNvSpPr>
            <p:nvPr/>
          </p:nvSpPr>
          <p:spPr bwMode="auto">
            <a:xfrm>
              <a:off x="3502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</p:grpSp>
      <p:sp>
        <p:nvSpPr>
          <p:cNvPr id="139345" name="Line 81"/>
          <p:cNvSpPr>
            <a:spLocks noChangeShapeType="1"/>
          </p:cNvSpPr>
          <p:nvPr/>
        </p:nvSpPr>
        <p:spPr bwMode="auto">
          <a:xfrm>
            <a:off x="6324600" y="2379663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346" name="Line 82"/>
          <p:cNvSpPr>
            <a:spLocks noChangeShapeType="1"/>
          </p:cNvSpPr>
          <p:nvPr/>
        </p:nvSpPr>
        <p:spPr bwMode="auto">
          <a:xfrm>
            <a:off x="6781800" y="2379663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347" name="Line 83"/>
          <p:cNvSpPr>
            <a:spLocks noChangeShapeType="1"/>
          </p:cNvSpPr>
          <p:nvPr/>
        </p:nvSpPr>
        <p:spPr bwMode="auto">
          <a:xfrm>
            <a:off x="7315200" y="2455863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9348" name="Line 84"/>
          <p:cNvSpPr>
            <a:spLocks noChangeShapeType="1"/>
          </p:cNvSpPr>
          <p:nvPr/>
        </p:nvSpPr>
        <p:spPr bwMode="auto">
          <a:xfrm flipV="1">
            <a:off x="3886200" y="4038600"/>
            <a:ext cx="0" cy="5334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Box 85"/>
          <p:cNvSpPr txBox="1">
            <a:spLocks noChangeArrowheads="1"/>
          </p:cNvSpPr>
          <p:nvPr/>
        </p:nvSpPr>
        <p:spPr bwMode="auto">
          <a:xfrm>
            <a:off x="304800" y="2438400"/>
            <a:ext cx="7731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Cr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9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9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9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9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9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9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9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9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9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9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9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9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9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9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9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9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39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9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9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39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9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39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9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39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39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9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39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39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500"/>
                            </p:stCondLst>
                            <p:childTnLst>
                              <p:par>
                                <p:cTn id="1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39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39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000"/>
                            </p:stCondLst>
                            <p:childTnLst>
                              <p:par>
                                <p:cTn id="1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39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39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8500"/>
                            </p:stCondLst>
                            <p:childTnLst>
                              <p:par>
                                <p:cTn id="1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39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39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000"/>
                            </p:stCondLst>
                            <p:childTnLst>
                              <p:par>
                                <p:cTn id="1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39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39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500"/>
                            </p:stCondLst>
                            <p:childTnLst>
                              <p:par>
                                <p:cTn id="14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39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39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39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39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39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39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39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39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39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39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7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1393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393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139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139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139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139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000"/>
                            </p:stCondLst>
                            <p:childTnLst>
                              <p:par>
                                <p:cTn id="1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39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39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91" grpId="0" animBg="1"/>
      <p:bldP spid="139292" grpId="0" animBg="1"/>
      <p:bldP spid="139293" grpId="0" animBg="1"/>
      <p:bldP spid="139294" grpId="0" animBg="1"/>
      <p:bldP spid="139295" grpId="0" animBg="1"/>
      <p:bldP spid="139296" grpId="0" animBg="1"/>
      <p:bldP spid="139297" grpId="0" animBg="1"/>
      <p:bldP spid="139298" grpId="0" animBg="1"/>
      <p:bldP spid="139299" grpId="0" animBg="1"/>
      <p:bldP spid="139300" grpId="0" animBg="1"/>
      <p:bldP spid="139301" grpId="0" animBg="1"/>
      <p:bldP spid="139302" grpId="0" animBg="1"/>
      <p:bldP spid="139303" grpId="0" animBg="1"/>
      <p:bldP spid="139304" grpId="0" animBg="1"/>
      <p:bldP spid="139305" grpId="0" animBg="1"/>
      <p:bldP spid="139309" grpId="0" animBg="1"/>
      <p:bldP spid="139309" grpId="1" animBg="1"/>
      <p:bldP spid="139310" grpId="0" animBg="1"/>
      <p:bldP spid="139314" grpId="0" animBg="1"/>
      <p:bldP spid="139315" grpId="0" animBg="1"/>
      <p:bldP spid="139316" grpId="0" animBg="1"/>
      <p:bldP spid="139329" grpId="0" animBg="1"/>
      <p:bldP spid="139345" grpId="0" animBg="1"/>
      <p:bldP spid="139346" grpId="0" animBg="1"/>
      <p:bldP spid="139347" grpId="0" animBg="1"/>
      <p:bldP spid="139348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55" name="Text Box 67"/>
          <p:cNvSpPr txBox="1">
            <a:spLocks noChangeArrowheads="1"/>
          </p:cNvSpPr>
          <p:nvPr/>
        </p:nvSpPr>
        <p:spPr bwMode="auto">
          <a:xfrm>
            <a:off x="0" y="2209800"/>
            <a:ext cx="8985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Cu</a:t>
            </a:r>
          </a:p>
        </p:txBody>
      </p:sp>
      <p:grpSp>
        <p:nvGrpSpPr>
          <p:cNvPr id="2" name="Group 68"/>
          <p:cNvGrpSpPr>
            <a:grpSpLocks/>
          </p:cNvGrpSpPr>
          <p:nvPr/>
        </p:nvGrpSpPr>
        <p:grpSpPr bwMode="auto">
          <a:xfrm>
            <a:off x="1066800" y="2878138"/>
            <a:ext cx="490538" cy="596900"/>
            <a:chOff x="672" y="3168"/>
            <a:chExt cx="615" cy="819"/>
          </a:xfrm>
        </p:grpSpPr>
        <p:sp>
          <p:nvSpPr>
            <p:cNvPr id="140356" name="Text Box 69"/>
            <p:cNvSpPr txBox="1">
              <a:spLocks noChangeArrowheads="1"/>
            </p:cNvSpPr>
            <p:nvPr/>
          </p:nvSpPr>
          <p:spPr bwMode="auto">
            <a:xfrm>
              <a:off x="720" y="3442"/>
              <a:ext cx="567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1s</a:t>
              </a:r>
            </a:p>
          </p:txBody>
        </p:sp>
        <p:sp>
          <p:nvSpPr>
            <p:cNvPr id="140357" name="Line 70"/>
            <p:cNvSpPr>
              <a:spLocks noChangeShapeType="1"/>
            </p:cNvSpPr>
            <p:nvPr/>
          </p:nvSpPr>
          <p:spPr bwMode="auto">
            <a:xfrm>
              <a:off x="67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71"/>
          <p:cNvGrpSpPr>
            <a:grpSpLocks/>
          </p:cNvGrpSpPr>
          <p:nvPr/>
        </p:nvGrpSpPr>
        <p:grpSpPr bwMode="auto">
          <a:xfrm>
            <a:off x="1905000" y="2878138"/>
            <a:ext cx="493713" cy="627062"/>
            <a:chOff x="1392" y="3168"/>
            <a:chExt cx="570" cy="749"/>
          </a:xfrm>
        </p:grpSpPr>
        <p:sp>
          <p:nvSpPr>
            <p:cNvPr id="140354" name="Line 72"/>
            <p:cNvSpPr>
              <a:spLocks noChangeShapeType="1"/>
            </p:cNvSpPr>
            <p:nvPr/>
          </p:nvSpPr>
          <p:spPr bwMode="auto">
            <a:xfrm>
              <a:off x="139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 Box 73"/>
            <p:cNvSpPr txBox="1">
              <a:spLocks noChangeArrowheads="1"/>
            </p:cNvSpPr>
            <p:nvPr/>
          </p:nvSpPr>
          <p:spPr bwMode="auto">
            <a:xfrm>
              <a:off x="1440" y="3443"/>
              <a:ext cx="522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2s</a:t>
              </a:r>
            </a:p>
          </p:txBody>
        </p:sp>
      </p:grpSp>
      <p:grpSp>
        <p:nvGrpSpPr>
          <p:cNvPr id="4" name="Group 74"/>
          <p:cNvGrpSpPr>
            <a:grpSpLocks/>
          </p:cNvGrpSpPr>
          <p:nvPr/>
        </p:nvGrpSpPr>
        <p:grpSpPr bwMode="auto">
          <a:xfrm>
            <a:off x="2743200" y="2878138"/>
            <a:ext cx="1339850" cy="596900"/>
            <a:chOff x="2208" y="3168"/>
            <a:chExt cx="1776" cy="819"/>
          </a:xfrm>
        </p:grpSpPr>
        <p:sp>
          <p:nvSpPr>
            <p:cNvPr id="140348" name="Line 75"/>
            <p:cNvSpPr>
              <a:spLocks noChangeShapeType="1"/>
            </p:cNvSpPr>
            <p:nvPr/>
          </p:nvSpPr>
          <p:spPr bwMode="auto">
            <a:xfrm>
              <a:off x="3456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349" name="Line 76"/>
            <p:cNvSpPr>
              <a:spLocks noChangeShapeType="1"/>
            </p:cNvSpPr>
            <p:nvPr/>
          </p:nvSpPr>
          <p:spPr bwMode="auto">
            <a:xfrm>
              <a:off x="283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350" name="Line 77"/>
            <p:cNvSpPr>
              <a:spLocks noChangeShapeType="1"/>
            </p:cNvSpPr>
            <p:nvPr/>
          </p:nvSpPr>
          <p:spPr bwMode="auto">
            <a:xfrm>
              <a:off x="2208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351" name="Text Box 78"/>
            <p:cNvSpPr txBox="1">
              <a:spLocks noChangeArrowheads="1"/>
            </p:cNvSpPr>
            <p:nvPr/>
          </p:nvSpPr>
          <p:spPr bwMode="auto">
            <a:xfrm>
              <a:off x="2254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40352" name="Text Box 79"/>
            <p:cNvSpPr txBox="1">
              <a:spLocks noChangeArrowheads="1"/>
            </p:cNvSpPr>
            <p:nvPr/>
          </p:nvSpPr>
          <p:spPr bwMode="auto">
            <a:xfrm>
              <a:off x="2881" y="3442"/>
              <a:ext cx="619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2p</a:t>
              </a:r>
            </a:p>
          </p:txBody>
        </p:sp>
        <p:sp>
          <p:nvSpPr>
            <p:cNvPr id="140353" name="Text Box 80"/>
            <p:cNvSpPr txBox="1">
              <a:spLocks noChangeArrowheads="1"/>
            </p:cNvSpPr>
            <p:nvPr/>
          </p:nvSpPr>
          <p:spPr bwMode="auto">
            <a:xfrm>
              <a:off x="3502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</p:grpSp>
      <p:grpSp>
        <p:nvGrpSpPr>
          <p:cNvPr id="5" name="Group 81"/>
          <p:cNvGrpSpPr>
            <a:grpSpLocks/>
          </p:cNvGrpSpPr>
          <p:nvPr/>
        </p:nvGrpSpPr>
        <p:grpSpPr bwMode="auto">
          <a:xfrm>
            <a:off x="4495800" y="2878138"/>
            <a:ext cx="762000" cy="596900"/>
            <a:chOff x="1392" y="3168"/>
            <a:chExt cx="860" cy="819"/>
          </a:xfrm>
        </p:grpSpPr>
        <p:sp>
          <p:nvSpPr>
            <p:cNvPr id="140346" name="Line 82"/>
            <p:cNvSpPr>
              <a:spLocks noChangeShapeType="1"/>
            </p:cNvSpPr>
            <p:nvPr/>
          </p:nvSpPr>
          <p:spPr bwMode="auto">
            <a:xfrm>
              <a:off x="139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347" name="Text Box 83"/>
            <p:cNvSpPr txBox="1">
              <a:spLocks noChangeArrowheads="1"/>
            </p:cNvSpPr>
            <p:nvPr/>
          </p:nvSpPr>
          <p:spPr bwMode="auto">
            <a:xfrm>
              <a:off x="1440" y="3442"/>
              <a:ext cx="812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3s</a:t>
              </a:r>
            </a:p>
          </p:txBody>
        </p:sp>
      </p:grpSp>
      <p:sp>
        <p:nvSpPr>
          <p:cNvPr id="140379" name="Line 91"/>
          <p:cNvSpPr>
            <a:spLocks noChangeShapeType="1"/>
          </p:cNvSpPr>
          <p:nvPr/>
        </p:nvSpPr>
        <p:spPr bwMode="auto">
          <a:xfrm flipV="1">
            <a:off x="1143000" y="2268538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380" name="Line 92"/>
          <p:cNvSpPr>
            <a:spLocks noChangeShapeType="1"/>
          </p:cNvSpPr>
          <p:nvPr/>
        </p:nvSpPr>
        <p:spPr bwMode="auto">
          <a:xfrm>
            <a:off x="1371600" y="2268538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381" name="Line 93"/>
          <p:cNvSpPr>
            <a:spLocks noChangeShapeType="1"/>
          </p:cNvSpPr>
          <p:nvPr/>
        </p:nvSpPr>
        <p:spPr bwMode="auto">
          <a:xfrm>
            <a:off x="2286000" y="2192338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382" name="Line 94"/>
          <p:cNvSpPr>
            <a:spLocks noChangeShapeType="1"/>
          </p:cNvSpPr>
          <p:nvPr/>
        </p:nvSpPr>
        <p:spPr bwMode="auto">
          <a:xfrm>
            <a:off x="3124200" y="2192338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383" name="Line 95"/>
          <p:cNvSpPr>
            <a:spLocks noChangeShapeType="1"/>
          </p:cNvSpPr>
          <p:nvPr/>
        </p:nvSpPr>
        <p:spPr bwMode="auto">
          <a:xfrm>
            <a:off x="3581400" y="2192338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384" name="Line 96"/>
          <p:cNvSpPr>
            <a:spLocks noChangeShapeType="1"/>
          </p:cNvSpPr>
          <p:nvPr/>
        </p:nvSpPr>
        <p:spPr bwMode="auto">
          <a:xfrm>
            <a:off x="4038600" y="2192338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385" name="Line 97"/>
          <p:cNvSpPr>
            <a:spLocks noChangeShapeType="1"/>
          </p:cNvSpPr>
          <p:nvPr/>
        </p:nvSpPr>
        <p:spPr bwMode="auto">
          <a:xfrm>
            <a:off x="4876800" y="2192338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386" name="Line 98"/>
          <p:cNvSpPr>
            <a:spLocks noChangeShapeType="1"/>
          </p:cNvSpPr>
          <p:nvPr/>
        </p:nvSpPr>
        <p:spPr bwMode="auto">
          <a:xfrm flipV="1">
            <a:off x="2057400" y="2192338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387" name="Line 99"/>
          <p:cNvSpPr>
            <a:spLocks noChangeShapeType="1"/>
          </p:cNvSpPr>
          <p:nvPr/>
        </p:nvSpPr>
        <p:spPr bwMode="auto">
          <a:xfrm flipV="1">
            <a:off x="2895600" y="2192338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388" name="Line 100"/>
          <p:cNvSpPr>
            <a:spLocks noChangeShapeType="1"/>
          </p:cNvSpPr>
          <p:nvPr/>
        </p:nvSpPr>
        <p:spPr bwMode="auto">
          <a:xfrm flipV="1">
            <a:off x="3352800" y="2192338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389" name="Line 101"/>
          <p:cNvSpPr>
            <a:spLocks noChangeShapeType="1"/>
          </p:cNvSpPr>
          <p:nvPr/>
        </p:nvSpPr>
        <p:spPr bwMode="auto">
          <a:xfrm flipV="1">
            <a:off x="3810000" y="2192338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390" name="Line 102"/>
          <p:cNvSpPr>
            <a:spLocks noChangeShapeType="1"/>
          </p:cNvSpPr>
          <p:nvPr/>
        </p:nvSpPr>
        <p:spPr bwMode="auto">
          <a:xfrm flipV="1">
            <a:off x="4648200" y="2192338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391" name="Line 103"/>
          <p:cNvSpPr>
            <a:spLocks noChangeShapeType="1"/>
          </p:cNvSpPr>
          <p:nvPr/>
        </p:nvSpPr>
        <p:spPr bwMode="auto">
          <a:xfrm flipV="1">
            <a:off x="5486400" y="2268538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392" name="Line 104"/>
          <p:cNvSpPr>
            <a:spLocks noChangeShapeType="1"/>
          </p:cNvSpPr>
          <p:nvPr/>
        </p:nvSpPr>
        <p:spPr bwMode="auto">
          <a:xfrm flipV="1">
            <a:off x="5943600" y="22860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393" name="Line 105"/>
          <p:cNvSpPr>
            <a:spLocks noChangeShapeType="1"/>
          </p:cNvSpPr>
          <p:nvPr/>
        </p:nvSpPr>
        <p:spPr bwMode="auto">
          <a:xfrm flipV="1">
            <a:off x="6400800" y="22098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6" name="Group 106"/>
          <p:cNvGrpSpPr>
            <a:grpSpLocks/>
          </p:cNvGrpSpPr>
          <p:nvPr/>
        </p:nvGrpSpPr>
        <p:grpSpPr bwMode="auto">
          <a:xfrm>
            <a:off x="7162800" y="2878138"/>
            <a:ext cx="493713" cy="627062"/>
            <a:chOff x="1392" y="3168"/>
            <a:chExt cx="570" cy="749"/>
          </a:xfrm>
        </p:grpSpPr>
        <p:sp>
          <p:nvSpPr>
            <p:cNvPr id="140344" name="Line 107"/>
            <p:cNvSpPr>
              <a:spLocks noChangeShapeType="1"/>
            </p:cNvSpPr>
            <p:nvPr/>
          </p:nvSpPr>
          <p:spPr bwMode="auto">
            <a:xfrm>
              <a:off x="139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345" name="Text Box 108"/>
            <p:cNvSpPr txBox="1">
              <a:spLocks noChangeArrowheads="1"/>
            </p:cNvSpPr>
            <p:nvPr/>
          </p:nvSpPr>
          <p:spPr bwMode="auto">
            <a:xfrm>
              <a:off x="1440" y="3443"/>
              <a:ext cx="522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4s</a:t>
              </a:r>
            </a:p>
          </p:txBody>
        </p:sp>
      </p:grpSp>
      <p:sp>
        <p:nvSpPr>
          <p:cNvPr id="140397" name="Line 109"/>
          <p:cNvSpPr>
            <a:spLocks noChangeShapeType="1"/>
          </p:cNvSpPr>
          <p:nvPr/>
        </p:nvSpPr>
        <p:spPr bwMode="auto">
          <a:xfrm>
            <a:off x="7543800" y="2192338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398" name="Line 110"/>
          <p:cNvSpPr>
            <a:spLocks noChangeShapeType="1"/>
          </p:cNvSpPr>
          <p:nvPr/>
        </p:nvSpPr>
        <p:spPr bwMode="auto">
          <a:xfrm flipV="1">
            <a:off x="7315200" y="2192338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399" name="Line 111"/>
          <p:cNvSpPr>
            <a:spLocks noChangeShapeType="1"/>
          </p:cNvSpPr>
          <p:nvPr/>
        </p:nvSpPr>
        <p:spPr bwMode="auto">
          <a:xfrm>
            <a:off x="1447800" y="3886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400" name="Line 112"/>
          <p:cNvSpPr>
            <a:spLocks noChangeShapeType="1"/>
          </p:cNvSpPr>
          <p:nvPr/>
        </p:nvSpPr>
        <p:spPr bwMode="auto">
          <a:xfrm>
            <a:off x="1905000" y="3886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401" name="Line 113"/>
          <p:cNvSpPr>
            <a:spLocks noChangeShapeType="1"/>
          </p:cNvSpPr>
          <p:nvPr/>
        </p:nvSpPr>
        <p:spPr bwMode="auto">
          <a:xfrm>
            <a:off x="2362200" y="3886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402" name="Line 114"/>
          <p:cNvSpPr>
            <a:spLocks noChangeShapeType="1"/>
          </p:cNvSpPr>
          <p:nvPr/>
        </p:nvSpPr>
        <p:spPr bwMode="auto">
          <a:xfrm flipV="1">
            <a:off x="1219200" y="3886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403" name="Line 115"/>
          <p:cNvSpPr>
            <a:spLocks noChangeShapeType="1"/>
          </p:cNvSpPr>
          <p:nvPr/>
        </p:nvSpPr>
        <p:spPr bwMode="auto">
          <a:xfrm flipV="1">
            <a:off x="1676400" y="3886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404" name="Line 116"/>
          <p:cNvSpPr>
            <a:spLocks noChangeShapeType="1"/>
          </p:cNvSpPr>
          <p:nvPr/>
        </p:nvSpPr>
        <p:spPr bwMode="auto">
          <a:xfrm flipV="1">
            <a:off x="2133600" y="3886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7" name="Group 117"/>
          <p:cNvGrpSpPr>
            <a:grpSpLocks/>
          </p:cNvGrpSpPr>
          <p:nvPr/>
        </p:nvGrpSpPr>
        <p:grpSpPr bwMode="auto">
          <a:xfrm>
            <a:off x="1066800" y="4572000"/>
            <a:ext cx="2379663" cy="625475"/>
            <a:chOff x="672" y="2880"/>
            <a:chExt cx="1499" cy="394"/>
          </a:xfrm>
        </p:grpSpPr>
        <p:sp>
          <p:nvSpPr>
            <p:cNvPr id="140334" name="Line 118"/>
            <p:cNvSpPr>
              <a:spLocks noChangeShapeType="1"/>
            </p:cNvSpPr>
            <p:nvPr/>
          </p:nvSpPr>
          <p:spPr bwMode="auto">
            <a:xfrm>
              <a:off x="1265" y="2880"/>
              <a:ext cx="251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335" name="Line 119"/>
            <p:cNvSpPr>
              <a:spLocks noChangeShapeType="1"/>
            </p:cNvSpPr>
            <p:nvPr/>
          </p:nvSpPr>
          <p:spPr bwMode="auto">
            <a:xfrm>
              <a:off x="969" y="2880"/>
              <a:ext cx="250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336" name="Line 120"/>
            <p:cNvSpPr>
              <a:spLocks noChangeShapeType="1"/>
            </p:cNvSpPr>
            <p:nvPr/>
          </p:nvSpPr>
          <p:spPr bwMode="auto">
            <a:xfrm>
              <a:off x="672" y="2880"/>
              <a:ext cx="251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337" name="Text Box 121"/>
            <p:cNvSpPr txBox="1">
              <a:spLocks noChangeArrowheads="1"/>
            </p:cNvSpPr>
            <p:nvPr/>
          </p:nvSpPr>
          <p:spPr bwMode="auto">
            <a:xfrm>
              <a:off x="694" y="3006"/>
              <a:ext cx="1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40338" name="Text Box 122"/>
            <p:cNvSpPr txBox="1">
              <a:spLocks noChangeArrowheads="1"/>
            </p:cNvSpPr>
            <p:nvPr/>
          </p:nvSpPr>
          <p:spPr bwMode="auto">
            <a:xfrm>
              <a:off x="992" y="3006"/>
              <a:ext cx="1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40339" name="Text Box 123"/>
            <p:cNvSpPr txBox="1">
              <a:spLocks noChangeArrowheads="1"/>
            </p:cNvSpPr>
            <p:nvPr/>
          </p:nvSpPr>
          <p:spPr bwMode="auto">
            <a:xfrm>
              <a:off x="1287" y="3006"/>
              <a:ext cx="29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3d</a:t>
              </a:r>
            </a:p>
          </p:txBody>
        </p:sp>
        <p:sp>
          <p:nvSpPr>
            <p:cNvPr id="140340" name="Line 124"/>
            <p:cNvSpPr>
              <a:spLocks noChangeShapeType="1"/>
            </p:cNvSpPr>
            <p:nvPr/>
          </p:nvSpPr>
          <p:spPr bwMode="auto">
            <a:xfrm>
              <a:off x="1584" y="2880"/>
              <a:ext cx="251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341" name="Line 125"/>
            <p:cNvSpPr>
              <a:spLocks noChangeShapeType="1"/>
            </p:cNvSpPr>
            <p:nvPr/>
          </p:nvSpPr>
          <p:spPr bwMode="auto">
            <a:xfrm>
              <a:off x="1920" y="2880"/>
              <a:ext cx="251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342" name="Text Box 126"/>
            <p:cNvSpPr txBox="1">
              <a:spLocks noChangeArrowheads="1"/>
            </p:cNvSpPr>
            <p:nvPr/>
          </p:nvSpPr>
          <p:spPr bwMode="auto">
            <a:xfrm>
              <a:off x="1584" y="3024"/>
              <a:ext cx="1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40343" name="Text Box 127"/>
            <p:cNvSpPr txBox="1">
              <a:spLocks noChangeArrowheads="1"/>
            </p:cNvSpPr>
            <p:nvPr/>
          </p:nvSpPr>
          <p:spPr bwMode="auto">
            <a:xfrm>
              <a:off x="1872" y="3024"/>
              <a:ext cx="1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</p:grpSp>
      <p:sp>
        <p:nvSpPr>
          <p:cNvPr id="140416" name="Line 128"/>
          <p:cNvSpPr>
            <a:spLocks noChangeShapeType="1"/>
          </p:cNvSpPr>
          <p:nvPr/>
        </p:nvSpPr>
        <p:spPr bwMode="auto">
          <a:xfrm>
            <a:off x="2819400" y="38862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417" name="Line 129"/>
          <p:cNvSpPr>
            <a:spLocks noChangeShapeType="1"/>
          </p:cNvSpPr>
          <p:nvPr/>
        </p:nvSpPr>
        <p:spPr bwMode="auto">
          <a:xfrm flipV="1">
            <a:off x="2590800" y="3886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419" name="Line 131"/>
          <p:cNvSpPr>
            <a:spLocks noChangeShapeType="1"/>
          </p:cNvSpPr>
          <p:nvPr/>
        </p:nvSpPr>
        <p:spPr bwMode="auto">
          <a:xfrm flipV="1">
            <a:off x="3124200" y="3886200"/>
            <a:ext cx="0" cy="533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132"/>
          <p:cNvGrpSpPr>
            <a:grpSpLocks/>
          </p:cNvGrpSpPr>
          <p:nvPr/>
        </p:nvGrpSpPr>
        <p:grpSpPr bwMode="auto">
          <a:xfrm>
            <a:off x="5334000" y="2895600"/>
            <a:ext cx="1339850" cy="596900"/>
            <a:chOff x="2208" y="3168"/>
            <a:chExt cx="1776" cy="819"/>
          </a:xfrm>
        </p:grpSpPr>
        <p:sp>
          <p:nvSpPr>
            <p:cNvPr id="140328" name="Line 133"/>
            <p:cNvSpPr>
              <a:spLocks noChangeShapeType="1"/>
            </p:cNvSpPr>
            <p:nvPr/>
          </p:nvSpPr>
          <p:spPr bwMode="auto">
            <a:xfrm>
              <a:off x="3456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329" name="Line 134"/>
            <p:cNvSpPr>
              <a:spLocks noChangeShapeType="1"/>
            </p:cNvSpPr>
            <p:nvPr/>
          </p:nvSpPr>
          <p:spPr bwMode="auto">
            <a:xfrm>
              <a:off x="2832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330" name="Line 135"/>
            <p:cNvSpPr>
              <a:spLocks noChangeShapeType="1"/>
            </p:cNvSpPr>
            <p:nvPr/>
          </p:nvSpPr>
          <p:spPr bwMode="auto">
            <a:xfrm>
              <a:off x="2208" y="3168"/>
              <a:ext cx="52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331" name="Text Box 136"/>
            <p:cNvSpPr txBox="1">
              <a:spLocks noChangeArrowheads="1"/>
            </p:cNvSpPr>
            <p:nvPr/>
          </p:nvSpPr>
          <p:spPr bwMode="auto">
            <a:xfrm>
              <a:off x="2254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  <p:sp>
          <p:nvSpPr>
            <p:cNvPr id="140332" name="Text Box 137"/>
            <p:cNvSpPr txBox="1">
              <a:spLocks noChangeArrowheads="1"/>
            </p:cNvSpPr>
            <p:nvPr/>
          </p:nvSpPr>
          <p:spPr bwMode="auto">
            <a:xfrm>
              <a:off x="2881" y="3442"/>
              <a:ext cx="619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3p</a:t>
              </a:r>
            </a:p>
          </p:txBody>
        </p:sp>
        <p:sp>
          <p:nvSpPr>
            <p:cNvPr id="140333" name="Text Box 138"/>
            <p:cNvSpPr txBox="1">
              <a:spLocks noChangeArrowheads="1"/>
            </p:cNvSpPr>
            <p:nvPr/>
          </p:nvSpPr>
          <p:spPr bwMode="auto">
            <a:xfrm>
              <a:off x="3502" y="3442"/>
              <a:ext cx="244" cy="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 sz="2000">
                <a:latin typeface="Calibri" pitchFamily="34" charset="0"/>
              </a:endParaRPr>
            </a:p>
          </p:txBody>
        </p:sp>
      </p:grpSp>
      <p:sp>
        <p:nvSpPr>
          <p:cNvPr id="140433" name="Line 145"/>
          <p:cNvSpPr>
            <a:spLocks noChangeShapeType="1"/>
          </p:cNvSpPr>
          <p:nvPr/>
        </p:nvSpPr>
        <p:spPr bwMode="auto">
          <a:xfrm>
            <a:off x="5638800" y="22098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434" name="Line 146"/>
          <p:cNvSpPr>
            <a:spLocks noChangeShapeType="1"/>
          </p:cNvSpPr>
          <p:nvPr/>
        </p:nvSpPr>
        <p:spPr bwMode="auto">
          <a:xfrm>
            <a:off x="6096000" y="22098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435" name="Line 147"/>
          <p:cNvSpPr>
            <a:spLocks noChangeShapeType="1"/>
          </p:cNvSpPr>
          <p:nvPr/>
        </p:nvSpPr>
        <p:spPr bwMode="auto">
          <a:xfrm>
            <a:off x="6629400" y="2286000"/>
            <a:ext cx="0" cy="609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0436" name="Line 148"/>
          <p:cNvSpPr>
            <a:spLocks noChangeShapeType="1"/>
          </p:cNvSpPr>
          <p:nvPr/>
        </p:nvSpPr>
        <p:spPr bwMode="auto">
          <a:xfrm>
            <a:off x="3352800" y="3886200"/>
            <a:ext cx="0" cy="6096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0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0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0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0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0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0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0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0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0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0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0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0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0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0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40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0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0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40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0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40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0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0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0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0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0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40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40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40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40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40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40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40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000"/>
                            </p:stCondLst>
                            <p:childTnLst>
                              <p:par>
                                <p:cTn id="1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0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0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500"/>
                            </p:stCondLst>
                            <p:childTnLst>
                              <p:par>
                                <p:cTn id="1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40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40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000"/>
                            </p:stCondLst>
                            <p:childTnLst>
                              <p:par>
                                <p:cTn id="1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40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40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9500"/>
                            </p:stCondLst>
                            <p:childTnLst>
                              <p:par>
                                <p:cTn id="1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40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40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40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40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40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40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40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40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40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40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4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4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40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140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40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40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8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40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40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8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40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40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3" dur="500" fill="hold"/>
                                        <p:tgtEl>
                                          <p:spTgt spid="1403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94" dur="500" fill="hold"/>
                                        <p:tgtEl>
                                          <p:spTgt spid="14039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140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140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40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40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355" grpId="0"/>
      <p:bldP spid="140379" grpId="0" animBg="1"/>
      <p:bldP spid="140380" grpId="0" animBg="1"/>
      <p:bldP spid="140381" grpId="0" animBg="1"/>
      <p:bldP spid="140382" grpId="0" animBg="1"/>
      <p:bldP spid="140383" grpId="0" animBg="1"/>
      <p:bldP spid="140384" grpId="0" animBg="1"/>
      <p:bldP spid="140385" grpId="0" animBg="1"/>
      <p:bldP spid="140386" grpId="0" animBg="1"/>
      <p:bldP spid="140387" grpId="0" animBg="1"/>
      <p:bldP spid="140388" grpId="0" animBg="1"/>
      <p:bldP spid="140389" grpId="0" animBg="1"/>
      <p:bldP spid="140390" grpId="0" animBg="1"/>
      <p:bldP spid="140391" grpId="0" animBg="1"/>
      <p:bldP spid="140392" grpId="0" animBg="1"/>
      <p:bldP spid="140393" grpId="0" animBg="1"/>
      <p:bldP spid="140397" grpId="0" animBg="1"/>
      <p:bldP spid="140397" grpId="1" animBg="1"/>
      <p:bldP spid="140398" grpId="0" animBg="1"/>
      <p:bldP spid="140399" grpId="0" animBg="1"/>
      <p:bldP spid="140400" grpId="0" animBg="1"/>
      <p:bldP spid="140401" grpId="0" animBg="1"/>
      <p:bldP spid="140402" grpId="0" animBg="1"/>
      <p:bldP spid="140403" grpId="0" animBg="1"/>
      <p:bldP spid="140404" grpId="0" animBg="1"/>
      <p:bldP spid="140416" grpId="0" animBg="1"/>
      <p:bldP spid="140417" grpId="0" animBg="1"/>
      <p:bldP spid="140419" grpId="0" animBg="1"/>
      <p:bldP spid="140433" grpId="0" animBg="1"/>
      <p:bldP spid="140434" grpId="0" animBg="1"/>
      <p:bldP spid="140435" grpId="0" animBg="1"/>
      <p:bldP spid="140436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  <a:ea typeface="ＭＳ Ｐゴシック" pitchFamily="34" charset="-128"/>
              </a:rPr>
              <a:t>Pop Quiz</a:t>
            </a:r>
            <a:endParaRPr lang="en-US" smtClean="0">
              <a:ea typeface="ＭＳ Ｐゴシック" pitchFamily="34" charset="-128"/>
            </a:endParaRPr>
          </a:p>
        </p:txBody>
      </p:sp>
      <p:sp>
        <p:nvSpPr>
          <p:cNvPr id="141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  <a:ea typeface="ＭＳ Ｐゴシック" pitchFamily="34" charset="-128"/>
              </a:rPr>
              <a:t>Please write the orbital notation and electron configuration for Gold.</a:t>
            </a:r>
          </a:p>
          <a:p>
            <a:pPr eaLnBrk="1" hangingPunct="1"/>
            <a:r>
              <a:rPr lang="en-US" smtClean="0">
                <a:solidFill>
                  <a:schemeClr val="bg1"/>
                </a:solidFill>
                <a:ea typeface="ＭＳ Ｐゴシック" pitchFamily="34" charset="-128"/>
              </a:rPr>
              <a:t>Define the four quantum numbers and describe how to find the first three.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repeatCount="indefinit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Dalton’s Atomic Theory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8001000" cy="4648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SzPct val="120000"/>
              <a:buFont typeface="Symbol" pitchFamily="18" charset="2"/>
              <a:buChar char="1"/>
            </a:pPr>
            <a:r>
              <a:rPr lang="en-US" smtClean="0">
                <a:ea typeface="ＭＳ Ｐゴシック" pitchFamily="34" charset="-128"/>
              </a:rPr>
              <a:t>All </a:t>
            </a:r>
            <a:r>
              <a:rPr lang="en-US" smtClean="0">
                <a:solidFill>
                  <a:schemeClr val="tx2"/>
                </a:solidFill>
                <a:ea typeface="ＭＳ Ｐゴシック" pitchFamily="34" charset="-128"/>
              </a:rPr>
              <a:t>matter</a:t>
            </a:r>
            <a:r>
              <a:rPr lang="en-US" smtClean="0">
                <a:ea typeface="ＭＳ Ｐゴシック" pitchFamily="34" charset="-128"/>
              </a:rPr>
              <a:t> is made of  tiny </a:t>
            </a:r>
            <a:r>
              <a:rPr lang="en-US" smtClean="0">
                <a:solidFill>
                  <a:schemeClr val="tx2"/>
                </a:solidFill>
                <a:ea typeface="ＭＳ Ｐゴシック" pitchFamily="34" charset="-128"/>
              </a:rPr>
              <a:t>indivisible</a:t>
            </a:r>
            <a:r>
              <a:rPr lang="en-US" smtClean="0">
                <a:ea typeface="ＭＳ Ｐゴシック" pitchFamily="34" charset="-128"/>
              </a:rPr>
              <a:t> particles called atoms.</a:t>
            </a:r>
          </a:p>
          <a:p>
            <a:pPr eaLnBrk="1" hangingPunct="1">
              <a:lnSpc>
                <a:spcPct val="90000"/>
              </a:lnSpc>
              <a:buSzPct val="120000"/>
              <a:buFont typeface="Symbol" pitchFamily="18" charset="2"/>
              <a:buChar char="2"/>
            </a:pPr>
            <a:r>
              <a:rPr lang="en-US" smtClean="0">
                <a:ea typeface="ＭＳ Ｐゴシック" pitchFamily="34" charset="-128"/>
              </a:rPr>
              <a:t>Atoms of the same element are identical, those of different atoms are different.</a:t>
            </a:r>
          </a:p>
          <a:p>
            <a:pPr eaLnBrk="1" hangingPunct="1">
              <a:lnSpc>
                <a:spcPct val="90000"/>
              </a:lnSpc>
              <a:buSzPct val="120000"/>
              <a:buFont typeface="Symbol" pitchFamily="18" charset="2"/>
              <a:buChar char="3"/>
            </a:pPr>
            <a:r>
              <a:rPr lang="en-US" smtClean="0">
                <a:ea typeface="ＭＳ Ｐゴシック" pitchFamily="34" charset="-128"/>
              </a:rPr>
              <a:t>Atoms of different elements combine in whole number ratios to form compounds.</a:t>
            </a:r>
          </a:p>
          <a:p>
            <a:pPr eaLnBrk="1" hangingPunct="1">
              <a:lnSpc>
                <a:spcPct val="90000"/>
              </a:lnSpc>
              <a:buSzPct val="120000"/>
              <a:buFont typeface="Symbol" pitchFamily="18" charset="2"/>
              <a:buChar char="4"/>
            </a:pPr>
            <a:r>
              <a:rPr lang="en-US" smtClean="0">
                <a:ea typeface="ＭＳ Ｐゴシック" pitchFamily="34" charset="-128"/>
              </a:rPr>
              <a:t>Chemical reactions involve the rearrangement of atoms. No new atoms are created or destroyed.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65923" name="Object 2"/>
          <p:cNvGraphicFramePr>
            <a:graphicFrameLocks noChangeAspect="1"/>
          </p:cNvGraphicFramePr>
          <p:nvPr/>
        </p:nvGraphicFramePr>
        <p:xfrm>
          <a:off x="0" y="-28575"/>
          <a:ext cx="9144000" cy="6886575"/>
        </p:xfrm>
        <a:graphic>
          <a:graphicData uri="http://schemas.openxmlformats.org/presentationml/2006/ole">
            <p:oleObj spid="_x0000_s16386" name="Slide" r:id="rId3" imgW="4572147" imgH="3428904" progId="PowerPoint.Slide.8">
              <p:embed/>
            </p:oleObj>
          </a:graphicData>
        </a:graphic>
      </p:graphicFrame>
      <p:sp>
        <p:nvSpPr>
          <p:cNvPr id="465924" name="Rectangle 4"/>
          <p:cNvSpPr>
            <a:spLocks noChangeArrowheads="1"/>
          </p:cNvSpPr>
          <p:nvPr/>
        </p:nvSpPr>
        <p:spPr bwMode="auto">
          <a:xfrm>
            <a:off x="381000" y="457200"/>
            <a:ext cx="8382000" cy="6019800"/>
          </a:xfrm>
          <a:prstGeom prst="rect">
            <a:avLst/>
          </a:prstGeom>
          <a:solidFill>
            <a:srgbClr val="00CC66">
              <a:alpha val="65097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65925" name="Rectangle 5"/>
          <p:cNvSpPr>
            <a:spLocks noChangeArrowheads="1"/>
          </p:cNvSpPr>
          <p:nvPr/>
        </p:nvSpPr>
        <p:spPr bwMode="auto">
          <a:xfrm>
            <a:off x="381000" y="579438"/>
            <a:ext cx="8555038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5400" b="1"/>
              <a:t>Lewis Dot Structures</a:t>
            </a:r>
            <a:br>
              <a:rPr lang="en-US" sz="5400" b="1"/>
            </a:br>
            <a:r>
              <a:rPr lang="en-US" sz="3600" b="1"/>
              <a:t>(Dots indicate outer shell electrons)</a:t>
            </a:r>
          </a:p>
        </p:txBody>
      </p:sp>
      <p:pic>
        <p:nvPicPr>
          <p:cNvPr id="465943" name="Picture 23" descr="lewis-electron-do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2057400"/>
            <a:ext cx="76962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465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65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5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5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5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5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65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5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465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5924" grpId="0" animBg="1"/>
      <p:bldP spid="465925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1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" y="0"/>
            <a:ext cx="929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4115" name="Rectangle 3"/>
          <p:cNvSpPr>
            <a:spLocks noChangeArrowheads="1"/>
          </p:cNvSpPr>
          <p:nvPr/>
        </p:nvSpPr>
        <p:spPr bwMode="auto">
          <a:xfrm>
            <a:off x="1676400" y="990600"/>
            <a:ext cx="5715000" cy="4495800"/>
          </a:xfrm>
          <a:prstGeom prst="rect">
            <a:avLst/>
          </a:prstGeom>
          <a:solidFill>
            <a:srgbClr val="00FF00"/>
          </a:solidFill>
          <a:ln w="222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4116" name="Rectangle 4"/>
          <p:cNvSpPr>
            <a:spLocks noChangeArrowheads="1"/>
          </p:cNvSpPr>
          <p:nvPr/>
        </p:nvSpPr>
        <p:spPr bwMode="auto">
          <a:xfrm>
            <a:off x="1600200" y="914400"/>
            <a:ext cx="5943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4000" b="1" dirty="0">
                <a:ea typeface="ＭＳ Ｐゴシック"/>
                <a:cs typeface="ＭＳ Ｐゴシック"/>
              </a:rPr>
              <a:t>Pause for a Cause</a:t>
            </a:r>
            <a:br>
              <a:rPr lang="en-US" sz="4000" b="1" dirty="0">
                <a:ea typeface="ＭＳ Ｐゴシック"/>
                <a:cs typeface="ＭＳ Ｐゴシック"/>
              </a:rPr>
            </a:br>
            <a:r>
              <a:rPr lang="en-US" sz="4000" b="1" dirty="0">
                <a:ea typeface="ＭＳ Ｐゴシック"/>
                <a:cs typeface="ＭＳ Ｐゴシック"/>
              </a:rPr>
              <a:t/>
            </a:r>
            <a:br>
              <a:rPr lang="en-US" sz="4000" b="1" dirty="0">
                <a:ea typeface="ＭＳ Ｐゴシック"/>
                <a:cs typeface="ＭＳ Ｐゴシック"/>
              </a:rPr>
            </a:br>
            <a:r>
              <a:rPr lang="en-US" sz="4000" b="1" dirty="0">
                <a:ea typeface="ＭＳ Ｐゴシック"/>
                <a:cs typeface="ＭＳ Ｐゴシック"/>
              </a:rPr>
              <a:t>Draw the Lewis Structure of:</a:t>
            </a:r>
            <a:br>
              <a:rPr lang="en-US" sz="4000" b="1" dirty="0">
                <a:ea typeface="ＭＳ Ｐゴシック"/>
                <a:cs typeface="ＭＳ Ｐゴシック"/>
              </a:rPr>
            </a:br>
            <a:r>
              <a:rPr lang="en-US" sz="4000" b="1" dirty="0">
                <a:ea typeface="ＭＳ Ｐゴシック"/>
                <a:cs typeface="ＭＳ Ｐゴシック"/>
              </a:rPr>
              <a:t/>
            </a:r>
            <a:br>
              <a:rPr lang="en-US" sz="4000" b="1" dirty="0">
                <a:ea typeface="ＭＳ Ｐゴシック"/>
                <a:cs typeface="ＭＳ Ｐゴシック"/>
              </a:rPr>
            </a:br>
            <a:r>
              <a:rPr lang="en-US" sz="4000" b="1" dirty="0">
                <a:ea typeface="ＭＳ Ｐゴシック"/>
                <a:cs typeface="ＭＳ Ｐゴシック"/>
              </a:rPr>
              <a:t>a. Na    b. B   c. C   d. F  e. S</a:t>
            </a:r>
            <a:endParaRPr lang="en-US" sz="4000" b="1" i="1" dirty="0">
              <a:solidFill>
                <a:srgbClr val="000099"/>
              </a:solidFill>
              <a:effectDag name="">
                <a:cont type="tree" name="">
                  <a:effect ref="fillLine"/>
                  <a:outerShdw dist="38100" dir="13500000" algn="br">
                    <a:srgbClr val="4C4CE5"/>
                  </a:outerShdw>
                </a:cont>
                <a:cont type="tree" name="">
                  <a:effect ref="fillLine"/>
                  <a:outerShdw dist="38100" dir="2700000" algn="tl">
                    <a:srgbClr val="00005B"/>
                  </a:outerShdw>
                </a:cont>
                <a:effect ref="fillLine"/>
              </a:effectDag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4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7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7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1000"/>
                                        <p:tgtEl>
                                          <p:spTgt spid="47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7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4115" grpId="0" animBg="1"/>
      <p:bldP spid="474116" grpId="0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4658" name="Object 2"/>
          <p:cNvGraphicFramePr>
            <a:graphicFrameLocks noChangeAspect="1"/>
          </p:cNvGraphicFramePr>
          <p:nvPr/>
        </p:nvGraphicFramePr>
        <p:xfrm>
          <a:off x="0" y="-28575"/>
          <a:ext cx="9144000" cy="6886575"/>
        </p:xfrm>
        <a:graphic>
          <a:graphicData uri="http://schemas.openxmlformats.org/presentationml/2006/ole">
            <p:oleObj spid="_x0000_s17410" name="Slide" r:id="rId3" imgW="4572147" imgH="3428904" progId="PowerPoint.Slide.8">
              <p:embed/>
            </p:oleObj>
          </a:graphicData>
        </a:graphic>
      </p:graphicFrame>
      <p:sp>
        <p:nvSpPr>
          <p:cNvPr id="454659" name="Rectangle 3"/>
          <p:cNvSpPr>
            <a:spLocks noChangeArrowheads="1"/>
          </p:cNvSpPr>
          <p:nvPr/>
        </p:nvSpPr>
        <p:spPr bwMode="auto">
          <a:xfrm>
            <a:off x="609600" y="838200"/>
            <a:ext cx="7924800" cy="5029200"/>
          </a:xfrm>
          <a:prstGeom prst="rect">
            <a:avLst/>
          </a:prstGeom>
          <a:solidFill>
            <a:srgbClr val="FF9933"/>
          </a:solidFill>
          <a:ln w="635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54661" name="Rectangle 5"/>
          <p:cNvSpPr>
            <a:spLocks noChangeArrowheads="1"/>
          </p:cNvSpPr>
          <p:nvPr/>
        </p:nvSpPr>
        <p:spPr bwMode="auto">
          <a:xfrm>
            <a:off x="685800" y="990600"/>
            <a:ext cx="78486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eaLnBrk="0" hangingPunct="0"/>
            <a:r>
              <a:rPr lang="en-US" sz="4000" b="1">
                <a:solidFill>
                  <a:schemeClr val="bg1"/>
                </a:solidFill>
                <a:sym typeface="Wingdings" pitchFamily="2" charset="2"/>
              </a:rPr>
              <a:t>Indicate the Third Period Element that: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1889125" y="3198813"/>
            <a:ext cx="6442075" cy="1190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5013325" y="5043488"/>
            <a:ext cx="2571750" cy="823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4664" name="Rectangle 8"/>
          <p:cNvSpPr>
            <a:spLocks noChangeArrowheads="1"/>
          </p:cNvSpPr>
          <p:nvPr/>
        </p:nvSpPr>
        <p:spPr bwMode="auto">
          <a:xfrm>
            <a:off x="762000" y="1676400"/>
            <a:ext cx="7848600" cy="3581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</a:pPr>
            <a:r>
              <a:rPr lang="en-US" sz="2400" b="1">
                <a:solidFill>
                  <a:schemeClr val="bg1"/>
                </a:solidFill>
                <a:sym typeface="Wingdings" pitchFamily="2" charset="2"/>
              </a:rPr>
              <a:t>1. Has 5 electrons in its electron dot diagram.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>
                <a:solidFill>
                  <a:schemeClr val="bg1"/>
                </a:solidFill>
                <a:sym typeface="Wingdings" pitchFamily="2" charset="2"/>
              </a:rPr>
              <a:t>2. Contains a total of 4 electrons in the p sublevel.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>
                <a:solidFill>
                  <a:schemeClr val="bg1"/>
                </a:solidFill>
                <a:sym typeface="Wingdings" pitchFamily="2" charset="2"/>
              </a:rPr>
              <a:t>3. Contain three half-filled p orbitals.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>
                <a:solidFill>
                  <a:schemeClr val="bg1"/>
                </a:solidFill>
                <a:sym typeface="Wingdings" pitchFamily="2" charset="2"/>
              </a:rPr>
              <a:t>4. Contains a total of 15 electrons.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>
                <a:solidFill>
                  <a:schemeClr val="bg1"/>
                </a:solidFill>
                <a:sym typeface="Wingdings" pitchFamily="2" charset="2"/>
              </a:rPr>
              <a:t>5. Contains a completely filled p sublevel.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>
                <a:solidFill>
                  <a:schemeClr val="bg1"/>
                </a:solidFill>
                <a:sym typeface="Wingdings" pitchFamily="2" charset="2"/>
              </a:rPr>
              <a:t>6. Contains 1 electron in the p sublevel.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>
                <a:solidFill>
                  <a:schemeClr val="bg1"/>
                </a:solidFill>
                <a:sym typeface="Wingdings" pitchFamily="2" charset="2"/>
              </a:rPr>
              <a:t>7. Has 5 electrons in the outer main energy level.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>
                <a:solidFill>
                  <a:schemeClr val="bg1"/>
                </a:solidFill>
                <a:sym typeface="Wingdings" pitchFamily="2" charset="2"/>
              </a:rPr>
              <a:t>8. Contains a partially filled s sublevel.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454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3000"/>
                                        <p:tgtEl>
                                          <p:spTgt spid="454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454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454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4659" grpId="0" animBg="1"/>
      <p:bldP spid="454661" grpId="0"/>
      <p:bldP spid="454664" grpId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3634" name="Object 2"/>
          <p:cNvGraphicFramePr>
            <a:graphicFrameLocks noChangeAspect="1"/>
          </p:cNvGraphicFramePr>
          <p:nvPr/>
        </p:nvGraphicFramePr>
        <p:xfrm>
          <a:off x="0" y="-85725"/>
          <a:ext cx="9144000" cy="6943725"/>
        </p:xfrm>
        <a:graphic>
          <a:graphicData uri="http://schemas.openxmlformats.org/presentationml/2006/ole">
            <p:oleObj spid="_x0000_s18434" name="Slide" r:id="rId3" imgW="4572147" imgH="3428904" progId="PowerPoint.Slide.8">
              <p:embed/>
            </p:oleObj>
          </a:graphicData>
        </a:graphic>
      </p:graphicFrame>
      <p:sp>
        <p:nvSpPr>
          <p:cNvPr id="453635" name="Rectangle 3"/>
          <p:cNvSpPr>
            <a:spLocks noChangeArrowheads="1"/>
          </p:cNvSpPr>
          <p:nvPr/>
        </p:nvSpPr>
        <p:spPr bwMode="auto">
          <a:xfrm>
            <a:off x="304800" y="533400"/>
            <a:ext cx="8458200" cy="5410200"/>
          </a:xfrm>
          <a:prstGeom prst="rect">
            <a:avLst/>
          </a:prstGeom>
          <a:solidFill>
            <a:schemeClr val="tx2"/>
          </a:solidFill>
          <a:ln w="41275" algn="ctr">
            <a:solidFill>
              <a:srgbClr val="FF99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53637" name="Rectangle 5"/>
          <p:cNvSpPr>
            <a:spLocks noChangeArrowheads="1"/>
          </p:cNvSpPr>
          <p:nvPr/>
        </p:nvSpPr>
        <p:spPr bwMode="auto">
          <a:xfrm>
            <a:off x="503238" y="533400"/>
            <a:ext cx="78486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eaLnBrk="0" hangingPunct="0"/>
            <a:r>
              <a:rPr lang="en-US" sz="4000" b="1">
                <a:solidFill>
                  <a:schemeClr val="bg1"/>
                </a:solidFill>
                <a:sym typeface="Wingdings" pitchFamily="2" charset="2"/>
              </a:rPr>
              <a:t>Complete the Following:</a:t>
            </a:r>
            <a:br>
              <a:rPr lang="en-US" sz="4000" b="1">
                <a:solidFill>
                  <a:schemeClr val="bg1"/>
                </a:solidFill>
                <a:sym typeface="Wingdings" pitchFamily="2" charset="2"/>
              </a:rPr>
            </a:br>
            <a:endParaRPr lang="en-US" sz="4000" b="1">
              <a:solidFill>
                <a:schemeClr val="bg1"/>
              </a:solidFill>
              <a:sym typeface="Wingdings" pitchFamily="2" charset="2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373188" y="3122613"/>
            <a:ext cx="7770812" cy="1190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1677988" y="5119688"/>
            <a:ext cx="6673850" cy="823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3640" name="Rectangle 8"/>
          <p:cNvSpPr>
            <a:spLocks noChangeArrowheads="1"/>
          </p:cNvSpPr>
          <p:nvPr/>
        </p:nvSpPr>
        <p:spPr bwMode="auto">
          <a:xfrm>
            <a:off x="503238" y="1103313"/>
            <a:ext cx="7848600" cy="403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/>
            <a:r>
              <a:rPr lang="en-US" sz="2600" b="1">
                <a:solidFill>
                  <a:schemeClr val="bg1"/>
                </a:solidFill>
                <a:sym typeface="Wingdings" pitchFamily="2" charset="2"/>
              </a:rPr>
              <a:t>a. The maximum number of electrons in a p orbital.</a:t>
            </a:r>
          </a:p>
          <a:p>
            <a:pPr marL="342900" indent="-342900">
              <a:spcBef>
                <a:spcPct val="20000"/>
              </a:spcBef>
            </a:pPr>
            <a:r>
              <a:rPr lang="en-US" sz="2600" b="1">
                <a:solidFill>
                  <a:schemeClr val="bg1"/>
                </a:solidFill>
                <a:sym typeface="Wingdings" pitchFamily="2" charset="2"/>
              </a:rPr>
              <a:t>b. The second period element that contains an octet.</a:t>
            </a:r>
          </a:p>
          <a:p>
            <a:pPr marL="342900" indent="-342900">
              <a:spcBef>
                <a:spcPct val="20000"/>
              </a:spcBef>
            </a:pPr>
            <a:r>
              <a:rPr lang="en-US" sz="2600" b="1">
                <a:solidFill>
                  <a:schemeClr val="bg1"/>
                </a:solidFill>
                <a:sym typeface="Wingdings" pitchFamily="2" charset="2"/>
              </a:rPr>
              <a:t>c.  The outer energy-level electron configuration to aluminum.</a:t>
            </a:r>
          </a:p>
          <a:p>
            <a:pPr marL="342900" indent="-342900">
              <a:spcBef>
                <a:spcPct val="20000"/>
              </a:spcBef>
            </a:pPr>
            <a:r>
              <a:rPr lang="en-US" sz="2600" b="1">
                <a:solidFill>
                  <a:schemeClr val="bg1"/>
                </a:solidFill>
                <a:sym typeface="Wingdings" pitchFamily="2" charset="2"/>
              </a:rPr>
              <a:t>d.  The first element to contain a pair of d electrons.</a:t>
            </a:r>
          </a:p>
          <a:p>
            <a:pPr marL="342900" indent="-342900">
              <a:spcBef>
                <a:spcPct val="20000"/>
              </a:spcBef>
            </a:pPr>
            <a:r>
              <a:rPr lang="en-US" sz="2600" b="1">
                <a:solidFill>
                  <a:schemeClr val="bg1"/>
                </a:solidFill>
                <a:sym typeface="Wingdings" pitchFamily="2" charset="2"/>
              </a:rPr>
              <a:t>e.  The element with exactly 17 filled orbitals.</a:t>
            </a:r>
          </a:p>
          <a:p>
            <a:pPr marL="342900" indent="-342900">
              <a:spcBef>
                <a:spcPct val="20000"/>
              </a:spcBef>
            </a:pPr>
            <a:r>
              <a:rPr lang="en-US" sz="2600" b="1">
                <a:solidFill>
                  <a:schemeClr val="bg1"/>
                </a:solidFill>
                <a:sym typeface="Wingdings" pitchFamily="2" charset="2"/>
              </a:rPr>
              <a:t>f.  The number of inner shell electrons in an atom of Fluorine.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453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3000"/>
                                        <p:tgtEl>
                                          <p:spTgt spid="453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3000"/>
                                        <p:tgtEl>
                                          <p:spTgt spid="453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3000"/>
                                        <p:tgtEl>
                                          <p:spTgt spid="453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3635" grpId="0" animBg="1"/>
      <p:bldP spid="453637" grpId="0"/>
      <p:bldP spid="453640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5682" name="Object 2"/>
          <p:cNvGraphicFramePr>
            <a:graphicFrameLocks noChangeAspect="1"/>
          </p:cNvGraphicFramePr>
          <p:nvPr/>
        </p:nvGraphicFramePr>
        <p:xfrm>
          <a:off x="0" y="-28575"/>
          <a:ext cx="9144000" cy="6886575"/>
        </p:xfrm>
        <a:graphic>
          <a:graphicData uri="http://schemas.openxmlformats.org/presentationml/2006/ole">
            <p:oleObj spid="_x0000_s19458" name="Slide" r:id="rId3" imgW="4572147" imgH="3428904" progId="PowerPoint.Slide.8">
              <p:embed/>
            </p:oleObj>
          </a:graphicData>
        </a:graphic>
      </p:graphicFrame>
      <p:sp>
        <p:nvSpPr>
          <p:cNvPr id="455683" name="Rectangle 3"/>
          <p:cNvSpPr>
            <a:spLocks noChangeArrowheads="1"/>
          </p:cNvSpPr>
          <p:nvPr/>
        </p:nvSpPr>
        <p:spPr bwMode="auto">
          <a:xfrm>
            <a:off x="609600" y="457200"/>
            <a:ext cx="8077200" cy="5638800"/>
          </a:xfrm>
          <a:prstGeom prst="rect">
            <a:avLst/>
          </a:prstGeom>
          <a:solidFill>
            <a:schemeClr val="tx2"/>
          </a:solidFill>
          <a:ln w="41275">
            <a:solidFill>
              <a:srgbClr val="FF99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55685" name="Rectangle 5"/>
          <p:cNvSpPr>
            <a:spLocks noChangeArrowheads="1"/>
          </p:cNvSpPr>
          <p:nvPr/>
        </p:nvSpPr>
        <p:spPr bwMode="auto">
          <a:xfrm>
            <a:off x="763588" y="762000"/>
            <a:ext cx="78486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eaLnBrk="0" hangingPunct="0"/>
            <a:r>
              <a:rPr lang="en-US" sz="3600" b="1">
                <a:solidFill>
                  <a:schemeClr val="bg1"/>
                </a:solidFill>
              </a:rPr>
              <a:t>Complete the Following</a:t>
            </a:r>
            <a:r>
              <a:rPr lang="en-US" sz="6000" b="1">
                <a:solidFill>
                  <a:schemeClr val="bg1"/>
                </a:solidFill>
              </a:rPr>
              <a:t> </a:t>
            </a:r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5233988" y="4967288"/>
            <a:ext cx="203200" cy="823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1966913" y="2667000"/>
            <a:ext cx="1225550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2806700" y="5272088"/>
            <a:ext cx="2520950" cy="823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5319713" y="5272088"/>
            <a:ext cx="2419350" cy="823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1966913" y="3427413"/>
            <a:ext cx="6340475" cy="1190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5691" name="Rectangle 11"/>
          <p:cNvSpPr>
            <a:spLocks noChangeArrowheads="1"/>
          </p:cNvSpPr>
          <p:nvPr/>
        </p:nvSpPr>
        <p:spPr bwMode="auto">
          <a:xfrm>
            <a:off x="687388" y="1370013"/>
            <a:ext cx="78486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565150" indent="-565150" defTabSz="179388">
              <a:spcBef>
                <a:spcPct val="20000"/>
              </a:spcBef>
            </a:pPr>
            <a:r>
              <a:rPr lang="en-US" sz="2800" b="1">
                <a:solidFill>
                  <a:schemeClr val="bg1"/>
                </a:solidFill>
                <a:sym typeface="Wingdings" pitchFamily="2" charset="2"/>
              </a:rPr>
              <a:t>g.  The number of unpaired electrons in an atom of Vanadium.</a:t>
            </a:r>
          </a:p>
          <a:p>
            <a:pPr marL="565150" indent="-565150" defTabSz="179388">
              <a:spcBef>
                <a:spcPct val="20000"/>
              </a:spcBef>
            </a:pPr>
            <a:r>
              <a:rPr lang="en-US" sz="2800" b="1">
                <a:solidFill>
                  <a:schemeClr val="bg1"/>
                </a:solidFill>
                <a:sym typeface="Wingdings" pitchFamily="2" charset="2"/>
              </a:rPr>
              <a:t>h.  The number of electron-containing orbitals in an atom of Chlorine.</a:t>
            </a:r>
          </a:p>
          <a:p>
            <a:pPr marL="565150" indent="-565150" defTabSz="179388">
              <a:spcBef>
                <a:spcPct val="20000"/>
              </a:spcBef>
            </a:pPr>
            <a:r>
              <a:rPr lang="en-US" sz="2800" b="1">
                <a:solidFill>
                  <a:schemeClr val="bg1"/>
                </a:solidFill>
                <a:sym typeface="Wingdings" pitchFamily="2" charset="2"/>
              </a:rPr>
              <a:t>i.  The element containing a single 3s.</a:t>
            </a:r>
          </a:p>
          <a:p>
            <a:pPr marL="565150" indent="-565150" defTabSz="179388">
              <a:spcBef>
                <a:spcPct val="20000"/>
              </a:spcBef>
            </a:pPr>
            <a:r>
              <a:rPr lang="en-US" sz="2800" b="1">
                <a:solidFill>
                  <a:schemeClr val="bg1"/>
                </a:solidFill>
                <a:sym typeface="Wingdings" pitchFamily="2" charset="2"/>
              </a:rPr>
              <a:t>j. The total orbitals filled in Bromine.</a:t>
            </a:r>
          </a:p>
          <a:p>
            <a:pPr marL="565150" indent="-565150" defTabSz="179388">
              <a:spcBef>
                <a:spcPct val="20000"/>
              </a:spcBef>
            </a:pPr>
            <a:r>
              <a:rPr lang="en-US" sz="2800" b="1">
                <a:solidFill>
                  <a:schemeClr val="bg1"/>
                </a:solidFill>
                <a:sym typeface="Wingdings" pitchFamily="2" charset="2"/>
              </a:rPr>
              <a:t>k. The element for which the electron dot symbol is 5 electrons in the 4th energy level.</a:t>
            </a:r>
          </a:p>
          <a:p>
            <a:pPr marL="565150" indent="-565150" defTabSz="179388">
              <a:spcBef>
                <a:spcPct val="20000"/>
              </a:spcBef>
            </a:pPr>
            <a:r>
              <a:rPr lang="en-US" sz="2800" b="1">
                <a:solidFill>
                  <a:schemeClr val="bg1"/>
                </a:solidFill>
                <a:sym typeface="Wingdings" pitchFamily="2" charset="2"/>
              </a:rPr>
              <a:t>l.  A full third energy level.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455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455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55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55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5683" grpId="0" animBg="1"/>
      <p:bldP spid="455685" grpId="0"/>
      <p:bldP spid="455691" grpId="0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58755" name="Object 2"/>
          <p:cNvGraphicFramePr>
            <a:graphicFrameLocks noChangeAspect="1"/>
          </p:cNvGraphicFramePr>
          <p:nvPr/>
        </p:nvGraphicFramePr>
        <p:xfrm>
          <a:off x="0" y="-85725"/>
          <a:ext cx="9144000" cy="6943725"/>
        </p:xfrm>
        <a:graphic>
          <a:graphicData uri="http://schemas.openxmlformats.org/presentationml/2006/ole">
            <p:oleObj spid="_x0000_s20482" name="Slide" r:id="rId3" imgW="4572147" imgH="3428904" progId="PowerPoint.Slide.8">
              <p:embed/>
            </p:oleObj>
          </a:graphicData>
        </a:graphic>
      </p:graphicFrame>
      <p:sp>
        <p:nvSpPr>
          <p:cNvPr id="458756" name="Rectangle 4"/>
          <p:cNvSpPr>
            <a:spLocks noChangeArrowheads="1"/>
          </p:cNvSpPr>
          <p:nvPr/>
        </p:nvSpPr>
        <p:spPr bwMode="auto">
          <a:xfrm>
            <a:off x="647700" y="381000"/>
            <a:ext cx="7848600" cy="723900"/>
          </a:xfrm>
          <a:prstGeom prst="rect">
            <a:avLst/>
          </a:prstGeom>
          <a:solidFill>
            <a:srgbClr val="99CC00">
              <a:alpha val="58038"/>
            </a:srgbClr>
          </a:solidFill>
          <a:ln w="47625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eaLnBrk="0" hangingPunct="0"/>
            <a:r>
              <a:rPr lang="en-US" sz="3600" b="1"/>
              <a:t>Complete the Following</a:t>
            </a:r>
            <a:endParaRPr lang="en-US" b="1"/>
          </a:p>
        </p:txBody>
      </p:sp>
      <p:sp>
        <p:nvSpPr>
          <p:cNvPr id="458757" name="Rectangle 5"/>
          <p:cNvSpPr>
            <a:spLocks noChangeArrowheads="1"/>
          </p:cNvSpPr>
          <p:nvPr/>
        </p:nvSpPr>
        <p:spPr bwMode="auto">
          <a:xfrm>
            <a:off x="647700" y="1295400"/>
            <a:ext cx="8080375" cy="5340350"/>
          </a:xfrm>
          <a:prstGeom prst="rect">
            <a:avLst/>
          </a:prstGeom>
          <a:solidFill>
            <a:srgbClr val="99CC00">
              <a:alpha val="58038"/>
            </a:srgbClr>
          </a:solidFill>
          <a:ln w="47625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609600" indent="-609600">
              <a:spcBef>
                <a:spcPct val="20000"/>
              </a:spcBef>
            </a:pPr>
            <a:r>
              <a:rPr lang="en-US" sz="2400" b="1">
                <a:sym typeface="Wingdings" pitchFamily="2" charset="2"/>
              </a:rPr>
              <a:t>m.    The total number of orbitals in an atom of Silicon.</a:t>
            </a:r>
          </a:p>
          <a:p>
            <a:pPr marL="609600" indent="-609600">
              <a:spcBef>
                <a:spcPct val="20000"/>
              </a:spcBef>
            </a:pPr>
            <a:r>
              <a:rPr lang="en-US" sz="2400" b="1">
                <a:sym typeface="Wingdings" pitchFamily="2" charset="2"/>
              </a:rPr>
              <a:t>n.     The first element to contain an f-electron.</a:t>
            </a:r>
          </a:p>
          <a:p>
            <a:pPr marL="609600" indent="-609600">
              <a:spcBef>
                <a:spcPct val="20000"/>
              </a:spcBef>
              <a:buFontTx/>
              <a:buAutoNum type="alphaLcPeriod" startAt="15"/>
            </a:pPr>
            <a:r>
              <a:rPr lang="en-US" sz="2400" b="1">
                <a:sym typeface="Wingdings" pitchFamily="2" charset="2"/>
              </a:rPr>
              <a:t>Among the sublevels 1s, 3p, 8s, 4d, 2f the one that cannot exist is...</a:t>
            </a:r>
          </a:p>
          <a:p>
            <a:pPr marL="609600" indent="-609600">
              <a:spcBef>
                <a:spcPct val="20000"/>
              </a:spcBef>
              <a:buFontTx/>
              <a:buAutoNum type="alphaLcPeriod" startAt="15"/>
            </a:pPr>
            <a:r>
              <a:rPr lang="en-US" sz="2400" b="1">
                <a:sym typeface="Wingdings" pitchFamily="2" charset="2"/>
              </a:rPr>
              <a:t>Among the elements Mg, Ra, Zn, Fe, Be, and B the one that has an electron dot diagram with more than 2 dots is...</a:t>
            </a:r>
          </a:p>
          <a:p>
            <a:pPr marL="609600" indent="-609600">
              <a:spcBef>
                <a:spcPct val="20000"/>
              </a:spcBef>
              <a:buFontTx/>
              <a:buAutoNum type="alphaLcPeriod" startAt="15"/>
            </a:pPr>
            <a:r>
              <a:rPr lang="en-US" sz="2400" b="1">
                <a:sym typeface="Wingdings" pitchFamily="2" charset="2"/>
              </a:rPr>
              <a:t>The number of half-filled d orbitals in an atom of iron.</a:t>
            </a:r>
          </a:p>
          <a:p>
            <a:pPr marL="609600" indent="-609600">
              <a:spcBef>
                <a:spcPct val="20000"/>
              </a:spcBef>
            </a:pPr>
            <a:r>
              <a:rPr lang="en-US" sz="2400" b="1">
                <a:sym typeface="Wingdings" pitchFamily="2" charset="2"/>
              </a:rPr>
              <a:t>r.     The total number of electron containing orbitals in an atom of Co.</a:t>
            </a:r>
          </a:p>
          <a:p>
            <a:pPr marL="609600" indent="-609600">
              <a:spcBef>
                <a:spcPct val="20000"/>
              </a:spcBef>
            </a:pPr>
            <a:r>
              <a:rPr lang="en-US" sz="2400" b="1">
                <a:sym typeface="Wingdings" pitchFamily="2" charset="2"/>
              </a:rPr>
              <a:t>s.    The # of paired p electrons in Br.</a:t>
            </a:r>
          </a:p>
          <a:p>
            <a:pPr marL="609600" indent="-609600">
              <a:spcBef>
                <a:spcPct val="20000"/>
              </a:spcBef>
              <a:buFontTx/>
              <a:buChar char="•"/>
            </a:pPr>
            <a:endParaRPr lang="en-US" sz="2600" b="1"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45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458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3000"/>
                                        <p:tgtEl>
                                          <p:spTgt spid="45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756" grpId="0" animBg="1"/>
      <p:bldP spid="458757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Response to a magnet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228725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en-US" smtClean="0">
                <a:ea typeface="ＭＳ Ｐゴシック" pitchFamily="34" charset="-128"/>
              </a:rPr>
              <a:t>Some things are attracted to a magnet, while others are not…why?</a:t>
            </a:r>
          </a:p>
          <a:p>
            <a:pPr eaLnBrk="1" hangingPunct="1">
              <a:buFont typeface="Arial" pitchFamily="34" charset="0"/>
              <a:buNone/>
            </a:pPr>
            <a:endParaRPr lang="en-US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57200" y="3217863"/>
            <a:ext cx="620713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Iron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Zinc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40200" y="3217863"/>
            <a:ext cx="4546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Paramagnetic—substance that is attracted</a:t>
            </a:r>
          </a:p>
          <a:p>
            <a:r>
              <a:rPr lang="en-US"/>
              <a:t>To a magenetic field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Diamagnetic—substance that is not</a:t>
            </a:r>
          </a:p>
          <a:p>
            <a:r>
              <a:rPr lang="en-US"/>
              <a:t>Attracted to a magnetic field (</a:t>
            </a:r>
            <a:r>
              <a:rPr lang="en-US" b="1"/>
              <a:t>di</a:t>
            </a:r>
            <a:r>
              <a:rPr lang="en-US"/>
              <a:t>es in</a:t>
            </a:r>
          </a:p>
          <a:p>
            <a:r>
              <a:rPr lang="en-US"/>
              <a:t>a magnetic field)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Electron Configuration for Ions</a:t>
            </a:r>
          </a:p>
        </p:txBody>
      </p:sp>
      <p:sp>
        <p:nvSpPr>
          <p:cNvPr id="144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en-US" u="sng" smtClean="0">
                <a:ea typeface="ＭＳ Ｐゴシック" pitchFamily="34" charset="-128"/>
              </a:rPr>
              <a:t>Ion</a:t>
            </a:r>
            <a:r>
              <a:rPr lang="en-US" smtClean="0">
                <a:ea typeface="ＭＳ Ｐゴシック" pitchFamily="34" charset="-128"/>
              </a:rPr>
              <a:t> is a charged particle (positive or negative charge.</a:t>
            </a:r>
          </a:p>
          <a:p>
            <a:pPr eaLnBrk="1" hangingPunct="1">
              <a:buFont typeface="Arial" pitchFamily="34" charset="0"/>
              <a:buNone/>
            </a:pPr>
            <a:r>
              <a:rPr lang="en-US" u="sng" smtClean="0">
                <a:ea typeface="ＭＳ Ｐゴシック" pitchFamily="34" charset="-128"/>
              </a:rPr>
              <a:t>Anion</a:t>
            </a:r>
            <a:r>
              <a:rPr lang="en-US" smtClean="0">
                <a:ea typeface="ＭＳ Ｐゴシック" pitchFamily="34" charset="-128"/>
              </a:rPr>
              <a:t> is a negatively charged particle</a:t>
            </a:r>
            <a:endParaRPr lang="en-US" u="sng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u="sng" smtClean="0">
                <a:ea typeface="ＭＳ Ｐゴシック" pitchFamily="34" charset="-128"/>
              </a:rPr>
              <a:t>Cation</a:t>
            </a:r>
            <a:r>
              <a:rPr lang="en-US" smtClean="0">
                <a:ea typeface="ＭＳ Ｐゴシック" pitchFamily="34" charset="-128"/>
              </a:rPr>
              <a:t> is a positively charged particle</a:t>
            </a:r>
          </a:p>
          <a:p>
            <a:pPr eaLnBrk="1" hangingPunct="1">
              <a:buFont typeface="Arial" pitchFamily="34" charset="0"/>
              <a:buNone/>
            </a:pPr>
            <a:endParaRPr lang="en-US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smtClean="0">
                <a:ea typeface="ＭＳ Ｐゴシック" pitchFamily="34" charset="-128"/>
              </a:rPr>
              <a:t>Why do elements want to gain or lose electrons?</a:t>
            </a:r>
          </a:p>
          <a:p>
            <a:pPr eaLnBrk="1" hangingPunct="1">
              <a:buFont typeface="Arial" pitchFamily="34" charset="0"/>
              <a:buNone/>
            </a:pPr>
            <a:endParaRPr lang="en-US" u="sng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endParaRPr lang="en-US" u="sng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Title 1"/>
          <p:cNvSpPr>
            <a:spLocks noGrp="1"/>
          </p:cNvSpPr>
          <p:nvPr>
            <p:ph type="title"/>
          </p:nvPr>
        </p:nvSpPr>
        <p:spPr>
          <a:xfrm>
            <a:off x="457200" y="-15875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Electron Configuration for Ions</a:t>
            </a:r>
          </a:p>
        </p:txBody>
      </p:sp>
      <p:sp>
        <p:nvSpPr>
          <p:cNvPr id="145411" name="Content Placeholder 2"/>
          <p:cNvSpPr>
            <a:spLocks noGrp="1"/>
          </p:cNvSpPr>
          <p:nvPr>
            <p:ph idx="1"/>
          </p:nvPr>
        </p:nvSpPr>
        <p:spPr>
          <a:xfrm>
            <a:off x="457200" y="993775"/>
            <a:ext cx="8504238" cy="5603875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en-US" smtClean="0">
                <a:ea typeface="ＭＳ Ｐゴシック" pitchFamily="34" charset="-128"/>
              </a:rPr>
              <a:t>Write the electron configuration for sodium.</a:t>
            </a:r>
          </a:p>
          <a:p>
            <a:pPr eaLnBrk="1" hangingPunct="1">
              <a:buFont typeface="Arial" pitchFamily="34" charset="0"/>
              <a:buNone/>
            </a:pPr>
            <a:endParaRPr lang="en-US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endParaRPr lang="en-US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endParaRPr lang="en-US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smtClean="0">
                <a:ea typeface="ＭＳ Ｐゴシック" pitchFamily="34" charset="-128"/>
              </a:rPr>
              <a:t>Would you expect sodium to gain or lose electrons? Why?</a:t>
            </a:r>
          </a:p>
          <a:p>
            <a:pPr eaLnBrk="1" hangingPunct="1">
              <a:buFont typeface="Arial" pitchFamily="34" charset="0"/>
              <a:buNone/>
            </a:pPr>
            <a:endParaRPr lang="en-US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smtClean="0">
                <a:ea typeface="ＭＳ Ｐゴシック" pitchFamily="34" charset="-128"/>
              </a:rPr>
              <a:t>Write the electron configuration for the ion of soidum. </a:t>
            </a:r>
          </a:p>
          <a:p>
            <a:pPr eaLnBrk="1" hangingPunct="1">
              <a:buFont typeface="Arial" pitchFamily="34" charset="0"/>
              <a:buNone/>
            </a:pPr>
            <a:endParaRPr lang="en-US" u="sng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endParaRPr lang="en-US" u="sng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Title 1"/>
          <p:cNvSpPr>
            <a:spLocks noGrp="1"/>
          </p:cNvSpPr>
          <p:nvPr>
            <p:ph type="title"/>
          </p:nvPr>
        </p:nvSpPr>
        <p:spPr>
          <a:xfrm>
            <a:off x="457200" y="-15875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Electron Configuration for Ions</a:t>
            </a:r>
          </a:p>
        </p:txBody>
      </p:sp>
      <p:sp>
        <p:nvSpPr>
          <p:cNvPr id="146435" name="Content Placeholder 2"/>
          <p:cNvSpPr>
            <a:spLocks noGrp="1"/>
          </p:cNvSpPr>
          <p:nvPr>
            <p:ph idx="1"/>
          </p:nvPr>
        </p:nvSpPr>
        <p:spPr>
          <a:xfrm>
            <a:off x="457200" y="993775"/>
            <a:ext cx="8504238" cy="5603875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en-US" smtClean="0">
                <a:ea typeface="ＭＳ Ｐゴシック" pitchFamily="34" charset="-128"/>
              </a:rPr>
              <a:t>Write the orbital notation for aluminum.</a:t>
            </a:r>
          </a:p>
          <a:p>
            <a:pPr eaLnBrk="1" hangingPunct="1">
              <a:buFont typeface="Arial" pitchFamily="34" charset="0"/>
              <a:buNone/>
            </a:pPr>
            <a:endParaRPr lang="en-US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endParaRPr lang="en-US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endParaRPr lang="en-US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smtClean="0">
                <a:ea typeface="ＭＳ Ｐゴシック" pitchFamily="34" charset="-128"/>
              </a:rPr>
              <a:t>Would you expect aluminum to gain or lose electrons? Why?</a:t>
            </a:r>
          </a:p>
          <a:p>
            <a:pPr eaLnBrk="1" hangingPunct="1">
              <a:buFont typeface="Arial" pitchFamily="34" charset="0"/>
              <a:buNone/>
            </a:pPr>
            <a:endParaRPr lang="en-US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smtClean="0">
                <a:ea typeface="ＭＳ Ｐゴシック" pitchFamily="34" charset="-128"/>
              </a:rPr>
              <a:t>Write the orbital notation for the ion of aluminum. </a:t>
            </a:r>
          </a:p>
          <a:p>
            <a:pPr eaLnBrk="1" hangingPunct="1">
              <a:buFont typeface="Arial" pitchFamily="34" charset="0"/>
              <a:buNone/>
            </a:pPr>
            <a:endParaRPr lang="en-US" u="sng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endParaRPr lang="en-US" u="sng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Parts of Atoms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J. J. Thomson - English physicist. 1897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Made a piece of equipment  called a cathode ray tube.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It is a vacuum tube - all the air has been pumped out.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A limited amount of other gases are put in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utoUpdateAnimBg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Title 1"/>
          <p:cNvSpPr>
            <a:spLocks noGrp="1"/>
          </p:cNvSpPr>
          <p:nvPr>
            <p:ph type="title"/>
          </p:nvPr>
        </p:nvSpPr>
        <p:spPr>
          <a:xfrm>
            <a:off x="457200" y="-15875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Electron Configuration for Ions</a:t>
            </a:r>
          </a:p>
        </p:txBody>
      </p:sp>
      <p:sp>
        <p:nvSpPr>
          <p:cNvPr id="147459" name="Content Placeholder 2"/>
          <p:cNvSpPr>
            <a:spLocks noGrp="1"/>
          </p:cNvSpPr>
          <p:nvPr>
            <p:ph idx="1"/>
          </p:nvPr>
        </p:nvSpPr>
        <p:spPr>
          <a:xfrm>
            <a:off x="457200" y="993775"/>
            <a:ext cx="8504238" cy="5603875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en-US" smtClean="0">
                <a:ea typeface="ＭＳ Ｐゴシック" pitchFamily="34" charset="-128"/>
              </a:rPr>
              <a:t>Write the noble gas notation for molybdenum.</a:t>
            </a:r>
          </a:p>
          <a:p>
            <a:pPr eaLnBrk="1" hangingPunct="1">
              <a:buFont typeface="Arial" pitchFamily="34" charset="0"/>
              <a:buNone/>
            </a:pPr>
            <a:endParaRPr lang="en-US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endParaRPr lang="en-US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endParaRPr lang="en-US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smtClean="0">
                <a:ea typeface="ＭＳ Ｐゴシック" pitchFamily="34" charset="-128"/>
              </a:rPr>
              <a:t>Would you expect molybdenum to gain or lose electrons? Why?</a:t>
            </a:r>
          </a:p>
          <a:p>
            <a:pPr eaLnBrk="1" hangingPunct="1">
              <a:buFont typeface="Arial" pitchFamily="34" charset="0"/>
              <a:buNone/>
            </a:pPr>
            <a:endParaRPr lang="en-US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smtClean="0">
                <a:ea typeface="ＭＳ Ｐゴシック" pitchFamily="34" charset="-128"/>
              </a:rPr>
              <a:t>Write the electron configuration for the ion of molybdenum. </a:t>
            </a:r>
          </a:p>
          <a:p>
            <a:pPr eaLnBrk="1" hangingPunct="1">
              <a:buFont typeface="Arial" pitchFamily="34" charset="0"/>
              <a:buNone/>
            </a:pPr>
            <a:endParaRPr lang="en-US" u="sng" smtClean="0">
              <a:ea typeface="ＭＳ Ｐゴシック" pitchFamily="34" charset="-128"/>
            </a:endParaRPr>
          </a:p>
          <a:p>
            <a:pPr eaLnBrk="1" hangingPunct="1">
              <a:buFont typeface="Arial" pitchFamily="34" charset="0"/>
              <a:buNone/>
            </a:pPr>
            <a:endParaRPr lang="en-US" u="sng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Title 1"/>
          <p:cNvSpPr>
            <a:spLocks noGrp="1"/>
          </p:cNvSpPr>
          <p:nvPr>
            <p:ph type="title"/>
          </p:nvPr>
        </p:nvSpPr>
        <p:spPr>
          <a:xfrm>
            <a:off x="457200" y="-15875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Electron Configuration for Ions</a:t>
            </a:r>
          </a:p>
        </p:txBody>
      </p:sp>
      <p:sp>
        <p:nvSpPr>
          <p:cNvPr id="148483" name="Content Placeholder 2"/>
          <p:cNvSpPr>
            <a:spLocks noGrp="1"/>
          </p:cNvSpPr>
          <p:nvPr>
            <p:ph idx="1"/>
          </p:nvPr>
        </p:nvSpPr>
        <p:spPr>
          <a:xfrm>
            <a:off x="457200" y="993775"/>
            <a:ext cx="8504238" cy="5603875"/>
          </a:xfrm>
          <a:solidFill>
            <a:schemeClr val="bg1"/>
          </a:solidFill>
        </p:spPr>
        <p:txBody>
          <a:bodyPr/>
          <a:lstStyle/>
          <a:p>
            <a:pPr marL="514350" indent="-514350" eaLnBrk="1" hangingPunct="1">
              <a:buFont typeface="Arial" pitchFamily="34" charset="0"/>
              <a:buNone/>
            </a:pPr>
            <a:r>
              <a:rPr lang="en-US" dirty="0" smtClean="0">
                <a:ea typeface="ＭＳ Ｐゴシック" pitchFamily="34" charset="-128"/>
              </a:rPr>
              <a:t>Turn in flame test lab!</a:t>
            </a:r>
          </a:p>
          <a:p>
            <a:pPr marL="514350" indent="-514350" eaLnBrk="1" hangingPunct="1">
              <a:buFont typeface="Arial" pitchFamily="34" charset="0"/>
              <a:buNone/>
            </a:pPr>
            <a:endParaRPr lang="en-US" dirty="0" smtClean="0">
              <a:ea typeface="ＭＳ Ｐゴシック" pitchFamily="34" charset="-128"/>
            </a:endParaRPr>
          </a:p>
          <a:p>
            <a:pPr marL="514350" indent="-514350" eaLnBrk="1" hangingPunct="1">
              <a:buFont typeface="Arial" pitchFamily="34" charset="0"/>
              <a:buNone/>
            </a:pPr>
            <a:r>
              <a:rPr lang="en-US" dirty="0" smtClean="0">
                <a:ea typeface="ＭＳ Ｐゴシック" pitchFamily="34" charset="-128"/>
              </a:rPr>
              <a:t>Predict </a:t>
            </a:r>
            <a:r>
              <a:rPr lang="en-US" dirty="0" smtClean="0">
                <a:ea typeface="ＭＳ Ｐゴシック" pitchFamily="34" charset="-128"/>
              </a:rPr>
              <a:t>the charge on an ion of sulfur and write the electron configuration for the ion.</a:t>
            </a:r>
          </a:p>
          <a:p>
            <a:pPr marL="514350" indent="-514350" eaLnBrk="1" hangingPunct="1">
              <a:buFont typeface="Arial" pitchFamily="34" charset="0"/>
              <a:buNone/>
            </a:pPr>
            <a:endParaRPr lang="en-US" dirty="0" smtClean="0">
              <a:ea typeface="ＭＳ Ｐゴシック" pitchFamily="34" charset="-128"/>
            </a:endParaRPr>
          </a:p>
          <a:p>
            <a:pPr marL="514350" indent="-514350" eaLnBrk="1" hangingPunct="1">
              <a:buFont typeface="Arial" pitchFamily="34" charset="0"/>
              <a:buNone/>
            </a:pPr>
            <a:r>
              <a:rPr lang="en-US" dirty="0" smtClean="0">
                <a:ea typeface="ＭＳ Ｐゴシック" pitchFamily="34" charset="-128"/>
              </a:rPr>
              <a:t>Predict the charge on an ion of magnesium and write the orbital notation of the ion.</a:t>
            </a:r>
          </a:p>
          <a:p>
            <a:pPr marL="514350" indent="-514350" eaLnBrk="1" hangingPunct="1">
              <a:buFont typeface="Arial" pitchFamily="34" charset="0"/>
              <a:buNone/>
            </a:pPr>
            <a:endParaRPr lang="en-US" dirty="0" smtClean="0">
              <a:ea typeface="ＭＳ Ｐゴシック" pitchFamily="34" charset="-128"/>
            </a:endParaRPr>
          </a:p>
          <a:p>
            <a:pPr marL="514350" indent="-514350" eaLnBrk="1" hangingPunct="1">
              <a:buFont typeface="Arial" pitchFamily="34" charset="0"/>
              <a:buNone/>
            </a:pPr>
            <a:r>
              <a:rPr lang="en-US" dirty="0" smtClean="0">
                <a:ea typeface="ＭＳ Ｐゴシック" pitchFamily="34" charset="-128"/>
              </a:rPr>
              <a:t>The charge on an ion of copper usually two. Write the noble gas notation for an ion of Cu</a:t>
            </a:r>
            <a:r>
              <a:rPr lang="en-US" baseline="30000" dirty="0" smtClean="0">
                <a:ea typeface="ＭＳ Ｐゴシック" pitchFamily="34" charset="-128"/>
              </a:rPr>
              <a:t>+2</a:t>
            </a:r>
            <a:r>
              <a:rPr lang="en-US" dirty="0" smtClean="0">
                <a:ea typeface="ＭＳ Ｐゴシック" pitchFamily="34" charset="-128"/>
              </a:rPr>
              <a:t>.</a:t>
            </a:r>
          </a:p>
          <a:p>
            <a:pPr marL="514350" indent="-514350" eaLnBrk="1" hangingPunct="1">
              <a:buFont typeface="Arial" pitchFamily="34" charset="0"/>
              <a:buNone/>
            </a:pPr>
            <a:endParaRPr lang="en-US" dirty="0" smtClean="0">
              <a:ea typeface="ＭＳ Ｐゴシック" pitchFamily="34" charset="-128"/>
            </a:endParaRPr>
          </a:p>
          <a:p>
            <a:pPr marL="514350" indent="-514350" eaLnBrk="1" hangingPunct="1">
              <a:buFont typeface="Arial" pitchFamily="34" charset="0"/>
              <a:buNone/>
            </a:pPr>
            <a:endParaRPr lang="en-US" u="sng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93725" y="411163"/>
            <a:ext cx="7956550" cy="762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Thomson’s Experiment</a:t>
            </a: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382588" y="1301750"/>
            <a:ext cx="8307387" cy="2863850"/>
            <a:chOff x="241" y="820"/>
            <a:chExt cx="5233" cy="1804"/>
          </a:xfrm>
        </p:grpSpPr>
        <p:grpSp>
          <p:nvGrpSpPr>
            <p:cNvPr id="31753" name="Group 13"/>
            <p:cNvGrpSpPr>
              <a:grpSpLocks/>
            </p:cNvGrpSpPr>
            <p:nvPr/>
          </p:nvGrpSpPr>
          <p:grpSpPr bwMode="auto">
            <a:xfrm>
              <a:off x="241" y="1104"/>
              <a:ext cx="5233" cy="1520"/>
              <a:chOff x="241" y="1104"/>
              <a:chExt cx="5233" cy="1520"/>
            </a:xfrm>
          </p:grpSpPr>
          <p:sp>
            <p:nvSpPr>
              <p:cNvPr id="31756" name="AutoShape 3"/>
              <p:cNvSpPr>
                <a:spLocks noChangeArrowheads="1"/>
              </p:cNvSpPr>
              <p:nvPr/>
            </p:nvSpPr>
            <p:spPr bwMode="auto">
              <a:xfrm>
                <a:off x="784" y="1792"/>
                <a:ext cx="4192" cy="832"/>
              </a:xfrm>
              <a:prstGeom prst="roundRect">
                <a:avLst>
                  <a:gd name="adj" fmla="val 49995"/>
                </a:avLst>
              </a:prstGeom>
              <a:solidFill>
                <a:srgbClr val="A2C1FE"/>
              </a:solidFill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1757" name="Oval 4"/>
              <p:cNvSpPr>
                <a:spLocks noChangeArrowheads="1"/>
              </p:cNvSpPr>
              <p:nvPr/>
            </p:nvSpPr>
            <p:spPr bwMode="auto">
              <a:xfrm>
                <a:off x="4468" y="1828"/>
                <a:ext cx="184" cy="760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grpSp>
            <p:nvGrpSpPr>
              <p:cNvPr id="31758" name="Group 7"/>
              <p:cNvGrpSpPr>
                <a:grpSpLocks/>
              </p:cNvGrpSpPr>
              <p:nvPr/>
            </p:nvGrpSpPr>
            <p:grpSpPr bwMode="auto">
              <a:xfrm>
                <a:off x="241" y="1105"/>
                <a:ext cx="911" cy="1104"/>
                <a:chOff x="241" y="1105"/>
                <a:chExt cx="911" cy="1104"/>
              </a:xfrm>
            </p:grpSpPr>
            <p:sp>
              <p:nvSpPr>
                <p:cNvPr id="31764" name="Line 5"/>
                <p:cNvSpPr>
                  <a:spLocks noChangeShapeType="1"/>
                </p:cNvSpPr>
                <p:nvPr/>
              </p:nvSpPr>
              <p:spPr bwMode="auto">
                <a:xfrm flipH="1">
                  <a:off x="576" y="2208"/>
                  <a:ext cx="576" cy="0"/>
                </a:xfrm>
                <a:prstGeom prst="line">
                  <a:avLst/>
                </a:prstGeom>
                <a:noFill/>
                <a:ln w="50800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765" name="Arc 6"/>
                <p:cNvSpPr>
                  <a:spLocks/>
                </p:cNvSpPr>
                <p:nvPr/>
              </p:nvSpPr>
              <p:spPr bwMode="auto">
                <a:xfrm>
                  <a:off x="241" y="1105"/>
                  <a:ext cx="371" cy="1104"/>
                </a:xfrm>
                <a:custGeom>
                  <a:avLst/>
                  <a:gdLst>
                    <a:gd name="T0" fmla="*/ 0 w 23850"/>
                    <a:gd name="T1" fmla="*/ 0 h 43200"/>
                    <a:gd name="T2" fmla="*/ 0 w 23850"/>
                    <a:gd name="T3" fmla="*/ 0 h 43200"/>
                    <a:gd name="T4" fmla="*/ 0 w 23850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50"/>
                    <a:gd name="T10" fmla="*/ 0 h 43200"/>
                    <a:gd name="T11" fmla="*/ 23850 w 23850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50" h="43200" fill="none" extrusionOk="0">
                      <a:moveTo>
                        <a:pt x="21600" y="43199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2351" y="0"/>
                        <a:pt x="23102" y="39"/>
                        <a:pt x="23850" y="117"/>
                      </a:cubicBezTo>
                    </a:path>
                    <a:path w="23850" h="43200" stroke="0" extrusionOk="0">
                      <a:moveTo>
                        <a:pt x="21600" y="43199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2351" y="0"/>
                        <a:pt x="23102" y="39"/>
                        <a:pt x="23850" y="117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50800" cap="rnd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1759" name="Group 10"/>
              <p:cNvGrpSpPr>
                <a:grpSpLocks/>
              </p:cNvGrpSpPr>
              <p:nvPr/>
            </p:nvGrpSpPr>
            <p:grpSpPr bwMode="auto">
              <a:xfrm>
                <a:off x="4560" y="1105"/>
                <a:ext cx="914" cy="1104"/>
                <a:chOff x="4560" y="1105"/>
                <a:chExt cx="914" cy="1104"/>
              </a:xfrm>
            </p:grpSpPr>
            <p:sp>
              <p:nvSpPr>
                <p:cNvPr id="31762" name="Line 8"/>
                <p:cNvSpPr>
                  <a:spLocks noChangeShapeType="1"/>
                </p:cNvSpPr>
                <p:nvPr/>
              </p:nvSpPr>
              <p:spPr bwMode="auto">
                <a:xfrm>
                  <a:off x="4560" y="2208"/>
                  <a:ext cx="576" cy="0"/>
                </a:xfrm>
                <a:prstGeom prst="line">
                  <a:avLst/>
                </a:prstGeom>
                <a:noFill/>
                <a:ln w="50800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763" name="Arc 9"/>
                <p:cNvSpPr>
                  <a:spLocks/>
                </p:cNvSpPr>
                <p:nvPr/>
              </p:nvSpPr>
              <p:spPr bwMode="auto">
                <a:xfrm>
                  <a:off x="5102" y="1105"/>
                  <a:ext cx="372" cy="1104"/>
                </a:xfrm>
                <a:custGeom>
                  <a:avLst/>
                  <a:gdLst>
                    <a:gd name="T0" fmla="*/ 0 w 23914"/>
                    <a:gd name="T1" fmla="*/ 0 h 43200"/>
                    <a:gd name="T2" fmla="*/ 0 w 23914"/>
                    <a:gd name="T3" fmla="*/ 0 h 43200"/>
                    <a:gd name="T4" fmla="*/ 0 w 23914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914"/>
                    <a:gd name="T10" fmla="*/ 0 h 43200"/>
                    <a:gd name="T11" fmla="*/ 23914 w 23914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914" h="43200" fill="none" extrusionOk="0">
                      <a:moveTo>
                        <a:pt x="0" y="124"/>
                      </a:moveTo>
                      <a:cubicBezTo>
                        <a:pt x="768" y="41"/>
                        <a:pt x="1541" y="-1"/>
                        <a:pt x="2314" y="-1"/>
                      </a:cubicBezTo>
                      <a:cubicBezTo>
                        <a:pt x="14243" y="0"/>
                        <a:pt x="23914" y="9670"/>
                        <a:pt x="23914" y="21600"/>
                      </a:cubicBezTo>
                      <a:cubicBezTo>
                        <a:pt x="23914" y="33529"/>
                        <a:pt x="14243" y="43200"/>
                        <a:pt x="2313" y="43200"/>
                      </a:cubicBezTo>
                    </a:path>
                    <a:path w="23914" h="43200" stroke="0" extrusionOk="0">
                      <a:moveTo>
                        <a:pt x="0" y="124"/>
                      </a:moveTo>
                      <a:cubicBezTo>
                        <a:pt x="768" y="41"/>
                        <a:pt x="1541" y="-1"/>
                        <a:pt x="2314" y="-1"/>
                      </a:cubicBezTo>
                      <a:cubicBezTo>
                        <a:pt x="14243" y="0"/>
                        <a:pt x="23914" y="9670"/>
                        <a:pt x="23914" y="21600"/>
                      </a:cubicBezTo>
                      <a:cubicBezTo>
                        <a:pt x="23914" y="33529"/>
                        <a:pt x="14243" y="43200"/>
                        <a:pt x="2313" y="43200"/>
                      </a:cubicBezTo>
                      <a:lnTo>
                        <a:pt x="2314" y="21600"/>
                      </a:lnTo>
                      <a:close/>
                    </a:path>
                  </a:pathLst>
                </a:custGeom>
                <a:noFill/>
                <a:ln w="50800" cap="rnd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1760" name="Line 11"/>
              <p:cNvSpPr>
                <a:spLocks noChangeShapeType="1"/>
              </p:cNvSpPr>
              <p:nvPr/>
            </p:nvSpPr>
            <p:spPr bwMode="auto">
              <a:xfrm>
                <a:off x="576" y="1104"/>
                <a:ext cx="4512" cy="0"/>
              </a:xfrm>
              <a:prstGeom prst="line">
                <a:avLst/>
              </a:prstGeom>
              <a:noFill/>
              <a:ln w="50800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61" name="Oval 12"/>
              <p:cNvSpPr>
                <a:spLocks noChangeArrowheads="1"/>
              </p:cNvSpPr>
              <p:nvPr/>
            </p:nvSpPr>
            <p:spPr bwMode="auto">
              <a:xfrm>
                <a:off x="1108" y="1828"/>
                <a:ext cx="184" cy="760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sp>
          <p:nvSpPr>
            <p:cNvPr id="31754" name="Rectangle 14"/>
            <p:cNvSpPr>
              <a:spLocks noChangeArrowheads="1"/>
            </p:cNvSpPr>
            <p:nvPr/>
          </p:nvSpPr>
          <p:spPr bwMode="auto">
            <a:xfrm>
              <a:off x="2020" y="820"/>
              <a:ext cx="1672" cy="616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1755" name="Rectangle 15"/>
            <p:cNvSpPr>
              <a:spLocks noChangeArrowheads="1"/>
            </p:cNvSpPr>
            <p:nvPr/>
          </p:nvSpPr>
          <p:spPr bwMode="auto">
            <a:xfrm>
              <a:off x="2054" y="941"/>
              <a:ext cx="165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3200">
                  <a:solidFill>
                    <a:schemeClr val="bg2"/>
                  </a:solidFill>
                  <a:latin typeface="Calibri" pitchFamily="34" charset="0"/>
                </a:rPr>
                <a:t>Voltage source</a:t>
              </a:r>
            </a:p>
          </p:txBody>
        </p:sp>
      </p:grpSp>
      <p:sp>
        <p:nvSpPr>
          <p:cNvPr id="31748" name="Rectangle 17"/>
          <p:cNvSpPr>
            <a:spLocks noChangeArrowheads="1"/>
          </p:cNvSpPr>
          <p:nvPr/>
        </p:nvSpPr>
        <p:spPr bwMode="auto">
          <a:xfrm>
            <a:off x="7070725" y="1858963"/>
            <a:ext cx="6143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6000">
                <a:latin typeface="Calibri" pitchFamily="34" charset="0"/>
              </a:rPr>
              <a:t>+</a:t>
            </a:r>
          </a:p>
        </p:txBody>
      </p:sp>
      <p:sp>
        <p:nvSpPr>
          <p:cNvPr id="31749" name="Rectangle 18"/>
          <p:cNvSpPr>
            <a:spLocks noChangeArrowheads="1"/>
          </p:cNvSpPr>
          <p:nvPr/>
        </p:nvSpPr>
        <p:spPr bwMode="auto">
          <a:xfrm>
            <a:off x="1355725" y="1858963"/>
            <a:ext cx="438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6000">
                <a:latin typeface="Calibri" pitchFamily="34" charset="0"/>
              </a:rPr>
              <a:t>-</a:t>
            </a:r>
          </a:p>
        </p:txBody>
      </p:sp>
      <p:sp>
        <p:nvSpPr>
          <p:cNvPr id="31750" name="Rectangle 20"/>
          <p:cNvSpPr>
            <a:spLocks noChangeArrowheads="1"/>
          </p:cNvSpPr>
          <p:nvPr/>
        </p:nvSpPr>
        <p:spPr bwMode="auto">
          <a:xfrm>
            <a:off x="3406775" y="5526088"/>
            <a:ext cx="2262188" cy="5921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3200" b="1">
                <a:latin typeface="Calibri" pitchFamily="34" charset="0"/>
              </a:rPr>
              <a:t>Metal Disks</a:t>
            </a:r>
          </a:p>
        </p:txBody>
      </p:sp>
      <p:sp>
        <p:nvSpPr>
          <p:cNvPr id="31751" name="Line 22"/>
          <p:cNvSpPr>
            <a:spLocks noChangeShapeType="1"/>
          </p:cNvSpPr>
          <p:nvPr/>
        </p:nvSpPr>
        <p:spPr bwMode="auto">
          <a:xfrm flipH="1" flipV="1">
            <a:off x="1981200" y="3810000"/>
            <a:ext cx="1371600" cy="1905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/>
          <a:lstStyle/>
          <a:p>
            <a:endParaRPr lang="en-US"/>
          </a:p>
        </p:txBody>
      </p:sp>
      <p:sp>
        <p:nvSpPr>
          <p:cNvPr id="31752" name="Line 23"/>
          <p:cNvSpPr>
            <a:spLocks noChangeShapeType="1"/>
          </p:cNvSpPr>
          <p:nvPr/>
        </p:nvSpPr>
        <p:spPr bwMode="auto">
          <a:xfrm flipV="1">
            <a:off x="5715000" y="3733800"/>
            <a:ext cx="1371600" cy="19812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685800" y="4343400"/>
            <a:ext cx="7772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Monotype Sorts" pitchFamily="-108" charset="2"/>
              <a:buChar char="n"/>
              <a:defRPr/>
            </a:pP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Passing an electric current makes a beam appear to move from the negative to the positive end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593725" y="411163"/>
            <a:ext cx="7956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Ctr="1">
            <a:spAutoFit/>
          </a:bodyPr>
          <a:lstStyle/>
          <a:p>
            <a:pPr algn="ctr">
              <a:defRPr/>
            </a:pP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108" charset="0"/>
                <a:ea typeface="ＭＳ Ｐゴシック" pitchFamily="-108" charset="-128"/>
              </a:rPr>
              <a:t>Thomson’s Experiment</a:t>
            </a:r>
          </a:p>
        </p:txBody>
      </p:sp>
      <p:grpSp>
        <p:nvGrpSpPr>
          <p:cNvPr id="32772" name="Group 17"/>
          <p:cNvGrpSpPr>
            <a:grpSpLocks/>
          </p:cNvGrpSpPr>
          <p:nvPr/>
        </p:nvGrpSpPr>
        <p:grpSpPr bwMode="auto">
          <a:xfrm>
            <a:off x="382588" y="1301750"/>
            <a:ext cx="8307387" cy="2863850"/>
            <a:chOff x="241" y="820"/>
            <a:chExt cx="5233" cy="1804"/>
          </a:xfrm>
        </p:grpSpPr>
        <p:grpSp>
          <p:nvGrpSpPr>
            <p:cNvPr id="32776" name="Group 14"/>
            <p:cNvGrpSpPr>
              <a:grpSpLocks/>
            </p:cNvGrpSpPr>
            <p:nvPr/>
          </p:nvGrpSpPr>
          <p:grpSpPr bwMode="auto">
            <a:xfrm>
              <a:off x="241" y="1104"/>
              <a:ext cx="5233" cy="1520"/>
              <a:chOff x="241" y="1104"/>
              <a:chExt cx="5233" cy="1520"/>
            </a:xfrm>
          </p:grpSpPr>
          <p:sp>
            <p:nvSpPr>
              <p:cNvPr id="32779" name="AutoShape 4"/>
              <p:cNvSpPr>
                <a:spLocks noChangeArrowheads="1"/>
              </p:cNvSpPr>
              <p:nvPr/>
            </p:nvSpPr>
            <p:spPr bwMode="auto">
              <a:xfrm>
                <a:off x="784" y="1792"/>
                <a:ext cx="4192" cy="832"/>
              </a:xfrm>
              <a:prstGeom prst="roundRect">
                <a:avLst>
                  <a:gd name="adj" fmla="val 49995"/>
                </a:avLst>
              </a:prstGeom>
              <a:solidFill>
                <a:srgbClr val="A2C1FE"/>
              </a:solidFill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2780" name="Oval 5"/>
              <p:cNvSpPr>
                <a:spLocks noChangeArrowheads="1"/>
              </p:cNvSpPr>
              <p:nvPr/>
            </p:nvSpPr>
            <p:spPr bwMode="auto">
              <a:xfrm>
                <a:off x="4468" y="1828"/>
                <a:ext cx="184" cy="760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grpSp>
            <p:nvGrpSpPr>
              <p:cNvPr id="32781" name="Group 8"/>
              <p:cNvGrpSpPr>
                <a:grpSpLocks/>
              </p:cNvGrpSpPr>
              <p:nvPr/>
            </p:nvGrpSpPr>
            <p:grpSpPr bwMode="auto">
              <a:xfrm>
                <a:off x="241" y="1105"/>
                <a:ext cx="911" cy="1104"/>
                <a:chOff x="241" y="1105"/>
                <a:chExt cx="911" cy="1104"/>
              </a:xfrm>
            </p:grpSpPr>
            <p:sp>
              <p:nvSpPr>
                <p:cNvPr id="32787" name="Line 6"/>
                <p:cNvSpPr>
                  <a:spLocks noChangeShapeType="1"/>
                </p:cNvSpPr>
                <p:nvPr/>
              </p:nvSpPr>
              <p:spPr bwMode="auto">
                <a:xfrm flipH="1">
                  <a:off x="576" y="2208"/>
                  <a:ext cx="576" cy="0"/>
                </a:xfrm>
                <a:prstGeom prst="line">
                  <a:avLst/>
                </a:prstGeom>
                <a:noFill/>
                <a:ln w="50800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788" name="Arc 7"/>
                <p:cNvSpPr>
                  <a:spLocks/>
                </p:cNvSpPr>
                <p:nvPr/>
              </p:nvSpPr>
              <p:spPr bwMode="auto">
                <a:xfrm>
                  <a:off x="241" y="1105"/>
                  <a:ext cx="371" cy="1104"/>
                </a:xfrm>
                <a:custGeom>
                  <a:avLst/>
                  <a:gdLst>
                    <a:gd name="T0" fmla="*/ 0 w 23850"/>
                    <a:gd name="T1" fmla="*/ 0 h 43200"/>
                    <a:gd name="T2" fmla="*/ 0 w 23850"/>
                    <a:gd name="T3" fmla="*/ 0 h 43200"/>
                    <a:gd name="T4" fmla="*/ 0 w 23850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50"/>
                    <a:gd name="T10" fmla="*/ 0 h 43200"/>
                    <a:gd name="T11" fmla="*/ 23850 w 23850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50" h="43200" fill="none" extrusionOk="0">
                      <a:moveTo>
                        <a:pt x="21600" y="43199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2351" y="0"/>
                        <a:pt x="23102" y="39"/>
                        <a:pt x="23850" y="117"/>
                      </a:cubicBezTo>
                    </a:path>
                    <a:path w="23850" h="43200" stroke="0" extrusionOk="0">
                      <a:moveTo>
                        <a:pt x="21600" y="43199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2351" y="0"/>
                        <a:pt x="23102" y="39"/>
                        <a:pt x="23850" y="117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50800" cap="rnd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2782" name="Group 11"/>
              <p:cNvGrpSpPr>
                <a:grpSpLocks/>
              </p:cNvGrpSpPr>
              <p:nvPr/>
            </p:nvGrpSpPr>
            <p:grpSpPr bwMode="auto">
              <a:xfrm>
                <a:off x="4560" y="1105"/>
                <a:ext cx="914" cy="1104"/>
                <a:chOff x="4560" y="1105"/>
                <a:chExt cx="914" cy="1104"/>
              </a:xfrm>
            </p:grpSpPr>
            <p:sp>
              <p:nvSpPr>
                <p:cNvPr id="32785" name="Line 9"/>
                <p:cNvSpPr>
                  <a:spLocks noChangeShapeType="1"/>
                </p:cNvSpPr>
                <p:nvPr/>
              </p:nvSpPr>
              <p:spPr bwMode="auto">
                <a:xfrm>
                  <a:off x="4560" y="2208"/>
                  <a:ext cx="576" cy="0"/>
                </a:xfrm>
                <a:prstGeom prst="line">
                  <a:avLst/>
                </a:prstGeom>
                <a:noFill/>
                <a:ln w="50800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786" name="Arc 10"/>
                <p:cNvSpPr>
                  <a:spLocks/>
                </p:cNvSpPr>
                <p:nvPr/>
              </p:nvSpPr>
              <p:spPr bwMode="auto">
                <a:xfrm>
                  <a:off x="5102" y="1105"/>
                  <a:ext cx="372" cy="1104"/>
                </a:xfrm>
                <a:custGeom>
                  <a:avLst/>
                  <a:gdLst>
                    <a:gd name="T0" fmla="*/ 0 w 23914"/>
                    <a:gd name="T1" fmla="*/ 0 h 43200"/>
                    <a:gd name="T2" fmla="*/ 0 w 23914"/>
                    <a:gd name="T3" fmla="*/ 0 h 43200"/>
                    <a:gd name="T4" fmla="*/ 0 w 23914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914"/>
                    <a:gd name="T10" fmla="*/ 0 h 43200"/>
                    <a:gd name="T11" fmla="*/ 23914 w 23914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914" h="43200" fill="none" extrusionOk="0">
                      <a:moveTo>
                        <a:pt x="0" y="124"/>
                      </a:moveTo>
                      <a:cubicBezTo>
                        <a:pt x="768" y="41"/>
                        <a:pt x="1541" y="-1"/>
                        <a:pt x="2314" y="-1"/>
                      </a:cubicBezTo>
                      <a:cubicBezTo>
                        <a:pt x="14243" y="0"/>
                        <a:pt x="23914" y="9670"/>
                        <a:pt x="23914" y="21600"/>
                      </a:cubicBezTo>
                      <a:cubicBezTo>
                        <a:pt x="23914" y="33529"/>
                        <a:pt x="14243" y="43200"/>
                        <a:pt x="2313" y="43200"/>
                      </a:cubicBezTo>
                    </a:path>
                    <a:path w="23914" h="43200" stroke="0" extrusionOk="0">
                      <a:moveTo>
                        <a:pt x="0" y="124"/>
                      </a:moveTo>
                      <a:cubicBezTo>
                        <a:pt x="768" y="41"/>
                        <a:pt x="1541" y="-1"/>
                        <a:pt x="2314" y="-1"/>
                      </a:cubicBezTo>
                      <a:cubicBezTo>
                        <a:pt x="14243" y="0"/>
                        <a:pt x="23914" y="9670"/>
                        <a:pt x="23914" y="21600"/>
                      </a:cubicBezTo>
                      <a:cubicBezTo>
                        <a:pt x="23914" y="33529"/>
                        <a:pt x="14243" y="43200"/>
                        <a:pt x="2313" y="43200"/>
                      </a:cubicBezTo>
                      <a:lnTo>
                        <a:pt x="2314" y="21600"/>
                      </a:lnTo>
                      <a:close/>
                    </a:path>
                  </a:pathLst>
                </a:custGeom>
                <a:noFill/>
                <a:ln w="50800" cap="rnd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2783" name="Line 12"/>
              <p:cNvSpPr>
                <a:spLocks noChangeShapeType="1"/>
              </p:cNvSpPr>
              <p:nvPr/>
            </p:nvSpPr>
            <p:spPr bwMode="auto">
              <a:xfrm>
                <a:off x="576" y="1104"/>
                <a:ext cx="4512" cy="0"/>
              </a:xfrm>
              <a:prstGeom prst="line">
                <a:avLst/>
              </a:prstGeom>
              <a:noFill/>
              <a:ln w="50800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84" name="Oval 13"/>
              <p:cNvSpPr>
                <a:spLocks noChangeArrowheads="1"/>
              </p:cNvSpPr>
              <p:nvPr/>
            </p:nvSpPr>
            <p:spPr bwMode="auto">
              <a:xfrm>
                <a:off x="1108" y="1828"/>
                <a:ext cx="184" cy="760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sp>
          <p:nvSpPr>
            <p:cNvPr id="32777" name="Rectangle 15"/>
            <p:cNvSpPr>
              <a:spLocks noChangeArrowheads="1"/>
            </p:cNvSpPr>
            <p:nvPr/>
          </p:nvSpPr>
          <p:spPr bwMode="auto">
            <a:xfrm>
              <a:off x="2020" y="820"/>
              <a:ext cx="1672" cy="616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2778" name="Rectangle 16"/>
            <p:cNvSpPr>
              <a:spLocks noChangeArrowheads="1"/>
            </p:cNvSpPr>
            <p:nvPr/>
          </p:nvSpPr>
          <p:spPr bwMode="auto">
            <a:xfrm>
              <a:off x="2054" y="941"/>
              <a:ext cx="165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3200">
                  <a:solidFill>
                    <a:schemeClr val="bg2"/>
                  </a:solidFill>
                  <a:latin typeface="Calibri" pitchFamily="34" charset="0"/>
                </a:rPr>
                <a:t>Voltage source</a:t>
              </a:r>
            </a:p>
          </p:txBody>
        </p:sp>
      </p:grpSp>
      <p:sp>
        <p:nvSpPr>
          <p:cNvPr id="32773" name="Rectangle 26"/>
          <p:cNvSpPr>
            <a:spLocks noChangeArrowheads="1"/>
          </p:cNvSpPr>
          <p:nvPr/>
        </p:nvSpPr>
        <p:spPr bwMode="auto">
          <a:xfrm>
            <a:off x="7070725" y="1858963"/>
            <a:ext cx="6143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6000">
                <a:latin typeface="Calibri" pitchFamily="34" charset="0"/>
              </a:rPr>
              <a:t>+</a:t>
            </a:r>
          </a:p>
        </p:txBody>
      </p:sp>
      <p:sp>
        <p:nvSpPr>
          <p:cNvPr id="32774" name="Rectangle 27"/>
          <p:cNvSpPr>
            <a:spLocks noChangeArrowheads="1"/>
          </p:cNvSpPr>
          <p:nvPr/>
        </p:nvSpPr>
        <p:spPr bwMode="auto">
          <a:xfrm>
            <a:off x="1355725" y="1858963"/>
            <a:ext cx="438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6000">
                <a:latin typeface="Calibri" pitchFamily="34" charset="0"/>
              </a:rPr>
              <a:t>-</a:t>
            </a:r>
          </a:p>
        </p:txBody>
      </p:sp>
      <p:sp>
        <p:nvSpPr>
          <p:cNvPr id="38940" name="Rectangle 28"/>
          <p:cNvSpPr>
            <a:spLocks noChangeArrowheads="1"/>
          </p:cNvSpPr>
          <p:nvPr/>
        </p:nvSpPr>
        <p:spPr bwMode="auto">
          <a:xfrm>
            <a:off x="1905000" y="3048000"/>
            <a:ext cx="5334000" cy="914400"/>
          </a:xfrm>
          <a:prstGeom prst="rect">
            <a:avLst/>
          </a:prstGeom>
          <a:solidFill>
            <a:srgbClr val="FFFF99">
              <a:alpha val="83920"/>
            </a:srgbClr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8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15"/>
          <p:cNvGrpSpPr>
            <a:grpSpLocks/>
          </p:cNvGrpSpPr>
          <p:nvPr/>
        </p:nvGrpSpPr>
        <p:grpSpPr bwMode="auto">
          <a:xfrm>
            <a:off x="382588" y="1301750"/>
            <a:ext cx="8307387" cy="2863850"/>
            <a:chOff x="241" y="820"/>
            <a:chExt cx="5233" cy="1804"/>
          </a:xfrm>
        </p:grpSpPr>
        <p:grpSp>
          <p:nvGrpSpPr>
            <p:cNvPr id="33804" name="Group 12"/>
            <p:cNvGrpSpPr>
              <a:grpSpLocks/>
            </p:cNvGrpSpPr>
            <p:nvPr/>
          </p:nvGrpSpPr>
          <p:grpSpPr bwMode="auto">
            <a:xfrm>
              <a:off x="241" y="1104"/>
              <a:ext cx="5233" cy="1520"/>
              <a:chOff x="241" y="1104"/>
              <a:chExt cx="5233" cy="1520"/>
            </a:xfrm>
          </p:grpSpPr>
          <p:sp>
            <p:nvSpPr>
              <p:cNvPr id="33807" name="AutoShape 2"/>
              <p:cNvSpPr>
                <a:spLocks noChangeArrowheads="1"/>
              </p:cNvSpPr>
              <p:nvPr/>
            </p:nvSpPr>
            <p:spPr bwMode="auto">
              <a:xfrm>
                <a:off x="784" y="1792"/>
                <a:ext cx="4192" cy="832"/>
              </a:xfrm>
              <a:prstGeom prst="roundRect">
                <a:avLst>
                  <a:gd name="adj" fmla="val 49995"/>
                </a:avLst>
              </a:prstGeom>
              <a:solidFill>
                <a:srgbClr val="A2C1FE"/>
              </a:solidFill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3808" name="Oval 3"/>
              <p:cNvSpPr>
                <a:spLocks noChangeArrowheads="1"/>
              </p:cNvSpPr>
              <p:nvPr/>
            </p:nvSpPr>
            <p:spPr bwMode="auto">
              <a:xfrm>
                <a:off x="4468" y="1828"/>
                <a:ext cx="184" cy="760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grpSp>
            <p:nvGrpSpPr>
              <p:cNvPr id="33809" name="Group 6"/>
              <p:cNvGrpSpPr>
                <a:grpSpLocks/>
              </p:cNvGrpSpPr>
              <p:nvPr/>
            </p:nvGrpSpPr>
            <p:grpSpPr bwMode="auto">
              <a:xfrm>
                <a:off x="241" y="1105"/>
                <a:ext cx="911" cy="1104"/>
                <a:chOff x="241" y="1105"/>
                <a:chExt cx="911" cy="1104"/>
              </a:xfrm>
            </p:grpSpPr>
            <p:sp>
              <p:nvSpPr>
                <p:cNvPr id="33815" name="Line 4"/>
                <p:cNvSpPr>
                  <a:spLocks noChangeShapeType="1"/>
                </p:cNvSpPr>
                <p:nvPr/>
              </p:nvSpPr>
              <p:spPr bwMode="auto">
                <a:xfrm flipH="1">
                  <a:off x="576" y="2208"/>
                  <a:ext cx="576" cy="0"/>
                </a:xfrm>
                <a:prstGeom prst="line">
                  <a:avLst/>
                </a:prstGeom>
                <a:noFill/>
                <a:ln w="50800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3816" name="Arc 5"/>
                <p:cNvSpPr>
                  <a:spLocks/>
                </p:cNvSpPr>
                <p:nvPr/>
              </p:nvSpPr>
              <p:spPr bwMode="auto">
                <a:xfrm>
                  <a:off x="241" y="1105"/>
                  <a:ext cx="371" cy="1104"/>
                </a:xfrm>
                <a:custGeom>
                  <a:avLst/>
                  <a:gdLst>
                    <a:gd name="T0" fmla="*/ 0 w 23850"/>
                    <a:gd name="T1" fmla="*/ 0 h 43200"/>
                    <a:gd name="T2" fmla="*/ 0 w 23850"/>
                    <a:gd name="T3" fmla="*/ 0 h 43200"/>
                    <a:gd name="T4" fmla="*/ 0 w 23850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50"/>
                    <a:gd name="T10" fmla="*/ 0 h 43200"/>
                    <a:gd name="T11" fmla="*/ 23850 w 23850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50" h="43200" fill="none" extrusionOk="0">
                      <a:moveTo>
                        <a:pt x="21600" y="43199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2351" y="0"/>
                        <a:pt x="23102" y="39"/>
                        <a:pt x="23850" y="117"/>
                      </a:cubicBezTo>
                    </a:path>
                    <a:path w="23850" h="43200" stroke="0" extrusionOk="0">
                      <a:moveTo>
                        <a:pt x="21600" y="43199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2351" y="0"/>
                        <a:pt x="23102" y="39"/>
                        <a:pt x="23850" y="117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50800" cap="rnd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3810" name="Group 9"/>
              <p:cNvGrpSpPr>
                <a:grpSpLocks/>
              </p:cNvGrpSpPr>
              <p:nvPr/>
            </p:nvGrpSpPr>
            <p:grpSpPr bwMode="auto">
              <a:xfrm>
                <a:off x="4560" y="1105"/>
                <a:ext cx="914" cy="1104"/>
                <a:chOff x="4560" y="1105"/>
                <a:chExt cx="914" cy="1104"/>
              </a:xfrm>
            </p:grpSpPr>
            <p:sp>
              <p:nvSpPr>
                <p:cNvPr id="33813" name="Line 7"/>
                <p:cNvSpPr>
                  <a:spLocks noChangeShapeType="1"/>
                </p:cNvSpPr>
                <p:nvPr/>
              </p:nvSpPr>
              <p:spPr bwMode="auto">
                <a:xfrm>
                  <a:off x="4560" y="2208"/>
                  <a:ext cx="576" cy="0"/>
                </a:xfrm>
                <a:prstGeom prst="line">
                  <a:avLst/>
                </a:prstGeom>
                <a:noFill/>
                <a:ln w="50800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3814" name="Arc 8"/>
                <p:cNvSpPr>
                  <a:spLocks/>
                </p:cNvSpPr>
                <p:nvPr/>
              </p:nvSpPr>
              <p:spPr bwMode="auto">
                <a:xfrm>
                  <a:off x="5102" y="1105"/>
                  <a:ext cx="372" cy="1104"/>
                </a:xfrm>
                <a:custGeom>
                  <a:avLst/>
                  <a:gdLst>
                    <a:gd name="T0" fmla="*/ 0 w 23914"/>
                    <a:gd name="T1" fmla="*/ 0 h 43200"/>
                    <a:gd name="T2" fmla="*/ 0 w 23914"/>
                    <a:gd name="T3" fmla="*/ 0 h 43200"/>
                    <a:gd name="T4" fmla="*/ 0 w 23914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914"/>
                    <a:gd name="T10" fmla="*/ 0 h 43200"/>
                    <a:gd name="T11" fmla="*/ 23914 w 23914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914" h="43200" fill="none" extrusionOk="0">
                      <a:moveTo>
                        <a:pt x="0" y="124"/>
                      </a:moveTo>
                      <a:cubicBezTo>
                        <a:pt x="768" y="41"/>
                        <a:pt x="1541" y="-1"/>
                        <a:pt x="2314" y="-1"/>
                      </a:cubicBezTo>
                      <a:cubicBezTo>
                        <a:pt x="14243" y="0"/>
                        <a:pt x="23914" y="9670"/>
                        <a:pt x="23914" y="21600"/>
                      </a:cubicBezTo>
                      <a:cubicBezTo>
                        <a:pt x="23914" y="33529"/>
                        <a:pt x="14243" y="43200"/>
                        <a:pt x="2313" y="43200"/>
                      </a:cubicBezTo>
                    </a:path>
                    <a:path w="23914" h="43200" stroke="0" extrusionOk="0">
                      <a:moveTo>
                        <a:pt x="0" y="124"/>
                      </a:moveTo>
                      <a:cubicBezTo>
                        <a:pt x="768" y="41"/>
                        <a:pt x="1541" y="-1"/>
                        <a:pt x="2314" y="-1"/>
                      </a:cubicBezTo>
                      <a:cubicBezTo>
                        <a:pt x="14243" y="0"/>
                        <a:pt x="23914" y="9670"/>
                        <a:pt x="23914" y="21600"/>
                      </a:cubicBezTo>
                      <a:cubicBezTo>
                        <a:pt x="23914" y="33529"/>
                        <a:pt x="14243" y="43200"/>
                        <a:pt x="2313" y="43200"/>
                      </a:cubicBezTo>
                      <a:lnTo>
                        <a:pt x="2314" y="21600"/>
                      </a:lnTo>
                      <a:close/>
                    </a:path>
                  </a:pathLst>
                </a:custGeom>
                <a:noFill/>
                <a:ln w="50800" cap="rnd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3811" name="Line 10"/>
              <p:cNvSpPr>
                <a:spLocks noChangeShapeType="1"/>
              </p:cNvSpPr>
              <p:nvPr/>
            </p:nvSpPr>
            <p:spPr bwMode="auto">
              <a:xfrm>
                <a:off x="576" y="1104"/>
                <a:ext cx="4512" cy="0"/>
              </a:xfrm>
              <a:prstGeom prst="line">
                <a:avLst/>
              </a:prstGeom>
              <a:noFill/>
              <a:ln w="50800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12" name="Oval 11"/>
              <p:cNvSpPr>
                <a:spLocks noChangeArrowheads="1"/>
              </p:cNvSpPr>
              <p:nvPr/>
            </p:nvSpPr>
            <p:spPr bwMode="auto">
              <a:xfrm>
                <a:off x="1108" y="1828"/>
                <a:ext cx="184" cy="760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sp>
          <p:nvSpPr>
            <p:cNvPr id="33805" name="Rectangle 13"/>
            <p:cNvSpPr>
              <a:spLocks noChangeArrowheads="1"/>
            </p:cNvSpPr>
            <p:nvPr/>
          </p:nvSpPr>
          <p:spPr bwMode="auto">
            <a:xfrm>
              <a:off x="2020" y="820"/>
              <a:ext cx="1672" cy="616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3806" name="Rectangle 14"/>
            <p:cNvSpPr>
              <a:spLocks noChangeArrowheads="1"/>
            </p:cNvSpPr>
            <p:nvPr/>
          </p:nvSpPr>
          <p:spPr bwMode="auto">
            <a:xfrm>
              <a:off x="2054" y="941"/>
              <a:ext cx="165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3200">
                  <a:solidFill>
                    <a:schemeClr val="bg2"/>
                  </a:solidFill>
                  <a:latin typeface="Calibri" pitchFamily="34" charset="0"/>
                </a:rPr>
                <a:t>Voltage source</a:t>
              </a:r>
            </a:p>
          </p:txBody>
        </p:sp>
      </p:grpSp>
      <p:sp>
        <p:nvSpPr>
          <p:cNvPr id="51216" name="Rectangle 16"/>
          <p:cNvSpPr>
            <a:spLocks noChangeArrowheads="1"/>
          </p:cNvSpPr>
          <p:nvPr/>
        </p:nvSpPr>
        <p:spPr bwMode="auto">
          <a:xfrm>
            <a:off x="593725" y="411163"/>
            <a:ext cx="7956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Ctr="1">
            <a:spAutoFit/>
          </a:bodyPr>
          <a:lstStyle/>
          <a:p>
            <a:pPr algn="ctr">
              <a:defRPr/>
            </a:pP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108" charset="0"/>
                <a:ea typeface="ＭＳ Ｐゴシック" pitchFamily="-108" charset="-128"/>
              </a:rPr>
              <a:t>Thomson’s Experiment</a:t>
            </a:r>
          </a:p>
        </p:txBody>
      </p:sp>
      <p:sp>
        <p:nvSpPr>
          <p:cNvPr id="51217" name="Rectangle 17"/>
          <p:cNvSpPr>
            <a:spLocks noChangeArrowheads="1"/>
          </p:cNvSpPr>
          <p:nvPr/>
        </p:nvSpPr>
        <p:spPr bwMode="auto">
          <a:xfrm>
            <a:off x="685800" y="4648200"/>
            <a:ext cx="7772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Monotype Sorts" pitchFamily="-108" charset="2"/>
              <a:buChar char="n"/>
              <a:defRPr/>
            </a:pP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By adding an electric field </a:t>
            </a:r>
          </a:p>
        </p:txBody>
      </p:sp>
      <p:sp>
        <p:nvSpPr>
          <p:cNvPr id="33797" name="Oval 18"/>
          <p:cNvSpPr>
            <a:spLocks noChangeArrowheads="1"/>
          </p:cNvSpPr>
          <p:nvPr/>
        </p:nvSpPr>
        <p:spPr bwMode="auto">
          <a:xfrm>
            <a:off x="4044950" y="2444750"/>
            <a:ext cx="1587500" cy="3683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3798" name="Rectangle 19"/>
          <p:cNvSpPr>
            <a:spLocks noChangeArrowheads="1"/>
          </p:cNvSpPr>
          <p:nvPr/>
        </p:nvSpPr>
        <p:spPr bwMode="auto">
          <a:xfrm>
            <a:off x="4632325" y="2332038"/>
            <a:ext cx="415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3200" b="1">
                <a:solidFill>
                  <a:schemeClr val="bg2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33799" name="Oval 20"/>
          <p:cNvSpPr>
            <a:spLocks noChangeArrowheads="1"/>
          </p:cNvSpPr>
          <p:nvPr/>
        </p:nvSpPr>
        <p:spPr bwMode="auto">
          <a:xfrm>
            <a:off x="4121150" y="4197350"/>
            <a:ext cx="1587500" cy="3683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3800" name="Rectangle 21"/>
          <p:cNvSpPr>
            <a:spLocks noChangeArrowheads="1"/>
          </p:cNvSpPr>
          <p:nvPr/>
        </p:nvSpPr>
        <p:spPr bwMode="auto">
          <a:xfrm>
            <a:off x="4708525" y="4084638"/>
            <a:ext cx="3190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3200" b="1">
                <a:solidFill>
                  <a:schemeClr val="bg2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33801" name="Rectangle 30"/>
          <p:cNvSpPr>
            <a:spLocks noChangeArrowheads="1"/>
          </p:cNvSpPr>
          <p:nvPr/>
        </p:nvSpPr>
        <p:spPr bwMode="auto">
          <a:xfrm>
            <a:off x="6400800" y="2857500"/>
            <a:ext cx="685800" cy="1181100"/>
          </a:xfrm>
          <a:prstGeom prst="rect">
            <a:avLst/>
          </a:prstGeom>
          <a:solidFill>
            <a:srgbClr val="A2C1F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3802" name="Line 39"/>
          <p:cNvSpPr>
            <a:spLocks noChangeShapeType="1"/>
          </p:cNvSpPr>
          <p:nvPr/>
        </p:nvSpPr>
        <p:spPr bwMode="auto">
          <a:xfrm>
            <a:off x="4324350" y="2838450"/>
            <a:ext cx="299085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1241" name="Freeform 41"/>
          <p:cNvSpPr>
            <a:spLocks/>
          </p:cNvSpPr>
          <p:nvPr/>
        </p:nvSpPr>
        <p:spPr bwMode="auto">
          <a:xfrm>
            <a:off x="1905000" y="2849563"/>
            <a:ext cx="5253038" cy="1122362"/>
          </a:xfrm>
          <a:custGeom>
            <a:avLst/>
            <a:gdLst>
              <a:gd name="T0" fmla="*/ 0 w 3309"/>
              <a:gd name="T1" fmla="*/ 2147483647 h 707"/>
              <a:gd name="T2" fmla="*/ 0 w 3309"/>
              <a:gd name="T3" fmla="*/ 2147483647 h 707"/>
              <a:gd name="T4" fmla="*/ 2147483647 w 3309"/>
              <a:gd name="T5" fmla="*/ 2147483647 h 707"/>
              <a:gd name="T6" fmla="*/ 2147483647 w 3309"/>
              <a:gd name="T7" fmla="*/ 2147483647 h 707"/>
              <a:gd name="T8" fmla="*/ 2147483647 w 3309"/>
              <a:gd name="T9" fmla="*/ 2147483647 h 707"/>
              <a:gd name="T10" fmla="*/ 2147483647 w 3309"/>
              <a:gd name="T11" fmla="*/ 2147483647 h 707"/>
              <a:gd name="T12" fmla="*/ 2147483647 w 3309"/>
              <a:gd name="T13" fmla="*/ 0 h 707"/>
              <a:gd name="T14" fmla="*/ 2147483647 w 3309"/>
              <a:gd name="T15" fmla="*/ 2147483647 h 707"/>
              <a:gd name="T16" fmla="*/ 2147483647 w 3309"/>
              <a:gd name="T17" fmla="*/ 2147483647 h 707"/>
              <a:gd name="T18" fmla="*/ 0 w 3309"/>
              <a:gd name="T19" fmla="*/ 2147483647 h 7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309"/>
              <a:gd name="T31" fmla="*/ 0 h 707"/>
              <a:gd name="T32" fmla="*/ 3309 w 3309"/>
              <a:gd name="T33" fmla="*/ 707 h 7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309" h="707">
                <a:moveTo>
                  <a:pt x="0" y="125"/>
                </a:moveTo>
                <a:cubicBezTo>
                  <a:pt x="0" y="125"/>
                  <a:pt x="0" y="413"/>
                  <a:pt x="0" y="701"/>
                </a:cubicBezTo>
                <a:cubicBezTo>
                  <a:pt x="207" y="695"/>
                  <a:pt x="585" y="707"/>
                  <a:pt x="849" y="704"/>
                </a:cubicBezTo>
                <a:cubicBezTo>
                  <a:pt x="1097" y="671"/>
                  <a:pt x="1568" y="625"/>
                  <a:pt x="1978" y="509"/>
                </a:cubicBezTo>
                <a:cubicBezTo>
                  <a:pt x="2388" y="393"/>
                  <a:pt x="3118" y="91"/>
                  <a:pt x="3309" y="8"/>
                </a:cubicBezTo>
                <a:cubicBezTo>
                  <a:pt x="3096" y="17"/>
                  <a:pt x="3193" y="13"/>
                  <a:pt x="3123" y="14"/>
                </a:cubicBezTo>
                <a:lnTo>
                  <a:pt x="2275" y="0"/>
                </a:lnTo>
                <a:cubicBezTo>
                  <a:pt x="2016" y="15"/>
                  <a:pt x="1800" y="83"/>
                  <a:pt x="1566" y="104"/>
                </a:cubicBezTo>
                <a:cubicBezTo>
                  <a:pt x="1290" y="123"/>
                  <a:pt x="1131" y="121"/>
                  <a:pt x="870" y="125"/>
                </a:cubicBezTo>
                <a:cubicBezTo>
                  <a:pt x="609" y="129"/>
                  <a:pt x="181" y="125"/>
                  <a:pt x="0" y="125"/>
                </a:cubicBezTo>
                <a:close/>
              </a:path>
            </a:pathLst>
          </a:custGeom>
          <a:solidFill>
            <a:srgbClr val="FFFF99">
              <a:alpha val="83920"/>
            </a:srgbClr>
          </a:solidFill>
          <a:ln w="12700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15"/>
          <p:cNvGrpSpPr>
            <a:grpSpLocks/>
          </p:cNvGrpSpPr>
          <p:nvPr/>
        </p:nvGrpSpPr>
        <p:grpSpPr bwMode="auto">
          <a:xfrm>
            <a:off x="382588" y="1301750"/>
            <a:ext cx="8307387" cy="2863850"/>
            <a:chOff x="241" y="820"/>
            <a:chExt cx="5233" cy="1804"/>
          </a:xfrm>
        </p:grpSpPr>
        <p:grpSp>
          <p:nvGrpSpPr>
            <p:cNvPr id="34827" name="Group 12"/>
            <p:cNvGrpSpPr>
              <a:grpSpLocks/>
            </p:cNvGrpSpPr>
            <p:nvPr/>
          </p:nvGrpSpPr>
          <p:grpSpPr bwMode="auto">
            <a:xfrm>
              <a:off x="241" y="1104"/>
              <a:ext cx="5233" cy="1520"/>
              <a:chOff x="241" y="1104"/>
              <a:chExt cx="5233" cy="1520"/>
            </a:xfrm>
          </p:grpSpPr>
          <p:sp>
            <p:nvSpPr>
              <p:cNvPr id="34830" name="AutoShape 2"/>
              <p:cNvSpPr>
                <a:spLocks noChangeArrowheads="1"/>
              </p:cNvSpPr>
              <p:nvPr/>
            </p:nvSpPr>
            <p:spPr bwMode="auto">
              <a:xfrm>
                <a:off x="784" y="1792"/>
                <a:ext cx="4192" cy="832"/>
              </a:xfrm>
              <a:prstGeom prst="roundRect">
                <a:avLst>
                  <a:gd name="adj" fmla="val 49995"/>
                </a:avLst>
              </a:prstGeom>
              <a:solidFill>
                <a:srgbClr val="A2C1FE"/>
              </a:solidFill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4831" name="Oval 3"/>
              <p:cNvSpPr>
                <a:spLocks noChangeArrowheads="1"/>
              </p:cNvSpPr>
              <p:nvPr/>
            </p:nvSpPr>
            <p:spPr bwMode="auto">
              <a:xfrm>
                <a:off x="4468" y="1828"/>
                <a:ext cx="184" cy="760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grpSp>
            <p:nvGrpSpPr>
              <p:cNvPr id="34832" name="Group 6"/>
              <p:cNvGrpSpPr>
                <a:grpSpLocks/>
              </p:cNvGrpSpPr>
              <p:nvPr/>
            </p:nvGrpSpPr>
            <p:grpSpPr bwMode="auto">
              <a:xfrm>
                <a:off x="241" y="1105"/>
                <a:ext cx="911" cy="1104"/>
                <a:chOff x="241" y="1105"/>
                <a:chExt cx="911" cy="1104"/>
              </a:xfrm>
            </p:grpSpPr>
            <p:sp>
              <p:nvSpPr>
                <p:cNvPr id="34838" name="Line 4"/>
                <p:cNvSpPr>
                  <a:spLocks noChangeShapeType="1"/>
                </p:cNvSpPr>
                <p:nvPr/>
              </p:nvSpPr>
              <p:spPr bwMode="auto">
                <a:xfrm flipH="1">
                  <a:off x="576" y="2208"/>
                  <a:ext cx="576" cy="0"/>
                </a:xfrm>
                <a:prstGeom prst="line">
                  <a:avLst/>
                </a:prstGeom>
                <a:noFill/>
                <a:ln w="50800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4839" name="Arc 5"/>
                <p:cNvSpPr>
                  <a:spLocks/>
                </p:cNvSpPr>
                <p:nvPr/>
              </p:nvSpPr>
              <p:spPr bwMode="auto">
                <a:xfrm>
                  <a:off x="241" y="1105"/>
                  <a:ext cx="371" cy="1104"/>
                </a:xfrm>
                <a:custGeom>
                  <a:avLst/>
                  <a:gdLst>
                    <a:gd name="T0" fmla="*/ 0 w 23850"/>
                    <a:gd name="T1" fmla="*/ 0 h 43200"/>
                    <a:gd name="T2" fmla="*/ 0 w 23850"/>
                    <a:gd name="T3" fmla="*/ 0 h 43200"/>
                    <a:gd name="T4" fmla="*/ 0 w 23850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50"/>
                    <a:gd name="T10" fmla="*/ 0 h 43200"/>
                    <a:gd name="T11" fmla="*/ 23850 w 23850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50" h="43200" fill="none" extrusionOk="0">
                      <a:moveTo>
                        <a:pt x="21600" y="43199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2351" y="0"/>
                        <a:pt x="23102" y="39"/>
                        <a:pt x="23850" y="117"/>
                      </a:cubicBezTo>
                    </a:path>
                    <a:path w="23850" h="43200" stroke="0" extrusionOk="0">
                      <a:moveTo>
                        <a:pt x="21600" y="43199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2351" y="0"/>
                        <a:pt x="23102" y="39"/>
                        <a:pt x="23850" y="117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50800" cap="rnd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4833" name="Group 9"/>
              <p:cNvGrpSpPr>
                <a:grpSpLocks/>
              </p:cNvGrpSpPr>
              <p:nvPr/>
            </p:nvGrpSpPr>
            <p:grpSpPr bwMode="auto">
              <a:xfrm>
                <a:off x="4560" y="1105"/>
                <a:ext cx="914" cy="1104"/>
                <a:chOff x="4560" y="1105"/>
                <a:chExt cx="914" cy="1104"/>
              </a:xfrm>
            </p:grpSpPr>
            <p:sp>
              <p:nvSpPr>
                <p:cNvPr id="34836" name="Line 7"/>
                <p:cNvSpPr>
                  <a:spLocks noChangeShapeType="1"/>
                </p:cNvSpPr>
                <p:nvPr/>
              </p:nvSpPr>
              <p:spPr bwMode="auto">
                <a:xfrm>
                  <a:off x="4560" y="2208"/>
                  <a:ext cx="576" cy="0"/>
                </a:xfrm>
                <a:prstGeom prst="line">
                  <a:avLst/>
                </a:prstGeom>
                <a:noFill/>
                <a:ln w="50800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4837" name="Arc 8"/>
                <p:cNvSpPr>
                  <a:spLocks/>
                </p:cNvSpPr>
                <p:nvPr/>
              </p:nvSpPr>
              <p:spPr bwMode="auto">
                <a:xfrm>
                  <a:off x="5102" y="1105"/>
                  <a:ext cx="372" cy="1104"/>
                </a:xfrm>
                <a:custGeom>
                  <a:avLst/>
                  <a:gdLst>
                    <a:gd name="T0" fmla="*/ 0 w 23914"/>
                    <a:gd name="T1" fmla="*/ 0 h 43200"/>
                    <a:gd name="T2" fmla="*/ 0 w 23914"/>
                    <a:gd name="T3" fmla="*/ 0 h 43200"/>
                    <a:gd name="T4" fmla="*/ 0 w 23914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914"/>
                    <a:gd name="T10" fmla="*/ 0 h 43200"/>
                    <a:gd name="T11" fmla="*/ 23914 w 23914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914" h="43200" fill="none" extrusionOk="0">
                      <a:moveTo>
                        <a:pt x="0" y="124"/>
                      </a:moveTo>
                      <a:cubicBezTo>
                        <a:pt x="768" y="41"/>
                        <a:pt x="1541" y="-1"/>
                        <a:pt x="2314" y="-1"/>
                      </a:cubicBezTo>
                      <a:cubicBezTo>
                        <a:pt x="14243" y="0"/>
                        <a:pt x="23914" y="9670"/>
                        <a:pt x="23914" y="21600"/>
                      </a:cubicBezTo>
                      <a:cubicBezTo>
                        <a:pt x="23914" y="33529"/>
                        <a:pt x="14243" y="43200"/>
                        <a:pt x="2313" y="43200"/>
                      </a:cubicBezTo>
                    </a:path>
                    <a:path w="23914" h="43200" stroke="0" extrusionOk="0">
                      <a:moveTo>
                        <a:pt x="0" y="124"/>
                      </a:moveTo>
                      <a:cubicBezTo>
                        <a:pt x="768" y="41"/>
                        <a:pt x="1541" y="-1"/>
                        <a:pt x="2314" y="-1"/>
                      </a:cubicBezTo>
                      <a:cubicBezTo>
                        <a:pt x="14243" y="0"/>
                        <a:pt x="23914" y="9670"/>
                        <a:pt x="23914" y="21600"/>
                      </a:cubicBezTo>
                      <a:cubicBezTo>
                        <a:pt x="23914" y="33529"/>
                        <a:pt x="14243" y="43200"/>
                        <a:pt x="2313" y="43200"/>
                      </a:cubicBezTo>
                      <a:lnTo>
                        <a:pt x="2314" y="21600"/>
                      </a:lnTo>
                      <a:close/>
                    </a:path>
                  </a:pathLst>
                </a:custGeom>
                <a:noFill/>
                <a:ln w="50800" cap="rnd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4834" name="Line 10"/>
              <p:cNvSpPr>
                <a:spLocks noChangeShapeType="1"/>
              </p:cNvSpPr>
              <p:nvPr/>
            </p:nvSpPr>
            <p:spPr bwMode="auto">
              <a:xfrm>
                <a:off x="576" y="1104"/>
                <a:ext cx="4512" cy="0"/>
              </a:xfrm>
              <a:prstGeom prst="line">
                <a:avLst/>
              </a:prstGeom>
              <a:noFill/>
              <a:ln w="50800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35" name="Oval 11"/>
              <p:cNvSpPr>
                <a:spLocks noChangeArrowheads="1"/>
              </p:cNvSpPr>
              <p:nvPr/>
            </p:nvSpPr>
            <p:spPr bwMode="auto">
              <a:xfrm>
                <a:off x="1108" y="1828"/>
                <a:ext cx="184" cy="760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sp>
          <p:nvSpPr>
            <p:cNvPr id="34828" name="Rectangle 13"/>
            <p:cNvSpPr>
              <a:spLocks noChangeArrowheads="1"/>
            </p:cNvSpPr>
            <p:nvPr/>
          </p:nvSpPr>
          <p:spPr bwMode="auto">
            <a:xfrm>
              <a:off x="2020" y="820"/>
              <a:ext cx="1672" cy="616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4829" name="Rectangle 14"/>
            <p:cNvSpPr>
              <a:spLocks noChangeArrowheads="1"/>
            </p:cNvSpPr>
            <p:nvPr/>
          </p:nvSpPr>
          <p:spPr bwMode="auto">
            <a:xfrm>
              <a:off x="2054" y="941"/>
              <a:ext cx="165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3200">
                  <a:solidFill>
                    <a:schemeClr val="bg2"/>
                  </a:solidFill>
                  <a:latin typeface="Calibri" pitchFamily="34" charset="0"/>
                </a:rPr>
                <a:t>Voltage source</a:t>
              </a:r>
            </a:p>
          </p:txBody>
        </p:sp>
      </p:grpSp>
      <p:sp>
        <p:nvSpPr>
          <p:cNvPr id="53264" name="Rectangle 16"/>
          <p:cNvSpPr>
            <a:spLocks noChangeArrowheads="1"/>
          </p:cNvSpPr>
          <p:nvPr/>
        </p:nvSpPr>
        <p:spPr bwMode="auto">
          <a:xfrm>
            <a:off x="593725" y="411163"/>
            <a:ext cx="7956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Ctr="1">
            <a:spAutoFit/>
          </a:bodyPr>
          <a:lstStyle/>
          <a:p>
            <a:pPr algn="ctr">
              <a:defRPr/>
            </a:pP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108" charset="0"/>
                <a:ea typeface="ＭＳ Ｐゴシック" pitchFamily="-108" charset="-128"/>
              </a:rPr>
              <a:t>Thomson’s Experiment</a:t>
            </a: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685800" y="4648200"/>
            <a:ext cx="7772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Monotype Sorts" pitchFamily="-108" charset="2"/>
              <a:buChar char="n"/>
              <a:defRPr/>
            </a:pP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By adding an electric field he found that the moving pieces were negative </a:t>
            </a:r>
          </a:p>
        </p:txBody>
      </p:sp>
      <p:sp>
        <p:nvSpPr>
          <p:cNvPr id="34821" name="Oval 18"/>
          <p:cNvSpPr>
            <a:spLocks noChangeArrowheads="1"/>
          </p:cNvSpPr>
          <p:nvPr/>
        </p:nvSpPr>
        <p:spPr bwMode="auto">
          <a:xfrm>
            <a:off x="4044950" y="2444750"/>
            <a:ext cx="1587500" cy="3683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4822" name="Rectangle 19"/>
          <p:cNvSpPr>
            <a:spLocks noChangeArrowheads="1"/>
          </p:cNvSpPr>
          <p:nvPr/>
        </p:nvSpPr>
        <p:spPr bwMode="auto">
          <a:xfrm>
            <a:off x="4632325" y="2332038"/>
            <a:ext cx="415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3200" b="1">
                <a:solidFill>
                  <a:schemeClr val="bg2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34823" name="Oval 20"/>
          <p:cNvSpPr>
            <a:spLocks noChangeArrowheads="1"/>
          </p:cNvSpPr>
          <p:nvPr/>
        </p:nvSpPr>
        <p:spPr bwMode="auto">
          <a:xfrm>
            <a:off x="4121150" y="4197350"/>
            <a:ext cx="1587500" cy="3683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4824" name="Rectangle 21"/>
          <p:cNvSpPr>
            <a:spLocks noChangeArrowheads="1"/>
          </p:cNvSpPr>
          <p:nvPr/>
        </p:nvSpPr>
        <p:spPr bwMode="auto">
          <a:xfrm>
            <a:off x="4708525" y="4084638"/>
            <a:ext cx="3190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3200" b="1">
                <a:solidFill>
                  <a:schemeClr val="bg2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53287" name="Rectangle 39"/>
          <p:cNvSpPr>
            <a:spLocks noChangeArrowheads="1"/>
          </p:cNvSpPr>
          <p:nvPr/>
        </p:nvSpPr>
        <p:spPr bwMode="auto">
          <a:xfrm>
            <a:off x="685800" y="4648200"/>
            <a:ext cx="7772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Monotype Sorts" pitchFamily="-108" charset="2"/>
              <a:buChar char="n"/>
              <a:defRPr/>
            </a:pP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By adding an electric field </a:t>
            </a:r>
          </a:p>
        </p:txBody>
      </p:sp>
      <p:sp>
        <p:nvSpPr>
          <p:cNvPr id="53288" name="Freeform 40"/>
          <p:cNvSpPr>
            <a:spLocks/>
          </p:cNvSpPr>
          <p:nvPr/>
        </p:nvSpPr>
        <p:spPr bwMode="auto">
          <a:xfrm>
            <a:off x="1558925" y="2849563"/>
            <a:ext cx="5599113" cy="1117600"/>
          </a:xfrm>
          <a:custGeom>
            <a:avLst/>
            <a:gdLst>
              <a:gd name="T0" fmla="*/ 2147483647 w 3527"/>
              <a:gd name="T1" fmla="*/ 2147483647 h 704"/>
              <a:gd name="T2" fmla="*/ 2147483647 w 3527"/>
              <a:gd name="T3" fmla="*/ 2147483647 h 704"/>
              <a:gd name="T4" fmla="*/ 2147483647 w 3527"/>
              <a:gd name="T5" fmla="*/ 2147483647 h 704"/>
              <a:gd name="T6" fmla="*/ 2147483647 w 3527"/>
              <a:gd name="T7" fmla="*/ 2147483647 h 704"/>
              <a:gd name="T8" fmla="*/ 2147483647 w 3527"/>
              <a:gd name="T9" fmla="*/ 2147483647 h 704"/>
              <a:gd name="T10" fmla="*/ 2147483647 w 3527"/>
              <a:gd name="T11" fmla="*/ 2147483647 h 704"/>
              <a:gd name="T12" fmla="*/ 2147483647 w 3527"/>
              <a:gd name="T13" fmla="*/ 0 h 704"/>
              <a:gd name="T14" fmla="*/ 2147483647 w 3527"/>
              <a:gd name="T15" fmla="*/ 2147483647 h 704"/>
              <a:gd name="T16" fmla="*/ 2147483647 w 3527"/>
              <a:gd name="T17" fmla="*/ 2147483647 h 704"/>
              <a:gd name="T18" fmla="*/ 2147483647 w 3527"/>
              <a:gd name="T19" fmla="*/ 2147483647 h 7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527"/>
              <a:gd name="T31" fmla="*/ 0 h 704"/>
              <a:gd name="T32" fmla="*/ 3527 w 3527"/>
              <a:gd name="T33" fmla="*/ 704 h 7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527" h="704">
                <a:moveTo>
                  <a:pt x="218" y="125"/>
                </a:moveTo>
                <a:cubicBezTo>
                  <a:pt x="218" y="125"/>
                  <a:pt x="0" y="605"/>
                  <a:pt x="218" y="701"/>
                </a:cubicBezTo>
                <a:cubicBezTo>
                  <a:pt x="425" y="695"/>
                  <a:pt x="1260" y="704"/>
                  <a:pt x="1524" y="701"/>
                </a:cubicBezTo>
                <a:cubicBezTo>
                  <a:pt x="1772" y="668"/>
                  <a:pt x="1862" y="624"/>
                  <a:pt x="2196" y="509"/>
                </a:cubicBezTo>
                <a:cubicBezTo>
                  <a:pt x="2530" y="394"/>
                  <a:pt x="3336" y="91"/>
                  <a:pt x="3527" y="8"/>
                </a:cubicBezTo>
                <a:cubicBezTo>
                  <a:pt x="3314" y="17"/>
                  <a:pt x="3411" y="13"/>
                  <a:pt x="3341" y="14"/>
                </a:cubicBezTo>
                <a:lnTo>
                  <a:pt x="2493" y="0"/>
                </a:lnTo>
                <a:cubicBezTo>
                  <a:pt x="2234" y="15"/>
                  <a:pt x="2018" y="83"/>
                  <a:pt x="1784" y="104"/>
                </a:cubicBezTo>
                <a:cubicBezTo>
                  <a:pt x="1508" y="123"/>
                  <a:pt x="1349" y="121"/>
                  <a:pt x="1088" y="125"/>
                </a:cubicBezTo>
                <a:cubicBezTo>
                  <a:pt x="827" y="129"/>
                  <a:pt x="399" y="125"/>
                  <a:pt x="218" y="125"/>
                </a:cubicBezTo>
                <a:close/>
              </a:path>
            </a:pathLst>
          </a:custGeom>
          <a:solidFill>
            <a:srgbClr val="FFFF99">
              <a:alpha val="83920"/>
            </a:srgbClr>
          </a:solidFill>
          <a:ln w="12700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3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5" grpId="0"/>
      <p:bldP spid="53287" grpId="0"/>
      <p:bldP spid="5328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229600" cy="1143000"/>
          </a:xfrm>
        </p:spPr>
        <p:txBody>
          <a:bodyPr/>
          <a:lstStyle/>
          <a:p>
            <a:r>
              <a:rPr lang="en-US" dirty="0" smtClean="0"/>
              <a:t>Anticipation Guide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" y="990600"/>
            <a:ext cx="9144000" cy="5791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Copy the following statements and decide whether they are true or false</a:t>
            </a:r>
          </a:p>
          <a:p>
            <a:pPr>
              <a:buNone/>
            </a:pPr>
            <a:r>
              <a:rPr lang="en-US" dirty="0" smtClean="0"/>
              <a:t>____1. You can continually divide matter into smaller and smaller pieces and never come to an end</a:t>
            </a:r>
          </a:p>
          <a:p>
            <a:pPr>
              <a:buNone/>
            </a:pPr>
            <a:r>
              <a:rPr lang="en-US" dirty="0" smtClean="0"/>
              <a:t>____2. The atom is the smallest unit of matter.</a:t>
            </a:r>
          </a:p>
          <a:p>
            <a:pPr>
              <a:buNone/>
            </a:pPr>
            <a:r>
              <a:rPr lang="en-US" dirty="0" smtClean="0"/>
              <a:t>____3. The smell of the ocean is caused by atoms.</a:t>
            </a:r>
          </a:p>
          <a:p>
            <a:pPr>
              <a:buNone/>
            </a:pPr>
            <a:r>
              <a:rPr lang="en-US" dirty="0" smtClean="0"/>
              <a:t>____4. Scientists John Dalton was the first person recorded as thinking that all matter is made of atoms.</a:t>
            </a:r>
          </a:p>
          <a:p>
            <a:pPr>
              <a:buNone/>
            </a:pPr>
            <a:r>
              <a:rPr lang="en-US" dirty="0" smtClean="0"/>
              <a:t>____5. Atoms contain three particles: protons, </a:t>
            </a:r>
            <a:r>
              <a:rPr lang="en-US" dirty="0" err="1" smtClean="0"/>
              <a:t>nucleioids</a:t>
            </a:r>
            <a:r>
              <a:rPr lang="en-US" dirty="0" smtClean="0"/>
              <a:t>, and electrons.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Thomson’s Experiment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Used many different metals and gases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Beam was always the same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By the amount it bent he could find the ratio of charge to mass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Was the same with every material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Same type of piece in every kind of atom</a:t>
            </a:r>
          </a:p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Thomsom’s Model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4267200" cy="50292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Found the electron.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Couldn’t find positive (for a while).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Said the atom was like plum pudding.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A bunch of positive stuff, with the electrons able to be removed.</a:t>
            </a:r>
          </a:p>
        </p:txBody>
      </p:sp>
      <p:sp>
        <p:nvSpPr>
          <p:cNvPr id="36868" name="Oval 4"/>
          <p:cNvSpPr>
            <a:spLocks noChangeArrowheads="1"/>
          </p:cNvSpPr>
          <p:nvPr/>
        </p:nvSpPr>
        <p:spPr bwMode="auto">
          <a:xfrm>
            <a:off x="4806950" y="2063750"/>
            <a:ext cx="3187700" cy="3187700"/>
          </a:xfrm>
          <a:prstGeom prst="ellipse">
            <a:avLst/>
          </a:prstGeom>
          <a:gradFill rotWithShape="0">
            <a:gsLst>
              <a:gs pos="0">
                <a:srgbClr val="1D3C00"/>
              </a:gs>
              <a:gs pos="100000">
                <a:srgbClr val="60C900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869" name="Oval 5"/>
          <p:cNvSpPr>
            <a:spLocks noChangeArrowheads="1"/>
          </p:cNvSpPr>
          <p:nvPr/>
        </p:nvSpPr>
        <p:spPr bwMode="auto">
          <a:xfrm>
            <a:off x="5721350" y="2597150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>
            <a:off x="5791200" y="2819400"/>
            <a:ext cx="3048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6871" name="Oval 7"/>
          <p:cNvSpPr>
            <a:spLocks noChangeArrowheads="1"/>
          </p:cNvSpPr>
          <p:nvPr/>
        </p:nvSpPr>
        <p:spPr bwMode="auto">
          <a:xfrm>
            <a:off x="7016750" y="3740150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>
            <a:off x="7086600" y="3962400"/>
            <a:ext cx="3048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6873" name="Oval 9"/>
          <p:cNvSpPr>
            <a:spLocks noChangeArrowheads="1"/>
          </p:cNvSpPr>
          <p:nvPr/>
        </p:nvSpPr>
        <p:spPr bwMode="auto">
          <a:xfrm>
            <a:off x="5264150" y="3892550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874" name="Line 10"/>
          <p:cNvSpPr>
            <a:spLocks noChangeShapeType="1"/>
          </p:cNvSpPr>
          <p:nvPr/>
        </p:nvSpPr>
        <p:spPr bwMode="auto">
          <a:xfrm>
            <a:off x="5334000" y="4114800"/>
            <a:ext cx="3048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6875" name="Oval 11"/>
          <p:cNvSpPr>
            <a:spLocks noChangeArrowheads="1"/>
          </p:cNvSpPr>
          <p:nvPr/>
        </p:nvSpPr>
        <p:spPr bwMode="auto">
          <a:xfrm>
            <a:off x="6788150" y="2749550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>
            <a:off x="6858000" y="2971800"/>
            <a:ext cx="3048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6877" name="Oval 13"/>
          <p:cNvSpPr>
            <a:spLocks noChangeArrowheads="1"/>
          </p:cNvSpPr>
          <p:nvPr/>
        </p:nvSpPr>
        <p:spPr bwMode="auto">
          <a:xfrm>
            <a:off x="6330950" y="4502150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878" name="Line 14"/>
          <p:cNvSpPr>
            <a:spLocks noChangeShapeType="1"/>
          </p:cNvSpPr>
          <p:nvPr/>
        </p:nvSpPr>
        <p:spPr bwMode="auto">
          <a:xfrm>
            <a:off x="6400800" y="4724400"/>
            <a:ext cx="3048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Millikan’s Experiment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689725" y="1390650"/>
            <a:ext cx="1719263" cy="1123950"/>
            <a:chOff x="4214" y="876"/>
            <a:chExt cx="1083" cy="708"/>
          </a:xfrm>
        </p:grpSpPr>
        <p:sp>
          <p:nvSpPr>
            <p:cNvPr id="37965" name="Text Box 4"/>
            <p:cNvSpPr txBox="1">
              <a:spLocks noChangeArrowheads="1"/>
            </p:cNvSpPr>
            <p:nvPr/>
          </p:nvSpPr>
          <p:spPr bwMode="auto">
            <a:xfrm>
              <a:off x="4214" y="876"/>
              <a:ext cx="1083" cy="3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tx2"/>
                  </a:solidFill>
                  <a:latin typeface="Calibri" pitchFamily="34" charset="0"/>
                </a:rPr>
                <a:t>Atomizer</a:t>
              </a:r>
              <a:endParaRPr lang="en-US">
                <a:latin typeface="Calibri" pitchFamily="34" charset="0"/>
              </a:endParaRPr>
            </a:p>
          </p:txBody>
        </p:sp>
        <p:sp>
          <p:nvSpPr>
            <p:cNvPr id="37966" name="Line 5"/>
            <p:cNvSpPr>
              <a:spLocks noChangeShapeType="1"/>
            </p:cNvSpPr>
            <p:nvPr/>
          </p:nvSpPr>
          <p:spPr bwMode="auto">
            <a:xfrm flipH="1">
              <a:off x="4656" y="1152"/>
              <a:ext cx="48" cy="432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609600" y="4495800"/>
            <a:ext cx="2105025" cy="1189038"/>
            <a:chOff x="384" y="2832"/>
            <a:chExt cx="1326" cy="749"/>
          </a:xfrm>
        </p:grpSpPr>
        <p:sp>
          <p:nvSpPr>
            <p:cNvPr id="37963" name="Text Box 7"/>
            <p:cNvSpPr txBox="1">
              <a:spLocks noChangeArrowheads="1"/>
            </p:cNvSpPr>
            <p:nvPr/>
          </p:nvSpPr>
          <p:spPr bwMode="auto">
            <a:xfrm>
              <a:off x="384" y="3216"/>
              <a:ext cx="1326" cy="3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tx2"/>
                  </a:solidFill>
                  <a:latin typeface="Calibri" pitchFamily="34" charset="0"/>
                </a:rPr>
                <a:t>Microscope</a:t>
              </a:r>
              <a:endParaRPr lang="en-US" sz="3200">
                <a:latin typeface="Calibri" pitchFamily="34" charset="0"/>
              </a:endParaRPr>
            </a:p>
          </p:txBody>
        </p:sp>
        <p:sp>
          <p:nvSpPr>
            <p:cNvPr id="37964" name="Line 8"/>
            <p:cNvSpPr>
              <a:spLocks noChangeShapeType="1"/>
            </p:cNvSpPr>
            <p:nvPr/>
          </p:nvSpPr>
          <p:spPr bwMode="auto">
            <a:xfrm flipV="1">
              <a:off x="816" y="2832"/>
              <a:ext cx="384" cy="384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37893" name="Group 9"/>
          <p:cNvGrpSpPr>
            <a:grpSpLocks/>
          </p:cNvGrpSpPr>
          <p:nvPr/>
        </p:nvGrpSpPr>
        <p:grpSpPr bwMode="auto">
          <a:xfrm>
            <a:off x="5029200" y="3200400"/>
            <a:ext cx="471488" cy="1493838"/>
            <a:chOff x="3168" y="2016"/>
            <a:chExt cx="297" cy="941"/>
          </a:xfrm>
        </p:grpSpPr>
        <p:sp>
          <p:nvSpPr>
            <p:cNvPr id="37961" name="Text Box 10"/>
            <p:cNvSpPr txBox="1">
              <a:spLocks noChangeArrowheads="1"/>
            </p:cNvSpPr>
            <p:nvPr/>
          </p:nvSpPr>
          <p:spPr bwMode="auto">
            <a:xfrm>
              <a:off x="3264" y="2592"/>
              <a:ext cx="201" cy="3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bg2"/>
                  </a:solidFill>
                  <a:latin typeface="Calibri" pitchFamily="34" charset="0"/>
                </a:rPr>
                <a:t>-</a:t>
              </a:r>
              <a:endParaRPr lang="en-US" sz="3200">
                <a:latin typeface="Calibri" pitchFamily="34" charset="0"/>
              </a:endParaRPr>
            </a:p>
          </p:txBody>
        </p:sp>
        <p:sp>
          <p:nvSpPr>
            <p:cNvPr id="37962" name="Text Box 11"/>
            <p:cNvSpPr txBox="1">
              <a:spLocks noChangeArrowheads="1"/>
            </p:cNvSpPr>
            <p:nvPr/>
          </p:nvSpPr>
          <p:spPr bwMode="auto">
            <a:xfrm>
              <a:off x="3168" y="2016"/>
              <a:ext cx="260" cy="3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bg2"/>
                  </a:solidFill>
                  <a:latin typeface="Calibri" pitchFamily="34" charset="0"/>
                </a:rPr>
                <a:t>+</a:t>
              </a:r>
              <a:endParaRPr lang="en-US" sz="3200">
                <a:latin typeface="Calibri" pitchFamily="34" charset="0"/>
              </a:endParaRPr>
            </a:p>
          </p:txBody>
        </p:sp>
      </p:grpSp>
      <p:sp>
        <p:nvSpPr>
          <p:cNvPr id="37894" name="Rectangle 12"/>
          <p:cNvSpPr>
            <a:spLocks noChangeArrowheads="1"/>
          </p:cNvSpPr>
          <p:nvPr/>
        </p:nvSpPr>
        <p:spPr bwMode="auto">
          <a:xfrm>
            <a:off x="2938463" y="2411413"/>
            <a:ext cx="3206750" cy="283210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895" name="Rectangle 13"/>
          <p:cNvSpPr>
            <a:spLocks noChangeArrowheads="1"/>
          </p:cNvSpPr>
          <p:nvPr/>
        </p:nvSpPr>
        <p:spPr bwMode="auto">
          <a:xfrm>
            <a:off x="2938463" y="2411413"/>
            <a:ext cx="3206750" cy="28321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896" name="Freeform 14"/>
          <p:cNvSpPr>
            <a:spLocks/>
          </p:cNvSpPr>
          <p:nvPr/>
        </p:nvSpPr>
        <p:spPr bwMode="auto">
          <a:xfrm>
            <a:off x="2941638" y="1508125"/>
            <a:ext cx="3198812" cy="925513"/>
          </a:xfrm>
          <a:custGeom>
            <a:avLst/>
            <a:gdLst>
              <a:gd name="T0" fmla="*/ 0 w 2015"/>
              <a:gd name="T1" fmla="*/ 2147483647 h 583"/>
              <a:gd name="T2" fmla="*/ 2147483647 w 2015"/>
              <a:gd name="T3" fmla="*/ 2147483647 h 583"/>
              <a:gd name="T4" fmla="*/ 2147483647 w 2015"/>
              <a:gd name="T5" fmla="*/ 2147483647 h 583"/>
              <a:gd name="T6" fmla="*/ 2147483647 w 2015"/>
              <a:gd name="T7" fmla="*/ 2147483647 h 583"/>
              <a:gd name="T8" fmla="*/ 2147483647 w 2015"/>
              <a:gd name="T9" fmla="*/ 2147483647 h 583"/>
              <a:gd name="T10" fmla="*/ 2147483647 w 2015"/>
              <a:gd name="T11" fmla="*/ 2147483647 h 583"/>
              <a:gd name="T12" fmla="*/ 2147483647 w 2015"/>
              <a:gd name="T13" fmla="*/ 2147483647 h 583"/>
              <a:gd name="T14" fmla="*/ 2147483647 w 2015"/>
              <a:gd name="T15" fmla="*/ 2147483647 h 583"/>
              <a:gd name="T16" fmla="*/ 2147483647 w 2015"/>
              <a:gd name="T17" fmla="*/ 2147483647 h 583"/>
              <a:gd name="T18" fmla="*/ 2147483647 w 2015"/>
              <a:gd name="T19" fmla="*/ 2147483647 h 583"/>
              <a:gd name="T20" fmla="*/ 2147483647 w 2015"/>
              <a:gd name="T21" fmla="*/ 2147483647 h 583"/>
              <a:gd name="T22" fmla="*/ 2147483647 w 2015"/>
              <a:gd name="T23" fmla="*/ 2147483647 h 583"/>
              <a:gd name="T24" fmla="*/ 2147483647 w 2015"/>
              <a:gd name="T25" fmla="*/ 2147483647 h 583"/>
              <a:gd name="T26" fmla="*/ 2147483647 w 2015"/>
              <a:gd name="T27" fmla="*/ 2147483647 h 583"/>
              <a:gd name="T28" fmla="*/ 2147483647 w 2015"/>
              <a:gd name="T29" fmla="*/ 2147483647 h 583"/>
              <a:gd name="T30" fmla="*/ 2147483647 w 2015"/>
              <a:gd name="T31" fmla="*/ 2147483647 h 583"/>
              <a:gd name="T32" fmla="*/ 2147483647 w 2015"/>
              <a:gd name="T33" fmla="*/ 0 h 583"/>
              <a:gd name="T34" fmla="*/ 2147483647 w 2015"/>
              <a:gd name="T35" fmla="*/ 2147483647 h 583"/>
              <a:gd name="T36" fmla="*/ 2147483647 w 2015"/>
              <a:gd name="T37" fmla="*/ 2147483647 h 583"/>
              <a:gd name="T38" fmla="*/ 2147483647 w 2015"/>
              <a:gd name="T39" fmla="*/ 2147483647 h 583"/>
              <a:gd name="T40" fmla="*/ 2147483647 w 2015"/>
              <a:gd name="T41" fmla="*/ 2147483647 h 583"/>
              <a:gd name="T42" fmla="*/ 2147483647 w 2015"/>
              <a:gd name="T43" fmla="*/ 2147483647 h 583"/>
              <a:gd name="T44" fmla="*/ 2147483647 w 2015"/>
              <a:gd name="T45" fmla="*/ 2147483647 h 583"/>
              <a:gd name="T46" fmla="*/ 2147483647 w 2015"/>
              <a:gd name="T47" fmla="*/ 2147483647 h 583"/>
              <a:gd name="T48" fmla="*/ 2147483647 w 2015"/>
              <a:gd name="T49" fmla="*/ 2147483647 h 583"/>
              <a:gd name="T50" fmla="*/ 2147483647 w 2015"/>
              <a:gd name="T51" fmla="*/ 2147483647 h 583"/>
              <a:gd name="T52" fmla="*/ 2147483647 w 2015"/>
              <a:gd name="T53" fmla="*/ 2147483647 h 583"/>
              <a:gd name="T54" fmla="*/ 2147483647 w 2015"/>
              <a:gd name="T55" fmla="*/ 2147483647 h 583"/>
              <a:gd name="T56" fmla="*/ 2147483647 w 2015"/>
              <a:gd name="T57" fmla="*/ 2147483647 h 583"/>
              <a:gd name="T58" fmla="*/ 2147483647 w 2015"/>
              <a:gd name="T59" fmla="*/ 2147483647 h 583"/>
              <a:gd name="T60" fmla="*/ 2147483647 w 2015"/>
              <a:gd name="T61" fmla="*/ 2147483647 h 583"/>
              <a:gd name="T62" fmla="*/ 2147483647 w 2015"/>
              <a:gd name="T63" fmla="*/ 2147483647 h 583"/>
              <a:gd name="T64" fmla="*/ 2147483647 w 2015"/>
              <a:gd name="T65" fmla="*/ 2147483647 h 58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015"/>
              <a:gd name="T100" fmla="*/ 0 h 583"/>
              <a:gd name="T101" fmla="*/ 2015 w 2015"/>
              <a:gd name="T102" fmla="*/ 583 h 58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015" h="583">
                <a:moveTo>
                  <a:pt x="1008" y="583"/>
                </a:moveTo>
                <a:lnTo>
                  <a:pt x="0" y="581"/>
                </a:lnTo>
                <a:lnTo>
                  <a:pt x="0" y="550"/>
                </a:lnTo>
                <a:lnTo>
                  <a:pt x="5" y="522"/>
                </a:lnTo>
                <a:lnTo>
                  <a:pt x="12" y="493"/>
                </a:lnTo>
                <a:lnTo>
                  <a:pt x="19" y="463"/>
                </a:lnTo>
                <a:lnTo>
                  <a:pt x="31" y="434"/>
                </a:lnTo>
                <a:lnTo>
                  <a:pt x="45" y="408"/>
                </a:lnTo>
                <a:lnTo>
                  <a:pt x="59" y="380"/>
                </a:lnTo>
                <a:lnTo>
                  <a:pt x="78" y="354"/>
                </a:lnTo>
                <a:lnTo>
                  <a:pt x="100" y="328"/>
                </a:lnTo>
                <a:lnTo>
                  <a:pt x="121" y="304"/>
                </a:lnTo>
                <a:lnTo>
                  <a:pt x="145" y="278"/>
                </a:lnTo>
                <a:lnTo>
                  <a:pt x="171" y="255"/>
                </a:lnTo>
                <a:lnTo>
                  <a:pt x="199" y="234"/>
                </a:lnTo>
                <a:lnTo>
                  <a:pt x="230" y="210"/>
                </a:lnTo>
                <a:lnTo>
                  <a:pt x="261" y="189"/>
                </a:lnTo>
                <a:lnTo>
                  <a:pt x="294" y="170"/>
                </a:lnTo>
                <a:lnTo>
                  <a:pt x="330" y="151"/>
                </a:lnTo>
                <a:lnTo>
                  <a:pt x="368" y="132"/>
                </a:lnTo>
                <a:lnTo>
                  <a:pt x="406" y="115"/>
                </a:lnTo>
                <a:lnTo>
                  <a:pt x="444" y="99"/>
                </a:lnTo>
                <a:lnTo>
                  <a:pt x="486" y="82"/>
                </a:lnTo>
                <a:lnTo>
                  <a:pt x="526" y="68"/>
                </a:lnTo>
                <a:lnTo>
                  <a:pt x="572" y="56"/>
                </a:lnTo>
                <a:lnTo>
                  <a:pt x="614" y="44"/>
                </a:lnTo>
                <a:lnTo>
                  <a:pt x="662" y="35"/>
                </a:lnTo>
                <a:lnTo>
                  <a:pt x="707" y="26"/>
                </a:lnTo>
                <a:lnTo>
                  <a:pt x="756" y="16"/>
                </a:lnTo>
                <a:lnTo>
                  <a:pt x="804" y="11"/>
                </a:lnTo>
                <a:lnTo>
                  <a:pt x="854" y="4"/>
                </a:lnTo>
                <a:lnTo>
                  <a:pt x="903" y="2"/>
                </a:lnTo>
                <a:lnTo>
                  <a:pt x="956" y="0"/>
                </a:lnTo>
                <a:lnTo>
                  <a:pt x="1008" y="0"/>
                </a:lnTo>
                <a:lnTo>
                  <a:pt x="1058" y="0"/>
                </a:lnTo>
                <a:lnTo>
                  <a:pt x="1110" y="2"/>
                </a:lnTo>
                <a:lnTo>
                  <a:pt x="1159" y="4"/>
                </a:lnTo>
                <a:lnTo>
                  <a:pt x="1209" y="11"/>
                </a:lnTo>
                <a:lnTo>
                  <a:pt x="1259" y="16"/>
                </a:lnTo>
                <a:lnTo>
                  <a:pt x="1306" y="26"/>
                </a:lnTo>
                <a:lnTo>
                  <a:pt x="1351" y="35"/>
                </a:lnTo>
                <a:lnTo>
                  <a:pt x="1399" y="44"/>
                </a:lnTo>
                <a:lnTo>
                  <a:pt x="1444" y="56"/>
                </a:lnTo>
                <a:lnTo>
                  <a:pt x="1487" y="68"/>
                </a:lnTo>
                <a:lnTo>
                  <a:pt x="1529" y="82"/>
                </a:lnTo>
                <a:lnTo>
                  <a:pt x="1570" y="99"/>
                </a:lnTo>
                <a:lnTo>
                  <a:pt x="1610" y="115"/>
                </a:lnTo>
                <a:lnTo>
                  <a:pt x="1648" y="132"/>
                </a:lnTo>
                <a:lnTo>
                  <a:pt x="1683" y="151"/>
                </a:lnTo>
                <a:lnTo>
                  <a:pt x="1719" y="170"/>
                </a:lnTo>
                <a:lnTo>
                  <a:pt x="1752" y="189"/>
                </a:lnTo>
                <a:lnTo>
                  <a:pt x="1783" y="210"/>
                </a:lnTo>
                <a:lnTo>
                  <a:pt x="1814" y="234"/>
                </a:lnTo>
                <a:lnTo>
                  <a:pt x="1842" y="255"/>
                </a:lnTo>
                <a:lnTo>
                  <a:pt x="1868" y="278"/>
                </a:lnTo>
                <a:lnTo>
                  <a:pt x="1892" y="304"/>
                </a:lnTo>
                <a:lnTo>
                  <a:pt x="1916" y="328"/>
                </a:lnTo>
                <a:lnTo>
                  <a:pt x="1935" y="354"/>
                </a:lnTo>
                <a:lnTo>
                  <a:pt x="1954" y="380"/>
                </a:lnTo>
                <a:lnTo>
                  <a:pt x="1968" y="408"/>
                </a:lnTo>
                <a:lnTo>
                  <a:pt x="1982" y="434"/>
                </a:lnTo>
                <a:lnTo>
                  <a:pt x="1994" y="463"/>
                </a:lnTo>
                <a:lnTo>
                  <a:pt x="2003" y="493"/>
                </a:lnTo>
                <a:lnTo>
                  <a:pt x="2008" y="522"/>
                </a:lnTo>
                <a:lnTo>
                  <a:pt x="2013" y="550"/>
                </a:lnTo>
                <a:lnTo>
                  <a:pt x="2015" y="581"/>
                </a:lnTo>
                <a:lnTo>
                  <a:pt x="1008" y="583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897" name="Freeform 15"/>
          <p:cNvSpPr>
            <a:spLocks/>
          </p:cNvSpPr>
          <p:nvPr/>
        </p:nvSpPr>
        <p:spPr bwMode="auto">
          <a:xfrm>
            <a:off x="2941638" y="1508125"/>
            <a:ext cx="3198812" cy="925513"/>
          </a:xfrm>
          <a:custGeom>
            <a:avLst/>
            <a:gdLst>
              <a:gd name="T0" fmla="*/ 0 w 2015"/>
              <a:gd name="T1" fmla="*/ 2147483647 h 583"/>
              <a:gd name="T2" fmla="*/ 2147483647 w 2015"/>
              <a:gd name="T3" fmla="*/ 2147483647 h 583"/>
              <a:gd name="T4" fmla="*/ 2147483647 w 2015"/>
              <a:gd name="T5" fmla="*/ 2147483647 h 583"/>
              <a:gd name="T6" fmla="*/ 2147483647 w 2015"/>
              <a:gd name="T7" fmla="*/ 2147483647 h 583"/>
              <a:gd name="T8" fmla="*/ 2147483647 w 2015"/>
              <a:gd name="T9" fmla="*/ 2147483647 h 583"/>
              <a:gd name="T10" fmla="*/ 2147483647 w 2015"/>
              <a:gd name="T11" fmla="*/ 2147483647 h 583"/>
              <a:gd name="T12" fmla="*/ 2147483647 w 2015"/>
              <a:gd name="T13" fmla="*/ 2147483647 h 583"/>
              <a:gd name="T14" fmla="*/ 2147483647 w 2015"/>
              <a:gd name="T15" fmla="*/ 2147483647 h 583"/>
              <a:gd name="T16" fmla="*/ 2147483647 w 2015"/>
              <a:gd name="T17" fmla="*/ 2147483647 h 583"/>
              <a:gd name="T18" fmla="*/ 2147483647 w 2015"/>
              <a:gd name="T19" fmla="*/ 2147483647 h 583"/>
              <a:gd name="T20" fmla="*/ 2147483647 w 2015"/>
              <a:gd name="T21" fmla="*/ 2147483647 h 583"/>
              <a:gd name="T22" fmla="*/ 2147483647 w 2015"/>
              <a:gd name="T23" fmla="*/ 2147483647 h 583"/>
              <a:gd name="T24" fmla="*/ 2147483647 w 2015"/>
              <a:gd name="T25" fmla="*/ 2147483647 h 583"/>
              <a:gd name="T26" fmla="*/ 2147483647 w 2015"/>
              <a:gd name="T27" fmla="*/ 2147483647 h 583"/>
              <a:gd name="T28" fmla="*/ 2147483647 w 2015"/>
              <a:gd name="T29" fmla="*/ 2147483647 h 583"/>
              <a:gd name="T30" fmla="*/ 2147483647 w 2015"/>
              <a:gd name="T31" fmla="*/ 2147483647 h 583"/>
              <a:gd name="T32" fmla="*/ 2147483647 w 2015"/>
              <a:gd name="T33" fmla="*/ 0 h 583"/>
              <a:gd name="T34" fmla="*/ 2147483647 w 2015"/>
              <a:gd name="T35" fmla="*/ 2147483647 h 583"/>
              <a:gd name="T36" fmla="*/ 2147483647 w 2015"/>
              <a:gd name="T37" fmla="*/ 2147483647 h 583"/>
              <a:gd name="T38" fmla="*/ 2147483647 w 2015"/>
              <a:gd name="T39" fmla="*/ 2147483647 h 583"/>
              <a:gd name="T40" fmla="*/ 2147483647 w 2015"/>
              <a:gd name="T41" fmla="*/ 2147483647 h 583"/>
              <a:gd name="T42" fmla="*/ 2147483647 w 2015"/>
              <a:gd name="T43" fmla="*/ 2147483647 h 583"/>
              <a:gd name="T44" fmla="*/ 2147483647 w 2015"/>
              <a:gd name="T45" fmla="*/ 2147483647 h 583"/>
              <a:gd name="T46" fmla="*/ 2147483647 w 2015"/>
              <a:gd name="T47" fmla="*/ 2147483647 h 583"/>
              <a:gd name="T48" fmla="*/ 2147483647 w 2015"/>
              <a:gd name="T49" fmla="*/ 2147483647 h 583"/>
              <a:gd name="T50" fmla="*/ 2147483647 w 2015"/>
              <a:gd name="T51" fmla="*/ 2147483647 h 583"/>
              <a:gd name="T52" fmla="*/ 2147483647 w 2015"/>
              <a:gd name="T53" fmla="*/ 2147483647 h 583"/>
              <a:gd name="T54" fmla="*/ 2147483647 w 2015"/>
              <a:gd name="T55" fmla="*/ 2147483647 h 583"/>
              <a:gd name="T56" fmla="*/ 2147483647 w 2015"/>
              <a:gd name="T57" fmla="*/ 2147483647 h 583"/>
              <a:gd name="T58" fmla="*/ 2147483647 w 2015"/>
              <a:gd name="T59" fmla="*/ 2147483647 h 583"/>
              <a:gd name="T60" fmla="*/ 2147483647 w 2015"/>
              <a:gd name="T61" fmla="*/ 2147483647 h 583"/>
              <a:gd name="T62" fmla="*/ 2147483647 w 2015"/>
              <a:gd name="T63" fmla="*/ 2147483647 h 583"/>
              <a:gd name="T64" fmla="*/ 2147483647 w 2015"/>
              <a:gd name="T65" fmla="*/ 2147483647 h 58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015"/>
              <a:gd name="T100" fmla="*/ 0 h 583"/>
              <a:gd name="T101" fmla="*/ 2015 w 2015"/>
              <a:gd name="T102" fmla="*/ 583 h 58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015" h="583">
                <a:moveTo>
                  <a:pt x="1008" y="583"/>
                </a:moveTo>
                <a:lnTo>
                  <a:pt x="0" y="581"/>
                </a:lnTo>
                <a:lnTo>
                  <a:pt x="0" y="550"/>
                </a:lnTo>
                <a:lnTo>
                  <a:pt x="5" y="522"/>
                </a:lnTo>
                <a:lnTo>
                  <a:pt x="12" y="493"/>
                </a:lnTo>
                <a:lnTo>
                  <a:pt x="19" y="463"/>
                </a:lnTo>
                <a:lnTo>
                  <a:pt x="31" y="434"/>
                </a:lnTo>
                <a:lnTo>
                  <a:pt x="45" y="408"/>
                </a:lnTo>
                <a:lnTo>
                  <a:pt x="59" y="380"/>
                </a:lnTo>
                <a:lnTo>
                  <a:pt x="78" y="354"/>
                </a:lnTo>
                <a:lnTo>
                  <a:pt x="100" y="328"/>
                </a:lnTo>
                <a:lnTo>
                  <a:pt x="121" y="304"/>
                </a:lnTo>
                <a:lnTo>
                  <a:pt x="145" y="278"/>
                </a:lnTo>
                <a:lnTo>
                  <a:pt x="171" y="255"/>
                </a:lnTo>
                <a:lnTo>
                  <a:pt x="199" y="234"/>
                </a:lnTo>
                <a:lnTo>
                  <a:pt x="230" y="210"/>
                </a:lnTo>
                <a:lnTo>
                  <a:pt x="261" y="189"/>
                </a:lnTo>
                <a:lnTo>
                  <a:pt x="294" y="170"/>
                </a:lnTo>
                <a:lnTo>
                  <a:pt x="330" y="151"/>
                </a:lnTo>
                <a:lnTo>
                  <a:pt x="368" y="132"/>
                </a:lnTo>
                <a:lnTo>
                  <a:pt x="406" y="115"/>
                </a:lnTo>
                <a:lnTo>
                  <a:pt x="444" y="99"/>
                </a:lnTo>
                <a:lnTo>
                  <a:pt x="486" y="82"/>
                </a:lnTo>
                <a:lnTo>
                  <a:pt x="526" y="68"/>
                </a:lnTo>
                <a:lnTo>
                  <a:pt x="572" y="56"/>
                </a:lnTo>
                <a:lnTo>
                  <a:pt x="614" y="44"/>
                </a:lnTo>
                <a:lnTo>
                  <a:pt x="662" y="35"/>
                </a:lnTo>
                <a:lnTo>
                  <a:pt x="707" y="26"/>
                </a:lnTo>
                <a:lnTo>
                  <a:pt x="756" y="16"/>
                </a:lnTo>
                <a:lnTo>
                  <a:pt x="804" y="11"/>
                </a:lnTo>
                <a:lnTo>
                  <a:pt x="854" y="4"/>
                </a:lnTo>
                <a:lnTo>
                  <a:pt x="903" y="2"/>
                </a:lnTo>
                <a:lnTo>
                  <a:pt x="956" y="0"/>
                </a:lnTo>
                <a:lnTo>
                  <a:pt x="1008" y="0"/>
                </a:lnTo>
                <a:lnTo>
                  <a:pt x="1058" y="0"/>
                </a:lnTo>
                <a:lnTo>
                  <a:pt x="1110" y="2"/>
                </a:lnTo>
                <a:lnTo>
                  <a:pt x="1159" y="4"/>
                </a:lnTo>
                <a:lnTo>
                  <a:pt x="1209" y="11"/>
                </a:lnTo>
                <a:lnTo>
                  <a:pt x="1259" y="16"/>
                </a:lnTo>
                <a:lnTo>
                  <a:pt x="1306" y="26"/>
                </a:lnTo>
                <a:lnTo>
                  <a:pt x="1351" y="35"/>
                </a:lnTo>
                <a:lnTo>
                  <a:pt x="1399" y="44"/>
                </a:lnTo>
                <a:lnTo>
                  <a:pt x="1444" y="56"/>
                </a:lnTo>
                <a:lnTo>
                  <a:pt x="1487" y="68"/>
                </a:lnTo>
                <a:lnTo>
                  <a:pt x="1529" y="82"/>
                </a:lnTo>
                <a:lnTo>
                  <a:pt x="1570" y="99"/>
                </a:lnTo>
                <a:lnTo>
                  <a:pt x="1610" y="115"/>
                </a:lnTo>
                <a:lnTo>
                  <a:pt x="1648" y="132"/>
                </a:lnTo>
                <a:lnTo>
                  <a:pt x="1683" y="151"/>
                </a:lnTo>
                <a:lnTo>
                  <a:pt x="1719" y="170"/>
                </a:lnTo>
                <a:lnTo>
                  <a:pt x="1752" y="189"/>
                </a:lnTo>
                <a:lnTo>
                  <a:pt x="1783" y="210"/>
                </a:lnTo>
                <a:lnTo>
                  <a:pt x="1814" y="234"/>
                </a:lnTo>
                <a:lnTo>
                  <a:pt x="1842" y="255"/>
                </a:lnTo>
                <a:lnTo>
                  <a:pt x="1868" y="278"/>
                </a:lnTo>
                <a:lnTo>
                  <a:pt x="1892" y="304"/>
                </a:lnTo>
                <a:lnTo>
                  <a:pt x="1916" y="328"/>
                </a:lnTo>
                <a:lnTo>
                  <a:pt x="1935" y="354"/>
                </a:lnTo>
                <a:lnTo>
                  <a:pt x="1954" y="380"/>
                </a:lnTo>
                <a:lnTo>
                  <a:pt x="1968" y="408"/>
                </a:lnTo>
                <a:lnTo>
                  <a:pt x="1982" y="434"/>
                </a:lnTo>
                <a:lnTo>
                  <a:pt x="1994" y="463"/>
                </a:lnTo>
                <a:lnTo>
                  <a:pt x="2003" y="493"/>
                </a:lnTo>
                <a:lnTo>
                  <a:pt x="2008" y="522"/>
                </a:lnTo>
                <a:lnTo>
                  <a:pt x="2013" y="550"/>
                </a:lnTo>
                <a:lnTo>
                  <a:pt x="2015" y="581"/>
                </a:lnTo>
                <a:lnTo>
                  <a:pt x="1008" y="583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898" name="Rectangle 16"/>
          <p:cNvSpPr>
            <a:spLocks noChangeArrowheads="1"/>
          </p:cNvSpPr>
          <p:nvPr/>
        </p:nvSpPr>
        <p:spPr bwMode="auto">
          <a:xfrm>
            <a:off x="3043238" y="2573338"/>
            <a:ext cx="3000375" cy="2592387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899" name="Rectangle 17"/>
          <p:cNvSpPr>
            <a:spLocks noChangeArrowheads="1"/>
          </p:cNvSpPr>
          <p:nvPr/>
        </p:nvSpPr>
        <p:spPr bwMode="auto">
          <a:xfrm>
            <a:off x="3043238" y="2573338"/>
            <a:ext cx="3000375" cy="2592387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00" name="Freeform 18"/>
          <p:cNvSpPr>
            <a:spLocks/>
          </p:cNvSpPr>
          <p:nvPr/>
        </p:nvSpPr>
        <p:spPr bwMode="auto">
          <a:xfrm>
            <a:off x="3232150" y="3800475"/>
            <a:ext cx="2581275" cy="869950"/>
          </a:xfrm>
          <a:custGeom>
            <a:avLst/>
            <a:gdLst>
              <a:gd name="T0" fmla="*/ 0 w 1626"/>
              <a:gd name="T1" fmla="*/ 2147483647 h 548"/>
              <a:gd name="T2" fmla="*/ 2147483647 w 1626"/>
              <a:gd name="T3" fmla="*/ 2147483647 h 548"/>
              <a:gd name="T4" fmla="*/ 2147483647 w 1626"/>
              <a:gd name="T5" fmla="*/ 2147483647 h 548"/>
              <a:gd name="T6" fmla="*/ 2147483647 w 1626"/>
              <a:gd name="T7" fmla="*/ 2147483647 h 548"/>
              <a:gd name="T8" fmla="*/ 2147483647 w 1626"/>
              <a:gd name="T9" fmla="*/ 2147483647 h 548"/>
              <a:gd name="T10" fmla="*/ 2147483647 w 1626"/>
              <a:gd name="T11" fmla="*/ 2147483647 h 548"/>
              <a:gd name="T12" fmla="*/ 2147483647 w 1626"/>
              <a:gd name="T13" fmla="*/ 2147483647 h 548"/>
              <a:gd name="T14" fmla="*/ 2147483647 w 1626"/>
              <a:gd name="T15" fmla="*/ 2147483647 h 548"/>
              <a:gd name="T16" fmla="*/ 2147483647 w 1626"/>
              <a:gd name="T17" fmla="*/ 2147483647 h 548"/>
              <a:gd name="T18" fmla="*/ 2147483647 w 1626"/>
              <a:gd name="T19" fmla="*/ 2147483647 h 548"/>
              <a:gd name="T20" fmla="*/ 2147483647 w 1626"/>
              <a:gd name="T21" fmla="*/ 2147483647 h 548"/>
              <a:gd name="T22" fmla="*/ 2147483647 w 1626"/>
              <a:gd name="T23" fmla="*/ 2147483647 h 548"/>
              <a:gd name="T24" fmla="*/ 2147483647 w 1626"/>
              <a:gd name="T25" fmla="*/ 2147483647 h 548"/>
              <a:gd name="T26" fmla="*/ 2147483647 w 1626"/>
              <a:gd name="T27" fmla="*/ 2147483647 h 548"/>
              <a:gd name="T28" fmla="*/ 2147483647 w 1626"/>
              <a:gd name="T29" fmla="*/ 2147483647 h 548"/>
              <a:gd name="T30" fmla="*/ 2147483647 w 1626"/>
              <a:gd name="T31" fmla="*/ 2147483647 h 548"/>
              <a:gd name="T32" fmla="*/ 2147483647 w 1626"/>
              <a:gd name="T33" fmla="*/ 0 h 548"/>
              <a:gd name="T34" fmla="*/ 2147483647 w 1626"/>
              <a:gd name="T35" fmla="*/ 2147483647 h 548"/>
              <a:gd name="T36" fmla="*/ 2147483647 w 1626"/>
              <a:gd name="T37" fmla="*/ 2147483647 h 548"/>
              <a:gd name="T38" fmla="*/ 2147483647 w 1626"/>
              <a:gd name="T39" fmla="*/ 2147483647 h 548"/>
              <a:gd name="T40" fmla="*/ 2147483647 w 1626"/>
              <a:gd name="T41" fmla="*/ 2147483647 h 548"/>
              <a:gd name="T42" fmla="*/ 2147483647 w 1626"/>
              <a:gd name="T43" fmla="*/ 2147483647 h 548"/>
              <a:gd name="T44" fmla="*/ 2147483647 w 1626"/>
              <a:gd name="T45" fmla="*/ 2147483647 h 548"/>
              <a:gd name="T46" fmla="*/ 2147483647 w 1626"/>
              <a:gd name="T47" fmla="*/ 2147483647 h 548"/>
              <a:gd name="T48" fmla="*/ 2147483647 w 1626"/>
              <a:gd name="T49" fmla="*/ 2147483647 h 548"/>
              <a:gd name="T50" fmla="*/ 2147483647 w 1626"/>
              <a:gd name="T51" fmla="*/ 2147483647 h 548"/>
              <a:gd name="T52" fmla="*/ 2147483647 w 1626"/>
              <a:gd name="T53" fmla="*/ 2147483647 h 548"/>
              <a:gd name="T54" fmla="*/ 2147483647 w 1626"/>
              <a:gd name="T55" fmla="*/ 2147483647 h 548"/>
              <a:gd name="T56" fmla="*/ 2147483647 w 1626"/>
              <a:gd name="T57" fmla="*/ 2147483647 h 548"/>
              <a:gd name="T58" fmla="*/ 2147483647 w 1626"/>
              <a:gd name="T59" fmla="*/ 2147483647 h 548"/>
              <a:gd name="T60" fmla="*/ 2147483647 w 1626"/>
              <a:gd name="T61" fmla="*/ 2147483647 h 548"/>
              <a:gd name="T62" fmla="*/ 2147483647 w 1626"/>
              <a:gd name="T63" fmla="*/ 2147483647 h 548"/>
              <a:gd name="T64" fmla="*/ 2147483647 w 1626"/>
              <a:gd name="T65" fmla="*/ 2147483647 h 54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6"/>
              <a:gd name="T100" fmla="*/ 0 h 548"/>
              <a:gd name="T101" fmla="*/ 1626 w 1626"/>
              <a:gd name="T102" fmla="*/ 548 h 54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6" h="548">
                <a:moveTo>
                  <a:pt x="813" y="548"/>
                </a:moveTo>
                <a:lnTo>
                  <a:pt x="0" y="543"/>
                </a:lnTo>
                <a:lnTo>
                  <a:pt x="2" y="517"/>
                </a:lnTo>
                <a:lnTo>
                  <a:pt x="4" y="489"/>
                </a:lnTo>
                <a:lnTo>
                  <a:pt x="9" y="460"/>
                </a:lnTo>
                <a:lnTo>
                  <a:pt x="19" y="434"/>
                </a:lnTo>
                <a:lnTo>
                  <a:pt x="26" y="408"/>
                </a:lnTo>
                <a:lnTo>
                  <a:pt x="38" y="382"/>
                </a:lnTo>
                <a:lnTo>
                  <a:pt x="52" y="356"/>
                </a:lnTo>
                <a:lnTo>
                  <a:pt x="66" y="333"/>
                </a:lnTo>
                <a:lnTo>
                  <a:pt x="83" y="309"/>
                </a:lnTo>
                <a:lnTo>
                  <a:pt x="99" y="286"/>
                </a:lnTo>
                <a:lnTo>
                  <a:pt x="121" y="262"/>
                </a:lnTo>
                <a:lnTo>
                  <a:pt x="142" y="241"/>
                </a:lnTo>
                <a:lnTo>
                  <a:pt x="163" y="219"/>
                </a:lnTo>
                <a:lnTo>
                  <a:pt x="189" y="198"/>
                </a:lnTo>
                <a:lnTo>
                  <a:pt x="213" y="179"/>
                </a:lnTo>
                <a:lnTo>
                  <a:pt x="242" y="160"/>
                </a:lnTo>
                <a:lnTo>
                  <a:pt x="270" y="141"/>
                </a:lnTo>
                <a:lnTo>
                  <a:pt x="298" y="125"/>
                </a:lnTo>
                <a:lnTo>
                  <a:pt x="329" y="108"/>
                </a:lnTo>
                <a:lnTo>
                  <a:pt x="360" y="92"/>
                </a:lnTo>
                <a:lnTo>
                  <a:pt x="393" y="78"/>
                </a:lnTo>
                <a:lnTo>
                  <a:pt x="429" y="66"/>
                </a:lnTo>
                <a:lnTo>
                  <a:pt x="462" y="54"/>
                </a:lnTo>
                <a:lnTo>
                  <a:pt x="498" y="42"/>
                </a:lnTo>
                <a:lnTo>
                  <a:pt x="536" y="33"/>
                </a:lnTo>
                <a:lnTo>
                  <a:pt x="573" y="23"/>
                </a:lnTo>
                <a:lnTo>
                  <a:pt x="611" y="16"/>
                </a:lnTo>
                <a:lnTo>
                  <a:pt x="649" y="11"/>
                </a:lnTo>
                <a:lnTo>
                  <a:pt x="690" y="7"/>
                </a:lnTo>
                <a:lnTo>
                  <a:pt x="730" y="2"/>
                </a:lnTo>
                <a:lnTo>
                  <a:pt x="770" y="0"/>
                </a:lnTo>
                <a:lnTo>
                  <a:pt x="813" y="0"/>
                </a:lnTo>
                <a:lnTo>
                  <a:pt x="856" y="0"/>
                </a:lnTo>
                <a:lnTo>
                  <a:pt x="896" y="2"/>
                </a:lnTo>
                <a:lnTo>
                  <a:pt x="936" y="7"/>
                </a:lnTo>
                <a:lnTo>
                  <a:pt x="976" y="11"/>
                </a:lnTo>
                <a:lnTo>
                  <a:pt x="1014" y="16"/>
                </a:lnTo>
                <a:lnTo>
                  <a:pt x="1055" y="23"/>
                </a:lnTo>
                <a:lnTo>
                  <a:pt x="1093" y="33"/>
                </a:lnTo>
                <a:lnTo>
                  <a:pt x="1128" y="42"/>
                </a:lnTo>
                <a:lnTo>
                  <a:pt x="1164" y="54"/>
                </a:lnTo>
                <a:lnTo>
                  <a:pt x="1199" y="66"/>
                </a:lnTo>
                <a:lnTo>
                  <a:pt x="1235" y="78"/>
                </a:lnTo>
                <a:lnTo>
                  <a:pt x="1266" y="92"/>
                </a:lnTo>
                <a:lnTo>
                  <a:pt x="1299" y="108"/>
                </a:lnTo>
                <a:lnTo>
                  <a:pt x="1330" y="125"/>
                </a:lnTo>
                <a:lnTo>
                  <a:pt x="1358" y="141"/>
                </a:lnTo>
                <a:lnTo>
                  <a:pt x="1387" y="160"/>
                </a:lnTo>
                <a:lnTo>
                  <a:pt x="1415" y="179"/>
                </a:lnTo>
                <a:lnTo>
                  <a:pt x="1439" y="198"/>
                </a:lnTo>
                <a:lnTo>
                  <a:pt x="1465" y="219"/>
                </a:lnTo>
                <a:lnTo>
                  <a:pt x="1486" y="241"/>
                </a:lnTo>
                <a:lnTo>
                  <a:pt x="1507" y="262"/>
                </a:lnTo>
                <a:lnTo>
                  <a:pt x="1526" y="286"/>
                </a:lnTo>
                <a:lnTo>
                  <a:pt x="1545" y="309"/>
                </a:lnTo>
                <a:lnTo>
                  <a:pt x="1562" y="333"/>
                </a:lnTo>
                <a:lnTo>
                  <a:pt x="1576" y="359"/>
                </a:lnTo>
                <a:lnTo>
                  <a:pt x="1588" y="385"/>
                </a:lnTo>
                <a:lnTo>
                  <a:pt x="1600" y="411"/>
                </a:lnTo>
                <a:lnTo>
                  <a:pt x="1609" y="437"/>
                </a:lnTo>
                <a:lnTo>
                  <a:pt x="1617" y="463"/>
                </a:lnTo>
                <a:lnTo>
                  <a:pt x="1621" y="491"/>
                </a:lnTo>
                <a:lnTo>
                  <a:pt x="1624" y="517"/>
                </a:lnTo>
                <a:lnTo>
                  <a:pt x="1626" y="545"/>
                </a:lnTo>
                <a:lnTo>
                  <a:pt x="813" y="548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01" name="Freeform 19"/>
          <p:cNvSpPr>
            <a:spLocks/>
          </p:cNvSpPr>
          <p:nvPr/>
        </p:nvSpPr>
        <p:spPr bwMode="auto">
          <a:xfrm>
            <a:off x="3232150" y="3800475"/>
            <a:ext cx="2581275" cy="869950"/>
          </a:xfrm>
          <a:custGeom>
            <a:avLst/>
            <a:gdLst>
              <a:gd name="T0" fmla="*/ 0 w 1626"/>
              <a:gd name="T1" fmla="*/ 2147483647 h 548"/>
              <a:gd name="T2" fmla="*/ 2147483647 w 1626"/>
              <a:gd name="T3" fmla="*/ 2147483647 h 548"/>
              <a:gd name="T4" fmla="*/ 2147483647 w 1626"/>
              <a:gd name="T5" fmla="*/ 2147483647 h 548"/>
              <a:gd name="T6" fmla="*/ 2147483647 w 1626"/>
              <a:gd name="T7" fmla="*/ 2147483647 h 548"/>
              <a:gd name="T8" fmla="*/ 2147483647 w 1626"/>
              <a:gd name="T9" fmla="*/ 2147483647 h 548"/>
              <a:gd name="T10" fmla="*/ 2147483647 w 1626"/>
              <a:gd name="T11" fmla="*/ 2147483647 h 548"/>
              <a:gd name="T12" fmla="*/ 2147483647 w 1626"/>
              <a:gd name="T13" fmla="*/ 2147483647 h 548"/>
              <a:gd name="T14" fmla="*/ 2147483647 w 1626"/>
              <a:gd name="T15" fmla="*/ 2147483647 h 548"/>
              <a:gd name="T16" fmla="*/ 2147483647 w 1626"/>
              <a:gd name="T17" fmla="*/ 2147483647 h 548"/>
              <a:gd name="T18" fmla="*/ 2147483647 w 1626"/>
              <a:gd name="T19" fmla="*/ 2147483647 h 548"/>
              <a:gd name="T20" fmla="*/ 2147483647 w 1626"/>
              <a:gd name="T21" fmla="*/ 2147483647 h 548"/>
              <a:gd name="T22" fmla="*/ 2147483647 w 1626"/>
              <a:gd name="T23" fmla="*/ 2147483647 h 548"/>
              <a:gd name="T24" fmla="*/ 2147483647 w 1626"/>
              <a:gd name="T25" fmla="*/ 2147483647 h 548"/>
              <a:gd name="T26" fmla="*/ 2147483647 w 1626"/>
              <a:gd name="T27" fmla="*/ 2147483647 h 548"/>
              <a:gd name="T28" fmla="*/ 2147483647 w 1626"/>
              <a:gd name="T29" fmla="*/ 2147483647 h 548"/>
              <a:gd name="T30" fmla="*/ 2147483647 w 1626"/>
              <a:gd name="T31" fmla="*/ 2147483647 h 548"/>
              <a:gd name="T32" fmla="*/ 2147483647 w 1626"/>
              <a:gd name="T33" fmla="*/ 0 h 548"/>
              <a:gd name="T34" fmla="*/ 2147483647 w 1626"/>
              <a:gd name="T35" fmla="*/ 2147483647 h 548"/>
              <a:gd name="T36" fmla="*/ 2147483647 w 1626"/>
              <a:gd name="T37" fmla="*/ 2147483647 h 548"/>
              <a:gd name="T38" fmla="*/ 2147483647 w 1626"/>
              <a:gd name="T39" fmla="*/ 2147483647 h 548"/>
              <a:gd name="T40" fmla="*/ 2147483647 w 1626"/>
              <a:gd name="T41" fmla="*/ 2147483647 h 548"/>
              <a:gd name="T42" fmla="*/ 2147483647 w 1626"/>
              <a:gd name="T43" fmla="*/ 2147483647 h 548"/>
              <a:gd name="T44" fmla="*/ 2147483647 w 1626"/>
              <a:gd name="T45" fmla="*/ 2147483647 h 548"/>
              <a:gd name="T46" fmla="*/ 2147483647 w 1626"/>
              <a:gd name="T47" fmla="*/ 2147483647 h 548"/>
              <a:gd name="T48" fmla="*/ 2147483647 w 1626"/>
              <a:gd name="T49" fmla="*/ 2147483647 h 548"/>
              <a:gd name="T50" fmla="*/ 2147483647 w 1626"/>
              <a:gd name="T51" fmla="*/ 2147483647 h 548"/>
              <a:gd name="T52" fmla="*/ 2147483647 w 1626"/>
              <a:gd name="T53" fmla="*/ 2147483647 h 548"/>
              <a:gd name="T54" fmla="*/ 2147483647 w 1626"/>
              <a:gd name="T55" fmla="*/ 2147483647 h 548"/>
              <a:gd name="T56" fmla="*/ 2147483647 w 1626"/>
              <a:gd name="T57" fmla="*/ 2147483647 h 548"/>
              <a:gd name="T58" fmla="*/ 2147483647 w 1626"/>
              <a:gd name="T59" fmla="*/ 2147483647 h 548"/>
              <a:gd name="T60" fmla="*/ 2147483647 w 1626"/>
              <a:gd name="T61" fmla="*/ 2147483647 h 548"/>
              <a:gd name="T62" fmla="*/ 2147483647 w 1626"/>
              <a:gd name="T63" fmla="*/ 2147483647 h 548"/>
              <a:gd name="T64" fmla="*/ 2147483647 w 1626"/>
              <a:gd name="T65" fmla="*/ 2147483647 h 54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6"/>
              <a:gd name="T100" fmla="*/ 0 h 548"/>
              <a:gd name="T101" fmla="*/ 1626 w 1626"/>
              <a:gd name="T102" fmla="*/ 548 h 54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6" h="548">
                <a:moveTo>
                  <a:pt x="813" y="548"/>
                </a:moveTo>
                <a:lnTo>
                  <a:pt x="0" y="543"/>
                </a:lnTo>
                <a:lnTo>
                  <a:pt x="2" y="517"/>
                </a:lnTo>
                <a:lnTo>
                  <a:pt x="4" y="489"/>
                </a:lnTo>
                <a:lnTo>
                  <a:pt x="9" y="460"/>
                </a:lnTo>
                <a:lnTo>
                  <a:pt x="19" y="434"/>
                </a:lnTo>
                <a:lnTo>
                  <a:pt x="26" y="408"/>
                </a:lnTo>
                <a:lnTo>
                  <a:pt x="38" y="382"/>
                </a:lnTo>
                <a:lnTo>
                  <a:pt x="52" y="356"/>
                </a:lnTo>
                <a:lnTo>
                  <a:pt x="66" y="333"/>
                </a:lnTo>
                <a:lnTo>
                  <a:pt x="83" y="309"/>
                </a:lnTo>
                <a:lnTo>
                  <a:pt x="99" y="286"/>
                </a:lnTo>
                <a:lnTo>
                  <a:pt x="121" y="262"/>
                </a:lnTo>
                <a:lnTo>
                  <a:pt x="142" y="241"/>
                </a:lnTo>
                <a:lnTo>
                  <a:pt x="163" y="219"/>
                </a:lnTo>
                <a:lnTo>
                  <a:pt x="189" y="198"/>
                </a:lnTo>
                <a:lnTo>
                  <a:pt x="213" y="179"/>
                </a:lnTo>
                <a:lnTo>
                  <a:pt x="242" y="160"/>
                </a:lnTo>
                <a:lnTo>
                  <a:pt x="270" y="141"/>
                </a:lnTo>
                <a:lnTo>
                  <a:pt x="298" y="125"/>
                </a:lnTo>
                <a:lnTo>
                  <a:pt x="329" y="108"/>
                </a:lnTo>
                <a:lnTo>
                  <a:pt x="360" y="92"/>
                </a:lnTo>
                <a:lnTo>
                  <a:pt x="393" y="78"/>
                </a:lnTo>
                <a:lnTo>
                  <a:pt x="429" y="66"/>
                </a:lnTo>
                <a:lnTo>
                  <a:pt x="462" y="54"/>
                </a:lnTo>
                <a:lnTo>
                  <a:pt x="498" y="42"/>
                </a:lnTo>
                <a:lnTo>
                  <a:pt x="536" y="33"/>
                </a:lnTo>
                <a:lnTo>
                  <a:pt x="573" y="23"/>
                </a:lnTo>
                <a:lnTo>
                  <a:pt x="611" y="16"/>
                </a:lnTo>
                <a:lnTo>
                  <a:pt x="649" y="11"/>
                </a:lnTo>
                <a:lnTo>
                  <a:pt x="690" y="7"/>
                </a:lnTo>
                <a:lnTo>
                  <a:pt x="730" y="2"/>
                </a:lnTo>
                <a:lnTo>
                  <a:pt x="770" y="0"/>
                </a:lnTo>
                <a:lnTo>
                  <a:pt x="813" y="0"/>
                </a:lnTo>
                <a:lnTo>
                  <a:pt x="856" y="0"/>
                </a:lnTo>
                <a:lnTo>
                  <a:pt x="896" y="2"/>
                </a:lnTo>
                <a:lnTo>
                  <a:pt x="936" y="7"/>
                </a:lnTo>
                <a:lnTo>
                  <a:pt x="976" y="11"/>
                </a:lnTo>
                <a:lnTo>
                  <a:pt x="1014" y="16"/>
                </a:lnTo>
                <a:lnTo>
                  <a:pt x="1055" y="23"/>
                </a:lnTo>
                <a:lnTo>
                  <a:pt x="1093" y="33"/>
                </a:lnTo>
                <a:lnTo>
                  <a:pt x="1128" y="42"/>
                </a:lnTo>
                <a:lnTo>
                  <a:pt x="1164" y="54"/>
                </a:lnTo>
                <a:lnTo>
                  <a:pt x="1199" y="66"/>
                </a:lnTo>
                <a:lnTo>
                  <a:pt x="1235" y="78"/>
                </a:lnTo>
                <a:lnTo>
                  <a:pt x="1266" y="92"/>
                </a:lnTo>
                <a:lnTo>
                  <a:pt x="1299" y="108"/>
                </a:lnTo>
                <a:lnTo>
                  <a:pt x="1330" y="125"/>
                </a:lnTo>
                <a:lnTo>
                  <a:pt x="1358" y="141"/>
                </a:lnTo>
                <a:lnTo>
                  <a:pt x="1387" y="160"/>
                </a:lnTo>
                <a:lnTo>
                  <a:pt x="1415" y="179"/>
                </a:lnTo>
                <a:lnTo>
                  <a:pt x="1439" y="198"/>
                </a:lnTo>
                <a:lnTo>
                  <a:pt x="1465" y="219"/>
                </a:lnTo>
                <a:lnTo>
                  <a:pt x="1486" y="241"/>
                </a:lnTo>
                <a:lnTo>
                  <a:pt x="1507" y="262"/>
                </a:lnTo>
                <a:lnTo>
                  <a:pt x="1526" y="286"/>
                </a:lnTo>
                <a:lnTo>
                  <a:pt x="1545" y="309"/>
                </a:lnTo>
                <a:lnTo>
                  <a:pt x="1562" y="333"/>
                </a:lnTo>
                <a:lnTo>
                  <a:pt x="1576" y="359"/>
                </a:lnTo>
                <a:lnTo>
                  <a:pt x="1588" y="385"/>
                </a:lnTo>
                <a:lnTo>
                  <a:pt x="1600" y="411"/>
                </a:lnTo>
                <a:lnTo>
                  <a:pt x="1609" y="437"/>
                </a:lnTo>
                <a:lnTo>
                  <a:pt x="1617" y="463"/>
                </a:lnTo>
                <a:lnTo>
                  <a:pt x="1621" y="491"/>
                </a:lnTo>
                <a:lnTo>
                  <a:pt x="1624" y="517"/>
                </a:lnTo>
                <a:lnTo>
                  <a:pt x="1626" y="545"/>
                </a:lnTo>
                <a:lnTo>
                  <a:pt x="813" y="548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02" name="Rectangle 20"/>
          <p:cNvSpPr>
            <a:spLocks noChangeArrowheads="1"/>
          </p:cNvSpPr>
          <p:nvPr/>
        </p:nvSpPr>
        <p:spPr bwMode="auto">
          <a:xfrm>
            <a:off x="3232150" y="4662488"/>
            <a:ext cx="2581275" cy="123825"/>
          </a:xfrm>
          <a:prstGeom prst="rect">
            <a:avLst/>
          </a:prstGeom>
          <a:solidFill>
            <a:srgbClr val="D4B07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03" name="Rectangle 21"/>
          <p:cNvSpPr>
            <a:spLocks noChangeArrowheads="1"/>
          </p:cNvSpPr>
          <p:nvPr/>
        </p:nvSpPr>
        <p:spPr bwMode="auto">
          <a:xfrm>
            <a:off x="3232150" y="4662488"/>
            <a:ext cx="2581275" cy="1238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04" name="Freeform 22"/>
          <p:cNvSpPr>
            <a:spLocks/>
          </p:cNvSpPr>
          <p:nvPr/>
        </p:nvSpPr>
        <p:spPr bwMode="auto">
          <a:xfrm>
            <a:off x="3194050" y="2876550"/>
            <a:ext cx="2578100" cy="869950"/>
          </a:xfrm>
          <a:custGeom>
            <a:avLst/>
            <a:gdLst>
              <a:gd name="T0" fmla="*/ 0 w 1624"/>
              <a:gd name="T1" fmla="*/ 2147483647 h 548"/>
              <a:gd name="T2" fmla="*/ 2147483647 w 1624"/>
              <a:gd name="T3" fmla="*/ 2147483647 h 548"/>
              <a:gd name="T4" fmla="*/ 2147483647 w 1624"/>
              <a:gd name="T5" fmla="*/ 2147483647 h 548"/>
              <a:gd name="T6" fmla="*/ 2147483647 w 1624"/>
              <a:gd name="T7" fmla="*/ 2147483647 h 548"/>
              <a:gd name="T8" fmla="*/ 2147483647 w 1624"/>
              <a:gd name="T9" fmla="*/ 2147483647 h 548"/>
              <a:gd name="T10" fmla="*/ 2147483647 w 1624"/>
              <a:gd name="T11" fmla="*/ 2147483647 h 548"/>
              <a:gd name="T12" fmla="*/ 2147483647 w 1624"/>
              <a:gd name="T13" fmla="*/ 2147483647 h 548"/>
              <a:gd name="T14" fmla="*/ 2147483647 w 1624"/>
              <a:gd name="T15" fmla="*/ 2147483647 h 548"/>
              <a:gd name="T16" fmla="*/ 2147483647 w 1624"/>
              <a:gd name="T17" fmla="*/ 2147483647 h 548"/>
              <a:gd name="T18" fmla="*/ 2147483647 w 1624"/>
              <a:gd name="T19" fmla="*/ 2147483647 h 548"/>
              <a:gd name="T20" fmla="*/ 2147483647 w 1624"/>
              <a:gd name="T21" fmla="*/ 2147483647 h 548"/>
              <a:gd name="T22" fmla="*/ 2147483647 w 1624"/>
              <a:gd name="T23" fmla="*/ 2147483647 h 548"/>
              <a:gd name="T24" fmla="*/ 2147483647 w 1624"/>
              <a:gd name="T25" fmla="*/ 2147483647 h 548"/>
              <a:gd name="T26" fmla="*/ 2147483647 w 1624"/>
              <a:gd name="T27" fmla="*/ 2147483647 h 548"/>
              <a:gd name="T28" fmla="*/ 2147483647 w 1624"/>
              <a:gd name="T29" fmla="*/ 2147483647 h 548"/>
              <a:gd name="T30" fmla="*/ 2147483647 w 1624"/>
              <a:gd name="T31" fmla="*/ 2147483647 h 548"/>
              <a:gd name="T32" fmla="*/ 2147483647 w 1624"/>
              <a:gd name="T33" fmla="*/ 0 h 548"/>
              <a:gd name="T34" fmla="*/ 2147483647 w 1624"/>
              <a:gd name="T35" fmla="*/ 2147483647 h 548"/>
              <a:gd name="T36" fmla="*/ 2147483647 w 1624"/>
              <a:gd name="T37" fmla="*/ 2147483647 h 548"/>
              <a:gd name="T38" fmla="*/ 2147483647 w 1624"/>
              <a:gd name="T39" fmla="*/ 2147483647 h 548"/>
              <a:gd name="T40" fmla="*/ 2147483647 w 1624"/>
              <a:gd name="T41" fmla="*/ 2147483647 h 548"/>
              <a:gd name="T42" fmla="*/ 2147483647 w 1624"/>
              <a:gd name="T43" fmla="*/ 2147483647 h 548"/>
              <a:gd name="T44" fmla="*/ 2147483647 w 1624"/>
              <a:gd name="T45" fmla="*/ 2147483647 h 548"/>
              <a:gd name="T46" fmla="*/ 2147483647 w 1624"/>
              <a:gd name="T47" fmla="*/ 2147483647 h 548"/>
              <a:gd name="T48" fmla="*/ 2147483647 w 1624"/>
              <a:gd name="T49" fmla="*/ 2147483647 h 548"/>
              <a:gd name="T50" fmla="*/ 2147483647 w 1624"/>
              <a:gd name="T51" fmla="*/ 2147483647 h 548"/>
              <a:gd name="T52" fmla="*/ 2147483647 w 1624"/>
              <a:gd name="T53" fmla="*/ 2147483647 h 548"/>
              <a:gd name="T54" fmla="*/ 2147483647 w 1624"/>
              <a:gd name="T55" fmla="*/ 2147483647 h 548"/>
              <a:gd name="T56" fmla="*/ 2147483647 w 1624"/>
              <a:gd name="T57" fmla="*/ 2147483647 h 548"/>
              <a:gd name="T58" fmla="*/ 2147483647 w 1624"/>
              <a:gd name="T59" fmla="*/ 2147483647 h 548"/>
              <a:gd name="T60" fmla="*/ 2147483647 w 1624"/>
              <a:gd name="T61" fmla="*/ 2147483647 h 548"/>
              <a:gd name="T62" fmla="*/ 2147483647 w 1624"/>
              <a:gd name="T63" fmla="*/ 2147483647 h 548"/>
              <a:gd name="T64" fmla="*/ 2147483647 w 1624"/>
              <a:gd name="T65" fmla="*/ 2147483647 h 54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4"/>
              <a:gd name="T100" fmla="*/ 0 h 548"/>
              <a:gd name="T101" fmla="*/ 1624 w 1624"/>
              <a:gd name="T102" fmla="*/ 548 h 54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4" h="548">
                <a:moveTo>
                  <a:pt x="811" y="548"/>
                </a:moveTo>
                <a:lnTo>
                  <a:pt x="0" y="544"/>
                </a:lnTo>
                <a:lnTo>
                  <a:pt x="0" y="515"/>
                </a:lnTo>
                <a:lnTo>
                  <a:pt x="5" y="489"/>
                </a:lnTo>
                <a:lnTo>
                  <a:pt x="10" y="461"/>
                </a:lnTo>
                <a:lnTo>
                  <a:pt x="17" y="435"/>
                </a:lnTo>
                <a:lnTo>
                  <a:pt x="26" y="409"/>
                </a:lnTo>
                <a:lnTo>
                  <a:pt x="38" y="383"/>
                </a:lnTo>
                <a:lnTo>
                  <a:pt x="50" y="357"/>
                </a:lnTo>
                <a:lnTo>
                  <a:pt x="64" y="331"/>
                </a:lnTo>
                <a:lnTo>
                  <a:pt x="81" y="307"/>
                </a:lnTo>
                <a:lnTo>
                  <a:pt x="100" y="284"/>
                </a:lnTo>
                <a:lnTo>
                  <a:pt x="119" y="263"/>
                </a:lnTo>
                <a:lnTo>
                  <a:pt x="140" y="239"/>
                </a:lnTo>
                <a:lnTo>
                  <a:pt x="164" y="218"/>
                </a:lnTo>
                <a:lnTo>
                  <a:pt x="187" y="199"/>
                </a:lnTo>
                <a:lnTo>
                  <a:pt x="213" y="177"/>
                </a:lnTo>
                <a:lnTo>
                  <a:pt x="239" y="159"/>
                </a:lnTo>
                <a:lnTo>
                  <a:pt x="268" y="142"/>
                </a:lnTo>
                <a:lnTo>
                  <a:pt x="296" y="123"/>
                </a:lnTo>
                <a:lnTo>
                  <a:pt x="327" y="107"/>
                </a:lnTo>
                <a:lnTo>
                  <a:pt x="360" y="92"/>
                </a:lnTo>
                <a:lnTo>
                  <a:pt x="394" y="78"/>
                </a:lnTo>
                <a:lnTo>
                  <a:pt x="427" y="64"/>
                </a:lnTo>
                <a:lnTo>
                  <a:pt x="462" y="52"/>
                </a:lnTo>
                <a:lnTo>
                  <a:pt x="498" y="43"/>
                </a:lnTo>
                <a:lnTo>
                  <a:pt x="533" y="33"/>
                </a:lnTo>
                <a:lnTo>
                  <a:pt x="571" y="24"/>
                </a:lnTo>
                <a:lnTo>
                  <a:pt x="609" y="17"/>
                </a:lnTo>
                <a:lnTo>
                  <a:pt x="650" y="10"/>
                </a:lnTo>
                <a:lnTo>
                  <a:pt x="690" y="5"/>
                </a:lnTo>
                <a:lnTo>
                  <a:pt x="730" y="3"/>
                </a:lnTo>
                <a:lnTo>
                  <a:pt x="770" y="0"/>
                </a:lnTo>
                <a:lnTo>
                  <a:pt x="811" y="0"/>
                </a:lnTo>
                <a:lnTo>
                  <a:pt x="853" y="0"/>
                </a:lnTo>
                <a:lnTo>
                  <a:pt x="894" y="3"/>
                </a:lnTo>
                <a:lnTo>
                  <a:pt x="934" y="5"/>
                </a:lnTo>
                <a:lnTo>
                  <a:pt x="974" y="10"/>
                </a:lnTo>
                <a:lnTo>
                  <a:pt x="1015" y="17"/>
                </a:lnTo>
                <a:lnTo>
                  <a:pt x="1053" y="24"/>
                </a:lnTo>
                <a:lnTo>
                  <a:pt x="1091" y="33"/>
                </a:lnTo>
                <a:lnTo>
                  <a:pt x="1128" y="43"/>
                </a:lnTo>
                <a:lnTo>
                  <a:pt x="1164" y="52"/>
                </a:lnTo>
                <a:lnTo>
                  <a:pt x="1200" y="66"/>
                </a:lnTo>
                <a:lnTo>
                  <a:pt x="1233" y="78"/>
                </a:lnTo>
                <a:lnTo>
                  <a:pt x="1266" y="92"/>
                </a:lnTo>
                <a:lnTo>
                  <a:pt x="1297" y="109"/>
                </a:lnTo>
                <a:lnTo>
                  <a:pt x="1328" y="123"/>
                </a:lnTo>
                <a:lnTo>
                  <a:pt x="1358" y="142"/>
                </a:lnTo>
                <a:lnTo>
                  <a:pt x="1387" y="159"/>
                </a:lnTo>
                <a:lnTo>
                  <a:pt x="1413" y="177"/>
                </a:lnTo>
                <a:lnTo>
                  <a:pt x="1439" y="199"/>
                </a:lnTo>
                <a:lnTo>
                  <a:pt x="1463" y="218"/>
                </a:lnTo>
                <a:lnTo>
                  <a:pt x="1486" y="241"/>
                </a:lnTo>
                <a:lnTo>
                  <a:pt x="1505" y="263"/>
                </a:lnTo>
                <a:lnTo>
                  <a:pt x="1527" y="286"/>
                </a:lnTo>
                <a:lnTo>
                  <a:pt x="1543" y="310"/>
                </a:lnTo>
                <a:lnTo>
                  <a:pt x="1560" y="333"/>
                </a:lnTo>
                <a:lnTo>
                  <a:pt x="1574" y="357"/>
                </a:lnTo>
                <a:lnTo>
                  <a:pt x="1588" y="383"/>
                </a:lnTo>
                <a:lnTo>
                  <a:pt x="1598" y="409"/>
                </a:lnTo>
                <a:lnTo>
                  <a:pt x="1607" y="435"/>
                </a:lnTo>
                <a:lnTo>
                  <a:pt x="1614" y="463"/>
                </a:lnTo>
                <a:lnTo>
                  <a:pt x="1619" y="489"/>
                </a:lnTo>
                <a:lnTo>
                  <a:pt x="1624" y="518"/>
                </a:lnTo>
                <a:lnTo>
                  <a:pt x="1624" y="546"/>
                </a:lnTo>
                <a:lnTo>
                  <a:pt x="811" y="548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05" name="Freeform 23"/>
          <p:cNvSpPr>
            <a:spLocks/>
          </p:cNvSpPr>
          <p:nvPr/>
        </p:nvSpPr>
        <p:spPr bwMode="auto">
          <a:xfrm>
            <a:off x="3194050" y="2876550"/>
            <a:ext cx="2578100" cy="869950"/>
          </a:xfrm>
          <a:custGeom>
            <a:avLst/>
            <a:gdLst>
              <a:gd name="T0" fmla="*/ 0 w 1624"/>
              <a:gd name="T1" fmla="*/ 2147483647 h 548"/>
              <a:gd name="T2" fmla="*/ 2147483647 w 1624"/>
              <a:gd name="T3" fmla="*/ 2147483647 h 548"/>
              <a:gd name="T4" fmla="*/ 2147483647 w 1624"/>
              <a:gd name="T5" fmla="*/ 2147483647 h 548"/>
              <a:gd name="T6" fmla="*/ 2147483647 w 1624"/>
              <a:gd name="T7" fmla="*/ 2147483647 h 548"/>
              <a:gd name="T8" fmla="*/ 2147483647 w 1624"/>
              <a:gd name="T9" fmla="*/ 2147483647 h 548"/>
              <a:gd name="T10" fmla="*/ 2147483647 w 1624"/>
              <a:gd name="T11" fmla="*/ 2147483647 h 548"/>
              <a:gd name="T12" fmla="*/ 2147483647 w 1624"/>
              <a:gd name="T13" fmla="*/ 2147483647 h 548"/>
              <a:gd name="T14" fmla="*/ 2147483647 w 1624"/>
              <a:gd name="T15" fmla="*/ 2147483647 h 548"/>
              <a:gd name="T16" fmla="*/ 2147483647 w 1624"/>
              <a:gd name="T17" fmla="*/ 2147483647 h 548"/>
              <a:gd name="T18" fmla="*/ 2147483647 w 1624"/>
              <a:gd name="T19" fmla="*/ 2147483647 h 548"/>
              <a:gd name="T20" fmla="*/ 2147483647 w 1624"/>
              <a:gd name="T21" fmla="*/ 2147483647 h 548"/>
              <a:gd name="T22" fmla="*/ 2147483647 w 1624"/>
              <a:gd name="T23" fmla="*/ 2147483647 h 548"/>
              <a:gd name="T24" fmla="*/ 2147483647 w 1624"/>
              <a:gd name="T25" fmla="*/ 2147483647 h 548"/>
              <a:gd name="T26" fmla="*/ 2147483647 w 1624"/>
              <a:gd name="T27" fmla="*/ 2147483647 h 548"/>
              <a:gd name="T28" fmla="*/ 2147483647 w 1624"/>
              <a:gd name="T29" fmla="*/ 2147483647 h 548"/>
              <a:gd name="T30" fmla="*/ 2147483647 w 1624"/>
              <a:gd name="T31" fmla="*/ 2147483647 h 548"/>
              <a:gd name="T32" fmla="*/ 2147483647 w 1624"/>
              <a:gd name="T33" fmla="*/ 0 h 548"/>
              <a:gd name="T34" fmla="*/ 2147483647 w 1624"/>
              <a:gd name="T35" fmla="*/ 2147483647 h 548"/>
              <a:gd name="T36" fmla="*/ 2147483647 w 1624"/>
              <a:gd name="T37" fmla="*/ 2147483647 h 548"/>
              <a:gd name="T38" fmla="*/ 2147483647 w 1624"/>
              <a:gd name="T39" fmla="*/ 2147483647 h 548"/>
              <a:gd name="T40" fmla="*/ 2147483647 w 1624"/>
              <a:gd name="T41" fmla="*/ 2147483647 h 548"/>
              <a:gd name="T42" fmla="*/ 2147483647 w 1624"/>
              <a:gd name="T43" fmla="*/ 2147483647 h 548"/>
              <a:gd name="T44" fmla="*/ 2147483647 w 1624"/>
              <a:gd name="T45" fmla="*/ 2147483647 h 548"/>
              <a:gd name="T46" fmla="*/ 2147483647 w 1624"/>
              <a:gd name="T47" fmla="*/ 2147483647 h 548"/>
              <a:gd name="T48" fmla="*/ 2147483647 w 1624"/>
              <a:gd name="T49" fmla="*/ 2147483647 h 548"/>
              <a:gd name="T50" fmla="*/ 2147483647 w 1624"/>
              <a:gd name="T51" fmla="*/ 2147483647 h 548"/>
              <a:gd name="T52" fmla="*/ 2147483647 w 1624"/>
              <a:gd name="T53" fmla="*/ 2147483647 h 548"/>
              <a:gd name="T54" fmla="*/ 2147483647 w 1624"/>
              <a:gd name="T55" fmla="*/ 2147483647 h 548"/>
              <a:gd name="T56" fmla="*/ 2147483647 w 1624"/>
              <a:gd name="T57" fmla="*/ 2147483647 h 548"/>
              <a:gd name="T58" fmla="*/ 2147483647 w 1624"/>
              <a:gd name="T59" fmla="*/ 2147483647 h 548"/>
              <a:gd name="T60" fmla="*/ 2147483647 w 1624"/>
              <a:gd name="T61" fmla="*/ 2147483647 h 548"/>
              <a:gd name="T62" fmla="*/ 2147483647 w 1624"/>
              <a:gd name="T63" fmla="*/ 2147483647 h 548"/>
              <a:gd name="T64" fmla="*/ 2147483647 w 1624"/>
              <a:gd name="T65" fmla="*/ 2147483647 h 54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4"/>
              <a:gd name="T100" fmla="*/ 0 h 548"/>
              <a:gd name="T101" fmla="*/ 1624 w 1624"/>
              <a:gd name="T102" fmla="*/ 548 h 54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4" h="548">
                <a:moveTo>
                  <a:pt x="811" y="548"/>
                </a:moveTo>
                <a:lnTo>
                  <a:pt x="0" y="544"/>
                </a:lnTo>
                <a:lnTo>
                  <a:pt x="0" y="515"/>
                </a:lnTo>
                <a:lnTo>
                  <a:pt x="5" y="489"/>
                </a:lnTo>
                <a:lnTo>
                  <a:pt x="10" y="461"/>
                </a:lnTo>
                <a:lnTo>
                  <a:pt x="17" y="435"/>
                </a:lnTo>
                <a:lnTo>
                  <a:pt x="26" y="409"/>
                </a:lnTo>
                <a:lnTo>
                  <a:pt x="38" y="383"/>
                </a:lnTo>
                <a:lnTo>
                  <a:pt x="50" y="357"/>
                </a:lnTo>
                <a:lnTo>
                  <a:pt x="64" y="331"/>
                </a:lnTo>
                <a:lnTo>
                  <a:pt x="81" y="307"/>
                </a:lnTo>
                <a:lnTo>
                  <a:pt x="100" y="284"/>
                </a:lnTo>
                <a:lnTo>
                  <a:pt x="119" y="263"/>
                </a:lnTo>
                <a:lnTo>
                  <a:pt x="140" y="239"/>
                </a:lnTo>
                <a:lnTo>
                  <a:pt x="164" y="218"/>
                </a:lnTo>
                <a:lnTo>
                  <a:pt x="187" y="199"/>
                </a:lnTo>
                <a:lnTo>
                  <a:pt x="213" y="177"/>
                </a:lnTo>
                <a:lnTo>
                  <a:pt x="239" y="159"/>
                </a:lnTo>
                <a:lnTo>
                  <a:pt x="268" y="142"/>
                </a:lnTo>
                <a:lnTo>
                  <a:pt x="296" y="123"/>
                </a:lnTo>
                <a:lnTo>
                  <a:pt x="327" y="107"/>
                </a:lnTo>
                <a:lnTo>
                  <a:pt x="360" y="92"/>
                </a:lnTo>
                <a:lnTo>
                  <a:pt x="394" y="78"/>
                </a:lnTo>
                <a:lnTo>
                  <a:pt x="427" y="64"/>
                </a:lnTo>
                <a:lnTo>
                  <a:pt x="462" y="52"/>
                </a:lnTo>
                <a:lnTo>
                  <a:pt x="498" y="43"/>
                </a:lnTo>
                <a:lnTo>
                  <a:pt x="533" y="33"/>
                </a:lnTo>
                <a:lnTo>
                  <a:pt x="571" y="24"/>
                </a:lnTo>
                <a:lnTo>
                  <a:pt x="609" y="17"/>
                </a:lnTo>
                <a:lnTo>
                  <a:pt x="650" y="10"/>
                </a:lnTo>
                <a:lnTo>
                  <a:pt x="690" y="5"/>
                </a:lnTo>
                <a:lnTo>
                  <a:pt x="730" y="3"/>
                </a:lnTo>
                <a:lnTo>
                  <a:pt x="770" y="0"/>
                </a:lnTo>
                <a:lnTo>
                  <a:pt x="811" y="0"/>
                </a:lnTo>
                <a:lnTo>
                  <a:pt x="853" y="0"/>
                </a:lnTo>
                <a:lnTo>
                  <a:pt x="894" y="3"/>
                </a:lnTo>
                <a:lnTo>
                  <a:pt x="934" y="5"/>
                </a:lnTo>
                <a:lnTo>
                  <a:pt x="974" y="10"/>
                </a:lnTo>
                <a:lnTo>
                  <a:pt x="1015" y="17"/>
                </a:lnTo>
                <a:lnTo>
                  <a:pt x="1053" y="24"/>
                </a:lnTo>
                <a:lnTo>
                  <a:pt x="1091" y="33"/>
                </a:lnTo>
                <a:lnTo>
                  <a:pt x="1128" y="43"/>
                </a:lnTo>
                <a:lnTo>
                  <a:pt x="1164" y="52"/>
                </a:lnTo>
                <a:lnTo>
                  <a:pt x="1200" y="66"/>
                </a:lnTo>
                <a:lnTo>
                  <a:pt x="1233" y="78"/>
                </a:lnTo>
                <a:lnTo>
                  <a:pt x="1266" y="92"/>
                </a:lnTo>
                <a:lnTo>
                  <a:pt x="1297" y="109"/>
                </a:lnTo>
                <a:lnTo>
                  <a:pt x="1328" y="123"/>
                </a:lnTo>
                <a:lnTo>
                  <a:pt x="1358" y="142"/>
                </a:lnTo>
                <a:lnTo>
                  <a:pt x="1387" y="159"/>
                </a:lnTo>
                <a:lnTo>
                  <a:pt x="1413" y="177"/>
                </a:lnTo>
                <a:lnTo>
                  <a:pt x="1439" y="199"/>
                </a:lnTo>
                <a:lnTo>
                  <a:pt x="1463" y="218"/>
                </a:lnTo>
                <a:lnTo>
                  <a:pt x="1486" y="241"/>
                </a:lnTo>
                <a:lnTo>
                  <a:pt x="1505" y="263"/>
                </a:lnTo>
                <a:lnTo>
                  <a:pt x="1527" y="286"/>
                </a:lnTo>
                <a:lnTo>
                  <a:pt x="1543" y="310"/>
                </a:lnTo>
                <a:lnTo>
                  <a:pt x="1560" y="333"/>
                </a:lnTo>
                <a:lnTo>
                  <a:pt x="1574" y="357"/>
                </a:lnTo>
                <a:lnTo>
                  <a:pt x="1588" y="383"/>
                </a:lnTo>
                <a:lnTo>
                  <a:pt x="1598" y="409"/>
                </a:lnTo>
                <a:lnTo>
                  <a:pt x="1607" y="435"/>
                </a:lnTo>
                <a:lnTo>
                  <a:pt x="1614" y="463"/>
                </a:lnTo>
                <a:lnTo>
                  <a:pt x="1619" y="489"/>
                </a:lnTo>
                <a:lnTo>
                  <a:pt x="1624" y="518"/>
                </a:lnTo>
                <a:lnTo>
                  <a:pt x="1624" y="546"/>
                </a:lnTo>
                <a:lnTo>
                  <a:pt x="811" y="548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06" name="Rectangle 24"/>
          <p:cNvSpPr>
            <a:spLocks noChangeArrowheads="1"/>
          </p:cNvSpPr>
          <p:nvPr/>
        </p:nvSpPr>
        <p:spPr bwMode="auto">
          <a:xfrm>
            <a:off x="3190875" y="3740150"/>
            <a:ext cx="2581275" cy="123825"/>
          </a:xfrm>
          <a:prstGeom prst="rect">
            <a:avLst/>
          </a:prstGeom>
          <a:solidFill>
            <a:srgbClr val="D4B07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07" name="Rectangle 25"/>
          <p:cNvSpPr>
            <a:spLocks noChangeArrowheads="1"/>
          </p:cNvSpPr>
          <p:nvPr/>
        </p:nvSpPr>
        <p:spPr bwMode="auto">
          <a:xfrm>
            <a:off x="3190875" y="3740150"/>
            <a:ext cx="2581275" cy="1238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08" name="Freeform 26"/>
          <p:cNvSpPr>
            <a:spLocks/>
          </p:cNvSpPr>
          <p:nvPr/>
        </p:nvSpPr>
        <p:spPr bwMode="auto">
          <a:xfrm>
            <a:off x="4364038" y="3702050"/>
            <a:ext cx="238125" cy="168275"/>
          </a:xfrm>
          <a:custGeom>
            <a:avLst/>
            <a:gdLst>
              <a:gd name="T0" fmla="*/ 2147483647 w 150"/>
              <a:gd name="T1" fmla="*/ 2147483647 h 106"/>
              <a:gd name="T2" fmla="*/ 2147483647 w 150"/>
              <a:gd name="T3" fmla="*/ 2147483647 h 106"/>
              <a:gd name="T4" fmla="*/ 2147483647 w 150"/>
              <a:gd name="T5" fmla="*/ 2147483647 h 106"/>
              <a:gd name="T6" fmla="*/ 2147483647 w 150"/>
              <a:gd name="T7" fmla="*/ 2147483647 h 106"/>
              <a:gd name="T8" fmla="*/ 2147483647 w 150"/>
              <a:gd name="T9" fmla="*/ 2147483647 h 106"/>
              <a:gd name="T10" fmla="*/ 2147483647 w 150"/>
              <a:gd name="T11" fmla="*/ 2147483647 h 106"/>
              <a:gd name="T12" fmla="*/ 2147483647 w 150"/>
              <a:gd name="T13" fmla="*/ 2147483647 h 106"/>
              <a:gd name="T14" fmla="*/ 2147483647 w 150"/>
              <a:gd name="T15" fmla="*/ 2147483647 h 106"/>
              <a:gd name="T16" fmla="*/ 2147483647 w 150"/>
              <a:gd name="T17" fmla="*/ 2147483647 h 106"/>
              <a:gd name="T18" fmla="*/ 2147483647 w 150"/>
              <a:gd name="T19" fmla="*/ 2147483647 h 106"/>
              <a:gd name="T20" fmla="*/ 2147483647 w 150"/>
              <a:gd name="T21" fmla="*/ 2147483647 h 106"/>
              <a:gd name="T22" fmla="*/ 2147483647 w 150"/>
              <a:gd name="T23" fmla="*/ 2147483647 h 106"/>
              <a:gd name="T24" fmla="*/ 2147483647 w 150"/>
              <a:gd name="T25" fmla="*/ 2147483647 h 106"/>
              <a:gd name="T26" fmla="*/ 2147483647 w 150"/>
              <a:gd name="T27" fmla="*/ 2147483647 h 106"/>
              <a:gd name="T28" fmla="*/ 2147483647 w 150"/>
              <a:gd name="T29" fmla="*/ 2147483647 h 106"/>
              <a:gd name="T30" fmla="*/ 2147483647 w 150"/>
              <a:gd name="T31" fmla="*/ 2147483647 h 106"/>
              <a:gd name="T32" fmla="*/ 0 w 150"/>
              <a:gd name="T33" fmla="*/ 2147483647 h 106"/>
              <a:gd name="T34" fmla="*/ 0 w 150"/>
              <a:gd name="T35" fmla="*/ 2147483647 h 106"/>
              <a:gd name="T36" fmla="*/ 0 w 150"/>
              <a:gd name="T37" fmla="*/ 2147483647 h 106"/>
              <a:gd name="T38" fmla="*/ 0 w 150"/>
              <a:gd name="T39" fmla="*/ 2147483647 h 106"/>
              <a:gd name="T40" fmla="*/ 2147483647 w 150"/>
              <a:gd name="T41" fmla="*/ 2147483647 h 106"/>
              <a:gd name="T42" fmla="*/ 2147483647 w 150"/>
              <a:gd name="T43" fmla="*/ 2147483647 h 106"/>
              <a:gd name="T44" fmla="*/ 2147483647 w 150"/>
              <a:gd name="T45" fmla="*/ 2147483647 h 106"/>
              <a:gd name="T46" fmla="*/ 2147483647 w 150"/>
              <a:gd name="T47" fmla="*/ 2147483647 h 106"/>
              <a:gd name="T48" fmla="*/ 2147483647 w 150"/>
              <a:gd name="T49" fmla="*/ 0 h 106"/>
              <a:gd name="T50" fmla="*/ 2147483647 w 150"/>
              <a:gd name="T51" fmla="*/ 0 h 106"/>
              <a:gd name="T52" fmla="*/ 2147483647 w 150"/>
              <a:gd name="T53" fmla="*/ 0 h 106"/>
              <a:gd name="T54" fmla="*/ 2147483647 w 150"/>
              <a:gd name="T55" fmla="*/ 0 h 106"/>
              <a:gd name="T56" fmla="*/ 2147483647 w 150"/>
              <a:gd name="T57" fmla="*/ 0 h 106"/>
              <a:gd name="T58" fmla="*/ 2147483647 w 150"/>
              <a:gd name="T59" fmla="*/ 2147483647 h 106"/>
              <a:gd name="T60" fmla="*/ 2147483647 w 150"/>
              <a:gd name="T61" fmla="*/ 2147483647 h 106"/>
              <a:gd name="T62" fmla="*/ 2147483647 w 150"/>
              <a:gd name="T63" fmla="*/ 2147483647 h 106"/>
              <a:gd name="T64" fmla="*/ 2147483647 w 150"/>
              <a:gd name="T65" fmla="*/ 2147483647 h 106"/>
              <a:gd name="T66" fmla="*/ 2147483647 w 150"/>
              <a:gd name="T67" fmla="*/ 2147483647 h 106"/>
              <a:gd name="T68" fmla="*/ 2147483647 w 150"/>
              <a:gd name="T69" fmla="*/ 2147483647 h 10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50"/>
              <a:gd name="T106" fmla="*/ 0 h 106"/>
              <a:gd name="T107" fmla="*/ 150 w 150"/>
              <a:gd name="T108" fmla="*/ 106 h 10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50" h="106">
                <a:moveTo>
                  <a:pt x="150" y="24"/>
                </a:moveTo>
                <a:lnTo>
                  <a:pt x="150" y="104"/>
                </a:lnTo>
                <a:lnTo>
                  <a:pt x="147" y="99"/>
                </a:lnTo>
                <a:lnTo>
                  <a:pt x="143" y="95"/>
                </a:lnTo>
                <a:lnTo>
                  <a:pt x="138" y="92"/>
                </a:lnTo>
                <a:lnTo>
                  <a:pt x="128" y="88"/>
                </a:lnTo>
                <a:lnTo>
                  <a:pt x="116" y="85"/>
                </a:lnTo>
                <a:lnTo>
                  <a:pt x="105" y="83"/>
                </a:lnTo>
                <a:lnTo>
                  <a:pt x="90" y="80"/>
                </a:lnTo>
                <a:lnTo>
                  <a:pt x="74" y="80"/>
                </a:lnTo>
                <a:lnTo>
                  <a:pt x="60" y="80"/>
                </a:lnTo>
                <a:lnTo>
                  <a:pt x="45" y="83"/>
                </a:lnTo>
                <a:lnTo>
                  <a:pt x="33" y="85"/>
                </a:lnTo>
                <a:lnTo>
                  <a:pt x="22" y="88"/>
                </a:lnTo>
                <a:lnTo>
                  <a:pt x="12" y="92"/>
                </a:lnTo>
                <a:lnTo>
                  <a:pt x="5" y="97"/>
                </a:lnTo>
                <a:lnTo>
                  <a:pt x="0" y="99"/>
                </a:lnTo>
                <a:lnTo>
                  <a:pt x="0" y="106"/>
                </a:lnTo>
                <a:lnTo>
                  <a:pt x="0" y="24"/>
                </a:lnTo>
                <a:lnTo>
                  <a:pt x="0" y="19"/>
                </a:lnTo>
                <a:lnTo>
                  <a:pt x="5" y="14"/>
                </a:lnTo>
                <a:lnTo>
                  <a:pt x="12" y="10"/>
                </a:lnTo>
                <a:lnTo>
                  <a:pt x="22" y="7"/>
                </a:lnTo>
                <a:lnTo>
                  <a:pt x="33" y="2"/>
                </a:lnTo>
                <a:lnTo>
                  <a:pt x="45" y="0"/>
                </a:lnTo>
                <a:lnTo>
                  <a:pt x="60" y="0"/>
                </a:lnTo>
                <a:lnTo>
                  <a:pt x="74" y="0"/>
                </a:lnTo>
                <a:lnTo>
                  <a:pt x="90" y="0"/>
                </a:lnTo>
                <a:lnTo>
                  <a:pt x="105" y="0"/>
                </a:lnTo>
                <a:lnTo>
                  <a:pt x="116" y="2"/>
                </a:lnTo>
                <a:lnTo>
                  <a:pt x="128" y="7"/>
                </a:lnTo>
                <a:lnTo>
                  <a:pt x="138" y="10"/>
                </a:lnTo>
                <a:lnTo>
                  <a:pt x="143" y="14"/>
                </a:lnTo>
                <a:lnTo>
                  <a:pt x="147" y="19"/>
                </a:lnTo>
                <a:lnTo>
                  <a:pt x="150" y="24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09" name="Freeform 27"/>
          <p:cNvSpPr>
            <a:spLocks/>
          </p:cNvSpPr>
          <p:nvPr/>
        </p:nvSpPr>
        <p:spPr bwMode="auto">
          <a:xfrm>
            <a:off x="4364038" y="3702050"/>
            <a:ext cx="238125" cy="168275"/>
          </a:xfrm>
          <a:custGeom>
            <a:avLst/>
            <a:gdLst>
              <a:gd name="T0" fmla="*/ 2147483647 w 150"/>
              <a:gd name="T1" fmla="*/ 2147483647 h 106"/>
              <a:gd name="T2" fmla="*/ 2147483647 w 150"/>
              <a:gd name="T3" fmla="*/ 2147483647 h 106"/>
              <a:gd name="T4" fmla="*/ 2147483647 w 150"/>
              <a:gd name="T5" fmla="*/ 2147483647 h 106"/>
              <a:gd name="T6" fmla="*/ 2147483647 w 150"/>
              <a:gd name="T7" fmla="*/ 2147483647 h 106"/>
              <a:gd name="T8" fmla="*/ 2147483647 w 150"/>
              <a:gd name="T9" fmla="*/ 2147483647 h 106"/>
              <a:gd name="T10" fmla="*/ 2147483647 w 150"/>
              <a:gd name="T11" fmla="*/ 2147483647 h 106"/>
              <a:gd name="T12" fmla="*/ 2147483647 w 150"/>
              <a:gd name="T13" fmla="*/ 2147483647 h 106"/>
              <a:gd name="T14" fmla="*/ 2147483647 w 150"/>
              <a:gd name="T15" fmla="*/ 2147483647 h 106"/>
              <a:gd name="T16" fmla="*/ 2147483647 w 150"/>
              <a:gd name="T17" fmla="*/ 2147483647 h 106"/>
              <a:gd name="T18" fmla="*/ 2147483647 w 150"/>
              <a:gd name="T19" fmla="*/ 2147483647 h 106"/>
              <a:gd name="T20" fmla="*/ 2147483647 w 150"/>
              <a:gd name="T21" fmla="*/ 2147483647 h 106"/>
              <a:gd name="T22" fmla="*/ 2147483647 w 150"/>
              <a:gd name="T23" fmla="*/ 2147483647 h 106"/>
              <a:gd name="T24" fmla="*/ 2147483647 w 150"/>
              <a:gd name="T25" fmla="*/ 2147483647 h 106"/>
              <a:gd name="T26" fmla="*/ 2147483647 w 150"/>
              <a:gd name="T27" fmla="*/ 2147483647 h 106"/>
              <a:gd name="T28" fmla="*/ 2147483647 w 150"/>
              <a:gd name="T29" fmla="*/ 2147483647 h 106"/>
              <a:gd name="T30" fmla="*/ 2147483647 w 150"/>
              <a:gd name="T31" fmla="*/ 2147483647 h 106"/>
              <a:gd name="T32" fmla="*/ 0 w 150"/>
              <a:gd name="T33" fmla="*/ 2147483647 h 106"/>
              <a:gd name="T34" fmla="*/ 0 w 150"/>
              <a:gd name="T35" fmla="*/ 2147483647 h 106"/>
              <a:gd name="T36" fmla="*/ 0 w 150"/>
              <a:gd name="T37" fmla="*/ 2147483647 h 106"/>
              <a:gd name="T38" fmla="*/ 0 w 150"/>
              <a:gd name="T39" fmla="*/ 2147483647 h 106"/>
              <a:gd name="T40" fmla="*/ 2147483647 w 150"/>
              <a:gd name="T41" fmla="*/ 2147483647 h 106"/>
              <a:gd name="T42" fmla="*/ 2147483647 w 150"/>
              <a:gd name="T43" fmla="*/ 2147483647 h 106"/>
              <a:gd name="T44" fmla="*/ 2147483647 w 150"/>
              <a:gd name="T45" fmla="*/ 2147483647 h 106"/>
              <a:gd name="T46" fmla="*/ 2147483647 w 150"/>
              <a:gd name="T47" fmla="*/ 2147483647 h 106"/>
              <a:gd name="T48" fmla="*/ 2147483647 w 150"/>
              <a:gd name="T49" fmla="*/ 0 h 106"/>
              <a:gd name="T50" fmla="*/ 2147483647 w 150"/>
              <a:gd name="T51" fmla="*/ 0 h 106"/>
              <a:gd name="T52" fmla="*/ 2147483647 w 150"/>
              <a:gd name="T53" fmla="*/ 0 h 106"/>
              <a:gd name="T54" fmla="*/ 2147483647 w 150"/>
              <a:gd name="T55" fmla="*/ 0 h 106"/>
              <a:gd name="T56" fmla="*/ 2147483647 w 150"/>
              <a:gd name="T57" fmla="*/ 0 h 106"/>
              <a:gd name="T58" fmla="*/ 2147483647 w 150"/>
              <a:gd name="T59" fmla="*/ 2147483647 h 106"/>
              <a:gd name="T60" fmla="*/ 2147483647 w 150"/>
              <a:gd name="T61" fmla="*/ 2147483647 h 106"/>
              <a:gd name="T62" fmla="*/ 2147483647 w 150"/>
              <a:gd name="T63" fmla="*/ 2147483647 h 106"/>
              <a:gd name="T64" fmla="*/ 2147483647 w 150"/>
              <a:gd name="T65" fmla="*/ 2147483647 h 106"/>
              <a:gd name="T66" fmla="*/ 2147483647 w 150"/>
              <a:gd name="T67" fmla="*/ 2147483647 h 106"/>
              <a:gd name="T68" fmla="*/ 2147483647 w 150"/>
              <a:gd name="T69" fmla="*/ 2147483647 h 10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50"/>
              <a:gd name="T106" fmla="*/ 0 h 106"/>
              <a:gd name="T107" fmla="*/ 150 w 150"/>
              <a:gd name="T108" fmla="*/ 106 h 10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50" h="106">
                <a:moveTo>
                  <a:pt x="150" y="24"/>
                </a:moveTo>
                <a:lnTo>
                  <a:pt x="150" y="104"/>
                </a:lnTo>
                <a:lnTo>
                  <a:pt x="147" y="99"/>
                </a:lnTo>
                <a:lnTo>
                  <a:pt x="143" y="95"/>
                </a:lnTo>
                <a:lnTo>
                  <a:pt x="138" y="92"/>
                </a:lnTo>
                <a:lnTo>
                  <a:pt x="128" y="88"/>
                </a:lnTo>
                <a:lnTo>
                  <a:pt x="116" y="85"/>
                </a:lnTo>
                <a:lnTo>
                  <a:pt x="105" y="83"/>
                </a:lnTo>
                <a:lnTo>
                  <a:pt x="90" y="80"/>
                </a:lnTo>
                <a:lnTo>
                  <a:pt x="74" y="80"/>
                </a:lnTo>
                <a:lnTo>
                  <a:pt x="60" y="80"/>
                </a:lnTo>
                <a:lnTo>
                  <a:pt x="45" y="83"/>
                </a:lnTo>
                <a:lnTo>
                  <a:pt x="33" y="85"/>
                </a:lnTo>
                <a:lnTo>
                  <a:pt x="22" y="88"/>
                </a:lnTo>
                <a:lnTo>
                  <a:pt x="12" y="92"/>
                </a:lnTo>
                <a:lnTo>
                  <a:pt x="5" y="97"/>
                </a:lnTo>
                <a:lnTo>
                  <a:pt x="0" y="99"/>
                </a:lnTo>
                <a:lnTo>
                  <a:pt x="0" y="106"/>
                </a:lnTo>
                <a:lnTo>
                  <a:pt x="0" y="24"/>
                </a:lnTo>
                <a:lnTo>
                  <a:pt x="0" y="19"/>
                </a:lnTo>
                <a:lnTo>
                  <a:pt x="5" y="14"/>
                </a:lnTo>
                <a:lnTo>
                  <a:pt x="12" y="10"/>
                </a:lnTo>
                <a:lnTo>
                  <a:pt x="22" y="7"/>
                </a:lnTo>
                <a:lnTo>
                  <a:pt x="33" y="2"/>
                </a:lnTo>
                <a:lnTo>
                  <a:pt x="45" y="0"/>
                </a:lnTo>
                <a:lnTo>
                  <a:pt x="60" y="0"/>
                </a:lnTo>
                <a:lnTo>
                  <a:pt x="74" y="0"/>
                </a:lnTo>
                <a:lnTo>
                  <a:pt x="90" y="0"/>
                </a:lnTo>
                <a:lnTo>
                  <a:pt x="105" y="0"/>
                </a:lnTo>
                <a:lnTo>
                  <a:pt x="116" y="2"/>
                </a:lnTo>
                <a:lnTo>
                  <a:pt x="128" y="7"/>
                </a:lnTo>
                <a:lnTo>
                  <a:pt x="138" y="10"/>
                </a:lnTo>
                <a:lnTo>
                  <a:pt x="143" y="14"/>
                </a:lnTo>
                <a:lnTo>
                  <a:pt x="147" y="19"/>
                </a:lnTo>
                <a:lnTo>
                  <a:pt x="150" y="24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10" name="Freeform 28"/>
          <p:cNvSpPr>
            <a:spLocks/>
          </p:cNvSpPr>
          <p:nvPr/>
        </p:nvSpPr>
        <p:spPr bwMode="auto">
          <a:xfrm>
            <a:off x="4368800" y="3836988"/>
            <a:ext cx="228600" cy="63500"/>
          </a:xfrm>
          <a:custGeom>
            <a:avLst/>
            <a:gdLst>
              <a:gd name="T0" fmla="*/ 2147483647 w 144"/>
              <a:gd name="T1" fmla="*/ 2147483647 h 40"/>
              <a:gd name="T2" fmla="*/ 2147483647 w 144"/>
              <a:gd name="T3" fmla="*/ 2147483647 h 40"/>
              <a:gd name="T4" fmla="*/ 2147483647 w 144"/>
              <a:gd name="T5" fmla="*/ 2147483647 h 40"/>
              <a:gd name="T6" fmla="*/ 2147483647 w 144"/>
              <a:gd name="T7" fmla="*/ 2147483647 h 40"/>
              <a:gd name="T8" fmla="*/ 2147483647 w 144"/>
              <a:gd name="T9" fmla="*/ 2147483647 h 40"/>
              <a:gd name="T10" fmla="*/ 2147483647 w 144"/>
              <a:gd name="T11" fmla="*/ 2147483647 h 40"/>
              <a:gd name="T12" fmla="*/ 2147483647 w 144"/>
              <a:gd name="T13" fmla="*/ 2147483647 h 40"/>
              <a:gd name="T14" fmla="*/ 2147483647 w 144"/>
              <a:gd name="T15" fmla="*/ 2147483647 h 40"/>
              <a:gd name="T16" fmla="*/ 2147483647 w 144"/>
              <a:gd name="T17" fmla="*/ 2147483647 h 40"/>
              <a:gd name="T18" fmla="*/ 2147483647 w 144"/>
              <a:gd name="T19" fmla="*/ 2147483647 h 40"/>
              <a:gd name="T20" fmla="*/ 2147483647 w 144"/>
              <a:gd name="T21" fmla="*/ 2147483647 h 40"/>
              <a:gd name="T22" fmla="*/ 2147483647 w 144"/>
              <a:gd name="T23" fmla="*/ 2147483647 h 40"/>
              <a:gd name="T24" fmla="*/ 2147483647 w 144"/>
              <a:gd name="T25" fmla="*/ 2147483647 h 40"/>
              <a:gd name="T26" fmla="*/ 2147483647 w 144"/>
              <a:gd name="T27" fmla="*/ 2147483647 h 40"/>
              <a:gd name="T28" fmla="*/ 2147483647 w 144"/>
              <a:gd name="T29" fmla="*/ 2147483647 h 40"/>
              <a:gd name="T30" fmla="*/ 2147483647 w 144"/>
              <a:gd name="T31" fmla="*/ 0 h 40"/>
              <a:gd name="T32" fmla="*/ 2147483647 w 144"/>
              <a:gd name="T33" fmla="*/ 0 h 40"/>
              <a:gd name="T34" fmla="*/ 2147483647 w 144"/>
              <a:gd name="T35" fmla="*/ 0 h 40"/>
              <a:gd name="T36" fmla="*/ 2147483647 w 144"/>
              <a:gd name="T37" fmla="*/ 2147483647 h 40"/>
              <a:gd name="T38" fmla="*/ 2147483647 w 144"/>
              <a:gd name="T39" fmla="*/ 2147483647 h 40"/>
              <a:gd name="T40" fmla="*/ 2147483647 w 144"/>
              <a:gd name="T41" fmla="*/ 2147483647 h 40"/>
              <a:gd name="T42" fmla="*/ 2147483647 w 144"/>
              <a:gd name="T43" fmla="*/ 2147483647 h 40"/>
              <a:gd name="T44" fmla="*/ 2147483647 w 144"/>
              <a:gd name="T45" fmla="*/ 2147483647 h 40"/>
              <a:gd name="T46" fmla="*/ 2147483647 w 144"/>
              <a:gd name="T47" fmla="*/ 2147483647 h 40"/>
              <a:gd name="T48" fmla="*/ 0 w 144"/>
              <a:gd name="T49" fmla="*/ 2147483647 h 40"/>
              <a:gd name="T50" fmla="*/ 2147483647 w 144"/>
              <a:gd name="T51" fmla="*/ 2147483647 h 40"/>
              <a:gd name="T52" fmla="*/ 2147483647 w 144"/>
              <a:gd name="T53" fmla="*/ 2147483647 h 40"/>
              <a:gd name="T54" fmla="*/ 2147483647 w 144"/>
              <a:gd name="T55" fmla="*/ 2147483647 h 40"/>
              <a:gd name="T56" fmla="*/ 2147483647 w 144"/>
              <a:gd name="T57" fmla="*/ 2147483647 h 40"/>
              <a:gd name="T58" fmla="*/ 2147483647 w 144"/>
              <a:gd name="T59" fmla="*/ 2147483647 h 40"/>
              <a:gd name="T60" fmla="*/ 2147483647 w 144"/>
              <a:gd name="T61" fmla="*/ 2147483647 h 40"/>
              <a:gd name="T62" fmla="*/ 2147483647 w 144"/>
              <a:gd name="T63" fmla="*/ 2147483647 h 40"/>
              <a:gd name="T64" fmla="*/ 2147483647 w 144"/>
              <a:gd name="T65" fmla="*/ 2147483647 h 4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44"/>
              <a:gd name="T100" fmla="*/ 0 h 40"/>
              <a:gd name="T101" fmla="*/ 144 w 144"/>
              <a:gd name="T102" fmla="*/ 40 h 4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44" h="40">
                <a:moveTo>
                  <a:pt x="71" y="40"/>
                </a:moveTo>
                <a:lnTo>
                  <a:pt x="85" y="40"/>
                </a:lnTo>
                <a:lnTo>
                  <a:pt x="99" y="38"/>
                </a:lnTo>
                <a:lnTo>
                  <a:pt x="111" y="38"/>
                </a:lnTo>
                <a:lnTo>
                  <a:pt x="123" y="36"/>
                </a:lnTo>
                <a:lnTo>
                  <a:pt x="130" y="31"/>
                </a:lnTo>
                <a:lnTo>
                  <a:pt x="137" y="29"/>
                </a:lnTo>
                <a:lnTo>
                  <a:pt x="142" y="24"/>
                </a:lnTo>
                <a:lnTo>
                  <a:pt x="144" y="21"/>
                </a:lnTo>
                <a:lnTo>
                  <a:pt x="142" y="17"/>
                </a:lnTo>
                <a:lnTo>
                  <a:pt x="137" y="12"/>
                </a:lnTo>
                <a:lnTo>
                  <a:pt x="130" y="10"/>
                </a:lnTo>
                <a:lnTo>
                  <a:pt x="123" y="7"/>
                </a:lnTo>
                <a:lnTo>
                  <a:pt x="111" y="3"/>
                </a:lnTo>
                <a:lnTo>
                  <a:pt x="99" y="3"/>
                </a:lnTo>
                <a:lnTo>
                  <a:pt x="85" y="0"/>
                </a:lnTo>
                <a:lnTo>
                  <a:pt x="71" y="0"/>
                </a:lnTo>
                <a:lnTo>
                  <a:pt x="57" y="0"/>
                </a:lnTo>
                <a:lnTo>
                  <a:pt x="45" y="3"/>
                </a:lnTo>
                <a:lnTo>
                  <a:pt x="30" y="3"/>
                </a:lnTo>
                <a:lnTo>
                  <a:pt x="21" y="7"/>
                </a:lnTo>
                <a:lnTo>
                  <a:pt x="12" y="10"/>
                </a:lnTo>
                <a:lnTo>
                  <a:pt x="4" y="12"/>
                </a:lnTo>
                <a:lnTo>
                  <a:pt x="2" y="17"/>
                </a:lnTo>
                <a:lnTo>
                  <a:pt x="0" y="21"/>
                </a:lnTo>
                <a:lnTo>
                  <a:pt x="2" y="24"/>
                </a:lnTo>
                <a:lnTo>
                  <a:pt x="4" y="29"/>
                </a:lnTo>
                <a:lnTo>
                  <a:pt x="12" y="31"/>
                </a:lnTo>
                <a:lnTo>
                  <a:pt x="21" y="36"/>
                </a:lnTo>
                <a:lnTo>
                  <a:pt x="30" y="38"/>
                </a:lnTo>
                <a:lnTo>
                  <a:pt x="45" y="38"/>
                </a:lnTo>
                <a:lnTo>
                  <a:pt x="57" y="40"/>
                </a:lnTo>
                <a:lnTo>
                  <a:pt x="71" y="40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11" name="Rectangle 29"/>
          <p:cNvSpPr>
            <a:spLocks noChangeArrowheads="1"/>
          </p:cNvSpPr>
          <p:nvPr/>
        </p:nvSpPr>
        <p:spPr bwMode="auto">
          <a:xfrm>
            <a:off x="2938463" y="3983038"/>
            <a:ext cx="104775" cy="563562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12" name="Rectangle 30"/>
          <p:cNvSpPr>
            <a:spLocks noChangeArrowheads="1"/>
          </p:cNvSpPr>
          <p:nvPr/>
        </p:nvSpPr>
        <p:spPr bwMode="auto">
          <a:xfrm>
            <a:off x="2938463" y="3983038"/>
            <a:ext cx="104775" cy="563562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13" name="Rectangle 31"/>
          <p:cNvSpPr>
            <a:spLocks noChangeArrowheads="1"/>
          </p:cNvSpPr>
          <p:nvPr/>
        </p:nvSpPr>
        <p:spPr bwMode="auto">
          <a:xfrm>
            <a:off x="552450" y="4029075"/>
            <a:ext cx="68263" cy="51752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14" name="Rectangle 32"/>
          <p:cNvSpPr>
            <a:spLocks noChangeArrowheads="1"/>
          </p:cNvSpPr>
          <p:nvPr/>
        </p:nvSpPr>
        <p:spPr bwMode="auto">
          <a:xfrm>
            <a:off x="552450" y="4029075"/>
            <a:ext cx="68263" cy="5175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15" name="Freeform 33"/>
          <p:cNvSpPr>
            <a:spLocks/>
          </p:cNvSpPr>
          <p:nvPr/>
        </p:nvSpPr>
        <p:spPr bwMode="auto">
          <a:xfrm>
            <a:off x="620713" y="4029075"/>
            <a:ext cx="198437" cy="517525"/>
          </a:xfrm>
          <a:custGeom>
            <a:avLst/>
            <a:gdLst>
              <a:gd name="T0" fmla="*/ 0 w 125"/>
              <a:gd name="T1" fmla="*/ 2147483647 h 326"/>
              <a:gd name="T2" fmla="*/ 0 w 125"/>
              <a:gd name="T3" fmla="*/ 0 h 326"/>
              <a:gd name="T4" fmla="*/ 2147483647 w 125"/>
              <a:gd name="T5" fmla="*/ 2147483647 h 326"/>
              <a:gd name="T6" fmla="*/ 0 w 125"/>
              <a:gd name="T7" fmla="*/ 2147483647 h 326"/>
              <a:gd name="T8" fmla="*/ 0 60000 65536"/>
              <a:gd name="T9" fmla="*/ 0 60000 65536"/>
              <a:gd name="T10" fmla="*/ 0 60000 65536"/>
              <a:gd name="T11" fmla="*/ 0 60000 65536"/>
              <a:gd name="T12" fmla="*/ 0 w 125"/>
              <a:gd name="T13" fmla="*/ 0 h 326"/>
              <a:gd name="T14" fmla="*/ 125 w 125"/>
              <a:gd name="T15" fmla="*/ 326 h 3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5" h="326">
                <a:moveTo>
                  <a:pt x="0" y="326"/>
                </a:moveTo>
                <a:lnTo>
                  <a:pt x="0" y="0"/>
                </a:lnTo>
                <a:lnTo>
                  <a:pt x="125" y="160"/>
                </a:lnTo>
                <a:lnTo>
                  <a:pt x="0" y="326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16" name="Freeform 34"/>
          <p:cNvSpPr>
            <a:spLocks/>
          </p:cNvSpPr>
          <p:nvPr/>
        </p:nvSpPr>
        <p:spPr bwMode="auto">
          <a:xfrm>
            <a:off x="620713" y="4029075"/>
            <a:ext cx="198437" cy="517525"/>
          </a:xfrm>
          <a:custGeom>
            <a:avLst/>
            <a:gdLst>
              <a:gd name="T0" fmla="*/ 0 w 125"/>
              <a:gd name="T1" fmla="*/ 2147483647 h 326"/>
              <a:gd name="T2" fmla="*/ 0 w 125"/>
              <a:gd name="T3" fmla="*/ 0 h 326"/>
              <a:gd name="T4" fmla="*/ 2147483647 w 125"/>
              <a:gd name="T5" fmla="*/ 2147483647 h 326"/>
              <a:gd name="T6" fmla="*/ 0 w 125"/>
              <a:gd name="T7" fmla="*/ 2147483647 h 326"/>
              <a:gd name="T8" fmla="*/ 0 60000 65536"/>
              <a:gd name="T9" fmla="*/ 0 60000 65536"/>
              <a:gd name="T10" fmla="*/ 0 60000 65536"/>
              <a:gd name="T11" fmla="*/ 0 60000 65536"/>
              <a:gd name="T12" fmla="*/ 0 w 125"/>
              <a:gd name="T13" fmla="*/ 0 h 326"/>
              <a:gd name="T14" fmla="*/ 125 w 125"/>
              <a:gd name="T15" fmla="*/ 326 h 3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5" h="326">
                <a:moveTo>
                  <a:pt x="0" y="326"/>
                </a:moveTo>
                <a:lnTo>
                  <a:pt x="0" y="0"/>
                </a:lnTo>
                <a:lnTo>
                  <a:pt x="125" y="160"/>
                </a:lnTo>
                <a:lnTo>
                  <a:pt x="0" y="326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17" name="Rectangle 35"/>
          <p:cNvSpPr>
            <a:spLocks noChangeArrowheads="1"/>
          </p:cNvSpPr>
          <p:nvPr/>
        </p:nvSpPr>
        <p:spPr bwMode="auto">
          <a:xfrm>
            <a:off x="736600" y="4200525"/>
            <a:ext cx="1054100" cy="169863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18" name="Rectangle 36"/>
          <p:cNvSpPr>
            <a:spLocks noChangeArrowheads="1"/>
          </p:cNvSpPr>
          <p:nvPr/>
        </p:nvSpPr>
        <p:spPr bwMode="auto">
          <a:xfrm>
            <a:off x="736600" y="4200525"/>
            <a:ext cx="1054100" cy="169863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19" name="Rectangle 37"/>
          <p:cNvSpPr>
            <a:spLocks noChangeArrowheads="1"/>
          </p:cNvSpPr>
          <p:nvPr/>
        </p:nvSpPr>
        <p:spPr bwMode="auto">
          <a:xfrm>
            <a:off x="1247775" y="4175125"/>
            <a:ext cx="76200" cy="220663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20" name="Rectangle 38"/>
          <p:cNvSpPr>
            <a:spLocks noChangeArrowheads="1"/>
          </p:cNvSpPr>
          <p:nvPr/>
        </p:nvSpPr>
        <p:spPr bwMode="auto">
          <a:xfrm>
            <a:off x="1247775" y="4175125"/>
            <a:ext cx="76200" cy="220663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21" name="Rectangle 39"/>
          <p:cNvSpPr>
            <a:spLocks noChangeArrowheads="1"/>
          </p:cNvSpPr>
          <p:nvPr/>
        </p:nvSpPr>
        <p:spPr bwMode="auto">
          <a:xfrm>
            <a:off x="1304925" y="4152900"/>
            <a:ext cx="79375" cy="26670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22" name="Rectangle 40"/>
          <p:cNvSpPr>
            <a:spLocks noChangeArrowheads="1"/>
          </p:cNvSpPr>
          <p:nvPr/>
        </p:nvSpPr>
        <p:spPr bwMode="auto">
          <a:xfrm>
            <a:off x="1304925" y="4152900"/>
            <a:ext cx="79375" cy="2667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23" name="Rectangle 41"/>
          <p:cNvSpPr>
            <a:spLocks noChangeArrowheads="1"/>
          </p:cNvSpPr>
          <p:nvPr/>
        </p:nvSpPr>
        <p:spPr bwMode="auto">
          <a:xfrm>
            <a:off x="2054225" y="4133850"/>
            <a:ext cx="760413" cy="303213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24" name="Rectangle 42"/>
          <p:cNvSpPr>
            <a:spLocks noChangeArrowheads="1"/>
          </p:cNvSpPr>
          <p:nvPr/>
        </p:nvSpPr>
        <p:spPr bwMode="auto">
          <a:xfrm>
            <a:off x="2054225" y="4133850"/>
            <a:ext cx="760413" cy="303213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25" name="Rectangle 43"/>
          <p:cNvSpPr>
            <a:spLocks noChangeArrowheads="1"/>
          </p:cNvSpPr>
          <p:nvPr/>
        </p:nvSpPr>
        <p:spPr bwMode="auto">
          <a:xfrm>
            <a:off x="1373188" y="4133850"/>
            <a:ext cx="409575" cy="303213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26" name="Rectangle 44"/>
          <p:cNvSpPr>
            <a:spLocks noChangeArrowheads="1"/>
          </p:cNvSpPr>
          <p:nvPr/>
        </p:nvSpPr>
        <p:spPr bwMode="auto">
          <a:xfrm>
            <a:off x="1373188" y="4133850"/>
            <a:ext cx="409575" cy="303213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27" name="Rectangle 45"/>
          <p:cNvSpPr>
            <a:spLocks noChangeArrowheads="1"/>
          </p:cNvSpPr>
          <p:nvPr/>
        </p:nvSpPr>
        <p:spPr bwMode="auto">
          <a:xfrm>
            <a:off x="1658938" y="4103688"/>
            <a:ext cx="406400" cy="363537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28" name="Rectangle 46"/>
          <p:cNvSpPr>
            <a:spLocks noChangeArrowheads="1"/>
          </p:cNvSpPr>
          <p:nvPr/>
        </p:nvSpPr>
        <p:spPr bwMode="auto">
          <a:xfrm>
            <a:off x="1658938" y="4103688"/>
            <a:ext cx="406400" cy="363537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29" name="Freeform 47"/>
          <p:cNvSpPr>
            <a:spLocks/>
          </p:cNvSpPr>
          <p:nvPr/>
        </p:nvSpPr>
        <p:spPr bwMode="auto">
          <a:xfrm>
            <a:off x="2787650" y="4051300"/>
            <a:ext cx="93663" cy="473075"/>
          </a:xfrm>
          <a:custGeom>
            <a:avLst/>
            <a:gdLst>
              <a:gd name="T0" fmla="*/ 2147483647 w 59"/>
              <a:gd name="T1" fmla="*/ 0 h 298"/>
              <a:gd name="T2" fmla="*/ 2147483647 w 59"/>
              <a:gd name="T3" fmla="*/ 0 h 298"/>
              <a:gd name="T4" fmla="*/ 2147483647 w 59"/>
              <a:gd name="T5" fmla="*/ 0 h 298"/>
              <a:gd name="T6" fmla="*/ 2147483647 w 59"/>
              <a:gd name="T7" fmla="*/ 2147483647 h 298"/>
              <a:gd name="T8" fmla="*/ 2147483647 w 59"/>
              <a:gd name="T9" fmla="*/ 2147483647 h 298"/>
              <a:gd name="T10" fmla="*/ 2147483647 w 59"/>
              <a:gd name="T11" fmla="*/ 2147483647 h 298"/>
              <a:gd name="T12" fmla="*/ 2147483647 w 59"/>
              <a:gd name="T13" fmla="*/ 2147483647 h 298"/>
              <a:gd name="T14" fmla="*/ 2147483647 w 59"/>
              <a:gd name="T15" fmla="*/ 2147483647 h 298"/>
              <a:gd name="T16" fmla="*/ 2147483647 w 59"/>
              <a:gd name="T17" fmla="*/ 2147483647 h 298"/>
              <a:gd name="T18" fmla="*/ 2147483647 w 59"/>
              <a:gd name="T19" fmla="*/ 2147483647 h 298"/>
              <a:gd name="T20" fmla="*/ 2147483647 w 59"/>
              <a:gd name="T21" fmla="*/ 2147483647 h 298"/>
              <a:gd name="T22" fmla="*/ 2147483647 w 59"/>
              <a:gd name="T23" fmla="*/ 2147483647 h 298"/>
              <a:gd name="T24" fmla="*/ 2147483647 w 59"/>
              <a:gd name="T25" fmla="*/ 2147483647 h 298"/>
              <a:gd name="T26" fmla="*/ 2147483647 w 59"/>
              <a:gd name="T27" fmla="*/ 2147483647 h 298"/>
              <a:gd name="T28" fmla="*/ 2147483647 w 59"/>
              <a:gd name="T29" fmla="*/ 2147483647 h 298"/>
              <a:gd name="T30" fmla="*/ 2147483647 w 59"/>
              <a:gd name="T31" fmla="*/ 2147483647 h 298"/>
              <a:gd name="T32" fmla="*/ 2147483647 w 59"/>
              <a:gd name="T33" fmla="*/ 2147483647 h 298"/>
              <a:gd name="T34" fmla="*/ 2147483647 w 59"/>
              <a:gd name="T35" fmla="*/ 2147483647 h 298"/>
              <a:gd name="T36" fmla="*/ 2147483647 w 59"/>
              <a:gd name="T37" fmla="*/ 2147483647 h 298"/>
              <a:gd name="T38" fmla="*/ 2147483647 w 59"/>
              <a:gd name="T39" fmla="*/ 2147483647 h 298"/>
              <a:gd name="T40" fmla="*/ 2147483647 w 59"/>
              <a:gd name="T41" fmla="*/ 2147483647 h 298"/>
              <a:gd name="T42" fmla="*/ 2147483647 w 59"/>
              <a:gd name="T43" fmla="*/ 2147483647 h 298"/>
              <a:gd name="T44" fmla="*/ 2147483647 w 59"/>
              <a:gd name="T45" fmla="*/ 2147483647 h 298"/>
              <a:gd name="T46" fmla="*/ 2147483647 w 59"/>
              <a:gd name="T47" fmla="*/ 2147483647 h 298"/>
              <a:gd name="T48" fmla="*/ 2147483647 w 59"/>
              <a:gd name="T49" fmla="*/ 2147483647 h 298"/>
              <a:gd name="T50" fmla="*/ 2147483647 w 59"/>
              <a:gd name="T51" fmla="*/ 2147483647 h 298"/>
              <a:gd name="T52" fmla="*/ 0 w 59"/>
              <a:gd name="T53" fmla="*/ 2147483647 h 298"/>
              <a:gd name="T54" fmla="*/ 0 w 59"/>
              <a:gd name="T55" fmla="*/ 2147483647 h 298"/>
              <a:gd name="T56" fmla="*/ 0 w 59"/>
              <a:gd name="T57" fmla="*/ 2147483647 h 298"/>
              <a:gd name="T58" fmla="*/ 0 w 59"/>
              <a:gd name="T59" fmla="*/ 2147483647 h 298"/>
              <a:gd name="T60" fmla="*/ 2147483647 w 59"/>
              <a:gd name="T61" fmla="*/ 2147483647 h 298"/>
              <a:gd name="T62" fmla="*/ 2147483647 w 59"/>
              <a:gd name="T63" fmla="*/ 2147483647 h 298"/>
              <a:gd name="T64" fmla="*/ 2147483647 w 59"/>
              <a:gd name="T65" fmla="*/ 2147483647 h 298"/>
              <a:gd name="T66" fmla="*/ 2147483647 w 59"/>
              <a:gd name="T67" fmla="*/ 2147483647 h 298"/>
              <a:gd name="T68" fmla="*/ 2147483647 w 59"/>
              <a:gd name="T69" fmla="*/ 2147483647 h 298"/>
              <a:gd name="T70" fmla="*/ 2147483647 w 59"/>
              <a:gd name="T71" fmla="*/ 0 h 298"/>
              <a:gd name="T72" fmla="*/ 2147483647 w 59"/>
              <a:gd name="T73" fmla="*/ 0 h 29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9"/>
              <a:gd name="T112" fmla="*/ 0 h 298"/>
              <a:gd name="T113" fmla="*/ 59 w 59"/>
              <a:gd name="T114" fmla="*/ 298 h 29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9" h="298">
                <a:moveTo>
                  <a:pt x="31" y="0"/>
                </a:moveTo>
                <a:lnTo>
                  <a:pt x="31" y="0"/>
                </a:lnTo>
                <a:lnTo>
                  <a:pt x="36" y="0"/>
                </a:lnTo>
                <a:lnTo>
                  <a:pt x="43" y="2"/>
                </a:lnTo>
                <a:lnTo>
                  <a:pt x="47" y="5"/>
                </a:lnTo>
                <a:lnTo>
                  <a:pt x="52" y="7"/>
                </a:lnTo>
                <a:lnTo>
                  <a:pt x="55" y="12"/>
                </a:lnTo>
                <a:lnTo>
                  <a:pt x="57" y="16"/>
                </a:lnTo>
                <a:lnTo>
                  <a:pt x="59" y="24"/>
                </a:lnTo>
                <a:lnTo>
                  <a:pt x="59" y="28"/>
                </a:lnTo>
                <a:lnTo>
                  <a:pt x="59" y="267"/>
                </a:lnTo>
                <a:lnTo>
                  <a:pt x="59" y="274"/>
                </a:lnTo>
                <a:lnTo>
                  <a:pt x="57" y="279"/>
                </a:lnTo>
                <a:lnTo>
                  <a:pt x="55" y="284"/>
                </a:lnTo>
                <a:lnTo>
                  <a:pt x="52" y="288"/>
                </a:lnTo>
                <a:lnTo>
                  <a:pt x="47" y="293"/>
                </a:lnTo>
                <a:lnTo>
                  <a:pt x="43" y="295"/>
                </a:lnTo>
                <a:lnTo>
                  <a:pt x="36" y="298"/>
                </a:lnTo>
                <a:lnTo>
                  <a:pt x="31" y="298"/>
                </a:lnTo>
                <a:lnTo>
                  <a:pt x="24" y="298"/>
                </a:lnTo>
                <a:lnTo>
                  <a:pt x="19" y="295"/>
                </a:lnTo>
                <a:lnTo>
                  <a:pt x="14" y="293"/>
                </a:lnTo>
                <a:lnTo>
                  <a:pt x="9" y="288"/>
                </a:lnTo>
                <a:lnTo>
                  <a:pt x="5" y="284"/>
                </a:lnTo>
                <a:lnTo>
                  <a:pt x="2" y="279"/>
                </a:lnTo>
                <a:lnTo>
                  <a:pt x="0" y="274"/>
                </a:lnTo>
                <a:lnTo>
                  <a:pt x="0" y="267"/>
                </a:lnTo>
                <a:lnTo>
                  <a:pt x="0" y="28"/>
                </a:lnTo>
                <a:lnTo>
                  <a:pt x="0" y="24"/>
                </a:lnTo>
                <a:lnTo>
                  <a:pt x="2" y="16"/>
                </a:lnTo>
                <a:lnTo>
                  <a:pt x="5" y="12"/>
                </a:lnTo>
                <a:lnTo>
                  <a:pt x="9" y="7"/>
                </a:lnTo>
                <a:lnTo>
                  <a:pt x="14" y="5"/>
                </a:lnTo>
                <a:lnTo>
                  <a:pt x="19" y="2"/>
                </a:lnTo>
                <a:lnTo>
                  <a:pt x="24" y="0"/>
                </a:lnTo>
                <a:lnTo>
                  <a:pt x="31" y="0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30" name="Freeform 48"/>
          <p:cNvSpPr>
            <a:spLocks/>
          </p:cNvSpPr>
          <p:nvPr/>
        </p:nvSpPr>
        <p:spPr bwMode="auto">
          <a:xfrm>
            <a:off x="2787650" y="4051300"/>
            <a:ext cx="93663" cy="473075"/>
          </a:xfrm>
          <a:custGeom>
            <a:avLst/>
            <a:gdLst>
              <a:gd name="T0" fmla="*/ 2147483647 w 59"/>
              <a:gd name="T1" fmla="*/ 0 h 298"/>
              <a:gd name="T2" fmla="*/ 2147483647 w 59"/>
              <a:gd name="T3" fmla="*/ 0 h 298"/>
              <a:gd name="T4" fmla="*/ 2147483647 w 59"/>
              <a:gd name="T5" fmla="*/ 2147483647 h 298"/>
              <a:gd name="T6" fmla="*/ 2147483647 w 59"/>
              <a:gd name="T7" fmla="*/ 2147483647 h 298"/>
              <a:gd name="T8" fmla="*/ 2147483647 w 59"/>
              <a:gd name="T9" fmla="*/ 2147483647 h 298"/>
              <a:gd name="T10" fmla="*/ 2147483647 w 59"/>
              <a:gd name="T11" fmla="*/ 2147483647 h 298"/>
              <a:gd name="T12" fmla="*/ 2147483647 w 59"/>
              <a:gd name="T13" fmla="*/ 2147483647 h 298"/>
              <a:gd name="T14" fmla="*/ 2147483647 w 59"/>
              <a:gd name="T15" fmla="*/ 2147483647 h 298"/>
              <a:gd name="T16" fmla="*/ 2147483647 w 59"/>
              <a:gd name="T17" fmla="*/ 2147483647 h 298"/>
              <a:gd name="T18" fmla="*/ 2147483647 w 59"/>
              <a:gd name="T19" fmla="*/ 2147483647 h 298"/>
              <a:gd name="T20" fmla="*/ 2147483647 w 59"/>
              <a:gd name="T21" fmla="*/ 2147483647 h 298"/>
              <a:gd name="T22" fmla="*/ 2147483647 w 59"/>
              <a:gd name="T23" fmla="*/ 2147483647 h 298"/>
              <a:gd name="T24" fmla="*/ 2147483647 w 59"/>
              <a:gd name="T25" fmla="*/ 2147483647 h 298"/>
              <a:gd name="T26" fmla="*/ 2147483647 w 59"/>
              <a:gd name="T27" fmla="*/ 2147483647 h 298"/>
              <a:gd name="T28" fmla="*/ 2147483647 w 59"/>
              <a:gd name="T29" fmla="*/ 2147483647 h 298"/>
              <a:gd name="T30" fmla="*/ 2147483647 w 59"/>
              <a:gd name="T31" fmla="*/ 2147483647 h 298"/>
              <a:gd name="T32" fmla="*/ 2147483647 w 59"/>
              <a:gd name="T33" fmla="*/ 2147483647 h 298"/>
              <a:gd name="T34" fmla="*/ 2147483647 w 59"/>
              <a:gd name="T35" fmla="*/ 2147483647 h 298"/>
              <a:gd name="T36" fmla="*/ 2147483647 w 59"/>
              <a:gd name="T37" fmla="*/ 2147483647 h 298"/>
              <a:gd name="T38" fmla="*/ 2147483647 w 59"/>
              <a:gd name="T39" fmla="*/ 2147483647 h 298"/>
              <a:gd name="T40" fmla="*/ 2147483647 w 59"/>
              <a:gd name="T41" fmla="*/ 2147483647 h 298"/>
              <a:gd name="T42" fmla="*/ 2147483647 w 59"/>
              <a:gd name="T43" fmla="*/ 2147483647 h 298"/>
              <a:gd name="T44" fmla="*/ 2147483647 w 59"/>
              <a:gd name="T45" fmla="*/ 2147483647 h 298"/>
              <a:gd name="T46" fmla="*/ 2147483647 w 59"/>
              <a:gd name="T47" fmla="*/ 2147483647 h 298"/>
              <a:gd name="T48" fmla="*/ 0 w 59"/>
              <a:gd name="T49" fmla="*/ 2147483647 h 298"/>
              <a:gd name="T50" fmla="*/ 0 w 59"/>
              <a:gd name="T51" fmla="*/ 2147483647 h 298"/>
              <a:gd name="T52" fmla="*/ 0 w 59"/>
              <a:gd name="T53" fmla="*/ 2147483647 h 298"/>
              <a:gd name="T54" fmla="*/ 0 w 59"/>
              <a:gd name="T55" fmla="*/ 2147483647 h 298"/>
              <a:gd name="T56" fmla="*/ 2147483647 w 59"/>
              <a:gd name="T57" fmla="*/ 2147483647 h 298"/>
              <a:gd name="T58" fmla="*/ 2147483647 w 59"/>
              <a:gd name="T59" fmla="*/ 2147483647 h 298"/>
              <a:gd name="T60" fmla="*/ 2147483647 w 59"/>
              <a:gd name="T61" fmla="*/ 2147483647 h 298"/>
              <a:gd name="T62" fmla="*/ 2147483647 w 59"/>
              <a:gd name="T63" fmla="*/ 2147483647 h 298"/>
              <a:gd name="T64" fmla="*/ 2147483647 w 59"/>
              <a:gd name="T65" fmla="*/ 2147483647 h 298"/>
              <a:gd name="T66" fmla="*/ 2147483647 w 59"/>
              <a:gd name="T67" fmla="*/ 0 h 298"/>
              <a:gd name="T68" fmla="*/ 2147483647 w 59"/>
              <a:gd name="T69" fmla="*/ 0 h 29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9"/>
              <a:gd name="T106" fmla="*/ 0 h 298"/>
              <a:gd name="T107" fmla="*/ 59 w 59"/>
              <a:gd name="T108" fmla="*/ 298 h 29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9" h="298">
                <a:moveTo>
                  <a:pt x="31" y="0"/>
                </a:moveTo>
                <a:lnTo>
                  <a:pt x="36" y="0"/>
                </a:lnTo>
                <a:lnTo>
                  <a:pt x="43" y="2"/>
                </a:lnTo>
                <a:lnTo>
                  <a:pt x="47" y="5"/>
                </a:lnTo>
                <a:lnTo>
                  <a:pt x="52" y="7"/>
                </a:lnTo>
                <a:lnTo>
                  <a:pt x="55" y="12"/>
                </a:lnTo>
                <a:lnTo>
                  <a:pt x="57" y="16"/>
                </a:lnTo>
                <a:lnTo>
                  <a:pt x="59" y="24"/>
                </a:lnTo>
                <a:lnTo>
                  <a:pt x="59" y="28"/>
                </a:lnTo>
                <a:lnTo>
                  <a:pt x="59" y="267"/>
                </a:lnTo>
                <a:lnTo>
                  <a:pt x="59" y="274"/>
                </a:lnTo>
                <a:lnTo>
                  <a:pt x="57" y="279"/>
                </a:lnTo>
                <a:lnTo>
                  <a:pt x="55" y="284"/>
                </a:lnTo>
                <a:lnTo>
                  <a:pt x="52" y="288"/>
                </a:lnTo>
                <a:lnTo>
                  <a:pt x="47" y="293"/>
                </a:lnTo>
                <a:lnTo>
                  <a:pt x="43" y="295"/>
                </a:lnTo>
                <a:lnTo>
                  <a:pt x="36" y="298"/>
                </a:lnTo>
                <a:lnTo>
                  <a:pt x="31" y="298"/>
                </a:lnTo>
                <a:lnTo>
                  <a:pt x="24" y="298"/>
                </a:lnTo>
                <a:lnTo>
                  <a:pt x="19" y="295"/>
                </a:lnTo>
                <a:lnTo>
                  <a:pt x="14" y="293"/>
                </a:lnTo>
                <a:lnTo>
                  <a:pt x="9" y="288"/>
                </a:lnTo>
                <a:lnTo>
                  <a:pt x="5" y="284"/>
                </a:lnTo>
                <a:lnTo>
                  <a:pt x="2" y="279"/>
                </a:lnTo>
                <a:lnTo>
                  <a:pt x="0" y="274"/>
                </a:lnTo>
                <a:lnTo>
                  <a:pt x="0" y="267"/>
                </a:lnTo>
                <a:lnTo>
                  <a:pt x="0" y="28"/>
                </a:lnTo>
                <a:lnTo>
                  <a:pt x="0" y="24"/>
                </a:lnTo>
                <a:lnTo>
                  <a:pt x="2" y="16"/>
                </a:lnTo>
                <a:lnTo>
                  <a:pt x="5" y="12"/>
                </a:lnTo>
                <a:lnTo>
                  <a:pt x="9" y="7"/>
                </a:lnTo>
                <a:lnTo>
                  <a:pt x="14" y="5"/>
                </a:lnTo>
                <a:lnTo>
                  <a:pt x="19" y="2"/>
                </a:lnTo>
                <a:lnTo>
                  <a:pt x="24" y="0"/>
                </a:lnTo>
                <a:lnTo>
                  <a:pt x="31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31" name="Freeform 49"/>
          <p:cNvSpPr>
            <a:spLocks/>
          </p:cNvSpPr>
          <p:nvPr/>
        </p:nvSpPr>
        <p:spPr bwMode="auto">
          <a:xfrm>
            <a:off x="7812088" y="2532063"/>
            <a:ext cx="1008062" cy="660400"/>
          </a:xfrm>
          <a:custGeom>
            <a:avLst/>
            <a:gdLst>
              <a:gd name="T0" fmla="*/ 2147483647 w 635"/>
              <a:gd name="T1" fmla="*/ 2147483647 h 416"/>
              <a:gd name="T2" fmla="*/ 0 w 635"/>
              <a:gd name="T3" fmla="*/ 2147483647 h 416"/>
              <a:gd name="T4" fmla="*/ 2147483647 w 635"/>
              <a:gd name="T5" fmla="*/ 2147483647 h 416"/>
              <a:gd name="T6" fmla="*/ 2147483647 w 635"/>
              <a:gd name="T7" fmla="*/ 2147483647 h 416"/>
              <a:gd name="T8" fmla="*/ 2147483647 w 635"/>
              <a:gd name="T9" fmla="*/ 2147483647 h 416"/>
              <a:gd name="T10" fmla="*/ 2147483647 w 635"/>
              <a:gd name="T11" fmla="*/ 2147483647 h 416"/>
              <a:gd name="T12" fmla="*/ 2147483647 w 635"/>
              <a:gd name="T13" fmla="*/ 2147483647 h 416"/>
              <a:gd name="T14" fmla="*/ 2147483647 w 635"/>
              <a:gd name="T15" fmla="*/ 2147483647 h 416"/>
              <a:gd name="T16" fmla="*/ 2147483647 w 635"/>
              <a:gd name="T17" fmla="*/ 2147483647 h 416"/>
              <a:gd name="T18" fmla="*/ 2147483647 w 635"/>
              <a:gd name="T19" fmla="*/ 2147483647 h 416"/>
              <a:gd name="T20" fmla="*/ 2147483647 w 635"/>
              <a:gd name="T21" fmla="*/ 2147483647 h 416"/>
              <a:gd name="T22" fmla="*/ 2147483647 w 635"/>
              <a:gd name="T23" fmla="*/ 0 h 416"/>
              <a:gd name="T24" fmla="*/ 2147483647 w 635"/>
              <a:gd name="T25" fmla="*/ 0 h 416"/>
              <a:gd name="T26" fmla="*/ 2147483647 w 635"/>
              <a:gd name="T27" fmla="*/ 2147483647 h 416"/>
              <a:gd name="T28" fmla="*/ 2147483647 w 635"/>
              <a:gd name="T29" fmla="*/ 2147483647 h 416"/>
              <a:gd name="T30" fmla="*/ 2147483647 w 635"/>
              <a:gd name="T31" fmla="*/ 2147483647 h 416"/>
              <a:gd name="T32" fmla="*/ 2147483647 w 635"/>
              <a:gd name="T33" fmla="*/ 2147483647 h 416"/>
              <a:gd name="T34" fmla="*/ 2147483647 w 635"/>
              <a:gd name="T35" fmla="*/ 2147483647 h 416"/>
              <a:gd name="T36" fmla="*/ 2147483647 w 635"/>
              <a:gd name="T37" fmla="*/ 2147483647 h 416"/>
              <a:gd name="T38" fmla="*/ 2147483647 w 635"/>
              <a:gd name="T39" fmla="*/ 2147483647 h 416"/>
              <a:gd name="T40" fmla="*/ 2147483647 w 635"/>
              <a:gd name="T41" fmla="*/ 2147483647 h 416"/>
              <a:gd name="T42" fmla="*/ 2147483647 w 635"/>
              <a:gd name="T43" fmla="*/ 2147483647 h 416"/>
              <a:gd name="T44" fmla="*/ 2147483647 w 635"/>
              <a:gd name="T45" fmla="*/ 2147483647 h 416"/>
              <a:gd name="T46" fmla="*/ 2147483647 w 635"/>
              <a:gd name="T47" fmla="*/ 2147483647 h 416"/>
              <a:gd name="T48" fmla="*/ 2147483647 w 635"/>
              <a:gd name="T49" fmla="*/ 2147483647 h 416"/>
              <a:gd name="T50" fmla="*/ 2147483647 w 635"/>
              <a:gd name="T51" fmla="*/ 2147483647 h 416"/>
              <a:gd name="T52" fmla="*/ 2147483647 w 635"/>
              <a:gd name="T53" fmla="*/ 2147483647 h 416"/>
              <a:gd name="T54" fmla="*/ 2147483647 w 635"/>
              <a:gd name="T55" fmla="*/ 2147483647 h 416"/>
              <a:gd name="T56" fmla="*/ 2147483647 w 635"/>
              <a:gd name="T57" fmla="*/ 2147483647 h 416"/>
              <a:gd name="T58" fmla="*/ 2147483647 w 635"/>
              <a:gd name="T59" fmla="*/ 2147483647 h 416"/>
              <a:gd name="T60" fmla="*/ 2147483647 w 635"/>
              <a:gd name="T61" fmla="*/ 2147483647 h 416"/>
              <a:gd name="T62" fmla="*/ 2147483647 w 635"/>
              <a:gd name="T63" fmla="*/ 2147483647 h 416"/>
              <a:gd name="T64" fmla="*/ 2147483647 w 635"/>
              <a:gd name="T65" fmla="*/ 2147483647 h 416"/>
              <a:gd name="T66" fmla="*/ 2147483647 w 635"/>
              <a:gd name="T67" fmla="*/ 2147483647 h 416"/>
              <a:gd name="T68" fmla="*/ 2147483647 w 635"/>
              <a:gd name="T69" fmla="*/ 2147483647 h 416"/>
              <a:gd name="T70" fmla="*/ 2147483647 w 635"/>
              <a:gd name="T71" fmla="*/ 2147483647 h 416"/>
              <a:gd name="T72" fmla="*/ 2147483647 w 635"/>
              <a:gd name="T73" fmla="*/ 2147483647 h 416"/>
              <a:gd name="T74" fmla="*/ 2147483647 w 635"/>
              <a:gd name="T75" fmla="*/ 2147483647 h 416"/>
              <a:gd name="T76" fmla="*/ 2147483647 w 635"/>
              <a:gd name="T77" fmla="*/ 2147483647 h 416"/>
              <a:gd name="T78" fmla="*/ 2147483647 w 635"/>
              <a:gd name="T79" fmla="*/ 2147483647 h 416"/>
              <a:gd name="T80" fmla="*/ 2147483647 w 635"/>
              <a:gd name="T81" fmla="*/ 2147483647 h 416"/>
              <a:gd name="T82" fmla="*/ 2147483647 w 635"/>
              <a:gd name="T83" fmla="*/ 2147483647 h 416"/>
              <a:gd name="T84" fmla="*/ 2147483647 w 635"/>
              <a:gd name="T85" fmla="*/ 2147483647 h 416"/>
              <a:gd name="T86" fmla="*/ 2147483647 w 635"/>
              <a:gd name="T87" fmla="*/ 2147483647 h 416"/>
              <a:gd name="T88" fmla="*/ 2147483647 w 635"/>
              <a:gd name="T89" fmla="*/ 2147483647 h 416"/>
              <a:gd name="T90" fmla="*/ 2147483647 w 635"/>
              <a:gd name="T91" fmla="*/ 2147483647 h 416"/>
              <a:gd name="T92" fmla="*/ 2147483647 w 635"/>
              <a:gd name="T93" fmla="*/ 2147483647 h 416"/>
              <a:gd name="T94" fmla="*/ 2147483647 w 635"/>
              <a:gd name="T95" fmla="*/ 2147483647 h 416"/>
              <a:gd name="T96" fmla="*/ 2147483647 w 635"/>
              <a:gd name="T97" fmla="*/ 2147483647 h 416"/>
              <a:gd name="T98" fmla="*/ 2147483647 w 635"/>
              <a:gd name="T99" fmla="*/ 2147483647 h 416"/>
              <a:gd name="T100" fmla="*/ 2147483647 w 635"/>
              <a:gd name="T101" fmla="*/ 2147483647 h 416"/>
              <a:gd name="T102" fmla="*/ 2147483647 w 635"/>
              <a:gd name="T103" fmla="*/ 2147483647 h 416"/>
              <a:gd name="T104" fmla="*/ 2147483647 w 635"/>
              <a:gd name="T105" fmla="*/ 2147483647 h 416"/>
              <a:gd name="T106" fmla="*/ 2147483647 w 635"/>
              <a:gd name="T107" fmla="*/ 2147483647 h 416"/>
              <a:gd name="T108" fmla="*/ 2147483647 w 635"/>
              <a:gd name="T109" fmla="*/ 2147483647 h 41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35"/>
              <a:gd name="T166" fmla="*/ 0 h 416"/>
              <a:gd name="T167" fmla="*/ 635 w 635"/>
              <a:gd name="T168" fmla="*/ 416 h 41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35" h="416">
                <a:moveTo>
                  <a:pt x="303" y="208"/>
                </a:moveTo>
                <a:lnTo>
                  <a:pt x="0" y="120"/>
                </a:lnTo>
                <a:lnTo>
                  <a:pt x="9" y="106"/>
                </a:lnTo>
                <a:lnTo>
                  <a:pt x="24" y="94"/>
                </a:lnTo>
                <a:lnTo>
                  <a:pt x="35" y="82"/>
                </a:lnTo>
                <a:lnTo>
                  <a:pt x="52" y="71"/>
                </a:lnTo>
                <a:lnTo>
                  <a:pt x="85" y="49"/>
                </a:lnTo>
                <a:lnTo>
                  <a:pt x="123" y="33"/>
                </a:lnTo>
                <a:lnTo>
                  <a:pt x="163" y="19"/>
                </a:lnTo>
                <a:lnTo>
                  <a:pt x="208" y="9"/>
                </a:lnTo>
                <a:lnTo>
                  <a:pt x="253" y="2"/>
                </a:lnTo>
                <a:lnTo>
                  <a:pt x="303" y="0"/>
                </a:lnTo>
                <a:lnTo>
                  <a:pt x="336" y="0"/>
                </a:lnTo>
                <a:lnTo>
                  <a:pt x="370" y="4"/>
                </a:lnTo>
                <a:lnTo>
                  <a:pt x="400" y="9"/>
                </a:lnTo>
                <a:lnTo>
                  <a:pt x="431" y="16"/>
                </a:lnTo>
                <a:lnTo>
                  <a:pt x="462" y="26"/>
                </a:lnTo>
                <a:lnTo>
                  <a:pt x="488" y="35"/>
                </a:lnTo>
                <a:lnTo>
                  <a:pt x="514" y="47"/>
                </a:lnTo>
                <a:lnTo>
                  <a:pt x="538" y="61"/>
                </a:lnTo>
                <a:lnTo>
                  <a:pt x="559" y="75"/>
                </a:lnTo>
                <a:lnTo>
                  <a:pt x="578" y="92"/>
                </a:lnTo>
                <a:lnTo>
                  <a:pt x="595" y="108"/>
                </a:lnTo>
                <a:lnTo>
                  <a:pt x="609" y="127"/>
                </a:lnTo>
                <a:lnTo>
                  <a:pt x="621" y="146"/>
                </a:lnTo>
                <a:lnTo>
                  <a:pt x="630" y="165"/>
                </a:lnTo>
                <a:lnTo>
                  <a:pt x="635" y="186"/>
                </a:lnTo>
                <a:lnTo>
                  <a:pt x="635" y="208"/>
                </a:lnTo>
                <a:lnTo>
                  <a:pt x="635" y="229"/>
                </a:lnTo>
                <a:lnTo>
                  <a:pt x="630" y="250"/>
                </a:lnTo>
                <a:lnTo>
                  <a:pt x="621" y="269"/>
                </a:lnTo>
                <a:lnTo>
                  <a:pt x="609" y="288"/>
                </a:lnTo>
                <a:lnTo>
                  <a:pt x="595" y="307"/>
                </a:lnTo>
                <a:lnTo>
                  <a:pt x="578" y="324"/>
                </a:lnTo>
                <a:lnTo>
                  <a:pt x="559" y="340"/>
                </a:lnTo>
                <a:lnTo>
                  <a:pt x="538" y="354"/>
                </a:lnTo>
                <a:lnTo>
                  <a:pt x="514" y="368"/>
                </a:lnTo>
                <a:lnTo>
                  <a:pt x="488" y="380"/>
                </a:lnTo>
                <a:lnTo>
                  <a:pt x="462" y="390"/>
                </a:lnTo>
                <a:lnTo>
                  <a:pt x="431" y="399"/>
                </a:lnTo>
                <a:lnTo>
                  <a:pt x="400" y="406"/>
                </a:lnTo>
                <a:lnTo>
                  <a:pt x="370" y="411"/>
                </a:lnTo>
                <a:lnTo>
                  <a:pt x="336" y="416"/>
                </a:lnTo>
                <a:lnTo>
                  <a:pt x="303" y="416"/>
                </a:lnTo>
                <a:lnTo>
                  <a:pt x="258" y="413"/>
                </a:lnTo>
                <a:lnTo>
                  <a:pt x="213" y="409"/>
                </a:lnTo>
                <a:lnTo>
                  <a:pt x="173" y="399"/>
                </a:lnTo>
                <a:lnTo>
                  <a:pt x="133" y="387"/>
                </a:lnTo>
                <a:lnTo>
                  <a:pt x="97" y="371"/>
                </a:lnTo>
                <a:lnTo>
                  <a:pt x="64" y="352"/>
                </a:lnTo>
                <a:lnTo>
                  <a:pt x="47" y="342"/>
                </a:lnTo>
                <a:lnTo>
                  <a:pt x="33" y="333"/>
                </a:lnTo>
                <a:lnTo>
                  <a:pt x="21" y="321"/>
                </a:lnTo>
                <a:lnTo>
                  <a:pt x="9" y="309"/>
                </a:lnTo>
                <a:lnTo>
                  <a:pt x="303" y="20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32" name="Freeform 50"/>
          <p:cNvSpPr>
            <a:spLocks/>
          </p:cNvSpPr>
          <p:nvPr/>
        </p:nvSpPr>
        <p:spPr bwMode="auto">
          <a:xfrm>
            <a:off x="7812088" y="2532063"/>
            <a:ext cx="1008062" cy="660400"/>
          </a:xfrm>
          <a:custGeom>
            <a:avLst/>
            <a:gdLst>
              <a:gd name="T0" fmla="*/ 2147483647 w 635"/>
              <a:gd name="T1" fmla="*/ 2147483647 h 416"/>
              <a:gd name="T2" fmla="*/ 0 w 635"/>
              <a:gd name="T3" fmla="*/ 2147483647 h 416"/>
              <a:gd name="T4" fmla="*/ 2147483647 w 635"/>
              <a:gd name="T5" fmla="*/ 2147483647 h 416"/>
              <a:gd name="T6" fmla="*/ 2147483647 w 635"/>
              <a:gd name="T7" fmla="*/ 2147483647 h 416"/>
              <a:gd name="T8" fmla="*/ 2147483647 w 635"/>
              <a:gd name="T9" fmla="*/ 2147483647 h 416"/>
              <a:gd name="T10" fmla="*/ 2147483647 w 635"/>
              <a:gd name="T11" fmla="*/ 2147483647 h 416"/>
              <a:gd name="T12" fmla="*/ 2147483647 w 635"/>
              <a:gd name="T13" fmla="*/ 2147483647 h 416"/>
              <a:gd name="T14" fmla="*/ 2147483647 w 635"/>
              <a:gd name="T15" fmla="*/ 2147483647 h 416"/>
              <a:gd name="T16" fmla="*/ 2147483647 w 635"/>
              <a:gd name="T17" fmla="*/ 2147483647 h 416"/>
              <a:gd name="T18" fmla="*/ 2147483647 w 635"/>
              <a:gd name="T19" fmla="*/ 2147483647 h 416"/>
              <a:gd name="T20" fmla="*/ 2147483647 w 635"/>
              <a:gd name="T21" fmla="*/ 2147483647 h 416"/>
              <a:gd name="T22" fmla="*/ 2147483647 w 635"/>
              <a:gd name="T23" fmla="*/ 0 h 416"/>
              <a:gd name="T24" fmla="*/ 2147483647 w 635"/>
              <a:gd name="T25" fmla="*/ 0 h 416"/>
              <a:gd name="T26" fmla="*/ 2147483647 w 635"/>
              <a:gd name="T27" fmla="*/ 2147483647 h 416"/>
              <a:gd name="T28" fmla="*/ 2147483647 w 635"/>
              <a:gd name="T29" fmla="*/ 2147483647 h 416"/>
              <a:gd name="T30" fmla="*/ 2147483647 w 635"/>
              <a:gd name="T31" fmla="*/ 2147483647 h 416"/>
              <a:gd name="T32" fmla="*/ 2147483647 w 635"/>
              <a:gd name="T33" fmla="*/ 2147483647 h 416"/>
              <a:gd name="T34" fmla="*/ 2147483647 w 635"/>
              <a:gd name="T35" fmla="*/ 2147483647 h 416"/>
              <a:gd name="T36" fmla="*/ 2147483647 w 635"/>
              <a:gd name="T37" fmla="*/ 2147483647 h 416"/>
              <a:gd name="T38" fmla="*/ 2147483647 w 635"/>
              <a:gd name="T39" fmla="*/ 2147483647 h 416"/>
              <a:gd name="T40" fmla="*/ 2147483647 w 635"/>
              <a:gd name="T41" fmla="*/ 2147483647 h 416"/>
              <a:gd name="T42" fmla="*/ 2147483647 w 635"/>
              <a:gd name="T43" fmla="*/ 2147483647 h 416"/>
              <a:gd name="T44" fmla="*/ 2147483647 w 635"/>
              <a:gd name="T45" fmla="*/ 2147483647 h 416"/>
              <a:gd name="T46" fmla="*/ 2147483647 w 635"/>
              <a:gd name="T47" fmla="*/ 2147483647 h 416"/>
              <a:gd name="T48" fmla="*/ 2147483647 w 635"/>
              <a:gd name="T49" fmla="*/ 2147483647 h 416"/>
              <a:gd name="T50" fmla="*/ 2147483647 w 635"/>
              <a:gd name="T51" fmla="*/ 2147483647 h 416"/>
              <a:gd name="T52" fmla="*/ 2147483647 w 635"/>
              <a:gd name="T53" fmla="*/ 2147483647 h 416"/>
              <a:gd name="T54" fmla="*/ 2147483647 w 635"/>
              <a:gd name="T55" fmla="*/ 2147483647 h 416"/>
              <a:gd name="T56" fmla="*/ 2147483647 w 635"/>
              <a:gd name="T57" fmla="*/ 2147483647 h 416"/>
              <a:gd name="T58" fmla="*/ 2147483647 w 635"/>
              <a:gd name="T59" fmla="*/ 2147483647 h 416"/>
              <a:gd name="T60" fmla="*/ 2147483647 w 635"/>
              <a:gd name="T61" fmla="*/ 2147483647 h 416"/>
              <a:gd name="T62" fmla="*/ 2147483647 w 635"/>
              <a:gd name="T63" fmla="*/ 2147483647 h 416"/>
              <a:gd name="T64" fmla="*/ 2147483647 w 635"/>
              <a:gd name="T65" fmla="*/ 2147483647 h 416"/>
              <a:gd name="T66" fmla="*/ 2147483647 w 635"/>
              <a:gd name="T67" fmla="*/ 2147483647 h 416"/>
              <a:gd name="T68" fmla="*/ 2147483647 w 635"/>
              <a:gd name="T69" fmla="*/ 2147483647 h 416"/>
              <a:gd name="T70" fmla="*/ 2147483647 w 635"/>
              <a:gd name="T71" fmla="*/ 2147483647 h 416"/>
              <a:gd name="T72" fmla="*/ 2147483647 w 635"/>
              <a:gd name="T73" fmla="*/ 2147483647 h 416"/>
              <a:gd name="T74" fmla="*/ 2147483647 w 635"/>
              <a:gd name="T75" fmla="*/ 2147483647 h 416"/>
              <a:gd name="T76" fmla="*/ 2147483647 w 635"/>
              <a:gd name="T77" fmla="*/ 2147483647 h 416"/>
              <a:gd name="T78" fmla="*/ 2147483647 w 635"/>
              <a:gd name="T79" fmla="*/ 2147483647 h 416"/>
              <a:gd name="T80" fmla="*/ 2147483647 w 635"/>
              <a:gd name="T81" fmla="*/ 2147483647 h 416"/>
              <a:gd name="T82" fmla="*/ 2147483647 w 635"/>
              <a:gd name="T83" fmla="*/ 2147483647 h 416"/>
              <a:gd name="T84" fmla="*/ 2147483647 w 635"/>
              <a:gd name="T85" fmla="*/ 2147483647 h 416"/>
              <a:gd name="T86" fmla="*/ 2147483647 w 635"/>
              <a:gd name="T87" fmla="*/ 2147483647 h 416"/>
              <a:gd name="T88" fmla="*/ 2147483647 w 635"/>
              <a:gd name="T89" fmla="*/ 2147483647 h 416"/>
              <a:gd name="T90" fmla="*/ 2147483647 w 635"/>
              <a:gd name="T91" fmla="*/ 2147483647 h 416"/>
              <a:gd name="T92" fmla="*/ 2147483647 w 635"/>
              <a:gd name="T93" fmla="*/ 2147483647 h 416"/>
              <a:gd name="T94" fmla="*/ 2147483647 w 635"/>
              <a:gd name="T95" fmla="*/ 2147483647 h 416"/>
              <a:gd name="T96" fmla="*/ 2147483647 w 635"/>
              <a:gd name="T97" fmla="*/ 2147483647 h 416"/>
              <a:gd name="T98" fmla="*/ 2147483647 w 635"/>
              <a:gd name="T99" fmla="*/ 2147483647 h 416"/>
              <a:gd name="T100" fmla="*/ 2147483647 w 635"/>
              <a:gd name="T101" fmla="*/ 2147483647 h 416"/>
              <a:gd name="T102" fmla="*/ 2147483647 w 635"/>
              <a:gd name="T103" fmla="*/ 2147483647 h 416"/>
              <a:gd name="T104" fmla="*/ 2147483647 w 635"/>
              <a:gd name="T105" fmla="*/ 2147483647 h 416"/>
              <a:gd name="T106" fmla="*/ 2147483647 w 635"/>
              <a:gd name="T107" fmla="*/ 2147483647 h 416"/>
              <a:gd name="T108" fmla="*/ 2147483647 w 635"/>
              <a:gd name="T109" fmla="*/ 2147483647 h 41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35"/>
              <a:gd name="T166" fmla="*/ 0 h 416"/>
              <a:gd name="T167" fmla="*/ 635 w 635"/>
              <a:gd name="T168" fmla="*/ 416 h 41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35" h="416">
                <a:moveTo>
                  <a:pt x="303" y="208"/>
                </a:moveTo>
                <a:lnTo>
                  <a:pt x="0" y="120"/>
                </a:lnTo>
                <a:lnTo>
                  <a:pt x="9" y="106"/>
                </a:lnTo>
                <a:lnTo>
                  <a:pt x="24" y="94"/>
                </a:lnTo>
                <a:lnTo>
                  <a:pt x="35" y="82"/>
                </a:lnTo>
                <a:lnTo>
                  <a:pt x="52" y="71"/>
                </a:lnTo>
                <a:lnTo>
                  <a:pt x="85" y="49"/>
                </a:lnTo>
                <a:lnTo>
                  <a:pt x="123" y="33"/>
                </a:lnTo>
                <a:lnTo>
                  <a:pt x="163" y="19"/>
                </a:lnTo>
                <a:lnTo>
                  <a:pt x="208" y="9"/>
                </a:lnTo>
                <a:lnTo>
                  <a:pt x="253" y="2"/>
                </a:lnTo>
                <a:lnTo>
                  <a:pt x="303" y="0"/>
                </a:lnTo>
                <a:lnTo>
                  <a:pt x="336" y="0"/>
                </a:lnTo>
                <a:lnTo>
                  <a:pt x="370" y="4"/>
                </a:lnTo>
                <a:lnTo>
                  <a:pt x="400" y="9"/>
                </a:lnTo>
                <a:lnTo>
                  <a:pt x="431" y="16"/>
                </a:lnTo>
                <a:lnTo>
                  <a:pt x="462" y="26"/>
                </a:lnTo>
                <a:lnTo>
                  <a:pt x="488" y="35"/>
                </a:lnTo>
                <a:lnTo>
                  <a:pt x="514" y="47"/>
                </a:lnTo>
                <a:lnTo>
                  <a:pt x="538" y="61"/>
                </a:lnTo>
                <a:lnTo>
                  <a:pt x="559" y="75"/>
                </a:lnTo>
                <a:lnTo>
                  <a:pt x="578" y="92"/>
                </a:lnTo>
                <a:lnTo>
                  <a:pt x="595" y="108"/>
                </a:lnTo>
                <a:lnTo>
                  <a:pt x="609" y="127"/>
                </a:lnTo>
                <a:lnTo>
                  <a:pt x="621" y="146"/>
                </a:lnTo>
                <a:lnTo>
                  <a:pt x="630" y="165"/>
                </a:lnTo>
                <a:lnTo>
                  <a:pt x="635" y="186"/>
                </a:lnTo>
                <a:lnTo>
                  <a:pt x="635" y="208"/>
                </a:lnTo>
                <a:lnTo>
                  <a:pt x="635" y="229"/>
                </a:lnTo>
                <a:lnTo>
                  <a:pt x="630" y="250"/>
                </a:lnTo>
                <a:lnTo>
                  <a:pt x="621" y="269"/>
                </a:lnTo>
                <a:lnTo>
                  <a:pt x="609" y="288"/>
                </a:lnTo>
                <a:lnTo>
                  <a:pt x="595" y="307"/>
                </a:lnTo>
                <a:lnTo>
                  <a:pt x="578" y="324"/>
                </a:lnTo>
                <a:lnTo>
                  <a:pt x="559" y="340"/>
                </a:lnTo>
                <a:lnTo>
                  <a:pt x="538" y="354"/>
                </a:lnTo>
                <a:lnTo>
                  <a:pt x="514" y="368"/>
                </a:lnTo>
                <a:lnTo>
                  <a:pt x="488" y="380"/>
                </a:lnTo>
                <a:lnTo>
                  <a:pt x="462" y="390"/>
                </a:lnTo>
                <a:lnTo>
                  <a:pt x="431" y="399"/>
                </a:lnTo>
                <a:lnTo>
                  <a:pt x="400" y="406"/>
                </a:lnTo>
                <a:lnTo>
                  <a:pt x="370" y="411"/>
                </a:lnTo>
                <a:lnTo>
                  <a:pt x="336" y="416"/>
                </a:lnTo>
                <a:lnTo>
                  <a:pt x="303" y="416"/>
                </a:lnTo>
                <a:lnTo>
                  <a:pt x="258" y="413"/>
                </a:lnTo>
                <a:lnTo>
                  <a:pt x="213" y="409"/>
                </a:lnTo>
                <a:lnTo>
                  <a:pt x="173" y="399"/>
                </a:lnTo>
                <a:lnTo>
                  <a:pt x="133" y="387"/>
                </a:lnTo>
                <a:lnTo>
                  <a:pt x="97" y="371"/>
                </a:lnTo>
                <a:lnTo>
                  <a:pt x="64" y="352"/>
                </a:lnTo>
                <a:lnTo>
                  <a:pt x="47" y="342"/>
                </a:lnTo>
                <a:lnTo>
                  <a:pt x="33" y="333"/>
                </a:lnTo>
                <a:lnTo>
                  <a:pt x="21" y="321"/>
                </a:lnTo>
                <a:lnTo>
                  <a:pt x="9" y="309"/>
                </a:lnTo>
                <a:lnTo>
                  <a:pt x="303" y="208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33" name="Freeform 51"/>
          <p:cNvSpPr>
            <a:spLocks/>
          </p:cNvSpPr>
          <p:nvPr/>
        </p:nvSpPr>
        <p:spPr bwMode="auto">
          <a:xfrm>
            <a:off x="7573963" y="2722563"/>
            <a:ext cx="735012" cy="338137"/>
          </a:xfrm>
          <a:custGeom>
            <a:avLst/>
            <a:gdLst>
              <a:gd name="T0" fmla="*/ 2147483647 w 463"/>
              <a:gd name="T1" fmla="*/ 0 h 213"/>
              <a:gd name="T2" fmla="*/ 2147483647 w 463"/>
              <a:gd name="T3" fmla="*/ 2147483647 h 213"/>
              <a:gd name="T4" fmla="*/ 2147483647 w 463"/>
              <a:gd name="T5" fmla="*/ 2147483647 h 213"/>
              <a:gd name="T6" fmla="*/ 2147483647 w 463"/>
              <a:gd name="T7" fmla="*/ 2147483647 h 213"/>
              <a:gd name="T8" fmla="*/ 2147483647 w 463"/>
              <a:gd name="T9" fmla="*/ 2147483647 h 213"/>
              <a:gd name="T10" fmla="*/ 2147483647 w 463"/>
              <a:gd name="T11" fmla="*/ 2147483647 h 213"/>
              <a:gd name="T12" fmla="*/ 2147483647 w 463"/>
              <a:gd name="T13" fmla="*/ 2147483647 h 213"/>
              <a:gd name="T14" fmla="*/ 2147483647 w 463"/>
              <a:gd name="T15" fmla="*/ 2147483647 h 213"/>
              <a:gd name="T16" fmla="*/ 0 w 463"/>
              <a:gd name="T17" fmla="*/ 2147483647 h 213"/>
              <a:gd name="T18" fmla="*/ 2147483647 w 463"/>
              <a:gd name="T19" fmla="*/ 2147483647 h 213"/>
              <a:gd name="T20" fmla="*/ 2147483647 w 463"/>
              <a:gd name="T21" fmla="*/ 2147483647 h 213"/>
              <a:gd name="T22" fmla="*/ 2147483647 w 463"/>
              <a:gd name="T23" fmla="*/ 2147483647 h 213"/>
              <a:gd name="T24" fmla="*/ 0 w 463"/>
              <a:gd name="T25" fmla="*/ 2147483647 h 213"/>
              <a:gd name="T26" fmla="*/ 2147483647 w 463"/>
              <a:gd name="T27" fmla="*/ 2147483647 h 213"/>
              <a:gd name="T28" fmla="*/ 2147483647 w 463"/>
              <a:gd name="T29" fmla="*/ 2147483647 h 213"/>
              <a:gd name="T30" fmla="*/ 2147483647 w 463"/>
              <a:gd name="T31" fmla="*/ 2147483647 h 213"/>
              <a:gd name="T32" fmla="*/ 2147483647 w 463"/>
              <a:gd name="T33" fmla="*/ 2147483647 h 213"/>
              <a:gd name="T34" fmla="*/ 2147483647 w 463"/>
              <a:gd name="T35" fmla="*/ 2147483647 h 213"/>
              <a:gd name="T36" fmla="*/ 2147483647 w 463"/>
              <a:gd name="T37" fmla="*/ 2147483647 h 213"/>
              <a:gd name="T38" fmla="*/ 2147483647 w 463"/>
              <a:gd name="T39" fmla="*/ 2147483647 h 213"/>
              <a:gd name="T40" fmla="*/ 2147483647 w 463"/>
              <a:gd name="T41" fmla="*/ 2147483647 h 213"/>
              <a:gd name="T42" fmla="*/ 2147483647 w 463"/>
              <a:gd name="T43" fmla="*/ 2147483647 h 213"/>
              <a:gd name="T44" fmla="*/ 2147483647 w 463"/>
              <a:gd name="T45" fmla="*/ 2147483647 h 213"/>
              <a:gd name="T46" fmla="*/ 2147483647 w 463"/>
              <a:gd name="T47" fmla="*/ 2147483647 h 213"/>
              <a:gd name="T48" fmla="*/ 2147483647 w 463"/>
              <a:gd name="T49" fmla="*/ 2147483647 h 213"/>
              <a:gd name="T50" fmla="*/ 2147483647 w 463"/>
              <a:gd name="T51" fmla="*/ 2147483647 h 213"/>
              <a:gd name="T52" fmla="*/ 2147483647 w 463"/>
              <a:gd name="T53" fmla="*/ 2147483647 h 213"/>
              <a:gd name="T54" fmla="*/ 2147483647 w 463"/>
              <a:gd name="T55" fmla="*/ 2147483647 h 213"/>
              <a:gd name="T56" fmla="*/ 2147483647 w 463"/>
              <a:gd name="T57" fmla="*/ 2147483647 h 213"/>
              <a:gd name="T58" fmla="*/ 2147483647 w 463"/>
              <a:gd name="T59" fmla="*/ 2147483647 h 213"/>
              <a:gd name="T60" fmla="*/ 2147483647 w 463"/>
              <a:gd name="T61" fmla="*/ 2147483647 h 213"/>
              <a:gd name="T62" fmla="*/ 2147483647 w 463"/>
              <a:gd name="T63" fmla="*/ 2147483647 h 213"/>
              <a:gd name="T64" fmla="*/ 2147483647 w 463"/>
              <a:gd name="T65" fmla="*/ 2147483647 h 213"/>
              <a:gd name="T66" fmla="*/ 2147483647 w 463"/>
              <a:gd name="T67" fmla="*/ 2147483647 h 213"/>
              <a:gd name="T68" fmla="*/ 2147483647 w 463"/>
              <a:gd name="T69" fmla="*/ 0 h 21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463"/>
              <a:gd name="T106" fmla="*/ 0 h 213"/>
              <a:gd name="T107" fmla="*/ 463 w 463"/>
              <a:gd name="T108" fmla="*/ 213 h 21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463" h="213">
                <a:moveTo>
                  <a:pt x="150" y="0"/>
                </a:moveTo>
                <a:lnTo>
                  <a:pt x="150" y="0"/>
                </a:lnTo>
                <a:lnTo>
                  <a:pt x="136" y="12"/>
                </a:lnTo>
                <a:lnTo>
                  <a:pt x="124" y="22"/>
                </a:lnTo>
                <a:lnTo>
                  <a:pt x="110" y="29"/>
                </a:lnTo>
                <a:lnTo>
                  <a:pt x="95" y="36"/>
                </a:lnTo>
                <a:lnTo>
                  <a:pt x="81" y="43"/>
                </a:lnTo>
                <a:lnTo>
                  <a:pt x="69" y="50"/>
                </a:lnTo>
                <a:lnTo>
                  <a:pt x="55" y="55"/>
                </a:lnTo>
                <a:lnTo>
                  <a:pt x="43" y="59"/>
                </a:lnTo>
                <a:lnTo>
                  <a:pt x="41" y="62"/>
                </a:lnTo>
                <a:lnTo>
                  <a:pt x="38" y="62"/>
                </a:lnTo>
                <a:lnTo>
                  <a:pt x="34" y="62"/>
                </a:lnTo>
                <a:lnTo>
                  <a:pt x="29" y="64"/>
                </a:lnTo>
                <a:lnTo>
                  <a:pt x="24" y="64"/>
                </a:lnTo>
                <a:lnTo>
                  <a:pt x="19" y="66"/>
                </a:lnTo>
                <a:lnTo>
                  <a:pt x="10" y="66"/>
                </a:lnTo>
                <a:lnTo>
                  <a:pt x="0" y="66"/>
                </a:lnTo>
                <a:lnTo>
                  <a:pt x="3" y="81"/>
                </a:lnTo>
                <a:lnTo>
                  <a:pt x="5" y="90"/>
                </a:lnTo>
                <a:lnTo>
                  <a:pt x="5" y="97"/>
                </a:lnTo>
                <a:lnTo>
                  <a:pt x="5" y="104"/>
                </a:lnTo>
                <a:lnTo>
                  <a:pt x="5" y="111"/>
                </a:lnTo>
                <a:lnTo>
                  <a:pt x="3" y="121"/>
                </a:lnTo>
                <a:lnTo>
                  <a:pt x="3" y="133"/>
                </a:lnTo>
                <a:lnTo>
                  <a:pt x="0" y="149"/>
                </a:lnTo>
                <a:lnTo>
                  <a:pt x="5" y="149"/>
                </a:lnTo>
                <a:lnTo>
                  <a:pt x="10" y="149"/>
                </a:lnTo>
                <a:lnTo>
                  <a:pt x="15" y="149"/>
                </a:lnTo>
                <a:lnTo>
                  <a:pt x="19" y="149"/>
                </a:lnTo>
                <a:lnTo>
                  <a:pt x="27" y="149"/>
                </a:lnTo>
                <a:lnTo>
                  <a:pt x="31" y="152"/>
                </a:lnTo>
                <a:lnTo>
                  <a:pt x="38" y="152"/>
                </a:lnTo>
                <a:lnTo>
                  <a:pt x="48" y="154"/>
                </a:lnTo>
                <a:lnTo>
                  <a:pt x="60" y="156"/>
                </a:lnTo>
                <a:lnTo>
                  <a:pt x="72" y="161"/>
                </a:lnTo>
                <a:lnTo>
                  <a:pt x="88" y="166"/>
                </a:lnTo>
                <a:lnTo>
                  <a:pt x="105" y="170"/>
                </a:lnTo>
                <a:lnTo>
                  <a:pt x="124" y="175"/>
                </a:lnTo>
                <a:lnTo>
                  <a:pt x="140" y="182"/>
                </a:lnTo>
                <a:lnTo>
                  <a:pt x="157" y="192"/>
                </a:lnTo>
                <a:lnTo>
                  <a:pt x="171" y="199"/>
                </a:lnTo>
                <a:lnTo>
                  <a:pt x="188" y="208"/>
                </a:lnTo>
                <a:lnTo>
                  <a:pt x="202" y="211"/>
                </a:lnTo>
                <a:lnTo>
                  <a:pt x="219" y="213"/>
                </a:lnTo>
                <a:lnTo>
                  <a:pt x="233" y="211"/>
                </a:lnTo>
                <a:lnTo>
                  <a:pt x="247" y="206"/>
                </a:lnTo>
                <a:lnTo>
                  <a:pt x="264" y="201"/>
                </a:lnTo>
                <a:lnTo>
                  <a:pt x="278" y="194"/>
                </a:lnTo>
                <a:lnTo>
                  <a:pt x="294" y="189"/>
                </a:lnTo>
                <a:lnTo>
                  <a:pt x="321" y="182"/>
                </a:lnTo>
                <a:lnTo>
                  <a:pt x="351" y="173"/>
                </a:lnTo>
                <a:lnTo>
                  <a:pt x="382" y="159"/>
                </a:lnTo>
                <a:lnTo>
                  <a:pt x="413" y="144"/>
                </a:lnTo>
                <a:lnTo>
                  <a:pt x="439" y="130"/>
                </a:lnTo>
                <a:lnTo>
                  <a:pt x="456" y="114"/>
                </a:lnTo>
                <a:lnTo>
                  <a:pt x="460" y="107"/>
                </a:lnTo>
                <a:lnTo>
                  <a:pt x="463" y="102"/>
                </a:lnTo>
                <a:lnTo>
                  <a:pt x="460" y="95"/>
                </a:lnTo>
                <a:lnTo>
                  <a:pt x="456" y="90"/>
                </a:lnTo>
                <a:lnTo>
                  <a:pt x="439" y="78"/>
                </a:lnTo>
                <a:lnTo>
                  <a:pt x="422" y="69"/>
                </a:lnTo>
                <a:lnTo>
                  <a:pt x="403" y="59"/>
                </a:lnTo>
                <a:lnTo>
                  <a:pt x="385" y="52"/>
                </a:lnTo>
                <a:lnTo>
                  <a:pt x="347" y="40"/>
                </a:lnTo>
                <a:lnTo>
                  <a:pt x="306" y="31"/>
                </a:lnTo>
                <a:lnTo>
                  <a:pt x="266" y="24"/>
                </a:lnTo>
                <a:lnTo>
                  <a:pt x="226" y="17"/>
                </a:lnTo>
                <a:lnTo>
                  <a:pt x="188" y="10"/>
                </a:lnTo>
                <a:lnTo>
                  <a:pt x="15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34" name="Freeform 52"/>
          <p:cNvSpPr>
            <a:spLocks/>
          </p:cNvSpPr>
          <p:nvPr/>
        </p:nvSpPr>
        <p:spPr bwMode="auto">
          <a:xfrm>
            <a:off x="7573963" y="2722563"/>
            <a:ext cx="735012" cy="338137"/>
          </a:xfrm>
          <a:custGeom>
            <a:avLst/>
            <a:gdLst>
              <a:gd name="T0" fmla="*/ 2147483647 w 463"/>
              <a:gd name="T1" fmla="*/ 2147483647 h 213"/>
              <a:gd name="T2" fmla="*/ 2147483647 w 463"/>
              <a:gd name="T3" fmla="*/ 2147483647 h 213"/>
              <a:gd name="T4" fmla="*/ 2147483647 w 463"/>
              <a:gd name="T5" fmla="*/ 2147483647 h 213"/>
              <a:gd name="T6" fmla="*/ 2147483647 w 463"/>
              <a:gd name="T7" fmla="*/ 2147483647 h 213"/>
              <a:gd name="T8" fmla="*/ 2147483647 w 463"/>
              <a:gd name="T9" fmla="*/ 2147483647 h 213"/>
              <a:gd name="T10" fmla="*/ 2147483647 w 463"/>
              <a:gd name="T11" fmla="*/ 2147483647 h 213"/>
              <a:gd name="T12" fmla="*/ 2147483647 w 463"/>
              <a:gd name="T13" fmla="*/ 2147483647 h 213"/>
              <a:gd name="T14" fmla="*/ 2147483647 w 463"/>
              <a:gd name="T15" fmla="*/ 2147483647 h 213"/>
              <a:gd name="T16" fmla="*/ 2147483647 w 463"/>
              <a:gd name="T17" fmla="*/ 2147483647 h 213"/>
              <a:gd name="T18" fmla="*/ 2147483647 w 463"/>
              <a:gd name="T19" fmla="*/ 2147483647 h 213"/>
              <a:gd name="T20" fmla="*/ 2147483647 w 463"/>
              <a:gd name="T21" fmla="*/ 2147483647 h 213"/>
              <a:gd name="T22" fmla="*/ 2147483647 w 463"/>
              <a:gd name="T23" fmla="*/ 2147483647 h 213"/>
              <a:gd name="T24" fmla="*/ 2147483647 w 463"/>
              <a:gd name="T25" fmla="*/ 2147483647 h 213"/>
              <a:gd name="T26" fmla="*/ 2147483647 w 463"/>
              <a:gd name="T27" fmla="*/ 2147483647 h 213"/>
              <a:gd name="T28" fmla="*/ 2147483647 w 463"/>
              <a:gd name="T29" fmla="*/ 2147483647 h 213"/>
              <a:gd name="T30" fmla="*/ 2147483647 w 463"/>
              <a:gd name="T31" fmla="*/ 2147483647 h 213"/>
              <a:gd name="T32" fmla="*/ 2147483647 w 463"/>
              <a:gd name="T33" fmla="*/ 2147483647 h 213"/>
              <a:gd name="T34" fmla="*/ 2147483647 w 463"/>
              <a:gd name="T35" fmla="*/ 2147483647 h 213"/>
              <a:gd name="T36" fmla="*/ 2147483647 w 463"/>
              <a:gd name="T37" fmla="*/ 2147483647 h 213"/>
              <a:gd name="T38" fmla="*/ 2147483647 w 463"/>
              <a:gd name="T39" fmla="*/ 2147483647 h 213"/>
              <a:gd name="T40" fmla="*/ 2147483647 w 463"/>
              <a:gd name="T41" fmla="*/ 2147483647 h 213"/>
              <a:gd name="T42" fmla="*/ 2147483647 w 463"/>
              <a:gd name="T43" fmla="*/ 2147483647 h 213"/>
              <a:gd name="T44" fmla="*/ 2147483647 w 463"/>
              <a:gd name="T45" fmla="*/ 2147483647 h 213"/>
              <a:gd name="T46" fmla="*/ 2147483647 w 463"/>
              <a:gd name="T47" fmla="*/ 2147483647 h 213"/>
              <a:gd name="T48" fmla="*/ 2147483647 w 463"/>
              <a:gd name="T49" fmla="*/ 2147483647 h 213"/>
              <a:gd name="T50" fmla="*/ 2147483647 w 463"/>
              <a:gd name="T51" fmla="*/ 2147483647 h 213"/>
              <a:gd name="T52" fmla="*/ 2147483647 w 463"/>
              <a:gd name="T53" fmla="*/ 2147483647 h 213"/>
              <a:gd name="T54" fmla="*/ 2147483647 w 463"/>
              <a:gd name="T55" fmla="*/ 2147483647 h 213"/>
              <a:gd name="T56" fmla="*/ 2147483647 w 463"/>
              <a:gd name="T57" fmla="*/ 2147483647 h 213"/>
              <a:gd name="T58" fmla="*/ 2147483647 w 463"/>
              <a:gd name="T59" fmla="*/ 2147483647 h 213"/>
              <a:gd name="T60" fmla="*/ 2147483647 w 463"/>
              <a:gd name="T61" fmla="*/ 2147483647 h 213"/>
              <a:gd name="T62" fmla="*/ 2147483647 w 463"/>
              <a:gd name="T63" fmla="*/ 2147483647 h 213"/>
              <a:gd name="T64" fmla="*/ 2147483647 w 463"/>
              <a:gd name="T65" fmla="*/ 2147483647 h 213"/>
              <a:gd name="T66" fmla="*/ 2147483647 w 463"/>
              <a:gd name="T67" fmla="*/ 2147483647 h 21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463"/>
              <a:gd name="T103" fmla="*/ 0 h 213"/>
              <a:gd name="T104" fmla="*/ 463 w 463"/>
              <a:gd name="T105" fmla="*/ 213 h 21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463" h="213">
                <a:moveTo>
                  <a:pt x="150" y="0"/>
                </a:moveTo>
                <a:lnTo>
                  <a:pt x="136" y="12"/>
                </a:lnTo>
                <a:lnTo>
                  <a:pt x="124" y="22"/>
                </a:lnTo>
                <a:lnTo>
                  <a:pt x="110" y="29"/>
                </a:lnTo>
                <a:lnTo>
                  <a:pt x="95" y="36"/>
                </a:lnTo>
                <a:lnTo>
                  <a:pt x="81" y="43"/>
                </a:lnTo>
                <a:lnTo>
                  <a:pt x="69" y="50"/>
                </a:lnTo>
                <a:lnTo>
                  <a:pt x="55" y="55"/>
                </a:lnTo>
                <a:lnTo>
                  <a:pt x="43" y="59"/>
                </a:lnTo>
                <a:lnTo>
                  <a:pt x="41" y="62"/>
                </a:lnTo>
                <a:lnTo>
                  <a:pt x="38" y="62"/>
                </a:lnTo>
                <a:lnTo>
                  <a:pt x="34" y="62"/>
                </a:lnTo>
                <a:lnTo>
                  <a:pt x="29" y="64"/>
                </a:lnTo>
                <a:lnTo>
                  <a:pt x="24" y="64"/>
                </a:lnTo>
                <a:lnTo>
                  <a:pt x="19" y="66"/>
                </a:lnTo>
                <a:lnTo>
                  <a:pt x="10" y="66"/>
                </a:lnTo>
                <a:lnTo>
                  <a:pt x="0" y="66"/>
                </a:lnTo>
                <a:lnTo>
                  <a:pt x="3" y="81"/>
                </a:lnTo>
                <a:lnTo>
                  <a:pt x="5" y="90"/>
                </a:lnTo>
                <a:lnTo>
                  <a:pt x="5" y="97"/>
                </a:lnTo>
                <a:lnTo>
                  <a:pt x="5" y="104"/>
                </a:lnTo>
                <a:lnTo>
                  <a:pt x="5" y="111"/>
                </a:lnTo>
                <a:lnTo>
                  <a:pt x="3" y="121"/>
                </a:lnTo>
                <a:lnTo>
                  <a:pt x="3" y="133"/>
                </a:lnTo>
                <a:lnTo>
                  <a:pt x="0" y="149"/>
                </a:lnTo>
                <a:lnTo>
                  <a:pt x="5" y="149"/>
                </a:lnTo>
                <a:lnTo>
                  <a:pt x="10" y="149"/>
                </a:lnTo>
                <a:lnTo>
                  <a:pt x="15" y="149"/>
                </a:lnTo>
                <a:lnTo>
                  <a:pt x="19" y="149"/>
                </a:lnTo>
                <a:lnTo>
                  <a:pt x="27" y="149"/>
                </a:lnTo>
                <a:lnTo>
                  <a:pt x="31" y="152"/>
                </a:lnTo>
                <a:lnTo>
                  <a:pt x="38" y="152"/>
                </a:lnTo>
                <a:lnTo>
                  <a:pt x="48" y="154"/>
                </a:lnTo>
                <a:lnTo>
                  <a:pt x="60" y="156"/>
                </a:lnTo>
                <a:lnTo>
                  <a:pt x="72" y="161"/>
                </a:lnTo>
                <a:lnTo>
                  <a:pt x="88" y="166"/>
                </a:lnTo>
                <a:lnTo>
                  <a:pt x="105" y="170"/>
                </a:lnTo>
                <a:lnTo>
                  <a:pt x="124" y="175"/>
                </a:lnTo>
                <a:lnTo>
                  <a:pt x="140" y="182"/>
                </a:lnTo>
                <a:lnTo>
                  <a:pt x="157" y="192"/>
                </a:lnTo>
                <a:lnTo>
                  <a:pt x="171" y="199"/>
                </a:lnTo>
                <a:lnTo>
                  <a:pt x="188" y="208"/>
                </a:lnTo>
                <a:lnTo>
                  <a:pt x="202" y="211"/>
                </a:lnTo>
                <a:lnTo>
                  <a:pt x="219" y="213"/>
                </a:lnTo>
                <a:lnTo>
                  <a:pt x="233" y="211"/>
                </a:lnTo>
                <a:lnTo>
                  <a:pt x="247" y="206"/>
                </a:lnTo>
                <a:lnTo>
                  <a:pt x="264" y="201"/>
                </a:lnTo>
                <a:lnTo>
                  <a:pt x="278" y="194"/>
                </a:lnTo>
                <a:lnTo>
                  <a:pt x="294" y="189"/>
                </a:lnTo>
                <a:lnTo>
                  <a:pt x="321" y="182"/>
                </a:lnTo>
                <a:lnTo>
                  <a:pt x="351" y="173"/>
                </a:lnTo>
                <a:lnTo>
                  <a:pt x="382" y="159"/>
                </a:lnTo>
                <a:lnTo>
                  <a:pt x="413" y="144"/>
                </a:lnTo>
                <a:lnTo>
                  <a:pt x="439" y="130"/>
                </a:lnTo>
                <a:lnTo>
                  <a:pt x="456" y="114"/>
                </a:lnTo>
                <a:lnTo>
                  <a:pt x="460" y="107"/>
                </a:lnTo>
                <a:lnTo>
                  <a:pt x="463" y="102"/>
                </a:lnTo>
                <a:lnTo>
                  <a:pt x="460" y="95"/>
                </a:lnTo>
                <a:lnTo>
                  <a:pt x="456" y="90"/>
                </a:lnTo>
                <a:lnTo>
                  <a:pt x="439" y="78"/>
                </a:lnTo>
                <a:lnTo>
                  <a:pt x="422" y="69"/>
                </a:lnTo>
                <a:lnTo>
                  <a:pt x="403" y="59"/>
                </a:lnTo>
                <a:lnTo>
                  <a:pt x="385" y="52"/>
                </a:lnTo>
                <a:lnTo>
                  <a:pt x="347" y="40"/>
                </a:lnTo>
                <a:lnTo>
                  <a:pt x="306" y="31"/>
                </a:lnTo>
                <a:lnTo>
                  <a:pt x="266" y="24"/>
                </a:lnTo>
                <a:lnTo>
                  <a:pt x="226" y="17"/>
                </a:lnTo>
                <a:lnTo>
                  <a:pt x="188" y="10"/>
                </a:lnTo>
                <a:lnTo>
                  <a:pt x="150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35" name="Rectangle 53"/>
          <p:cNvSpPr>
            <a:spLocks noChangeArrowheads="1"/>
          </p:cNvSpPr>
          <p:nvPr/>
        </p:nvSpPr>
        <p:spPr bwMode="auto">
          <a:xfrm>
            <a:off x="7137400" y="2617788"/>
            <a:ext cx="312738" cy="26987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36" name="Rectangle 54"/>
          <p:cNvSpPr>
            <a:spLocks noChangeArrowheads="1"/>
          </p:cNvSpPr>
          <p:nvPr/>
        </p:nvSpPr>
        <p:spPr bwMode="auto">
          <a:xfrm>
            <a:off x="7137400" y="2617788"/>
            <a:ext cx="312738" cy="26987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37" name="Freeform 55"/>
          <p:cNvSpPr>
            <a:spLocks/>
          </p:cNvSpPr>
          <p:nvPr/>
        </p:nvSpPr>
        <p:spPr bwMode="auto">
          <a:xfrm>
            <a:off x="7145338" y="2543175"/>
            <a:ext cx="296862" cy="153988"/>
          </a:xfrm>
          <a:custGeom>
            <a:avLst/>
            <a:gdLst>
              <a:gd name="T0" fmla="*/ 2147483647 w 187"/>
              <a:gd name="T1" fmla="*/ 0 h 97"/>
              <a:gd name="T2" fmla="*/ 2147483647 w 187"/>
              <a:gd name="T3" fmla="*/ 2147483647 h 97"/>
              <a:gd name="T4" fmla="*/ 2147483647 w 187"/>
              <a:gd name="T5" fmla="*/ 2147483647 h 97"/>
              <a:gd name="T6" fmla="*/ 2147483647 w 187"/>
              <a:gd name="T7" fmla="*/ 2147483647 h 97"/>
              <a:gd name="T8" fmla="*/ 2147483647 w 187"/>
              <a:gd name="T9" fmla="*/ 2147483647 h 97"/>
              <a:gd name="T10" fmla="*/ 2147483647 w 187"/>
              <a:gd name="T11" fmla="*/ 2147483647 h 97"/>
              <a:gd name="T12" fmla="*/ 2147483647 w 187"/>
              <a:gd name="T13" fmla="*/ 2147483647 h 97"/>
              <a:gd name="T14" fmla="*/ 2147483647 w 187"/>
              <a:gd name="T15" fmla="*/ 2147483647 h 97"/>
              <a:gd name="T16" fmla="*/ 2147483647 w 187"/>
              <a:gd name="T17" fmla="*/ 2147483647 h 97"/>
              <a:gd name="T18" fmla="*/ 2147483647 w 187"/>
              <a:gd name="T19" fmla="*/ 2147483647 h 97"/>
              <a:gd name="T20" fmla="*/ 2147483647 w 187"/>
              <a:gd name="T21" fmla="*/ 2147483647 h 97"/>
              <a:gd name="T22" fmla="*/ 2147483647 w 187"/>
              <a:gd name="T23" fmla="*/ 2147483647 h 97"/>
              <a:gd name="T24" fmla="*/ 2147483647 w 187"/>
              <a:gd name="T25" fmla="*/ 2147483647 h 97"/>
              <a:gd name="T26" fmla="*/ 2147483647 w 187"/>
              <a:gd name="T27" fmla="*/ 2147483647 h 97"/>
              <a:gd name="T28" fmla="*/ 2147483647 w 187"/>
              <a:gd name="T29" fmla="*/ 2147483647 h 97"/>
              <a:gd name="T30" fmla="*/ 2147483647 w 187"/>
              <a:gd name="T31" fmla="*/ 2147483647 h 97"/>
              <a:gd name="T32" fmla="*/ 2147483647 w 187"/>
              <a:gd name="T33" fmla="*/ 2147483647 h 97"/>
              <a:gd name="T34" fmla="*/ 2147483647 w 187"/>
              <a:gd name="T35" fmla="*/ 2147483647 h 97"/>
              <a:gd name="T36" fmla="*/ 2147483647 w 187"/>
              <a:gd name="T37" fmla="*/ 2147483647 h 97"/>
              <a:gd name="T38" fmla="*/ 2147483647 w 187"/>
              <a:gd name="T39" fmla="*/ 2147483647 h 97"/>
              <a:gd name="T40" fmla="*/ 2147483647 w 187"/>
              <a:gd name="T41" fmla="*/ 2147483647 h 97"/>
              <a:gd name="T42" fmla="*/ 2147483647 w 187"/>
              <a:gd name="T43" fmla="*/ 2147483647 h 97"/>
              <a:gd name="T44" fmla="*/ 2147483647 w 187"/>
              <a:gd name="T45" fmla="*/ 2147483647 h 97"/>
              <a:gd name="T46" fmla="*/ 0 w 187"/>
              <a:gd name="T47" fmla="*/ 2147483647 h 97"/>
              <a:gd name="T48" fmla="*/ 0 w 187"/>
              <a:gd name="T49" fmla="*/ 2147483647 h 97"/>
              <a:gd name="T50" fmla="*/ 0 w 187"/>
              <a:gd name="T51" fmla="*/ 2147483647 h 97"/>
              <a:gd name="T52" fmla="*/ 2147483647 w 187"/>
              <a:gd name="T53" fmla="*/ 2147483647 h 97"/>
              <a:gd name="T54" fmla="*/ 2147483647 w 187"/>
              <a:gd name="T55" fmla="*/ 2147483647 h 97"/>
              <a:gd name="T56" fmla="*/ 2147483647 w 187"/>
              <a:gd name="T57" fmla="*/ 2147483647 h 97"/>
              <a:gd name="T58" fmla="*/ 2147483647 w 187"/>
              <a:gd name="T59" fmla="*/ 2147483647 h 97"/>
              <a:gd name="T60" fmla="*/ 2147483647 w 187"/>
              <a:gd name="T61" fmla="*/ 2147483647 h 97"/>
              <a:gd name="T62" fmla="*/ 2147483647 w 187"/>
              <a:gd name="T63" fmla="*/ 2147483647 h 97"/>
              <a:gd name="T64" fmla="*/ 2147483647 w 187"/>
              <a:gd name="T65" fmla="*/ 0 h 9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87"/>
              <a:gd name="T100" fmla="*/ 0 h 97"/>
              <a:gd name="T101" fmla="*/ 187 w 187"/>
              <a:gd name="T102" fmla="*/ 97 h 9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87" h="97">
                <a:moveTo>
                  <a:pt x="95" y="0"/>
                </a:moveTo>
                <a:lnTo>
                  <a:pt x="114" y="2"/>
                </a:lnTo>
                <a:lnTo>
                  <a:pt x="131" y="5"/>
                </a:lnTo>
                <a:lnTo>
                  <a:pt x="147" y="9"/>
                </a:lnTo>
                <a:lnTo>
                  <a:pt x="161" y="14"/>
                </a:lnTo>
                <a:lnTo>
                  <a:pt x="173" y="21"/>
                </a:lnTo>
                <a:lnTo>
                  <a:pt x="180" y="31"/>
                </a:lnTo>
                <a:lnTo>
                  <a:pt x="187" y="40"/>
                </a:lnTo>
                <a:lnTo>
                  <a:pt x="187" y="49"/>
                </a:lnTo>
                <a:lnTo>
                  <a:pt x="187" y="59"/>
                </a:lnTo>
                <a:lnTo>
                  <a:pt x="180" y="68"/>
                </a:lnTo>
                <a:lnTo>
                  <a:pt x="173" y="75"/>
                </a:lnTo>
                <a:lnTo>
                  <a:pt x="161" y="83"/>
                </a:lnTo>
                <a:lnTo>
                  <a:pt x="147" y="90"/>
                </a:lnTo>
                <a:lnTo>
                  <a:pt x="131" y="92"/>
                </a:lnTo>
                <a:lnTo>
                  <a:pt x="114" y="97"/>
                </a:lnTo>
                <a:lnTo>
                  <a:pt x="95" y="97"/>
                </a:lnTo>
                <a:lnTo>
                  <a:pt x="76" y="97"/>
                </a:lnTo>
                <a:lnTo>
                  <a:pt x="57" y="92"/>
                </a:lnTo>
                <a:lnTo>
                  <a:pt x="41" y="90"/>
                </a:lnTo>
                <a:lnTo>
                  <a:pt x="26" y="83"/>
                </a:lnTo>
                <a:lnTo>
                  <a:pt x="14" y="75"/>
                </a:lnTo>
                <a:lnTo>
                  <a:pt x="7" y="68"/>
                </a:lnTo>
                <a:lnTo>
                  <a:pt x="0" y="59"/>
                </a:lnTo>
                <a:lnTo>
                  <a:pt x="0" y="49"/>
                </a:lnTo>
                <a:lnTo>
                  <a:pt x="0" y="40"/>
                </a:lnTo>
                <a:lnTo>
                  <a:pt x="7" y="31"/>
                </a:lnTo>
                <a:lnTo>
                  <a:pt x="14" y="21"/>
                </a:lnTo>
                <a:lnTo>
                  <a:pt x="26" y="14"/>
                </a:lnTo>
                <a:lnTo>
                  <a:pt x="41" y="9"/>
                </a:lnTo>
                <a:lnTo>
                  <a:pt x="57" y="5"/>
                </a:lnTo>
                <a:lnTo>
                  <a:pt x="76" y="2"/>
                </a:lnTo>
                <a:lnTo>
                  <a:pt x="95" y="0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38" name="Freeform 56"/>
          <p:cNvSpPr>
            <a:spLocks/>
          </p:cNvSpPr>
          <p:nvPr/>
        </p:nvSpPr>
        <p:spPr bwMode="auto">
          <a:xfrm>
            <a:off x="7137400" y="2538413"/>
            <a:ext cx="312738" cy="82550"/>
          </a:xfrm>
          <a:custGeom>
            <a:avLst/>
            <a:gdLst>
              <a:gd name="T0" fmla="*/ 0 w 197"/>
              <a:gd name="T1" fmla="*/ 2147483647 h 52"/>
              <a:gd name="T2" fmla="*/ 2147483647 w 197"/>
              <a:gd name="T3" fmla="*/ 2147483647 h 52"/>
              <a:gd name="T4" fmla="*/ 2147483647 w 197"/>
              <a:gd name="T5" fmla="*/ 2147483647 h 52"/>
              <a:gd name="T6" fmla="*/ 2147483647 w 197"/>
              <a:gd name="T7" fmla="*/ 2147483647 h 52"/>
              <a:gd name="T8" fmla="*/ 2147483647 w 197"/>
              <a:gd name="T9" fmla="*/ 2147483647 h 52"/>
              <a:gd name="T10" fmla="*/ 2147483647 w 197"/>
              <a:gd name="T11" fmla="*/ 2147483647 h 52"/>
              <a:gd name="T12" fmla="*/ 2147483647 w 197"/>
              <a:gd name="T13" fmla="*/ 2147483647 h 52"/>
              <a:gd name="T14" fmla="*/ 2147483647 w 197"/>
              <a:gd name="T15" fmla="*/ 2147483647 h 52"/>
              <a:gd name="T16" fmla="*/ 2147483647 w 197"/>
              <a:gd name="T17" fmla="*/ 0 h 52"/>
              <a:gd name="T18" fmla="*/ 2147483647 w 197"/>
              <a:gd name="T19" fmla="*/ 2147483647 h 52"/>
              <a:gd name="T20" fmla="*/ 2147483647 w 197"/>
              <a:gd name="T21" fmla="*/ 2147483647 h 52"/>
              <a:gd name="T22" fmla="*/ 2147483647 w 197"/>
              <a:gd name="T23" fmla="*/ 2147483647 h 52"/>
              <a:gd name="T24" fmla="*/ 2147483647 w 197"/>
              <a:gd name="T25" fmla="*/ 2147483647 h 52"/>
              <a:gd name="T26" fmla="*/ 2147483647 w 197"/>
              <a:gd name="T27" fmla="*/ 2147483647 h 52"/>
              <a:gd name="T28" fmla="*/ 2147483647 w 197"/>
              <a:gd name="T29" fmla="*/ 2147483647 h 52"/>
              <a:gd name="T30" fmla="*/ 2147483647 w 197"/>
              <a:gd name="T31" fmla="*/ 2147483647 h 52"/>
              <a:gd name="T32" fmla="*/ 2147483647 w 197"/>
              <a:gd name="T33" fmla="*/ 2147483647 h 5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97"/>
              <a:gd name="T52" fmla="*/ 0 h 52"/>
              <a:gd name="T53" fmla="*/ 197 w 197"/>
              <a:gd name="T54" fmla="*/ 52 h 5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97" h="52">
                <a:moveTo>
                  <a:pt x="0" y="52"/>
                </a:moveTo>
                <a:lnTo>
                  <a:pt x="3" y="41"/>
                </a:lnTo>
                <a:lnTo>
                  <a:pt x="8" y="31"/>
                </a:lnTo>
                <a:lnTo>
                  <a:pt x="17" y="24"/>
                </a:lnTo>
                <a:lnTo>
                  <a:pt x="29" y="17"/>
                </a:lnTo>
                <a:lnTo>
                  <a:pt x="43" y="10"/>
                </a:lnTo>
                <a:lnTo>
                  <a:pt x="60" y="5"/>
                </a:lnTo>
                <a:lnTo>
                  <a:pt x="79" y="3"/>
                </a:lnTo>
                <a:lnTo>
                  <a:pt x="100" y="0"/>
                </a:lnTo>
                <a:lnTo>
                  <a:pt x="119" y="3"/>
                </a:lnTo>
                <a:lnTo>
                  <a:pt x="138" y="5"/>
                </a:lnTo>
                <a:lnTo>
                  <a:pt x="155" y="10"/>
                </a:lnTo>
                <a:lnTo>
                  <a:pt x="169" y="17"/>
                </a:lnTo>
                <a:lnTo>
                  <a:pt x="181" y="24"/>
                </a:lnTo>
                <a:lnTo>
                  <a:pt x="190" y="31"/>
                </a:lnTo>
                <a:lnTo>
                  <a:pt x="195" y="41"/>
                </a:lnTo>
                <a:lnTo>
                  <a:pt x="197" y="5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39" name="Rectangle 57"/>
          <p:cNvSpPr>
            <a:spLocks noChangeArrowheads="1"/>
          </p:cNvSpPr>
          <p:nvPr/>
        </p:nvSpPr>
        <p:spPr bwMode="auto">
          <a:xfrm>
            <a:off x="7123113" y="3033713"/>
            <a:ext cx="342900" cy="68262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40" name="Rectangle 58"/>
          <p:cNvSpPr>
            <a:spLocks noChangeArrowheads="1"/>
          </p:cNvSpPr>
          <p:nvPr/>
        </p:nvSpPr>
        <p:spPr bwMode="auto">
          <a:xfrm>
            <a:off x="7123113" y="3033713"/>
            <a:ext cx="342900" cy="68262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41" name="Freeform 59"/>
          <p:cNvSpPr>
            <a:spLocks/>
          </p:cNvSpPr>
          <p:nvPr/>
        </p:nvSpPr>
        <p:spPr bwMode="auto">
          <a:xfrm>
            <a:off x="7010400" y="3856038"/>
            <a:ext cx="563563" cy="288925"/>
          </a:xfrm>
          <a:custGeom>
            <a:avLst/>
            <a:gdLst>
              <a:gd name="T0" fmla="*/ 0 w 355"/>
              <a:gd name="T1" fmla="*/ 0 h 182"/>
              <a:gd name="T2" fmla="*/ 2147483647 w 355"/>
              <a:gd name="T3" fmla="*/ 0 h 182"/>
              <a:gd name="T4" fmla="*/ 2147483647 w 355"/>
              <a:gd name="T5" fmla="*/ 2147483647 h 182"/>
              <a:gd name="T6" fmla="*/ 2147483647 w 355"/>
              <a:gd name="T7" fmla="*/ 2147483647 h 182"/>
              <a:gd name="T8" fmla="*/ 2147483647 w 355"/>
              <a:gd name="T9" fmla="*/ 2147483647 h 182"/>
              <a:gd name="T10" fmla="*/ 2147483647 w 355"/>
              <a:gd name="T11" fmla="*/ 2147483647 h 182"/>
              <a:gd name="T12" fmla="*/ 2147483647 w 355"/>
              <a:gd name="T13" fmla="*/ 2147483647 h 182"/>
              <a:gd name="T14" fmla="*/ 2147483647 w 355"/>
              <a:gd name="T15" fmla="*/ 2147483647 h 182"/>
              <a:gd name="T16" fmla="*/ 2147483647 w 355"/>
              <a:gd name="T17" fmla="*/ 2147483647 h 182"/>
              <a:gd name="T18" fmla="*/ 2147483647 w 355"/>
              <a:gd name="T19" fmla="*/ 2147483647 h 182"/>
              <a:gd name="T20" fmla="*/ 2147483647 w 355"/>
              <a:gd name="T21" fmla="*/ 2147483647 h 182"/>
              <a:gd name="T22" fmla="*/ 2147483647 w 355"/>
              <a:gd name="T23" fmla="*/ 2147483647 h 182"/>
              <a:gd name="T24" fmla="*/ 2147483647 w 355"/>
              <a:gd name="T25" fmla="*/ 2147483647 h 182"/>
              <a:gd name="T26" fmla="*/ 2147483647 w 355"/>
              <a:gd name="T27" fmla="*/ 2147483647 h 182"/>
              <a:gd name="T28" fmla="*/ 2147483647 w 355"/>
              <a:gd name="T29" fmla="*/ 2147483647 h 182"/>
              <a:gd name="T30" fmla="*/ 2147483647 w 355"/>
              <a:gd name="T31" fmla="*/ 2147483647 h 182"/>
              <a:gd name="T32" fmla="*/ 2147483647 w 355"/>
              <a:gd name="T33" fmla="*/ 2147483647 h 182"/>
              <a:gd name="T34" fmla="*/ 2147483647 w 355"/>
              <a:gd name="T35" fmla="*/ 2147483647 h 182"/>
              <a:gd name="T36" fmla="*/ 2147483647 w 355"/>
              <a:gd name="T37" fmla="*/ 2147483647 h 182"/>
              <a:gd name="T38" fmla="*/ 2147483647 w 355"/>
              <a:gd name="T39" fmla="*/ 2147483647 h 182"/>
              <a:gd name="T40" fmla="*/ 2147483647 w 355"/>
              <a:gd name="T41" fmla="*/ 2147483647 h 182"/>
              <a:gd name="T42" fmla="*/ 2147483647 w 355"/>
              <a:gd name="T43" fmla="*/ 2147483647 h 182"/>
              <a:gd name="T44" fmla="*/ 2147483647 w 355"/>
              <a:gd name="T45" fmla="*/ 2147483647 h 182"/>
              <a:gd name="T46" fmla="*/ 2147483647 w 355"/>
              <a:gd name="T47" fmla="*/ 2147483647 h 182"/>
              <a:gd name="T48" fmla="*/ 2147483647 w 355"/>
              <a:gd name="T49" fmla="*/ 2147483647 h 182"/>
              <a:gd name="T50" fmla="*/ 2147483647 w 355"/>
              <a:gd name="T51" fmla="*/ 2147483647 h 182"/>
              <a:gd name="T52" fmla="*/ 2147483647 w 355"/>
              <a:gd name="T53" fmla="*/ 2147483647 h 182"/>
              <a:gd name="T54" fmla="*/ 2147483647 w 355"/>
              <a:gd name="T55" fmla="*/ 2147483647 h 182"/>
              <a:gd name="T56" fmla="*/ 2147483647 w 355"/>
              <a:gd name="T57" fmla="*/ 2147483647 h 182"/>
              <a:gd name="T58" fmla="*/ 2147483647 w 355"/>
              <a:gd name="T59" fmla="*/ 2147483647 h 182"/>
              <a:gd name="T60" fmla="*/ 2147483647 w 355"/>
              <a:gd name="T61" fmla="*/ 2147483647 h 182"/>
              <a:gd name="T62" fmla="*/ 2147483647 w 355"/>
              <a:gd name="T63" fmla="*/ 2147483647 h 182"/>
              <a:gd name="T64" fmla="*/ 0 w 355"/>
              <a:gd name="T65" fmla="*/ 2147483647 h 182"/>
              <a:gd name="T66" fmla="*/ 0 w 355"/>
              <a:gd name="T67" fmla="*/ 2147483647 h 182"/>
              <a:gd name="T68" fmla="*/ 0 w 355"/>
              <a:gd name="T69" fmla="*/ 0 h 18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55"/>
              <a:gd name="T106" fmla="*/ 0 h 182"/>
              <a:gd name="T107" fmla="*/ 355 w 355"/>
              <a:gd name="T108" fmla="*/ 182 h 18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55" h="182">
                <a:moveTo>
                  <a:pt x="0" y="0"/>
                </a:moveTo>
                <a:lnTo>
                  <a:pt x="355" y="0"/>
                </a:lnTo>
                <a:lnTo>
                  <a:pt x="355" y="21"/>
                </a:lnTo>
                <a:lnTo>
                  <a:pt x="355" y="43"/>
                </a:lnTo>
                <a:lnTo>
                  <a:pt x="355" y="64"/>
                </a:lnTo>
                <a:lnTo>
                  <a:pt x="355" y="85"/>
                </a:lnTo>
                <a:lnTo>
                  <a:pt x="355" y="109"/>
                </a:lnTo>
                <a:lnTo>
                  <a:pt x="355" y="130"/>
                </a:lnTo>
                <a:lnTo>
                  <a:pt x="355" y="151"/>
                </a:lnTo>
                <a:lnTo>
                  <a:pt x="355" y="173"/>
                </a:lnTo>
                <a:lnTo>
                  <a:pt x="355" y="175"/>
                </a:lnTo>
                <a:lnTo>
                  <a:pt x="355" y="177"/>
                </a:lnTo>
                <a:lnTo>
                  <a:pt x="353" y="177"/>
                </a:lnTo>
                <a:lnTo>
                  <a:pt x="353" y="180"/>
                </a:lnTo>
                <a:lnTo>
                  <a:pt x="351" y="180"/>
                </a:lnTo>
                <a:lnTo>
                  <a:pt x="351" y="182"/>
                </a:lnTo>
                <a:lnTo>
                  <a:pt x="348" y="182"/>
                </a:lnTo>
                <a:lnTo>
                  <a:pt x="346" y="182"/>
                </a:lnTo>
                <a:lnTo>
                  <a:pt x="303" y="182"/>
                </a:lnTo>
                <a:lnTo>
                  <a:pt x="263" y="182"/>
                </a:lnTo>
                <a:lnTo>
                  <a:pt x="220" y="182"/>
                </a:lnTo>
                <a:lnTo>
                  <a:pt x="180" y="182"/>
                </a:lnTo>
                <a:lnTo>
                  <a:pt x="137" y="182"/>
                </a:lnTo>
                <a:lnTo>
                  <a:pt x="97" y="182"/>
                </a:lnTo>
                <a:lnTo>
                  <a:pt x="54" y="182"/>
                </a:lnTo>
                <a:lnTo>
                  <a:pt x="14" y="182"/>
                </a:lnTo>
                <a:lnTo>
                  <a:pt x="12" y="182"/>
                </a:lnTo>
                <a:lnTo>
                  <a:pt x="7" y="182"/>
                </a:lnTo>
                <a:lnTo>
                  <a:pt x="7" y="180"/>
                </a:lnTo>
                <a:lnTo>
                  <a:pt x="5" y="180"/>
                </a:lnTo>
                <a:lnTo>
                  <a:pt x="2" y="180"/>
                </a:lnTo>
                <a:lnTo>
                  <a:pt x="2" y="177"/>
                </a:lnTo>
                <a:lnTo>
                  <a:pt x="0" y="1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42" name="Rectangle 60"/>
          <p:cNvSpPr>
            <a:spLocks noChangeArrowheads="1"/>
          </p:cNvSpPr>
          <p:nvPr/>
        </p:nvSpPr>
        <p:spPr bwMode="auto">
          <a:xfrm>
            <a:off x="7265988" y="3297238"/>
            <a:ext cx="57150" cy="814387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43" name="Rectangle 61"/>
          <p:cNvSpPr>
            <a:spLocks noChangeArrowheads="1"/>
          </p:cNvSpPr>
          <p:nvPr/>
        </p:nvSpPr>
        <p:spPr bwMode="auto">
          <a:xfrm>
            <a:off x="7265988" y="3297238"/>
            <a:ext cx="57150" cy="814387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44" name="Rectangle 62"/>
          <p:cNvSpPr>
            <a:spLocks noChangeArrowheads="1"/>
          </p:cNvSpPr>
          <p:nvPr/>
        </p:nvSpPr>
        <p:spPr bwMode="auto">
          <a:xfrm>
            <a:off x="7265988" y="3856038"/>
            <a:ext cx="57150" cy="255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45" name="Freeform 63"/>
          <p:cNvSpPr>
            <a:spLocks/>
          </p:cNvSpPr>
          <p:nvPr/>
        </p:nvSpPr>
        <p:spPr bwMode="auto">
          <a:xfrm>
            <a:off x="7191375" y="3143250"/>
            <a:ext cx="206375" cy="157163"/>
          </a:xfrm>
          <a:custGeom>
            <a:avLst/>
            <a:gdLst>
              <a:gd name="T0" fmla="*/ 0 w 130"/>
              <a:gd name="T1" fmla="*/ 0 h 99"/>
              <a:gd name="T2" fmla="*/ 2147483647 w 130"/>
              <a:gd name="T3" fmla="*/ 2147483647 h 99"/>
              <a:gd name="T4" fmla="*/ 2147483647 w 130"/>
              <a:gd name="T5" fmla="*/ 2147483647 h 99"/>
              <a:gd name="T6" fmla="*/ 2147483647 w 130"/>
              <a:gd name="T7" fmla="*/ 0 h 99"/>
              <a:gd name="T8" fmla="*/ 0 w 130"/>
              <a:gd name="T9" fmla="*/ 0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"/>
              <a:gd name="T16" fmla="*/ 0 h 99"/>
              <a:gd name="T17" fmla="*/ 130 w 130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" h="99">
                <a:moveTo>
                  <a:pt x="0" y="0"/>
                </a:moveTo>
                <a:lnTo>
                  <a:pt x="40" y="99"/>
                </a:lnTo>
                <a:lnTo>
                  <a:pt x="87" y="99"/>
                </a:lnTo>
                <a:lnTo>
                  <a:pt x="13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CCC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46" name="Freeform 64"/>
          <p:cNvSpPr>
            <a:spLocks/>
          </p:cNvSpPr>
          <p:nvPr/>
        </p:nvSpPr>
        <p:spPr bwMode="auto">
          <a:xfrm>
            <a:off x="7191375" y="3143250"/>
            <a:ext cx="206375" cy="157163"/>
          </a:xfrm>
          <a:custGeom>
            <a:avLst/>
            <a:gdLst>
              <a:gd name="T0" fmla="*/ 0 w 130"/>
              <a:gd name="T1" fmla="*/ 0 h 99"/>
              <a:gd name="T2" fmla="*/ 2147483647 w 130"/>
              <a:gd name="T3" fmla="*/ 2147483647 h 99"/>
              <a:gd name="T4" fmla="*/ 2147483647 w 130"/>
              <a:gd name="T5" fmla="*/ 2147483647 h 99"/>
              <a:gd name="T6" fmla="*/ 2147483647 w 130"/>
              <a:gd name="T7" fmla="*/ 0 h 99"/>
              <a:gd name="T8" fmla="*/ 0 w 130"/>
              <a:gd name="T9" fmla="*/ 0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"/>
              <a:gd name="T16" fmla="*/ 0 h 99"/>
              <a:gd name="T17" fmla="*/ 130 w 130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" h="99">
                <a:moveTo>
                  <a:pt x="0" y="0"/>
                </a:moveTo>
                <a:lnTo>
                  <a:pt x="40" y="99"/>
                </a:lnTo>
                <a:lnTo>
                  <a:pt x="87" y="99"/>
                </a:lnTo>
                <a:lnTo>
                  <a:pt x="130" y="0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47" name="Rectangle 65"/>
          <p:cNvSpPr>
            <a:spLocks noChangeArrowheads="1"/>
          </p:cNvSpPr>
          <p:nvPr/>
        </p:nvSpPr>
        <p:spPr bwMode="auto">
          <a:xfrm>
            <a:off x="5522913" y="2884488"/>
            <a:ext cx="1962150" cy="38100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48" name="Rectangle 66"/>
          <p:cNvSpPr>
            <a:spLocks noChangeArrowheads="1"/>
          </p:cNvSpPr>
          <p:nvPr/>
        </p:nvSpPr>
        <p:spPr bwMode="auto">
          <a:xfrm>
            <a:off x="5522913" y="2884488"/>
            <a:ext cx="1962150" cy="381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49" name="Freeform 67"/>
          <p:cNvSpPr>
            <a:spLocks/>
          </p:cNvSpPr>
          <p:nvPr/>
        </p:nvSpPr>
        <p:spPr bwMode="auto">
          <a:xfrm>
            <a:off x="7085013" y="3098800"/>
            <a:ext cx="417512" cy="47625"/>
          </a:xfrm>
          <a:custGeom>
            <a:avLst/>
            <a:gdLst>
              <a:gd name="T0" fmla="*/ 2147483647 w 263"/>
              <a:gd name="T1" fmla="*/ 0 h 30"/>
              <a:gd name="T2" fmla="*/ 2147483647 w 263"/>
              <a:gd name="T3" fmla="*/ 0 h 30"/>
              <a:gd name="T4" fmla="*/ 2147483647 w 263"/>
              <a:gd name="T5" fmla="*/ 0 h 30"/>
              <a:gd name="T6" fmla="*/ 2147483647 w 263"/>
              <a:gd name="T7" fmla="*/ 2147483647 h 30"/>
              <a:gd name="T8" fmla="*/ 2147483647 w 263"/>
              <a:gd name="T9" fmla="*/ 2147483647 h 30"/>
              <a:gd name="T10" fmla="*/ 2147483647 w 263"/>
              <a:gd name="T11" fmla="*/ 2147483647 h 30"/>
              <a:gd name="T12" fmla="*/ 2147483647 w 263"/>
              <a:gd name="T13" fmla="*/ 2147483647 h 30"/>
              <a:gd name="T14" fmla="*/ 2147483647 w 263"/>
              <a:gd name="T15" fmla="*/ 2147483647 h 30"/>
              <a:gd name="T16" fmla="*/ 2147483647 w 263"/>
              <a:gd name="T17" fmla="*/ 2147483647 h 30"/>
              <a:gd name="T18" fmla="*/ 2147483647 w 263"/>
              <a:gd name="T19" fmla="*/ 2147483647 h 30"/>
              <a:gd name="T20" fmla="*/ 2147483647 w 263"/>
              <a:gd name="T21" fmla="*/ 2147483647 h 30"/>
              <a:gd name="T22" fmla="*/ 2147483647 w 263"/>
              <a:gd name="T23" fmla="*/ 2147483647 h 30"/>
              <a:gd name="T24" fmla="*/ 2147483647 w 263"/>
              <a:gd name="T25" fmla="*/ 2147483647 h 30"/>
              <a:gd name="T26" fmla="*/ 2147483647 w 263"/>
              <a:gd name="T27" fmla="*/ 2147483647 h 30"/>
              <a:gd name="T28" fmla="*/ 2147483647 w 263"/>
              <a:gd name="T29" fmla="*/ 2147483647 h 30"/>
              <a:gd name="T30" fmla="*/ 2147483647 w 263"/>
              <a:gd name="T31" fmla="*/ 2147483647 h 30"/>
              <a:gd name="T32" fmla="*/ 2147483647 w 263"/>
              <a:gd name="T33" fmla="*/ 2147483647 h 30"/>
              <a:gd name="T34" fmla="*/ 2147483647 w 263"/>
              <a:gd name="T35" fmla="*/ 2147483647 h 30"/>
              <a:gd name="T36" fmla="*/ 2147483647 w 263"/>
              <a:gd name="T37" fmla="*/ 2147483647 h 30"/>
              <a:gd name="T38" fmla="*/ 2147483647 w 263"/>
              <a:gd name="T39" fmla="*/ 2147483647 h 30"/>
              <a:gd name="T40" fmla="*/ 2147483647 w 263"/>
              <a:gd name="T41" fmla="*/ 2147483647 h 30"/>
              <a:gd name="T42" fmla="*/ 2147483647 w 263"/>
              <a:gd name="T43" fmla="*/ 2147483647 h 30"/>
              <a:gd name="T44" fmla="*/ 2147483647 w 263"/>
              <a:gd name="T45" fmla="*/ 2147483647 h 30"/>
              <a:gd name="T46" fmla="*/ 2147483647 w 263"/>
              <a:gd name="T47" fmla="*/ 2147483647 h 30"/>
              <a:gd name="T48" fmla="*/ 2147483647 w 263"/>
              <a:gd name="T49" fmla="*/ 2147483647 h 30"/>
              <a:gd name="T50" fmla="*/ 0 w 263"/>
              <a:gd name="T51" fmla="*/ 2147483647 h 30"/>
              <a:gd name="T52" fmla="*/ 0 w 263"/>
              <a:gd name="T53" fmla="*/ 2147483647 h 30"/>
              <a:gd name="T54" fmla="*/ 0 w 263"/>
              <a:gd name="T55" fmla="*/ 2147483647 h 30"/>
              <a:gd name="T56" fmla="*/ 0 w 263"/>
              <a:gd name="T57" fmla="*/ 2147483647 h 30"/>
              <a:gd name="T58" fmla="*/ 0 w 263"/>
              <a:gd name="T59" fmla="*/ 2147483647 h 30"/>
              <a:gd name="T60" fmla="*/ 0 w 263"/>
              <a:gd name="T61" fmla="*/ 2147483647 h 30"/>
              <a:gd name="T62" fmla="*/ 2147483647 w 263"/>
              <a:gd name="T63" fmla="*/ 2147483647 h 30"/>
              <a:gd name="T64" fmla="*/ 2147483647 w 263"/>
              <a:gd name="T65" fmla="*/ 2147483647 h 30"/>
              <a:gd name="T66" fmla="*/ 2147483647 w 263"/>
              <a:gd name="T67" fmla="*/ 2147483647 h 30"/>
              <a:gd name="T68" fmla="*/ 2147483647 w 263"/>
              <a:gd name="T69" fmla="*/ 2147483647 h 30"/>
              <a:gd name="T70" fmla="*/ 2147483647 w 263"/>
              <a:gd name="T71" fmla="*/ 0 h 30"/>
              <a:gd name="T72" fmla="*/ 2147483647 w 263"/>
              <a:gd name="T73" fmla="*/ 0 h 3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63"/>
              <a:gd name="T112" fmla="*/ 0 h 30"/>
              <a:gd name="T113" fmla="*/ 263 w 263"/>
              <a:gd name="T114" fmla="*/ 30 h 3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63" h="30">
                <a:moveTo>
                  <a:pt x="12" y="0"/>
                </a:moveTo>
                <a:lnTo>
                  <a:pt x="252" y="0"/>
                </a:lnTo>
                <a:lnTo>
                  <a:pt x="254" y="0"/>
                </a:lnTo>
                <a:lnTo>
                  <a:pt x="256" y="2"/>
                </a:lnTo>
                <a:lnTo>
                  <a:pt x="259" y="2"/>
                </a:lnTo>
                <a:lnTo>
                  <a:pt x="261" y="4"/>
                </a:lnTo>
                <a:lnTo>
                  <a:pt x="263" y="7"/>
                </a:lnTo>
                <a:lnTo>
                  <a:pt x="263" y="9"/>
                </a:lnTo>
                <a:lnTo>
                  <a:pt x="263" y="11"/>
                </a:lnTo>
                <a:lnTo>
                  <a:pt x="263" y="19"/>
                </a:lnTo>
                <a:lnTo>
                  <a:pt x="263" y="21"/>
                </a:lnTo>
                <a:lnTo>
                  <a:pt x="263" y="23"/>
                </a:lnTo>
                <a:lnTo>
                  <a:pt x="261" y="23"/>
                </a:lnTo>
                <a:lnTo>
                  <a:pt x="261" y="26"/>
                </a:lnTo>
                <a:lnTo>
                  <a:pt x="259" y="28"/>
                </a:lnTo>
                <a:lnTo>
                  <a:pt x="256" y="28"/>
                </a:lnTo>
                <a:lnTo>
                  <a:pt x="254" y="30"/>
                </a:lnTo>
                <a:lnTo>
                  <a:pt x="252" y="30"/>
                </a:lnTo>
                <a:lnTo>
                  <a:pt x="12" y="30"/>
                </a:lnTo>
                <a:lnTo>
                  <a:pt x="10" y="30"/>
                </a:lnTo>
                <a:lnTo>
                  <a:pt x="7" y="28"/>
                </a:lnTo>
                <a:lnTo>
                  <a:pt x="5" y="28"/>
                </a:lnTo>
                <a:lnTo>
                  <a:pt x="3" y="26"/>
                </a:lnTo>
                <a:lnTo>
                  <a:pt x="3" y="23"/>
                </a:lnTo>
                <a:lnTo>
                  <a:pt x="0" y="23"/>
                </a:lnTo>
                <a:lnTo>
                  <a:pt x="0" y="21"/>
                </a:lnTo>
                <a:lnTo>
                  <a:pt x="0" y="19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3" y="4"/>
                </a:lnTo>
                <a:lnTo>
                  <a:pt x="5" y="2"/>
                </a:lnTo>
                <a:lnTo>
                  <a:pt x="7" y="2"/>
                </a:lnTo>
                <a:lnTo>
                  <a:pt x="10" y="0"/>
                </a:lnTo>
                <a:lnTo>
                  <a:pt x="1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50" name="Freeform 68"/>
          <p:cNvSpPr>
            <a:spLocks/>
          </p:cNvSpPr>
          <p:nvPr/>
        </p:nvSpPr>
        <p:spPr bwMode="auto">
          <a:xfrm>
            <a:off x="7085013" y="3098800"/>
            <a:ext cx="417512" cy="47625"/>
          </a:xfrm>
          <a:custGeom>
            <a:avLst/>
            <a:gdLst>
              <a:gd name="T0" fmla="*/ 2147483647 w 263"/>
              <a:gd name="T1" fmla="*/ 0 h 30"/>
              <a:gd name="T2" fmla="*/ 2147483647 w 263"/>
              <a:gd name="T3" fmla="*/ 0 h 30"/>
              <a:gd name="T4" fmla="*/ 2147483647 w 263"/>
              <a:gd name="T5" fmla="*/ 0 h 30"/>
              <a:gd name="T6" fmla="*/ 2147483647 w 263"/>
              <a:gd name="T7" fmla="*/ 2147483647 h 30"/>
              <a:gd name="T8" fmla="*/ 2147483647 w 263"/>
              <a:gd name="T9" fmla="*/ 2147483647 h 30"/>
              <a:gd name="T10" fmla="*/ 2147483647 w 263"/>
              <a:gd name="T11" fmla="*/ 2147483647 h 30"/>
              <a:gd name="T12" fmla="*/ 2147483647 w 263"/>
              <a:gd name="T13" fmla="*/ 2147483647 h 30"/>
              <a:gd name="T14" fmla="*/ 2147483647 w 263"/>
              <a:gd name="T15" fmla="*/ 2147483647 h 30"/>
              <a:gd name="T16" fmla="*/ 2147483647 w 263"/>
              <a:gd name="T17" fmla="*/ 2147483647 h 30"/>
              <a:gd name="T18" fmla="*/ 2147483647 w 263"/>
              <a:gd name="T19" fmla="*/ 2147483647 h 30"/>
              <a:gd name="T20" fmla="*/ 2147483647 w 263"/>
              <a:gd name="T21" fmla="*/ 2147483647 h 30"/>
              <a:gd name="T22" fmla="*/ 2147483647 w 263"/>
              <a:gd name="T23" fmla="*/ 2147483647 h 30"/>
              <a:gd name="T24" fmla="*/ 2147483647 w 263"/>
              <a:gd name="T25" fmla="*/ 2147483647 h 30"/>
              <a:gd name="T26" fmla="*/ 2147483647 w 263"/>
              <a:gd name="T27" fmla="*/ 2147483647 h 30"/>
              <a:gd name="T28" fmla="*/ 2147483647 w 263"/>
              <a:gd name="T29" fmla="*/ 2147483647 h 30"/>
              <a:gd name="T30" fmla="*/ 2147483647 w 263"/>
              <a:gd name="T31" fmla="*/ 2147483647 h 30"/>
              <a:gd name="T32" fmla="*/ 2147483647 w 263"/>
              <a:gd name="T33" fmla="*/ 2147483647 h 30"/>
              <a:gd name="T34" fmla="*/ 2147483647 w 263"/>
              <a:gd name="T35" fmla="*/ 2147483647 h 30"/>
              <a:gd name="T36" fmla="*/ 2147483647 w 263"/>
              <a:gd name="T37" fmla="*/ 2147483647 h 30"/>
              <a:gd name="T38" fmla="*/ 2147483647 w 263"/>
              <a:gd name="T39" fmla="*/ 2147483647 h 30"/>
              <a:gd name="T40" fmla="*/ 2147483647 w 263"/>
              <a:gd name="T41" fmla="*/ 2147483647 h 30"/>
              <a:gd name="T42" fmla="*/ 2147483647 w 263"/>
              <a:gd name="T43" fmla="*/ 2147483647 h 30"/>
              <a:gd name="T44" fmla="*/ 2147483647 w 263"/>
              <a:gd name="T45" fmla="*/ 2147483647 h 30"/>
              <a:gd name="T46" fmla="*/ 2147483647 w 263"/>
              <a:gd name="T47" fmla="*/ 2147483647 h 30"/>
              <a:gd name="T48" fmla="*/ 0 w 263"/>
              <a:gd name="T49" fmla="*/ 2147483647 h 30"/>
              <a:gd name="T50" fmla="*/ 0 w 263"/>
              <a:gd name="T51" fmla="*/ 2147483647 h 30"/>
              <a:gd name="T52" fmla="*/ 0 w 263"/>
              <a:gd name="T53" fmla="*/ 2147483647 h 30"/>
              <a:gd name="T54" fmla="*/ 0 w 263"/>
              <a:gd name="T55" fmla="*/ 2147483647 h 30"/>
              <a:gd name="T56" fmla="*/ 0 w 263"/>
              <a:gd name="T57" fmla="*/ 2147483647 h 30"/>
              <a:gd name="T58" fmla="*/ 0 w 263"/>
              <a:gd name="T59" fmla="*/ 2147483647 h 30"/>
              <a:gd name="T60" fmla="*/ 2147483647 w 263"/>
              <a:gd name="T61" fmla="*/ 2147483647 h 30"/>
              <a:gd name="T62" fmla="*/ 2147483647 w 263"/>
              <a:gd name="T63" fmla="*/ 2147483647 h 30"/>
              <a:gd name="T64" fmla="*/ 2147483647 w 263"/>
              <a:gd name="T65" fmla="*/ 2147483647 h 30"/>
              <a:gd name="T66" fmla="*/ 2147483647 w 263"/>
              <a:gd name="T67" fmla="*/ 0 h 30"/>
              <a:gd name="T68" fmla="*/ 2147483647 w 263"/>
              <a:gd name="T69" fmla="*/ 0 h 3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63"/>
              <a:gd name="T106" fmla="*/ 0 h 30"/>
              <a:gd name="T107" fmla="*/ 263 w 263"/>
              <a:gd name="T108" fmla="*/ 30 h 3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63" h="30">
                <a:moveTo>
                  <a:pt x="12" y="0"/>
                </a:moveTo>
                <a:lnTo>
                  <a:pt x="252" y="0"/>
                </a:lnTo>
                <a:lnTo>
                  <a:pt x="254" y="0"/>
                </a:lnTo>
                <a:lnTo>
                  <a:pt x="256" y="2"/>
                </a:lnTo>
                <a:lnTo>
                  <a:pt x="259" y="2"/>
                </a:lnTo>
                <a:lnTo>
                  <a:pt x="261" y="4"/>
                </a:lnTo>
                <a:lnTo>
                  <a:pt x="263" y="7"/>
                </a:lnTo>
                <a:lnTo>
                  <a:pt x="263" y="9"/>
                </a:lnTo>
                <a:lnTo>
                  <a:pt x="263" y="11"/>
                </a:lnTo>
                <a:lnTo>
                  <a:pt x="263" y="19"/>
                </a:lnTo>
                <a:lnTo>
                  <a:pt x="263" y="21"/>
                </a:lnTo>
                <a:lnTo>
                  <a:pt x="263" y="23"/>
                </a:lnTo>
                <a:lnTo>
                  <a:pt x="261" y="23"/>
                </a:lnTo>
                <a:lnTo>
                  <a:pt x="261" y="26"/>
                </a:lnTo>
                <a:lnTo>
                  <a:pt x="259" y="28"/>
                </a:lnTo>
                <a:lnTo>
                  <a:pt x="256" y="28"/>
                </a:lnTo>
                <a:lnTo>
                  <a:pt x="254" y="30"/>
                </a:lnTo>
                <a:lnTo>
                  <a:pt x="252" y="30"/>
                </a:lnTo>
                <a:lnTo>
                  <a:pt x="12" y="30"/>
                </a:lnTo>
                <a:lnTo>
                  <a:pt x="10" y="30"/>
                </a:lnTo>
                <a:lnTo>
                  <a:pt x="7" y="28"/>
                </a:lnTo>
                <a:lnTo>
                  <a:pt x="5" y="28"/>
                </a:lnTo>
                <a:lnTo>
                  <a:pt x="3" y="26"/>
                </a:lnTo>
                <a:lnTo>
                  <a:pt x="3" y="23"/>
                </a:lnTo>
                <a:lnTo>
                  <a:pt x="0" y="23"/>
                </a:lnTo>
                <a:lnTo>
                  <a:pt x="0" y="21"/>
                </a:lnTo>
                <a:lnTo>
                  <a:pt x="0" y="19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3" y="4"/>
                </a:lnTo>
                <a:lnTo>
                  <a:pt x="5" y="2"/>
                </a:lnTo>
                <a:lnTo>
                  <a:pt x="7" y="2"/>
                </a:lnTo>
                <a:lnTo>
                  <a:pt x="10" y="0"/>
                </a:lnTo>
                <a:lnTo>
                  <a:pt x="12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51" name="Rectangle 69"/>
          <p:cNvSpPr>
            <a:spLocks noChangeArrowheads="1"/>
          </p:cNvSpPr>
          <p:nvPr/>
        </p:nvSpPr>
        <p:spPr bwMode="auto">
          <a:xfrm>
            <a:off x="7010400" y="2752725"/>
            <a:ext cx="568325" cy="28575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52" name="Rectangle 70"/>
          <p:cNvSpPr>
            <a:spLocks noChangeArrowheads="1"/>
          </p:cNvSpPr>
          <p:nvPr/>
        </p:nvSpPr>
        <p:spPr bwMode="auto">
          <a:xfrm>
            <a:off x="7010400" y="2752725"/>
            <a:ext cx="568325" cy="28575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953" name="Freeform 71"/>
          <p:cNvSpPr>
            <a:spLocks/>
          </p:cNvSpPr>
          <p:nvPr/>
        </p:nvSpPr>
        <p:spPr bwMode="auto">
          <a:xfrm>
            <a:off x="6994525" y="3146425"/>
            <a:ext cx="598488" cy="1017588"/>
          </a:xfrm>
          <a:custGeom>
            <a:avLst/>
            <a:gdLst>
              <a:gd name="T0" fmla="*/ 2147483647 w 377"/>
              <a:gd name="T1" fmla="*/ 0 h 641"/>
              <a:gd name="T2" fmla="*/ 2147483647 w 377"/>
              <a:gd name="T3" fmla="*/ 2147483647 h 641"/>
              <a:gd name="T4" fmla="*/ 2147483647 w 377"/>
              <a:gd name="T5" fmla="*/ 2147483647 h 641"/>
              <a:gd name="T6" fmla="*/ 2147483647 w 377"/>
              <a:gd name="T7" fmla="*/ 2147483647 h 641"/>
              <a:gd name="T8" fmla="*/ 2147483647 w 377"/>
              <a:gd name="T9" fmla="*/ 2147483647 h 641"/>
              <a:gd name="T10" fmla="*/ 2147483647 w 377"/>
              <a:gd name="T11" fmla="*/ 2147483647 h 641"/>
              <a:gd name="T12" fmla="*/ 2147483647 w 377"/>
              <a:gd name="T13" fmla="*/ 2147483647 h 641"/>
              <a:gd name="T14" fmla="*/ 2147483647 w 377"/>
              <a:gd name="T15" fmla="*/ 2147483647 h 641"/>
              <a:gd name="T16" fmla="*/ 2147483647 w 377"/>
              <a:gd name="T17" fmla="*/ 2147483647 h 641"/>
              <a:gd name="T18" fmla="*/ 2147483647 w 377"/>
              <a:gd name="T19" fmla="*/ 2147483647 h 641"/>
              <a:gd name="T20" fmla="*/ 2147483647 w 377"/>
              <a:gd name="T21" fmla="*/ 2147483647 h 641"/>
              <a:gd name="T22" fmla="*/ 2147483647 w 377"/>
              <a:gd name="T23" fmla="*/ 2147483647 h 641"/>
              <a:gd name="T24" fmla="*/ 2147483647 w 377"/>
              <a:gd name="T25" fmla="*/ 2147483647 h 641"/>
              <a:gd name="T26" fmla="*/ 2147483647 w 377"/>
              <a:gd name="T27" fmla="*/ 2147483647 h 641"/>
              <a:gd name="T28" fmla="*/ 2147483647 w 377"/>
              <a:gd name="T29" fmla="*/ 2147483647 h 641"/>
              <a:gd name="T30" fmla="*/ 2147483647 w 377"/>
              <a:gd name="T31" fmla="*/ 2147483647 h 641"/>
              <a:gd name="T32" fmla="*/ 2147483647 w 377"/>
              <a:gd name="T33" fmla="*/ 2147483647 h 641"/>
              <a:gd name="T34" fmla="*/ 2147483647 w 377"/>
              <a:gd name="T35" fmla="*/ 2147483647 h 641"/>
              <a:gd name="T36" fmla="*/ 2147483647 w 377"/>
              <a:gd name="T37" fmla="*/ 2147483647 h 641"/>
              <a:gd name="T38" fmla="*/ 2147483647 w 377"/>
              <a:gd name="T39" fmla="*/ 2147483647 h 641"/>
              <a:gd name="T40" fmla="*/ 2147483647 w 377"/>
              <a:gd name="T41" fmla="*/ 2147483647 h 641"/>
              <a:gd name="T42" fmla="*/ 2147483647 w 377"/>
              <a:gd name="T43" fmla="*/ 2147483647 h 641"/>
              <a:gd name="T44" fmla="*/ 2147483647 w 377"/>
              <a:gd name="T45" fmla="*/ 2147483647 h 641"/>
              <a:gd name="T46" fmla="*/ 2147483647 w 377"/>
              <a:gd name="T47" fmla="*/ 2147483647 h 641"/>
              <a:gd name="T48" fmla="*/ 2147483647 w 377"/>
              <a:gd name="T49" fmla="*/ 2147483647 h 641"/>
              <a:gd name="T50" fmla="*/ 2147483647 w 377"/>
              <a:gd name="T51" fmla="*/ 2147483647 h 641"/>
              <a:gd name="T52" fmla="*/ 2147483647 w 377"/>
              <a:gd name="T53" fmla="*/ 2147483647 h 641"/>
              <a:gd name="T54" fmla="*/ 2147483647 w 377"/>
              <a:gd name="T55" fmla="*/ 2147483647 h 641"/>
              <a:gd name="T56" fmla="*/ 2147483647 w 377"/>
              <a:gd name="T57" fmla="*/ 2147483647 h 641"/>
              <a:gd name="T58" fmla="*/ 2147483647 w 377"/>
              <a:gd name="T59" fmla="*/ 2147483647 h 641"/>
              <a:gd name="T60" fmla="*/ 2147483647 w 377"/>
              <a:gd name="T61" fmla="*/ 2147483647 h 641"/>
              <a:gd name="T62" fmla="*/ 2147483647 w 377"/>
              <a:gd name="T63" fmla="*/ 2147483647 h 641"/>
              <a:gd name="T64" fmla="*/ 2147483647 w 377"/>
              <a:gd name="T65" fmla="*/ 2147483647 h 641"/>
              <a:gd name="T66" fmla="*/ 2147483647 w 377"/>
              <a:gd name="T67" fmla="*/ 2147483647 h 641"/>
              <a:gd name="T68" fmla="*/ 0 w 377"/>
              <a:gd name="T69" fmla="*/ 2147483647 h 641"/>
              <a:gd name="T70" fmla="*/ 0 w 377"/>
              <a:gd name="T71" fmla="*/ 2147483647 h 641"/>
              <a:gd name="T72" fmla="*/ 0 w 377"/>
              <a:gd name="T73" fmla="*/ 2147483647 h 641"/>
              <a:gd name="T74" fmla="*/ 0 w 377"/>
              <a:gd name="T75" fmla="*/ 2147483647 h 641"/>
              <a:gd name="T76" fmla="*/ 2147483647 w 377"/>
              <a:gd name="T77" fmla="*/ 2147483647 h 641"/>
              <a:gd name="T78" fmla="*/ 2147483647 w 377"/>
              <a:gd name="T79" fmla="*/ 2147483647 h 641"/>
              <a:gd name="T80" fmla="*/ 2147483647 w 377"/>
              <a:gd name="T81" fmla="*/ 0 h 64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7"/>
              <a:gd name="T124" fmla="*/ 0 h 641"/>
              <a:gd name="T125" fmla="*/ 377 w 377"/>
              <a:gd name="T126" fmla="*/ 641 h 641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7" h="641">
                <a:moveTo>
                  <a:pt x="306" y="0"/>
                </a:moveTo>
                <a:lnTo>
                  <a:pt x="282" y="29"/>
                </a:lnTo>
                <a:lnTo>
                  <a:pt x="282" y="178"/>
                </a:lnTo>
                <a:lnTo>
                  <a:pt x="377" y="263"/>
                </a:lnTo>
                <a:lnTo>
                  <a:pt x="377" y="308"/>
                </a:lnTo>
                <a:lnTo>
                  <a:pt x="377" y="352"/>
                </a:lnTo>
                <a:lnTo>
                  <a:pt x="377" y="397"/>
                </a:lnTo>
                <a:lnTo>
                  <a:pt x="377" y="442"/>
                </a:lnTo>
                <a:lnTo>
                  <a:pt x="377" y="490"/>
                </a:lnTo>
                <a:lnTo>
                  <a:pt x="377" y="534"/>
                </a:lnTo>
                <a:lnTo>
                  <a:pt x="377" y="579"/>
                </a:lnTo>
                <a:lnTo>
                  <a:pt x="377" y="624"/>
                </a:lnTo>
                <a:lnTo>
                  <a:pt x="375" y="627"/>
                </a:lnTo>
                <a:lnTo>
                  <a:pt x="375" y="629"/>
                </a:lnTo>
                <a:lnTo>
                  <a:pt x="375" y="631"/>
                </a:lnTo>
                <a:lnTo>
                  <a:pt x="373" y="634"/>
                </a:lnTo>
                <a:lnTo>
                  <a:pt x="373" y="636"/>
                </a:lnTo>
                <a:lnTo>
                  <a:pt x="370" y="638"/>
                </a:lnTo>
                <a:lnTo>
                  <a:pt x="368" y="638"/>
                </a:lnTo>
                <a:lnTo>
                  <a:pt x="363" y="641"/>
                </a:lnTo>
                <a:lnTo>
                  <a:pt x="188" y="641"/>
                </a:lnTo>
                <a:lnTo>
                  <a:pt x="166" y="641"/>
                </a:lnTo>
                <a:lnTo>
                  <a:pt x="145" y="641"/>
                </a:lnTo>
                <a:lnTo>
                  <a:pt x="121" y="641"/>
                </a:lnTo>
                <a:lnTo>
                  <a:pt x="100" y="641"/>
                </a:lnTo>
                <a:lnTo>
                  <a:pt x="79" y="641"/>
                </a:lnTo>
                <a:lnTo>
                  <a:pt x="57" y="641"/>
                </a:lnTo>
                <a:lnTo>
                  <a:pt x="34" y="641"/>
                </a:lnTo>
                <a:lnTo>
                  <a:pt x="12" y="641"/>
                </a:lnTo>
                <a:lnTo>
                  <a:pt x="10" y="638"/>
                </a:lnTo>
                <a:lnTo>
                  <a:pt x="5" y="638"/>
                </a:lnTo>
                <a:lnTo>
                  <a:pt x="5" y="636"/>
                </a:lnTo>
                <a:lnTo>
                  <a:pt x="3" y="634"/>
                </a:lnTo>
                <a:lnTo>
                  <a:pt x="3" y="631"/>
                </a:lnTo>
                <a:lnTo>
                  <a:pt x="0" y="629"/>
                </a:lnTo>
                <a:lnTo>
                  <a:pt x="0" y="627"/>
                </a:lnTo>
                <a:lnTo>
                  <a:pt x="0" y="624"/>
                </a:lnTo>
                <a:lnTo>
                  <a:pt x="0" y="263"/>
                </a:lnTo>
                <a:lnTo>
                  <a:pt x="95" y="178"/>
                </a:lnTo>
                <a:lnTo>
                  <a:pt x="95" y="29"/>
                </a:lnTo>
                <a:lnTo>
                  <a:pt x="6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72"/>
          <p:cNvGrpSpPr>
            <a:grpSpLocks/>
          </p:cNvGrpSpPr>
          <p:nvPr/>
        </p:nvGrpSpPr>
        <p:grpSpPr bwMode="auto">
          <a:xfrm>
            <a:off x="6858000" y="4060825"/>
            <a:ext cx="703263" cy="1166813"/>
            <a:chOff x="4320" y="2558"/>
            <a:chExt cx="443" cy="735"/>
          </a:xfrm>
        </p:grpSpPr>
        <p:sp>
          <p:nvSpPr>
            <p:cNvPr id="37959" name="Text Box 73"/>
            <p:cNvSpPr txBox="1">
              <a:spLocks noChangeArrowheads="1"/>
            </p:cNvSpPr>
            <p:nvPr/>
          </p:nvSpPr>
          <p:spPr bwMode="auto">
            <a:xfrm>
              <a:off x="4320" y="2928"/>
              <a:ext cx="443" cy="365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tx2"/>
                  </a:solidFill>
                  <a:latin typeface="Calibri" pitchFamily="34" charset="0"/>
                </a:rPr>
                <a:t>Oil</a:t>
              </a:r>
              <a:endParaRPr lang="en-US">
                <a:latin typeface="Calibri" pitchFamily="34" charset="0"/>
              </a:endParaRPr>
            </a:p>
          </p:txBody>
        </p:sp>
        <p:sp>
          <p:nvSpPr>
            <p:cNvPr id="37960" name="Line 74"/>
            <p:cNvSpPr>
              <a:spLocks noChangeShapeType="1"/>
            </p:cNvSpPr>
            <p:nvPr/>
          </p:nvSpPr>
          <p:spPr bwMode="auto">
            <a:xfrm flipV="1">
              <a:off x="4464" y="2558"/>
              <a:ext cx="48" cy="432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 type="none" w="sm" len="sm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75"/>
          <p:cNvGrpSpPr>
            <a:grpSpLocks/>
          </p:cNvGrpSpPr>
          <p:nvPr/>
        </p:nvGrpSpPr>
        <p:grpSpPr bwMode="auto">
          <a:xfrm>
            <a:off x="4572000" y="3352800"/>
            <a:ext cx="2590800" cy="2865438"/>
            <a:chOff x="2880" y="2112"/>
            <a:chExt cx="1632" cy="1805"/>
          </a:xfrm>
        </p:grpSpPr>
        <p:sp>
          <p:nvSpPr>
            <p:cNvPr id="37956" name="Text Box 76"/>
            <p:cNvSpPr txBox="1">
              <a:spLocks noChangeArrowheads="1"/>
            </p:cNvSpPr>
            <p:nvPr/>
          </p:nvSpPr>
          <p:spPr bwMode="auto">
            <a:xfrm>
              <a:off x="3024" y="3552"/>
              <a:ext cx="1488" cy="3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>
                  <a:solidFill>
                    <a:schemeClr val="tx2"/>
                  </a:solidFill>
                  <a:latin typeface="Calibri" pitchFamily="34" charset="0"/>
                </a:rPr>
                <a:t>Metal Plates</a:t>
              </a:r>
              <a:endParaRPr lang="en-US" sz="3200">
                <a:latin typeface="Calibri" pitchFamily="34" charset="0"/>
              </a:endParaRPr>
            </a:p>
          </p:txBody>
        </p:sp>
        <p:sp>
          <p:nvSpPr>
            <p:cNvPr id="37957" name="Line 77"/>
            <p:cNvSpPr>
              <a:spLocks noChangeShapeType="1"/>
            </p:cNvSpPr>
            <p:nvPr/>
          </p:nvSpPr>
          <p:spPr bwMode="auto">
            <a:xfrm flipH="1" flipV="1">
              <a:off x="2880" y="2928"/>
              <a:ext cx="576" cy="624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lg" len="lg"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37958" name="Line 78"/>
            <p:cNvSpPr>
              <a:spLocks noChangeShapeType="1"/>
            </p:cNvSpPr>
            <p:nvPr/>
          </p:nvSpPr>
          <p:spPr bwMode="auto">
            <a:xfrm flipH="1" flipV="1">
              <a:off x="3168" y="2112"/>
              <a:ext cx="528" cy="144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lg" len="lg"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Millikan’s Experiment</a:t>
            </a:r>
          </a:p>
        </p:txBody>
      </p:sp>
      <p:grpSp>
        <p:nvGrpSpPr>
          <p:cNvPr id="38915" name="Group 3"/>
          <p:cNvGrpSpPr>
            <a:grpSpLocks/>
          </p:cNvGrpSpPr>
          <p:nvPr/>
        </p:nvGrpSpPr>
        <p:grpSpPr bwMode="auto">
          <a:xfrm>
            <a:off x="6858000" y="4060825"/>
            <a:ext cx="703263" cy="1166813"/>
            <a:chOff x="4320" y="2558"/>
            <a:chExt cx="443" cy="735"/>
          </a:xfrm>
        </p:grpSpPr>
        <p:sp>
          <p:nvSpPr>
            <p:cNvPr id="39014" name="Text Box 4"/>
            <p:cNvSpPr txBox="1">
              <a:spLocks noChangeArrowheads="1"/>
            </p:cNvSpPr>
            <p:nvPr/>
          </p:nvSpPr>
          <p:spPr bwMode="auto">
            <a:xfrm>
              <a:off x="4320" y="2928"/>
              <a:ext cx="443" cy="365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tx2"/>
                  </a:solidFill>
                  <a:latin typeface="Calibri" pitchFamily="34" charset="0"/>
                </a:rPr>
                <a:t>Oil</a:t>
              </a:r>
              <a:endParaRPr lang="en-US">
                <a:latin typeface="Calibri" pitchFamily="34" charset="0"/>
              </a:endParaRPr>
            </a:p>
          </p:txBody>
        </p:sp>
        <p:sp>
          <p:nvSpPr>
            <p:cNvPr id="39015" name="Line 5"/>
            <p:cNvSpPr>
              <a:spLocks noChangeShapeType="1"/>
            </p:cNvSpPr>
            <p:nvPr/>
          </p:nvSpPr>
          <p:spPr bwMode="auto">
            <a:xfrm flipV="1">
              <a:off x="4464" y="2558"/>
              <a:ext cx="48" cy="432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 type="none" w="sm" len="sm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8916" name="Group 6"/>
          <p:cNvGrpSpPr>
            <a:grpSpLocks/>
          </p:cNvGrpSpPr>
          <p:nvPr/>
        </p:nvGrpSpPr>
        <p:grpSpPr bwMode="auto">
          <a:xfrm>
            <a:off x="6689725" y="1390650"/>
            <a:ext cx="1719263" cy="1123950"/>
            <a:chOff x="4214" y="876"/>
            <a:chExt cx="1083" cy="708"/>
          </a:xfrm>
        </p:grpSpPr>
        <p:sp>
          <p:nvSpPr>
            <p:cNvPr id="39012" name="Text Box 7"/>
            <p:cNvSpPr txBox="1">
              <a:spLocks noChangeArrowheads="1"/>
            </p:cNvSpPr>
            <p:nvPr/>
          </p:nvSpPr>
          <p:spPr bwMode="auto">
            <a:xfrm>
              <a:off x="4214" y="876"/>
              <a:ext cx="1083" cy="3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tx2"/>
                  </a:solidFill>
                  <a:latin typeface="Calibri" pitchFamily="34" charset="0"/>
                </a:rPr>
                <a:t>Atomizer</a:t>
              </a:r>
              <a:endParaRPr lang="en-US">
                <a:latin typeface="Calibri" pitchFamily="34" charset="0"/>
              </a:endParaRPr>
            </a:p>
          </p:txBody>
        </p:sp>
        <p:sp>
          <p:nvSpPr>
            <p:cNvPr id="39013" name="Line 8"/>
            <p:cNvSpPr>
              <a:spLocks noChangeShapeType="1"/>
            </p:cNvSpPr>
            <p:nvPr/>
          </p:nvSpPr>
          <p:spPr bwMode="auto">
            <a:xfrm flipH="1">
              <a:off x="4656" y="1152"/>
              <a:ext cx="48" cy="432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38917" name="Group 9"/>
          <p:cNvGrpSpPr>
            <a:grpSpLocks/>
          </p:cNvGrpSpPr>
          <p:nvPr/>
        </p:nvGrpSpPr>
        <p:grpSpPr bwMode="auto">
          <a:xfrm>
            <a:off x="609600" y="4495800"/>
            <a:ext cx="2105025" cy="1189038"/>
            <a:chOff x="384" y="2832"/>
            <a:chExt cx="1326" cy="749"/>
          </a:xfrm>
        </p:grpSpPr>
        <p:sp>
          <p:nvSpPr>
            <p:cNvPr id="39010" name="Text Box 10"/>
            <p:cNvSpPr txBox="1">
              <a:spLocks noChangeArrowheads="1"/>
            </p:cNvSpPr>
            <p:nvPr/>
          </p:nvSpPr>
          <p:spPr bwMode="auto">
            <a:xfrm>
              <a:off x="384" y="3216"/>
              <a:ext cx="1326" cy="3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tx2"/>
                  </a:solidFill>
                  <a:latin typeface="Calibri" pitchFamily="34" charset="0"/>
                </a:rPr>
                <a:t>Microscope</a:t>
              </a:r>
              <a:endParaRPr lang="en-US" sz="3200">
                <a:latin typeface="Calibri" pitchFamily="34" charset="0"/>
              </a:endParaRPr>
            </a:p>
          </p:txBody>
        </p:sp>
        <p:sp>
          <p:nvSpPr>
            <p:cNvPr id="39011" name="Line 11"/>
            <p:cNvSpPr>
              <a:spLocks noChangeShapeType="1"/>
            </p:cNvSpPr>
            <p:nvPr/>
          </p:nvSpPr>
          <p:spPr bwMode="auto">
            <a:xfrm flipV="1">
              <a:off x="816" y="2832"/>
              <a:ext cx="384" cy="384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38918" name="Group 12"/>
          <p:cNvGrpSpPr>
            <a:grpSpLocks/>
          </p:cNvGrpSpPr>
          <p:nvPr/>
        </p:nvGrpSpPr>
        <p:grpSpPr bwMode="auto">
          <a:xfrm>
            <a:off x="5029200" y="3200400"/>
            <a:ext cx="471488" cy="1493838"/>
            <a:chOff x="3168" y="2016"/>
            <a:chExt cx="297" cy="941"/>
          </a:xfrm>
        </p:grpSpPr>
        <p:sp>
          <p:nvSpPr>
            <p:cNvPr id="39008" name="Text Box 13"/>
            <p:cNvSpPr txBox="1">
              <a:spLocks noChangeArrowheads="1"/>
            </p:cNvSpPr>
            <p:nvPr/>
          </p:nvSpPr>
          <p:spPr bwMode="auto">
            <a:xfrm>
              <a:off x="3264" y="2592"/>
              <a:ext cx="201" cy="3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bg2"/>
                  </a:solidFill>
                  <a:latin typeface="Calibri" pitchFamily="34" charset="0"/>
                </a:rPr>
                <a:t>-</a:t>
              </a:r>
              <a:endParaRPr lang="en-US" sz="3200">
                <a:latin typeface="Calibri" pitchFamily="34" charset="0"/>
              </a:endParaRPr>
            </a:p>
          </p:txBody>
        </p:sp>
        <p:sp>
          <p:nvSpPr>
            <p:cNvPr id="39009" name="Text Box 14"/>
            <p:cNvSpPr txBox="1">
              <a:spLocks noChangeArrowheads="1"/>
            </p:cNvSpPr>
            <p:nvPr/>
          </p:nvSpPr>
          <p:spPr bwMode="auto">
            <a:xfrm>
              <a:off x="3168" y="2016"/>
              <a:ext cx="260" cy="3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bg2"/>
                  </a:solidFill>
                  <a:latin typeface="Calibri" pitchFamily="34" charset="0"/>
                </a:rPr>
                <a:t>+</a:t>
              </a:r>
              <a:endParaRPr lang="en-US" sz="3200">
                <a:latin typeface="Calibri" pitchFamily="34" charset="0"/>
              </a:endParaRPr>
            </a:p>
          </p:txBody>
        </p:sp>
      </p:grpSp>
      <p:sp>
        <p:nvSpPr>
          <p:cNvPr id="38919" name="Rectangle 15"/>
          <p:cNvSpPr>
            <a:spLocks noChangeArrowheads="1"/>
          </p:cNvSpPr>
          <p:nvPr/>
        </p:nvSpPr>
        <p:spPr bwMode="auto">
          <a:xfrm>
            <a:off x="2938463" y="2411413"/>
            <a:ext cx="3206750" cy="283210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20" name="Rectangle 16"/>
          <p:cNvSpPr>
            <a:spLocks noChangeArrowheads="1"/>
          </p:cNvSpPr>
          <p:nvPr/>
        </p:nvSpPr>
        <p:spPr bwMode="auto">
          <a:xfrm>
            <a:off x="2938463" y="2411413"/>
            <a:ext cx="3206750" cy="28321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21" name="Freeform 17"/>
          <p:cNvSpPr>
            <a:spLocks/>
          </p:cNvSpPr>
          <p:nvPr/>
        </p:nvSpPr>
        <p:spPr bwMode="auto">
          <a:xfrm>
            <a:off x="2941638" y="1508125"/>
            <a:ext cx="3198812" cy="925513"/>
          </a:xfrm>
          <a:custGeom>
            <a:avLst/>
            <a:gdLst>
              <a:gd name="T0" fmla="*/ 0 w 2015"/>
              <a:gd name="T1" fmla="*/ 2147483647 h 583"/>
              <a:gd name="T2" fmla="*/ 2147483647 w 2015"/>
              <a:gd name="T3" fmla="*/ 2147483647 h 583"/>
              <a:gd name="T4" fmla="*/ 2147483647 w 2015"/>
              <a:gd name="T5" fmla="*/ 2147483647 h 583"/>
              <a:gd name="T6" fmla="*/ 2147483647 w 2015"/>
              <a:gd name="T7" fmla="*/ 2147483647 h 583"/>
              <a:gd name="T8" fmla="*/ 2147483647 w 2015"/>
              <a:gd name="T9" fmla="*/ 2147483647 h 583"/>
              <a:gd name="T10" fmla="*/ 2147483647 w 2015"/>
              <a:gd name="T11" fmla="*/ 2147483647 h 583"/>
              <a:gd name="T12" fmla="*/ 2147483647 w 2015"/>
              <a:gd name="T13" fmla="*/ 2147483647 h 583"/>
              <a:gd name="T14" fmla="*/ 2147483647 w 2015"/>
              <a:gd name="T15" fmla="*/ 2147483647 h 583"/>
              <a:gd name="T16" fmla="*/ 2147483647 w 2015"/>
              <a:gd name="T17" fmla="*/ 2147483647 h 583"/>
              <a:gd name="T18" fmla="*/ 2147483647 w 2015"/>
              <a:gd name="T19" fmla="*/ 2147483647 h 583"/>
              <a:gd name="T20" fmla="*/ 2147483647 w 2015"/>
              <a:gd name="T21" fmla="*/ 2147483647 h 583"/>
              <a:gd name="T22" fmla="*/ 2147483647 w 2015"/>
              <a:gd name="T23" fmla="*/ 2147483647 h 583"/>
              <a:gd name="T24" fmla="*/ 2147483647 w 2015"/>
              <a:gd name="T25" fmla="*/ 2147483647 h 583"/>
              <a:gd name="T26" fmla="*/ 2147483647 w 2015"/>
              <a:gd name="T27" fmla="*/ 2147483647 h 583"/>
              <a:gd name="T28" fmla="*/ 2147483647 w 2015"/>
              <a:gd name="T29" fmla="*/ 2147483647 h 583"/>
              <a:gd name="T30" fmla="*/ 2147483647 w 2015"/>
              <a:gd name="T31" fmla="*/ 2147483647 h 583"/>
              <a:gd name="T32" fmla="*/ 2147483647 w 2015"/>
              <a:gd name="T33" fmla="*/ 0 h 583"/>
              <a:gd name="T34" fmla="*/ 2147483647 w 2015"/>
              <a:gd name="T35" fmla="*/ 2147483647 h 583"/>
              <a:gd name="T36" fmla="*/ 2147483647 w 2015"/>
              <a:gd name="T37" fmla="*/ 2147483647 h 583"/>
              <a:gd name="T38" fmla="*/ 2147483647 w 2015"/>
              <a:gd name="T39" fmla="*/ 2147483647 h 583"/>
              <a:gd name="T40" fmla="*/ 2147483647 w 2015"/>
              <a:gd name="T41" fmla="*/ 2147483647 h 583"/>
              <a:gd name="T42" fmla="*/ 2147483647 w 2015"/>
              <a:gd name="T43" fmla="*/ 2147483647 h 583"/>
              <a:gd name="T44" fmla="*/ 2147483647 w 2015"/>
              <a:gd name="T45" fmla="*/ 2147483647 h 583"/>
              <a:gd name="T46" fmla="*/ 2147483647 w 2015"/>
              <a:gd name="T47" fmla="*/ 2147483647 h 583"/>
              <a:gd name="T48" fmla="*/ 2147483647 w 2015"/>
              <a:gd name="T49" fmla="*/ 2147483647 h 583"/>
              <a:gd name="T50" fmla="*/ 2147483647 w 2015"/>
              <a:gd name="T51" fmla="*/ 2147483647 h 583"/>
              <a:gd name="T52" fmla="*/ 2147483647 w 2015"/>
              <a:gd name="T53" fmla="*/ 2147483647 h 583"/>
              <a:gd name="T54" fmla="*/ 2147483647 w 2015"/>
              <a:gd name="T55" fmla="*/ 2147483647 h 583"/>
              <a:gd name="T56" fmla="*/ 2147483647 w 2015"/>
              <a:gd name="T57" fmla="*/ 2147483647 h 583"/>
              <a:gd name="T58" fmla="*/ 2147483647 w 2015"/>
              <a:gd name="T59" fmla="*/ 2147483647 h 583"/>
              <a:gd name="T60" fmla="*/ 2147483647 w 2015"/>
              <a:gd name="T61" fmla="*/ 2147483647 h 583"/>
              <a:gd name="T62" fmla="*/ 2147483647 w 2015"/>
              <a:gd name="T63" fmla="*/ 2147483647 h 583"/>
              <a:gd name="T64" fmla="*/ 2147483647 w 2015"/>
              <a:gd name="T65" fmla="*/ 2147483647 h 58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015"/>
              <a:gd name="T100" fmla="*/ 0 h 583"/>
              <a:gd name="T101" fmla="*/ 2015 w 2015"/>
              <a:gd name="T102" fmla="*/ 583 h 58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015" h="583">
                <a:moveTo>
                  <a:pt x="1008" y="583"/>
                </a:moveTo>
                <a:lnTo>
                  <a:pt x="0" y="581"/>
                </a:lnTo>
                <a:lnTo>
                  <a:pt x="0" y="550"/>
                </a:lnTo>
                <a:lnTo>
                  <a:pt x="5" y="522"/>
                </a:lnTo>
                <a:lnTo>
                  <a:pt x="12" y="493"/>
                </a:lnTo>
                <a:lnTo>
                  <a:pt x="19" y="463"/>
                </a:lnTo>
                <a:lnTo>
                  <a:pt x="31" y="434"/>
                </a:lnTo>
                <a:lnTo>
                  <a:pt x="45" y="408"/>
                </a:lnTo>
                <a:lnTo>
                  <a:pt x="59" y="380"/>
                </a:lnTo>
                <a:lnTo>
                  <a:pt x="78" y="354"/>
                </a:lnTo>
                <a:lnTo>
                  <a:pt x="100" y="328"/>
                </a:lnTo>
                <a:lnTo>
                  <a:pt x="121" y="304"/>
                </a:lnTo>
                <a:lnTo>
                  <a:pt x="145" y="278"/>
                </a:lnTo>
                <a:lnTo>
                  <a:pt x="171" y="255"/>
                </a:lnTo>
                <a:lnTo>
                  <a:pt x="199" y="234"/>
                </a:lnTo>
                <a:lnTo>
                  <a:pt x="230" y="210"/>
                </a:lnTo>
                <a:lnTo>
                  <a:pt x="261" y="189"/>
                </a:lnTo>
                <a:lnTo>
                  <a:pt x="294" y="170"/>
                </a:lnTo>
                <a:lnTo>
                  <a:pt x="330" y="151"/>
                </a:lnTo>
                <a:lnTo>
                  <a:pt x="368" y="132"/>
                </a:lnTo>
                <a:lnTo>
                  <a:pt x="406" y="115"/>
                </a:lnTo>
                <a:lnTo>
                  <a:pt x="444" y="99"/>
                </a:lnTo>
                <a:lnTo>
                  <a:pt x="486" y="82"/>
                </a:lnTo>
                <a:lnTo>
                  <a:pt x="526" y="68"/>
                </a:lnTo>
                <a:lnTo>
                  <a:pt x="572" y="56"/>
                </a:lnTo>
                <a:lnTo>
                  <a:pt x="614" y="44"/>
                </a:lnTo>
                <a:lnTo>
                  <a:pt x="662" y="35"/>
                </a:lnTo>
                <a:lnTo>
                  <a:pt x="707" y="26"/>
                </a:lnTo>
                <a:lnTo>
                  <a:pt x="756" y="16"/>
                </a:lnTo>
                <a:lnTo>
                  <a:pt x="804" y="11"/>
                </a:lnTo>
                <a:lnTo>
                  <a:pt x="854" y="4"/>
                </a:lnTo>
                <a:lnTo>
                  <a:pt x="903" y="2"/>
                </a:lnTo>
                <a:lnTo>
                  <a:pt x="956" y="0"/>
                </a:lnTo>
                <a:lnTo>
                  <a:pt x="1008" y="0"/>
                </a:lnTo>
                <a:lnTo>
                  <a:pt x="1058" y="0"/>
                </a:lnTo>
                <a:lnTo>
                  <a:pt x="1110" y="2"/>
                </a:lnTo>
                <a:lnTo>
                  <a:pt x="1159" y="4"/>
                </a:lnTo>
                <a:lnTo>
                  <a:pt x="1209" y="11"/>
                </a:lnTo>
                <a:lnTo>
                  <a:pt x="1259" y="16"/>
                </a:lnTo>
                <a:lnTo>
                  <a:pt x="1306" y="26"/>
                </a:lnTo>
                <a:lnTo>
                  <a:pt x="1351" y="35"/>
                </a:lnTo>
                <a:lnTo>
                  <a:pt x="1399" y="44"/>
                </a:lnTo>
                <a:lnTo>
                  <a:pt x="1444" y="56"/>
                </a:lnTo>
                <a:lnTo>
                  <a:pt x="1487" y="68"/>
                </a:lnTo>
                <a:lnTo>
                  <a:pt x="1529" y="82"/>
                </a:lnTo>
                <a:lnTo>
                  <a:pt x="1570" y="99"/>
                </a:lnTo>
                <a:lnTo>
                  <a:pt x="1610" y="115"/>
                </a:lnTo>
                <a:lnTo>
                  <a:pt x="1648" y="132"/>
                </a:lnTo>
                <a:lnTo>
                  <a:pt x="1683" y="151"/>
                </a:lnTo>
                <a:lnTo>
                  <a:pt x="1719" y="170"/>
                </a:lnTo>
                <a:lnTo>
                  <a:pt x="1752" y="189"/>
                </a:lnTo>
                <a:lnTo>
                  <a:pt x="1783" y="210"/>
                </a:lnTo>
                <a:lnTo>
                  <a:pt x="1814" y="234"/>
                </a:lnTo>
                <a:lnTo>
                  <a:pt x="1842" y="255"/>
                </a:lnTo>
                <a:lnTo>
                  <a:pt x="1868" y="278"/>
                </a:lnTo>
                <a:lnTo>
                  <a:pt x="1892" y="304"/>
                </a:lnTo>
                <a:lnTo>
                  <a:pt x="1916" y="328"/>
                </a:lnTo>
                <a:lnTo>
                  <a:pt x="1935" y="354"/>
                </a:lnTo>
                <a:lnTo>
                  <a:pt x="1954" y="380"/>
                </a:lnTo>
                <a:lnTo>
                  <a:pt x="1968" y="408"/>
                </a:lnTo>
                <a:lnTo>
                  <a:pt x="1982" y="434"/>
                </a:lnTo>
                <a:lnTo>
                  <a:pt x="1994" y="463"/>
                </a:lnTo>
                <a:lnTo>
                  <a:pt x="2003" y="493"/>
                </a:lnTo>
                <a:lnTo>
                  <a:pt x="2008" y="522"/>
                </a:lnTo>
                <a:lnTo>
                  <a:pt x="2013" y="550"/>
                </a:lnTo>
                <a:lnTo>
                  <a:pt x="2015" y="581"/>
                </a:lnTo>
                <a:lnTo>
                  <a:pt x="1008" y="583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22" name="Freeform 18"/>
          <p:cNvSpPr>
            <a:spLocks/>
          </p:cNvSpPr>
          <p:nvPr/>
        </p:nvSpPr>
        <p:spPr bwMode="auto">
          <a:xfrm>
            <a:off x="2941638" y="1508125"/>
            <a:ext cx="3198812" cy="925513"/>
          </a:xfrm>
          <a:custGeom>
            <a:avLst/>
            <a:gdLst>
              <a:gd name="T0" fmla="*/ 0 w 2015"/>
              <a:gd name="T1" fmla="*/ 2147483647 h 583"/>
              <a:gd name="T2" fmla="*/ 2147483647 w 2015"/>
              <a:gd name="T3" fmla="*/ 2147483647 h 583"/>
              <a:gd name="T4" fmla="*/ 2147483647 w 2015"/>
              <a:gd name="T5" fmla="*/ 2147483647 h 583"/>
              <a:gd name="T6" fmla="*/ 2147483647 w 2015"/>
              <a:gd name="T7" fmla="*/ 2147483647 h 583"/>
              <a:gd name="T8" fmla="*/ 2147483647 w 2015"/>
              <a:gd name="T9" fmla="*/ 2147483647 h 583"/>
              <a:gd name="T10" fmla="*/ 2147483647 w 2015"/>
              <a:gd name="T11" fmla="*/ 2147483647 h 583"/>
              <a:gd name="T12" fmla="*/ 2147483647 w 2015"/>
              <a:gd name="T13" fmla="*/ 2147483647 h 583"/>
              <a:gd name="T14" fmla="*/ 2147483647 w 2015"/>
              <a:gd name="T15" fmla="*/ 2147483647 h 583"/>
              <a:gd name="T16" fmla="*/ 2147483647 w 2015"/>
              <a:gd name="T17" fmla="*/ 2147483647 h 583"/>
              <a:gd name="T18" fmla="*/ 2147483647 w 2015"/>
              <a:gd name="T19" fmla="*/ 2147483647 h 583"/>
              <a:gd name="T20" fmla="*/ 2147483647 w 2015"/>
              <a:gd name="T21" fmla="*/ 2147483647 h 583"/>
              <a:gd name="T22" fmla="*/ 2147483647 w 2015"/>
              <a:gd name="T23" fmla="*/ 2147483647 h 583"/>
              <a:gd name="T24" fmla="*/ 2147483647 w 2015"/>
              <a:gd name="T25" fmla="*/ 2147483647 h 583"/>
              <a:gd name="T26" fmla="*/ 2147483647 w 2015"/>
              <a:gd name="T27" fmla="*/ 2147483647 h 583"/>
              <a:gd name="T28" fmla="*/ 2147483647 w 2015"/>
              <a:gd name="T29" fmla="*/ 2147483647 h 583"/>
              <a:gd name="T30" fmla="*/ 2147483647 w 2015"/>
              <a:gd name="T31" fmla="*/ 2147483647 h 583"/>
              <a:gd name="T32" fmla="*/ 2147483647 w 2015"/>
              <a:gd name="T33" fmla="*/ 0 h 583"/>
              <a:gd name="T34" fmla="*/ 2147483647 w 2015"/>
              <a:gd name="T35" fmla="*/ 2147483647 h 583"/>
              <a:gd name="T36" fmla="*/ 2147483647 w 2015"/>
              <a:gd name="T37" fmla="*/ 2147483647 h 583"/>
              <a:gd name="T38" fmla="*/ 2147483647 w 2015"/>
              <a:gd name="T39" fmla="*/ 2147483647 h 583"/>
              <a:gd name="T40" fmla="*/ 2147483647 w 2015"/>
              <a:gd name="T41" fmla="*/ 2147483647 h 583"/>
              <a:gd name="T42" fmla="*/ 2147483647 w 2015"/>
              <a:gd name="T43" fmla="*/ 2147483647 h 583"/>
              <a:gd name="T44" fmla="*/ 2147483647 w 2015"/>
              <a:gd name="T45" fmla="*/ 2147483647 h 583"/>
              <a:gd name="T46" fmla="*/ 2147483647 w 2015"/>
              <a:gd name="T47" fmla="*/ 2147483647 h 583"/>
              <a:gd name="T48" fmla="*/ 2147483647 w 2015"/>
              <a:gd name="T49" fmla="*/ 2147483647 h 583"/>
              <a:gd name="T50" fmla="*/ 2147483647 w 2015"/>
              <a:gd name="T51" fmla="*/ 2147483647 h 583"/>
              <a:gd name="T52" fmla="*/ 2147483647 w 2015"/>
              <a:gd name="T53" fmla="*/ 2147483647 h 583"/>
              <a:gd name="T54" fmla="*/ 2147483647 w 2015"/>
              <a:gd name="T55" fmla="*/ 2147483647 h 583"/>
              <a:gd name="T56" fmla="*/ 2147483647 w 2015"/>
              <a:gd name="T57" fmla="*/ 2147483647 h 583"/>
              <a:gd name="T58" fmla="*/ 2147483647 w 2015"/>
              <a:gd name="T59" fmla="*/ 2147483647 h 583"/>
              <a:gd name="T60" fmla="*/ 2147483647 w 2015"/>
              <a:gd name="T61" fmla="*/ 2147483647 h 583"/>
              <a:gd name="T62" fmla="*/ 2147483647 w 2015"/>
              <a:gd name="T63" fmla="*/ 2147483647 h 583"/>
              <a:gd name="T64" fmla="*/ 2147483647 w 2015"/>
              <a:gd name="T65" fmla="*/ 2147483647 h 58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015"/>
              <a:gd name="T100" fmla="*/ 0 h 583"/>
              <a:gd name="T101" fmla="*/ 2015 w 2015"/>
              <a:gd name="T102" fmla="*/ 583 h 58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015" h="583">
                <a:moveTo>
                  <a:pt x="1008" y="583"/>
                </a:moveTo>
                <a:lnTo>
                  <a:pt x="0" y="581"/>
                </a:lnTo>
                <a:lnTo>
                  <a:pt x="0" y="550"/>
                </a:lnTo>
                <a:lnTo>
                  <a:pt x="5" y="522"/>
                </a:lnTo>
                <a:lnTo>
                  <a:pt x="12" y="493"/>
                </a:lnTo>
                <a:lnTo>
                  <a:pt x="19" y="463"/>
                </a:lnTo>
                <a:lnTo>
                  <a:pt x="31" y="434"/>
                </a:lnTo>
                <a:lnTo>
                  <a:pt x="45" y="408"/>
                </a:lnTo>
                <a:lnTo>
                  <a:pt x="59" y="380"/>
                </a:lnTo>
                <a:lnTo>
                  <a:pt x="78" y="354"/>
                </a:lnTo>
                <a:lnTo>
                  <a:pt x="100" y="328"/>
                </a:lnTo>
                <a:lnTo>
                  <a:pt x="121" y="304"/>
                </a:lnTo>
                <a:lnTo>
                  <a:pt x="145" y="278"/>
                </a:lnTo>
                <a:lnTo>
                  <a:pt x="171" y="255"/>
                </a:lnTo>
                <a:lnTo>
                  <a:pt x="199" y="234"/>
                </a:lnTo>
                <a:lnTo>
                  <a:pt x="230" y="210"/>
                </a:lnTo>
                <a:lnTo>
                  <a:pt x="261" y="189"/>
                </a:lnTo>
                <a:lnTo>
                  <a:pt x="294" y="170"/>
                </a:lnTo>
                <a:lnTo>
                  <a:pt x="330" y="151"/>
                </a:lnTo>
                <a:lnTo>
                  <a:pt x="368" y="132"/>
                </a:lnTo>
                <a:lnTo>
                  <a:pt x="406" y="115"/>
                </a:lnTo>
                <a:lnTo>
                  <a:pt x="444" y="99"/>
                </a:lnTo>
                <a:lnTo>
                  <a:pt x="486" y="82"/>
                </a:lnTo>
                <a:lnTo>
                  <a:pt x="526" y="68"/>
                </a:lnTo>
                <a:lnTo>
                  <a:pt x="572" y="56"/>
                </a:lnTo>
                <a:lnTo>
                  <a:pt x="614" y="44"/>
                </a:lnTo>
                <a:lnTo>
                  <a:pt x="662" y="35"/>
                </a:lnTo>
                <a:lnTo>
                  <a:pt x="707" y="26"/>
                </a:lnTo>
                <a:lnTo>
                  <a:pt x="756" y="16"/>
                </a:lnTo>
                <a:lnTo>
                  <a:pt x="804" y="11"/>
                </a:lnTo>
                <a:lnTo>
                  <a:pt x="854" y="4"/>
                </a:lnTo>
                <a:lnTo>
                  <a:pt x="903" y="2"/>
                </a:lnTo>
                <a:lnTo>
                  <a:pt x="956" y="0"/>
                </a:lnTo>
                <a:lnTo>
                  <a:pt x="1008" y="0"/>
                </a:lnTo>
                <a:lnTo>
                  <a:pt x="1058" y="0"/>
                </a:lnTo>
                <a:lnTo>
                  <a:pt x="1110" y="2"/>
                </a:lnTo>
                <a:lnTo>
                  <a:pt x="1159" y="4"/>
                </a:lnTo>
                <a:lnTo>
                  <a:pt x="1209" y="11"/>
                </a:lnTo>
                <a:lnTo>
                  <a:pt x="1259" y="16"/>
                </a:lnTo>
                <a:lnTo>
                  <a:pt x="1306" y="26"/>
                </a:lnTo>
                <a:lnTo>
                  <a:pt x="1351" y="35"/>
                </a:lnTo>
                <a:lnTo>
                  <a:pt x="1399" y="44"/>
                </a:lnTo>
                <a:lnTo>
                  <a:pt x="1444" y="56"/>
                </a:lnTo>
                <a:lnTo>
                  <a:pt x="1487" y="68"/>
                </a:lnTo>
                <a:lnTo>
                  <a:pt x="1529" y="82"/>
                </a:lnTo>
                <a:lnTo>
                  <a:pt x="1570" y="99"/>
                </a:lnTo>
                <a:lnTo>
                  <a:pt x="1610" y="115"/>
                </a:lnTo>
                <a:lnTo>
                  <a:pt x="1648" y="132"/>
                </a:lnTo>
                <a:lnTo>
                  <a:pt x="1683" y="151"/>
                </a:lnTo>
                <a:lnTo>
                  <a:pt x="1719" y="170"/>
                </a:lnTo>
                <a:lnTo>
                  <a:pt x="1752" y="189"/>
                </a:lnTo>
                <a:lnTo>
                  <a:pt x="1783" y="210"/>
                </a:lnTo>
                <a:lnTo>
                  <a:pt x="1814" y="234"/>
                </a:lnTo>
                <a:lnTo>
                  <a:pt x="1842" y="255"/>
                </a:lnTo>
                <a:lnTo>
                  <a:pt x="1868" y="278"/>
                </a:lnTo>
                <a:lnTo>
                  <a:pt x="1892" y="304"/>
                </a:lnTo>
                <a:lnTo>
                  <a:pt x="1916" y="328"/>
                </a:lnTo>
                <a:lnTo>
                  <a:pt x="1935" y="354"/>
                </a:lnTo>
                <a:lnTo>
                  <a:pt x="1954" y="380"/>
                </a:lnTo>
                <a:lnTo>
                  <a:pt x="1968" y="408"/>
                </a:lnTo>
                <a:lnTo>
                  <a:pt x="1982" y="434"/>
                </a:lnTo>
                <a:lnTo>
                  <a:pt x="1994" y="463"/>
                </a:lnTo>
                <a:lnTo>
                  <a:pt x="2003" y="493"/>
                </a:lnTo>
                <a:lnTo>
                  <a:pt x="2008" y="522"/>
                </a:lnTo>
                <a:lnTo>
                  <a:pt x="2013" y="550"/>
                </a:lnTo>
                <a:lnTo>
                  <a:pt x="2015" y="581"/>
                </a:lnTo>
                <a:lnTo>
                  <a:pt x="1008" y="583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23" name="Rectangle 19"/>
          <p:cNvSpPr>
            <a:spLocks noChangeArrowheads="1"/>
          </p:cNvSpPr>
          <p:nvPr/>
        </p:nvSpPr>
        <p:spPr bwMode="auto">
          <a:xfrm>
            <a:off x="3043238" y="2573338"/>
            <a:ext cx="3000375" cy="2592387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24" name="Rectangle 20"/>
          <p:cNvSpPr>
            <a:spLocks noChangeArrowheads="1"/>
          </p:cNvSpPr>
          <p:nvPr/>
        </p:nvSpPr>
        <p:spPr bwMode="auto">
          <a:xfrm>
            <a:off x="3043238" y="2573338"/>
            <a:ext cx="3000375" cy="2592387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25" name="Freeform 21"/>
          <p:cNvSpPr>
            <a:spLocks/>
          </p:cNvSpPr>
          <p:nvPr/>
        </p:nvSpPr>
        <p:spPr bwMode="auto">
          <a:xfrm>
            <a:off x="3232150" y="3800475"/>
            <a:ext cx="2581275" cy="869950"/>
          </a:xfrm>
          <a:custGeom>
            <a:avLst/>
            <a:gdLst>
              <a:gd name="T0" fmla="*/ 0 w 1626"/>
              <a:gd name="T1" fmla="*/ 2147483647 h 548"/>
              <a:gd name="T2" fmla="*/ 2147483647 w 1626"/>
              <a:gd name="T3" fmla="*/ 2147483647 h 548"/>
              <a:gd name="T4" fmla="*/ 2147483647 w 1626"/>
              <a:gd name="T5" fmla="*/ 2147483647 h 548"/>
              <a:gd name="T6" fmla="*/ 2147483647 w 1626"/>
              <a:gd name="T7" fmla="*/ 2147483647 h 548"/>
              <a:gd name="T8" fmla="*/ 2147483647 w 1626"/>
              <a:gd name="T9" fmla="*/ 2147483647 h 548"/>
              <a:gd name="T10" fmla="*/ 2147483647 w 1626"/>
              <a:gd name="T11" fmla="*/ 2147483647 h 548"/>
              <a:gd name="T12" fmla="*/ 2147483647 w 1626"/>
              <a:gd name="T13" fmla="*/ 2147483647 h 548"/>
              <a:gd name="T14" fmla="*/ 2147483647 w 1626"/>
              <a:gd name="T15" fmla="*/ 2147483647 h 548"/>
              <a:gd name="T16" fmla="*/ 2147483647 w 1626"/>
              <a:gd name="T17" fmla="*/ 2147483647 h 548"/>
              <a:gd name="T18" fmla="*/ 2147483647 w 1626"/>
              <a:gd name="T19" fmla="*/ 2147483647 h 548"/>
              <a:gd name="T20" fmla="*/ 2147483647 w 1626"/>
              <a:gd name="T21" fmla="*/ 2147483647 h 548"/>
              <a:gd name="T22" fmla="*/ 2147483647 w 1626"/>
              <a:gd name="T23" fmla="*/ 2147483647 h 548"/>
              <a:gd name="T24" fmla="*/ 2147483647 w 1626"/>
              <a:gd name="T25" fmla="*/ 2147483647 h 548"/>
              <a:gd name="T26" fmla="*/ 2147483647 w 1626"/>
              <a:gd name="T27" fmla="*/ 2147483647 h 548"/>
              <a:gd name="T28" fmla="*/ 2147483647 w 1626"/>
              <a:gd name="T29" fmla="*/ 2147483647 h 548"/>
              <a:gd name="T30" fmla="*/ 2147483647 w 1626"/>
              <a:gd name="T31" fmla="*/ 2147483647 h 548"/>
              <a:gd name="T32" fmla="*/ 2147483647 w 1626"/>
              <a:gd name="T33" fmla="*/ 0 h 548"/>
              <a:gd name="T34" fmla="*/ 2147483647 w 1626"/>
              <a:gd name="T35" fmla="*/ 2147483647 h 548"/>
              <a:gd name="T36" fmla="*/ 2147483647 w 1626"/>
              <a:gd name="T37" fmla="*/ 2147483647 h 548"/>
              <a:gd name="T38" fmla="*/ 2147483647 w 1626"/>
              <a:gd name="T39" fmla="*/ 2147483647 h 548"/>
              <a:gd name="T40" fmla="*/ 2147483647 w 1626"/>
              <a:gd name="T41" fmla="*/ 2147483647 h 548"/>
              <a:gd name="T42" fmla="*/ 2147483647 w 1626"/>
              <a:gd name="T43" fmla="*/ 2147483647 h 548"/>
              <a:gd name="T44" fmla="*/ 2147483647 w 1626"/>
              <a:gd name="T45" fmla="*/ 2147483647 h 548"/>
              <a:gd name="T46" fmla="*/ 2147483647 w 1626"/>
              <a:gd name="T47" fmla="*/ 2147483647 h 548"/>
              <a:gd name="T48" fmla="*/ 2147483647 w 1626"/>
              <a:gd name="T49" fmla="*/ 2147483647 h 548"/>
              <a:gd name="T50" fmla="*/ 2147483647 w 1626"/>
              <a:gd name="T51" fmla="*/ 2147483647 h 548"/>
              <a:gd name="T52" fmla="*/ 2147483647 w 1626"/>
              <a:gd name="T53" fmla="*/ 2147483647 h 548"/>
              <a:gd name="T54" fmla="*/ 2147483647 w 1626"/>
              <a:gd name="T55" fmla="*/ 2147483647 h 548"/>
              <a:gd name="T56" fmla="*/ 2147483647 w 1626"/>
              <a:gd name="T57" fmla="*/ 2147483647 h 548"/>
              <a:gd name="T58" fmla="*/ 2147483647 w 1626"/>
              <a:gd name="T59" fmla="*/ 2147483647 h 548"/>
              <a:gd name="T60" fmla="*/ 2147483647 w 1626"/>
              <a:gd name="T61" fmla="*/ 2147483647 h 548"/>
              <a:gd name="T62" fmla="*/ 2147483647 w 1626"/>
              <a:gd name="T63" fmla="*/ 2147483647 h 548"/>
              <a:gd name="T64" fmla="*/ 2147483647 w 1626"/>
              <a:gd name="T65" fmla="*/ 2147483647 h 54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6"/>
              <a:gd name="T100" fmla="*/ 0 h 548"/>
              <a:gd name="T101" fmla="*/ 1626 w 1626"/>
              <a:gd name="T102" fmla="*/ 548 h 54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6" h="548">
                <a:moveTo>
                  <a:pt x="813" y="548"/>
                </a:moveTo>
                <a:lnTo>
                  <a:pt x="0" y="543"/>
                </a:lnTo>
                <a:lnTo>
                  <a:pt x="2" y="517"/>
                </a:lnTo>
                <a:lnTo>
                  <a:pt x="4" y="489"/>
                </a:lnTo>
                <a:lnTo>
                  <a:pt x="9" y="460"/>
                </a:lnTo>
                <a:lnTo>
                  <a:pt x="19" y="434"/>
                </a:lnTo>
                <a:lnTo>
                  <a:pt x="26" y="408"/>
                </a:lnTo>
                <a:lnTo>
                  <a:pt x="38" y="382"/>
                </a:lnTo>
                <a:lnTo>
                  <a:pt x="52" y="356"/>
                </a:lnTo>
                <a:lnTo>
                  <a:pt x="66" y="333"/>
                </a:lnTo>
                <a:lnTo>
                  <a:pt x="83" y="309"/>
                </a:lnTo>
                <a:lnTo>
                  <a:pt x="99" y="286"/>
                </a:lnTo>
                <a:lnTo>
                  <a:pt x="121" y="262"/>
                </a:lnTo>
                <a:lnTo>
                  <a:pt x="142" y="241"/>
                </a:lnTo>
                <a:lnTo>
                  <a:pt x="163" y="219"/>
                </a:lnTo>
                <a:lnTo>
                  <a:pt x="189" y="198"/>
                </a:lnTo>
                <a:lnTo>
                  <a:pt x="213" y="179"/>
                </a:lnTo>
                <a:lnTo>
                  <a:pt x="242" y="160"/>
                </a:lnTo>
                <a:lnTo>
                  <a:pt x="270" y="141"/>
                </a:lnTo>
                <a:lnTo>
                  <a:pt x="298" y="125"/>
                </a:lnTo>
                <a:lnTo>
                  <a:pt x="329" y="108"/>
                </a:lnTo>
                <a:lnTo>
                  <a:pt x="360" y="92"/>
                </a:lnTo>
                <a:lnTo>
                  <a:pt x="393" y="78"/>
                </a:lnTo>
                <a:lnTo>
                  <a:pt x="429" y="66"/>
                </a:lnTo>
                <a:lnTo>
                  <a:pt x="462" y="54"/>
                </a:lnTo>
                <a:lnTo>
                  <a:pt x="498" y="42"/>
                </a:lnTo>
                <a:lnTo>
                  <a:pt x="536" y="33"/>
                </a:lnTo>
                <a:lnTo>
                  <a:pt x="573" y="23"/>
                </a:lnTo>
                <a:lnTo>
                  <a:pt x="611" y="16"/>
                </a:lnTo>
                <a:lnTo>
                  <a:pt x="649" y="11"/>
                </a:lnTo>
                <a:lnTo>
                  <a:pt x="690" y="7"/>
                </a:lnTo>
                <a:lnTo>
                  <a:pt x="730" y="2"/>
                </a:lnTo>
                <a:lnTo>
                  <a:pt x="770" y="0"/>
                </a:lnTo>
                <a:lnTo>
                  <a:pt x="813" y="0"/>
                </a:lnTo>
                <a:lnTo>
                  <a:pt x="856" y="0"/>
                </a:lnTo>
                <a:lnTo>
                  <a:pt x="896" y="2"/>
                </a:lnTo>
                <a:lnTo>
                  <a:pt x="936" y="7"/>
                </a:lnTo>
                <a:lnTo>
                  <a:pt x="976" y="11"/>
                </a:lnTo>
                <a:lnTo>
                  <a:pt x="1014" y="16"/>
                </a:lnTo>
                <a:lnTo>
                  <a:pt x="1055" y="23"/>
                </a:lnTo>
                <a:lnTo>
                  <a:pt x="1093" y="33"/>
                </a:lnTo>
                <a:lnTo>
                  <a:pt x="1128" y="42"/>
                </a:lnTo>
                <a:lnTo>
                  <a:pt x="1164" y="54"/>
                </a:lnTo>
                <a:lnTo>
                  <a:pt x="1199" y="66"/>
                </a:lnTo>
                <a:lnTo>
                  <a:pt x="1235" y="78"/>
                </a:lnTo>
                <a:lnTo>
                  <a:pt x="1266" y="92"/>
                </a:lnTo>
                <a:lnTo>
                  <a:pt x="1299" y="108"/>
                </a:lnTo>
                <a:lnTo>
                  <a:pt x="1330" y="125"/>
                </a:lnTo>
                <a:lnTo>
                  <a:pt x="1358" y="141"/>
                </a:lnTo>
                <a:lnTo>
                  <a:pt x="1387" y="160"/>
                </a:lnTo>
                <a:lnTo>
                  <a:pt x="1415" y="179"/>
                </a:lnTo>
                <a:lnTo>
                  <a:pt x="1439" y="198"/>
                </a:lnTo>
                <a:lnTo>
                  <a:pt x="1465" y="219"/>
                </a:lnTo>
                <a:lnTo>
                  <a:pt x="1486" y="241"/>
                </a:lnTo>
                <a:lnTo>
                  <a:pt x="1507" y="262"/>
                </a:lnTo>
                <a:lnTo>
                  <a:pt x="1526" y="286"/>
                </a:lnTo>
                <a:lnTo>
                  <a:pt x="1545" y="309"/>
                </a:lnTo>
                <a:lnTo>
                  <a:pt x="1562" y="333"/>
                </a:lnTo>
                <a:lnTo>
                  <a:pt x="1576" y="359"/>
                </a:lnTo>
                <a:lnTo>
                  <a:pt x="1588" y="385"/>
                </a:lnTo>
                <a:lnTo>
                  <a:pt x="1600" y="411"/>
                </a:lnTo>
                <a:lnTo>
                  <a:pt x="1609" y="437"/>
                </a:lnTo>
                <a:lnTo>
                  <a:pt x="1617" y="463"/>
                </a:lnTo>
                <a:lnTo>
                  <a:pt x="1621" y="491"/>
                </a:lnTo>
                <a:lnTo>
                  <a:pt x="1624" y="517"/>
                </a:lnTo>
                <a:lnTo>
                  <a:pt x="1626" y="545"/>
                </a:lnTo>
                <a:lnTo>
                  <a:pt x="813" y="548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26" name="Freeform 22"/>
          <p:cNvSpPr>
            <a:spLocks/>
          </p:cNvSpPr>
          <p:nvPr/>
        </p:nvSpPr>
        <p:spPr bwMode="auto">
          <a:xfrm>
            <a:off x="3232150" y="3800475"/>
            <a:ext cx="2581275" cy="869950"/>
          </a:xfrm>
          <a:custGeom>
            <a:avLst/>
            <a:gdLst>
              <a:gd name="T0" fmla="*/ 0 w 1626"/>
              <a:gd name="T1" fmla="*/ 2147483647 h 548"/>
              <a:gd name="T2" fmla="*/ 2147483647 w 1626"/>
              <a:gd name="T3" fmla="*/ 2147483647 h 548"/>
              <a:gd name="T4" fmla="*/ 2147483647 w 1626"/>
              <a:gd name="T5" fmla="*/ 2147483647 h 548"/>
              <a:gd name="T6" fmla="*/ 2147483647 w 1626"/>
              <a:gd name="T7" fmla="*/ 2147483647 h 548"/>
              <a:gd name="T8" fmla="*/ 2147483647 w 1626"/>
              <a:gd name="T9" fmla="*/ 2147483647 h 548"/>
              <a:gd name="T10" fmla="*/ 2147483647 w 1626"/>
              <a:gd name="T11" fmla="*/ 2147483647 h 548"/>
              <a:gd name="T12" fmla="*/ 2147483647 w 1626"/>
              <a:gd name="T13" fmla="*/ 2147483647 h 548"/>
              <a:gd name="T14" fmla="*/ 2147483647 w 1626"/>
              <a:gd name="T15" fmla="*/ 2147483647 h 548"/>
              <a:gd name="T16" fmla="*/ 2147483647 w 1626"/>
              <a:gd name="T17" fmla="*/ 2147483647 h 548"/>
              <a:gd name="T18" fmla="*/ 2147483647 w 1626"/>
              <a:gd name="T19" fmla="*/ 2147483647 h 548"/>
              <a:gd name="T20" fmla="*/ 2147483647 w 1626"/>
              <a:gd name="T21" fmla="*/ 2147483647 h 548"/>
              <a:gd name="T22" fmla="*/ 2147483647 w 1626"/>
              <a:gd name="T23" fmla="*/ 2147483647 h 548"/>
              <a:gd name="T24" fmla="*/ 2147483647 w 1626"/>
              <a:gd name="T25" fmla="*/ 2147483647 h 548"/>
              <a:gd name="T26" fmla="*/ 2147483647 w 1626"/>
              <a:gd name="T27" fmla="*/ 2147483647 h 548"/>
              <a:gd name="T28" fmla="*/ 2147483647 w 1626"/>
              <a:gd name="T29" fmla="*/ 2147483647 h 548"/>
              <a:gd name="T30" fmla="*/ 2147483647 w 1626"/>
              <a:gd name="T31" fmla="*/ 2147483647 h 548"/>
              <a:gd name="T32" fmla="*/ 2147483647 w 1626"/>
              <a:gd name="T33" fmla="*/ 0 h 548"/>
              <a:gd name="T34" fmla="*/ 2147483647 w 1626"/>
              <a:gd name="T35" fmla="*/ 2147483647 h 548"/>
              <a:gd name="T36" fmla="*/ 2147483647 w 1626"/>
              <a:gd name="T37" fmla="*/ 2147483647 h 548"/>
              <a:gd name="T38" fmla="*/ 2147483647 w 1626"/>
              <a:gd name="T39" fmla="*/ 2147483647 h 548"/>
              <a:gd name="T40" fmla="*/ 2147483647 w 1626"/>
              <a:gd name="T41" fmla="*/ 2147483647 h 548"/>
              <a:gd name="T42" fmla="*/ 2147483647 w 1626"/>
              <a:gd name="T43" fmla="*/ 2147483647 h 548"/>
              <a:gd name="T44" fmla="*/ 2147483647 w 1626"/>
              <a:gd name="T45" fmla="*/ 2147483647 h 548"/>
              <a:gd name="T46" fmla="*/ 2147483647 w 1626"/>
              <a:gd name="T47" fmla="*/ 2147483647 h 548"/>
              <a:gd name="T48" fmla="*/ 2147483647 w 1626"/>
              <a:gd name="T49" fmla="*/ 2147483647 h 548"/>
              <a:gd name="T50" fmla="*/ 2147483647 w 1626"/>
              <a:gd name="T51" fmla="*/ 2147483647 h 548"/>
              <a:gd name="T52" fmla="*/ 2147483647 w 1626"/>
              <a:gd name="T53" fmla="*/ 2147483647 h 548"/>
              <a:gd name="T54" fmla="*/ 2147483647 w 1626"/>
              <a:gd name="T55" fmla="*/ 2147483647 h 548"/>
              <a:gd name="T56" fmla="*/ 2147483647 w 1626"/>
              <a:gd name="T57" fmla="*/ 2147483647 h 548"/>
              <a:gd name="T58" fmla="*/ 2147483647 w 1626"/>
              <a:gd name="T59" fmla="*/ 2147483647 h 548"/>
              <a:gd name="T60" fmla="*/ 2147483647 w 1626"/>
              <a:gd name="T61" fmla="*/ 2147483647 h 548"/>
              <a:gd name="T62" fmla="*/ 2147483647 w 1626"/>
              <a:gd name="T63" fmla="*/ 2147483647 h 548"/>
              <a:gd name="T64" fmla="*/ 2147483647 w 1626"/>
              <a:gd name="T65" fmla="*/ 2147483647 h 54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6"/>
              <a:gd name="T100" fmla="*/ 0 h 548"/>
              <a:gd name="T101" fmla="*/ 1626 w 1626"/>
              <a:gd name="T102" fmla="*/ 548 h 54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6" h="548">
                <a:moveTo>
                  <a:pt x="813" y="548"/>
                </a:moveTo>
                <a:lnTo>
                  <a:pt x="0" y="543"/>
                </a:lnTo>
                <a:lnTo>
                  <a:pt x="2" y="517"/>
                </a:lnTo>
                <a:lnTo>
                  <a:pt x="4" y="489"/>
                </a:lnTo>
                <a:lnTo>
                  <a:pt x="9" y="460"/>
                </a:lnTo>
                <a:lnTo>
                  <a:pt x="19" y="434"/>
                </a:lnTo>
                <a:lnTo>
                  <a:pt x="26" y="408"/>
                </a:lnTo>
                <a:lnTo>
                  <a:pt x="38" y="382"/>
                </a:lnTo>
                <a:lnTo>
                  <a:pt x="52" y="356"/>
                </a:lnTo>
                <a:lnTo>
                  <a:pt x="66" y="333"/>
                </a:lnTo>
                <a:lnTo>
                  <a:pt x="83" y="309"/>
                </a:lnTo>
                <a:lnTo>
                  <a:pt x="99" y="286"/>
                </a:lnTo>
                <a:lnTo>
                  <a:pt x="121" y="262"/>
                </a:lnTo>
                <a:lnTo>
                  <a:pt x="142" y="241"/>
                </a:lnTo>
                <a:lnTo>
                  <a:pt x="163" y="219"/>
                </a:lnTo>
                <a:lnTo>
                  <a:pt x="189" y="198"/>
                </a:lnTo>
                <a:lnTo>
                  <a:pt x="213" y="179"/>
                </a:lnTo>
                <a:lnTo>
                  <a:pt x="242" y="160"/>
                </a:lnTo>
                <a:lnTo>
                  <a:pt x="270" y="141"/>
                </a:lnTo>
                <a:lnTo>
                  <a:pt x="298" y="125"/>
                </a:lnTo>
                <a:lnTo>
                  <a:pt x="329" y="108"/>
                </a:lnTo>
                <a:lnTo>
                  <a:pt x="360" y="92"/>
                </a:lnTo>
                <a:lnTo>
                  <a:pt x="393" y="78"/>
                </a:lnTo>
                <a:lnTo>
                  <a:pt x="429" y="66"/>
                </a:lnTo>
                <a:lnTo>
                  <a:pt x="462" y="54"/>
                </a:lnTo>
                <a:lnTo>
                  <a:pt x="498" y="42"/>
                </a:lnTo>
                <a:lnTo>
                  <a:pt x="536" y="33"/>
                </a:lnTo>
                <a:lnTo>
                  <a:pt x="573" y="23"/>
                </a:lnTo>
                <a:lnTo>
                  <a:pt x="611" y="16"/>
                </a:lnTo>
                <a:lnTo>
                  <a:pt x="649" y="11"/>
                </a:lnTo>
                <a:lnTo>
                  <a:pt x="690" y="7"/>
                </a:lnTo>
                <a:lnTo>
                  <a:pt x="730" y="2"/>
                </a:lnTo>
                <a:lnTo>
                  <a:pt x="770" y="0"/>
                </a:lnTo>
                <a:lnTo>
                  <a:pt x="813" y="0"/>
                </a:lnTo>
                <a:lnTo>
                  <a:pt x="856" y="0"/>
                </a:lnTo>
                <a:lnTo>
                  <a:pt x="896" y="2"/>
                </a:lnTo>
                <a:lnTo>
                  <a:pt x="936" y="7"/>
                </a:lnTo>
                <a:lnTo>
                  <a:pt x="976" y="11"/>
                </a:lnTo>
                <a:lnTo>
                  <a:pt x="1014" y="16"/>
                </a:lnTo>
                <a:lnTo>
                  <a:pt x="1055" y="23"/>
                </a:lnTo>
                <a:lnTo>
                  <a:pt x="1093" y="33"/>
                </a:lnTo>
                <a:lnTo>
                  <a:pt x="1128" y="42"/>
                </a:lnTo>
                <a:lnTo>
                  <a:pt x="1164" y="54"/>
                </a:lnTo>
                <a:lnTo>
                  <a:pt x="1199" y="66"/>
                </a:lnTo>
                <a:lnTo>
                  <a:pt x="1235" y="78"/>
                </a:lnTo>
                <a:lnTo>
                  <a:pt x="1266" y="92"/>
                </a:lnTo>
                <a:lnTo>
                  <a:pt x="1299" y="108"/>
                </a:lnTo>
                <a:lnTo>
                  <a:pt x="1330" y="125"/>
                </a:lnTo>
                <a:lnTo>
                  <a:pt x="1358" y="141"/>
                </a:lnTo>
                <a:lnTo>
                  <a:pt x="1387" y="160"/>
                </a:lnTo>
                <a:lnTo>
                  <a:pt x="1415" y="179"/>
                </a:lnTo>
                <a:lnTo>
                  <a:pt x="1439" y="198"/>
                </a:lnTo>
                <a:lnTo>
                  <a:pt x="1465" y="219"/>
                </a:lnTo>
                <a:lnTo>
                  <a:pt x="1486" y="241"/>
                </a:lnTo>
                <a:lnTo>
                  <a:pt x="1507" y="262"/>
                </a:lnTo>
                <a:lnTo>
                  <a:pt x="1526" y="286"/>
                </a:lnTo>
                <a:lnTo>
                  <a:pt x="1545" y="309"/>
                </a:lnTo>
                <a:lnTo>
                  <a:pt x="1562" y="333"/>
                </a:lnTo>
                <a:lnTo>
                  <a:pt x="1576" y="359"/>
                </a:lnTo>
                <a:lnTo>
                  <a:pt x="1588" y="385"/>
                </a:lnTo>
                <a:lnTo>
                  <a:pt x="1600" y="411"/>
                </a:lnTo>
                <a:lnTo>
                  <a:pt x="1609" y="437"/>
                </a:lnTo>
                <a:lnTo>
                  <a:pt x="1617" y="463"/>
                </a:lnTo>
                <a:lnTo>
                  <a:pt x="1621" y="491"/>
                </a:lnTo>
                <a:lnTo>
                  <a:pt x="1624" y="517"/>
                </a:lnTo>
                <a:lnTo>
                  <a:pt x="1626" y="545"/>
                </a:lnTo>
                <a:lnTo>
                  <a:pt x="813" y="548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27" name="Rectangle 23"/>
          <p:cNvSpPr>
            <a:spLocks noChangeArrowheads="1"/>
          </p:cNvSpPr>
          <p:nvPr/>
        </p:nvSpPr>
        <p:spPr bwMode="auto">
          <a:xfrm>
            <a:off x="3232150" y="4662488"/>
            <a:ext cx="2581275" cy="123825"/>
          </a:xfrm>
          <a:prstGeom prst="rect">
            <a:avLst/>
          </a:prstGeom>
          <a:solidFill>
            <a:srgbClr val="D4B07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28" name="Rectangle 24"/>
          <p:cNvSpPr>
            <a:spLocks noChangeArrowheads="1"/>
          </p:cNvSpPr>
          <p:nvPr/>
        </p:nvSpPr>
        <p:spPr bwMode="auto">
          <a:xfrm>
            <a:off x="3232150" y="4662488"/>
            <a:ext cx="2581275" cy="1238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29" name="Freeform 25"/>
          <p:cNvSpPr>
            <a:spLocks/>
          </p:cNvSpPr>
          <p:nvPr/>
        </p:nvSpPr>
        <p:spPr bwMode="auto">
          <a:xfrm>
            <a:off x="3194050" y="2876550"/>
            <a:ext cx="2578100" cy="869950"/>
          </a:xfrm>
          <a:custGeom>
            <a:avLst/>
            <a:gdLst>
              <a:gd name="T0" fmla="*/ 0 w 1624"/>
              <a:gd name="T1" fmla="*/ 2147483647 h 548"/>
              <a:gd name="T2" fmla="*/ 2147483647 w 1624"/>
              <a:gd name="T3" fmla="*/ 2147483647 h 548"/>
              <a:gd name="T4" fmla="*/ 2147483647 w 1624"/>
              <a:gd name="T5" fmla="*/ 2147483647 h 548"/>
              <a:gd name="T6" fmla="*/ 2147483647 w 1624"/>
              <a:gd name="T7" fmla="*/ 2147483647 h 548"/>
              <a:gd name="T8" fmla="*/ 2147483647 w 1624"/>
              <a:gd name="T9" fmla="*/ 2147483647 h 548"/>
              <a:gd name="T10" fmla="*/ 2147483647 w 1624"/>
              <a:gd name="T11" fmla="*/ 2147483647 h 548"/>
              <a:gd name="T12" fmla="*/ 2147483647 w 1624"/>
              <a:gd name="T13" fmla="*/ 2147483647 h 548"/>
              <a:gd name="T14" fmla="*/ 2147483647 w 1624"/>
              <a:gd name="T15" fmla="*/ 2147483647 h 548"/>
              <a:gd name="T16" fmla="*/ 2147483647 w 1624"/>
              <a:gd name="T17" fmla="*/ 2147483647 h 548"/>
              <a:gd name="T18" fmla="*/ 2147483647 w 1624"/>
              <a:gd name="T19" fmla="*/ 2147483647 h 548"/>
              <a:gd name="T20" fmla="*/ 2147483647 w 1624"/>
              <a:gd name="T21" fmla="*/ 2147483647 h 548"/>
              <a:gd name="T22" fmla="*/ 2147483647 w 1624"/>
              <a:gd name="T23" fmla="*/ 2147483647 h 548"/>
              <a:gd name="T24" fmla="*/ 2147483647 w 1624"/>
              <a:gd name="T25" fmla="*/ 2147483647 h 548"/>
              <a:gd name="T26" fmla="*/ 2147483647 w 1624"/>
              <a:gd name="T27" fmla="*/ 2147483647 h 548"/>
              <a:gd name="T28" fmla="*/ 2147483647 w 1624"/>
              <a:gd name="T29" fmla="*/ 2147483647 h 548"/>
              <a:gd name="T30" fmla="*/ 2147483647 w 1624"/>
              <a:gd name="T31" fmla="*/ 2147483647 h 548"/>
              <a:gd name="T32" fmla="*/ 2147483647 w 1624"/>
              <a:gd name="T33" fmla="*/ 0 h 548"/>
              <a:gd name="T34" fmla="*/ 2147483647 w 1624"/>
              <a:gd name="T35" fmla="*/ 2147483647 h 548"/>
              <a:gd name="T36" fmla="*/ 2147483647 w 1624"/>
              <a:gd name="T37" fmla="*/ 2147483647 h 548"/>
              <a:gd name="T38" fmla="*/ 2147483647 w 1624"/>
              <a:gd name="T39" fmla="*/ 2147483647 h 548"/>
              <a:gd name="T40" fmla="*/ 2147483647 w 1624"/>
              <a:gd name="T41" fmla="*/ 2147483647 h 548"/>
              <a:gd name="T42" fmla="*/ 2147483647 w 1624"/>
              <a:gd name="T43" fmla="*/ 2147483647 h 548"/>
              <a:gd name="T44" fmla="*/ 2147483647 w 1624"/>
              <a:gd name="T45" fmla="*/ 2147483647 h 548"/>
              <a:gd name="T46" fmla="*/ 2147483647 w 1624"/>
              <a:gd name="T47" fmla="*/ 2147483647 h 548"/>
              <a:gd name="T48" fmla="*/ 2147483647 w 1624"/>
              <a:gd name="T49" fmla="*/ 2147483647 h 548"/>
              <a:gd name="T50" fmla="*/ 2147483647 w 1624"/>
              <a:gd name="T51" fmla="*/ 2147483647 h 548"/>
              <a:gd name="T52" fmla="*/ 2147483647 w 1624"/>
              <a:gd name="T53" fmla="*/ 2147483647 h 548"/>
              <a:gd name="T54" fmla="*/ 2147483647 w 1624"/>
              <a:gd name="T55" fmla="*/ 2147483647 h 548"/>
              <a:gd name="T56" fmla="*/ 2147483647 w 1624"/>
              <a:gd name="T57" fmla="*/ 2147483647 h 548"/>
              <a:gd name="T58" fmla="*/ 2147483647 w 1624"/>
              <a:gd name="T59" fmla="*/ 2147483647 h 548"/>
              <a:gd name="T60" fmla="*/ 2147483647 w 1624"/>
              <a:gd name="T61" fmla="*/ 2147483647 h 548"/>
              <a:gd name="T62" fmla="*/ 2147483647 w 1624"/>
              <a:gd name="T63" fmla="*/ 2147483647 h 548"/>
              <a:gd name="T64" fmla="*/ 2147483647 w 1624"/>
              <a:gd name="T65" fmla="*/ 2147483647 h 54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4"/>
              <a:gd name="T100" fmla="*/ 0 h 548"/>
              <a:gd name="T101" fmla="*/ 1624 w 1624"/>
              <a:gd name="T102" fmla="*/ 548 h 54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4" h="548">
                <a:moveTo>
                  <a:pt x="811" y="548"/>
                </a:moveTo>
                <a:lnTo>
                  <a:pt x="0" y="544"/>
                </a:lnTo>
                <a:lnTo>
                  <a:pt x="0" y="515"/>
                </a:lnTo>
                <a:lnTo>
                  <a:pt x="5" y="489"/>
                </a:lnTo>
                <a:lnTo>
                  <a:pt x="10" y="461"/>
                </a:lnTo>
                <a:lnTo>
                  <a:pt x="17" y="435"/>
                </a:lnTo>
                <a:lnTo>
                  <a:pt x="26" y="409"/>
                </a:lnTo>
                <a:lnTo>
                  <a:pt x="38" y="383"/>
                </a:lnTo>
                <a:lnTo>
                  <a:pt x="50" y="357"/>
                </a:lnTo>
                <a:lnTo>
                  <a:pt x="64" y="331"/>
                </a:lnTo>
                <a:lnTo>
                  <a:pt x="81" y="307"/>
                </a:lnTo>
                <a:lnTo>
                  <a:pt x="100" y="284"/>
                </a:lnTo>
                <a:lnTo>
                  <a:pt x="119" y="263"/>
                </a:lnTo>
                <a:lnTo>
                  <a:pt x="140" y="239"/>
                </a:lnTo>
                <a:lnTo>
                  <a:pt x="164" y="218"/>
                </a:lnTo>
                <a:lnTo>
                  <a:pt x="187" y="199"/>
                </a:lnTo>
                <a:lnTo>
                  <a:pt x="213" y="177"/>
                </a:lnTo>
                <a:lnTo>
                  <a:pt x="239" y="159"/>
                </a:lnTo>
                <a:lnTo>
                  <a:pt x="268" y="142"/>
                </a:lnTo>
                <a:lnTo>
                  <a:pt x="296" y="123"/>
                </a:lnTo>
                <a:lnTo>
                  <a:pt x="327" y="107"/>
                </a:lnTo>
                <a:lnTo>
                  <a:pt x="360" y="92"/>
                </a:lnTo>
                <a:lnTo>
                  <a:pt x="394" y="78"/>
                </a:lnTo>
                <a:lnTo>
                  <a:pt x="427" y="64"/>
                </a:lnTo>
                <a:lnTo>
                  <a:pt x="462" y="52"/>
                </a:lnTo>
                <a:lnTo>
                  <a:pt x="498" y="43"/>
                </a:lnTo>
                <a:lnTo>
                  <a:pt x="533" y="33"/>
                </a:lnTo>
                <a:lnTo>
                  <a:pt x="571" y="24"/>
                </a:lnTo>
                <a:lnTo>
                  <a:pt x="609" y="17"/>
                </a:lnTo>
                <a:lnTo>
                  <a:pt x="650" y="10"/>
                </a:lnTo>
                <a:lnTo>
                  <a:pt x="690" y="5"/>
                </a:lnTo>
                <a:lnTo>
                  <a:pt x="730" y="3"/>
                </a:lnTo>
                <a:lnTo>
                  <a:pt x="770" y="0"/>
                </a:lnTo>
                <a:lnTo>
                  <a:pt x="811" y="0"/>
                </a:lnTo>
                <a:lnTo>
                  <a:pt x="853" y="0"/>
                </a:lnTo>
                <a:lnTo>
                  <a:pt x="894" y="3"/>
                </a:lnTo>
                <a:lnTo>
                  <a:pt x="934" y="5"/>
                </a:lnTo>
                <a:lnTo>
                  <a:pt x="974" y="10"/>
                </a:lnTo>
                <a:lnTo>
                  <a:pt x="1015" y="17"/>
                </a:lnTo>
                <a:lnTo>
                  <a:pt x="1053" y="24"/>
                </a:lnTo>
                <a:lnTo>
                  <a:pt x="1091" y="33"/>
                </a:lnTo>
                <a:lnTo>
                  <a:pt x="1128" y="43"/>
                </a:lnTo>
                <a:lnTo>
                  <a:pt x="1164" y="52"/>
                </a:lnTo>
                <a:lnTo>
                  <a:pt x="1200" y="66"/>
                </a:lnTo>
                <a:lnTo>
                  <a:pt x="1233" y="78"/>
                </a:lnTo>
                <a:lnTo>
                  <a:pt x="1266" y="92"/>
                </a:lnTo>
                <a:lnTo>
                  <a:pt x="1297" y="109"/>
                </a:lnTo>
                <a:lnTo>
                  <a:pt x="1328" y="123"/>
                </a:lnTo>
                <a:lnTo>
                  <a:pt x="1358" y="142"/>
                </a:lnTo>
                <a:lnTo>
                  <a:pt x="1387" y="159"/>
                </a:lnTo>
                <a:lnTo>
                  <a:pt x="1413" y="177"/>
                </a:lnTo>
                <a:lnTo>
                  <a:pt x="1439" y="199"/>
                </a:lnTo>
                <a:lnTo>
                  <a:pt x="1463" y="218"/>
                </a:lnTo>
                <a:lnTo>
                  <a:pt x="1486" y="241"/>
                </a:lnTo>
                <a:lnTo>
                  <a:pt x="1505" y="263"/>
                </a:lnTo>
                <a:lnTo>
                  <a:pt x="1527" y="286"/>
                </a:lnTo>
                <a:lnTo>
                  <a:pt x="1543" y="310"/>
                </a:lnTo>
                <a:lnTo>
                  <a:pt x="1560" y="333"/>
                </a:lnTo>
                <a:lnTo>
                  <a:pt x="1574" y="357"/>
                </a:lnTo>
                <a:lnTo>
                  <a:pt x="1588" y="383"/>
                </a:lnTo>
                <a:lnTo>
                  <a:pt x="1598" y="409"/>
                </a:lnTo>
                <a:lnTo>
                  <a:pt x="1607" y="435"/>
                </a:lnTo>
                <a:lnTo>
                  <a:pt x="1614" y="463"/>
                </a:lnTo>
                <a:lnTo>
                  <a:pt x="1619" y="489"/>
                </a:lnTo>
                <a:lnTo>
                  <a:pt x="1624" y="518"/>
                </a:lnTo>
                <a:lnTo>
                  <a:pt x="1624" y="546"/>
                </a:lnTo>
                <a:lnTo>
                  <a:pt x="811" y="548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30" name="Freeform 26"/>
          <p:cNvSpPr>
            <a:spLocks/>
          </p:cNvSpPr>
          <p:nvPr/>
        </p:nvSpPr>
        <p:spPr bwMode="auto">
          <a:xfrm>
            <a:off x="3194050" y="2876550"/>
            <a:ext cx="2578100" cy="869950"/>
          </a:xfrm>
          <a:custGeom>
            <a:avLst/>
            <a:gdLst>
              <a:gd name="T0" fmla="*/ 0 w 1624"/>
              <a:gd name="T1" fmla="*/ 2147483647 h 548"/>
              <a:gd name="T2" fmla="*/ 2147483647 w 1624"/>
              <a:gd name="T3" fmla="*/ 2147483647 h 548"/>
              <a:gd name="T4" fmla="*/ 2147483647 w 1624"/>
              <a:gd name="T5" fmla="*/ 2147483647 h 548"/>
              <a:gd name="T6" fmla="*/ 2147483647 w 1624"/>
              <a:gd name="T7" fmla="*/ 2147483647 h 548"/>
              <a:gd name="T8" fmla="*/ 2147483647 w 1624"/>
              <a:gd name="T9" fmla="*/ 2147483647 h 548"/>
              <a:gd name="T10" fmla="*/ 2147483647 w 1624"/>
              <a:gd name="T11" fmla="*/ 2147483647 h 548"/>
              <a:gd name="T12" fmla="*/ 2147483647 w 1624"/>
              <a:gd name="T13" fmla="*/ 2147483647 h 548"/>
              <a:gd name="T14" fmla="*/ 2147483647 w 1624"/>
              <a:gd name="T15" fmla="*/ 2147483647 h 548"/>
              <a:gd name="T16" fmla="*/ 2147483647 w 1624"/>
              <a:gd name="T17" fmla="*/ 2147483647 h 548"/>
              <a:gd name="T18" fmla="*/ 2147483647 w 1624"/>
              <a:gd name="T19" fmla="*/ 2147483647 h 548"/>
              <a:gd name="T20" fmla="*/ 2147483647 w 1624"/>
              <a:gd name="T21" fmla="*/ 2147483647 h 548"/>
              <a:gd name="T22" fmla="*/ 2147483647 w 1624"/>
              <a:gd name="T23" fmla="*/ 2147483647 h 548"/>
              <a:gd name="T24" fmla="*/ 2147483647 w 1624"/>
              <a:gd name="T25" fmla="*/ 2147483647 h 548"/>
              <a:gd name="T26" fmla="*/ 2147483647 w 1624"/>
              <a:gd name="T27" fmla="*/ 2147483647 h 548"/>
              <a:gd name="T28" fmla="*/ 2147483647 w 1624"/>
              <a:gd name="T29" fmla="*/ 2147483647 h 548"/>
              <a:gd name="T30" fmla="*/ 2147483647 w 1624"/>
              <a:gd name="T31" fmla="*/ 2147483647 h 548"/>
              <a:gd name="T32" fmla="*/ 2147483647 w 1624"/>
              <a:gd name="T33" fmla="*/ 0 h 548"/>
              <a:gd name="T34" fmla="*/ 2147483647 w 1624"/>
              <a:gd name="T35" fmla="*/ 2147483647 h 548"/>
              <a:gd name="T36" fmla="*/ 2147483647 w 1624"/>
              <a:gd name="T37" fmla="*/ 2147483647 h 548"/>
              <a:gd name="T38" fmla="*/ 2147483647 w 1624"/>
              <a:gd name="T39" fmla="*/ 2147483647 h 548"/>
              <a:gd name="T40" fmla="*/ 2147483647 w 1624"/>
              <a:gd name="T41" fmla="*/ 2147483647 h 548"/>
              <a:gd name="T42" fmla="*/ 2147483647 w 1624"/>
              <a:gd name="T43" fmla="*/ 2147483647 h 548"/>
              <a:gd name="T44" fmla="*/ 2147483647 w 1624"/>
              <a:gd name="T45" fmla="*/ 2147483647 h 548"/>
              <a:gd name="T46" fmla="*/ 2147483647 w 1624"/>
              <a:gd name="T47" fmla="*/ 2147483647 h 548"/>
              <a:gd name="T48" fmla="*/ 2147483647 w 1624"/>
              <a:gd name="T49" fmla="*/ 2147483647 h 548"/>
              <a:gd name="T50" fmla="*/ 2147483647 w 1624"/>
              <a:gd name="T51" fmla="*/ 2147483647 h 548"/>
              <a:gd name="T52" fmla="*/ 2147483647 w 1624"/>
              <a:gd name="T53" fmla="*/ 2147483647 h 548"/>
              <a:gd name="T54" fmla="*/ 2147483647 w 1624"/>
              <a:gd name="T55" fmla="*/ 2147483647 h 548"/>
              <a:gd name="T56" fmla="*/ 2147483647 w 1624"/>
              <a:gd name="T57" fmla="*/ 2147483647 h 548"/>
              <a:gd name="T58" fmla="*/ 2147483647 w 1624"/>
              <a:gd name="T59" fmla="*/ 2147483647 h 548"/>
              <a:gd name="T60" fmla="*/ 2147483647 w 1624"/>
              <a:gd name="T61" fmla="*/ 2147483647 h 548"/>
              <a:gd name="T62" fmla="*/ 2147483647 w 1624"/>
              <a:gd name="T63" fmla="*/ 2147483647 h 548"/>
              <a:gd name="T64" fmla="*/ 2147483647 w 1624"/>
              <a:gd name="T65" fmla="*/ 2147483647 h 54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4"/>
              <a:gd name="T100" fmla="*/ 0 h 548"/>
              <a:gd name="T101" fmla="*/ 1624 w 1624"/>
              <a:gd name="T102" fmla="*/ 548 h 54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4" h="548">
                <a:moveTo>
                  <a:pt x="811" y="548"/>
                </a:moveTo>
                <a:lnTo>
                  <a:pt x="0" y="544"/>
                </a:lnTo>
                <a:lnTo>
                  <a:pt x="0" y="515"/>
                </a:lnTo>
                <a:lnTo>
                  <a:pt x="5" y="489"/>
                </a:lnTo>
                <a:lnTo>
                  <a:pt x="10" y="461"/>
                </a:lnTo>
                <a:lnTo>
                  <a:pt x="17" y="435"/>
                </a:lnTo>
                <a:lnTo>
                  <a:pt x="26" y="409"/>
                </a:lnTo>
                <a:lnTo>
                  <a:pt x="38" y="383"/>
                </a:lnTo>
                <a:lnTo>
                  <a:pt x="50" y="357"/>
                </a:lnTo>
                <a:lnTo>
                  <a:pt x="64" y="331"/>
                </a:lnTo>
                <a:lnTo>
                  <a:pt x="81" y="307"/>
                </a:lnTo>
                <a:lnTo>
                  <a:pt x="100" y="284"/>
                </a:lnTo>
                <a:lnTo>
                  <a:pt x="119" y="263"/>
                </a:lnTo>
                <a:lnTo>
                  <a:pt x="140" y="239"/>
                </a:lnTo>
                <a:lnTo>
                  <a:pt x="164" y="218"/>
                </a:lnTo>
                <a:lnTo>
                  <a:pt x="187" y="199"/>
                </a:lnTo>
                <a:lnTo>
                  <a:pt x="213" y="177"/>
                </a:lnTo>
                <a:lnTo>
                  <a:pt x="239" y="159"/>
                </a:lnTo>
                <a:lnTo>
                  <a:pt x="268" y="142"/>
                </a:lnTo>
                <a:lnTo>
                  <a:pt x="296" y="123"/>
                </a:lnTo>
                <a:lnTo>
                  <a:pt x="327" y="107"/>
                </a:lnTo>
                <a:lnTo>
                  <a:pt x="360" y="92"/>
                </a:lnTo>
                <a:lnTo>
                  <a:pt x="394" y="78"/>
                </a:lnTo>
                <a:lnTo>
                  <a:pt x="427" y="64"/>
                </a:lnTo>
                <a:lnTo>
                  <a:pt x="462" y="52"/>
                </a:lnTo>
                <a:lnTo>
                  <a:pt x="498" y="43"/>
                </a:lnTo>
                <a:lnTo>
                  <a:pt x="533" y="33"/>
                </a:lnTo>
                <a:lnTo>
                  <a:pt x="571" y="24"/>
                </a:lnTo>
                <a:lnTo>
                  <a:pt x="609" y="17"/>
                </a:lnTo>
                <a:lnTo>
                  <a:pt x="650" y="10"/>
                </a:lnTo>
                <a:lnTo>
                  <a:pt x="690" y="5"/>
                </a:lnTo>
                <a:lnTo>
                  <a:pt x="730" y="3"/>
                </a:lnTo>
                <a:lnTo>
                  <a:pt x="770" y="0"/>
                </a:lnTo>
                <a:lnTo>
                  <a:pt x="811" y="0"/>
                </a:lnTo>
                <a:lnTo>
                  <a:pt x="853" y="0"/>
                </a:lnTo>
                <a:lnTo>
                  <a:pt x="894" y="3"/>
                </a:lnTo>
                <a:lnTo>
                  <a:pt x="934" y="5"/>
                </a:lnTo>
                <a:lnTo>
                  <a:pt x="974" y="10"/>
                </a:lnTo>
                <a:lnTo>
                  <a:pt x="1015" y="17"/>
                </a:lnTo>
                <a:lnTo>
                  <a:pt x="1053" y="24"/>
                </a:lnTo>
                <a:lnTo>
                  <a:pt x="1091" y="33"/>
                </a:lnTo>
                <a:lnTo>
                  <a:pt x="1128" y="43"/>
                </a:lnTo>
                <a:lnTo>
                  <a:pt x="1164" y="52"/>
                </a:lnTo>
                <a:lnTo>
                  <a:pt x="1200" y="66"/>
                </a:lnTo>
                <a:lnTo>
                  <a:pt x="1233" y="78"/>
                </a:lnTo>
                <a:lnTo>
                  <a:pt x="1266" y="92"/>
                </a:lnTo>
                <a:lnTo>
                  <a:pt x="1297" y="109"/>
                </a:lnTo>
                <a:lnTo>
                  <a:pt x="1328" y="123"/>
                </a:lnTo>
                <a:lnTo>
                  <a:pt x="1358" y="142"/>
                </a:lnTo>
                <a:lnTo>
                  <a:pt x="1387" y="159"/>
                </a:lnTo>
                <a:lnTo>
                  <a:pt x="1413" y="177"/>
                </a:lnTo>
                <a:lnTo>
                  <a:pt x="1439" y="199"/>
                </a:lnTo>
                <a:lnTo>
                  <a:pt x="1463" y="218"/>
                </a:lnTo>
                <a:lnTo>
                  <a:pt x="1486" y="241"/>
                </a:lnTo>
                <a:lnTo>
                  <a:pt x="1505" y="263"/>
                </a:lnTo>
                <a:lnTo>
                  <a:pt x="1527" y="286"/>
                </a:lnTo>
                <a:lnTo>
                  <a:pt x="1543" y="310"/>
                </a:lnTo>
                <a:lnTo>
                  <a:pt x="1560" y="333"/>
                </a:lnTo>
                <a:lnTo>
                  <a:pt x="1574" y="357"/>
                </a:lnTo>
                <a:lnTo>
                  <a:pt x="1588" y="383"/>
                </a:lnTo>
                <a:lnTo>
                  <a:pt x="1598" y="409"/>
                </a:lnTo>
                <a:lnTo>
                  <a:pt x="1607" y="435"/>
                </a:lnTo>
                <a:lnTo>
                  <a:pt x="1614" y="463"/>
                </a:lnTo>
                <a:lnTo>
                  <a:pt x="1619" y="489"/>
                </a:lnTo>
                <a:lnTo>
                  <a:pt x="1624" y="518"/>
                </a:lnTo>
                <a:lnTo>
                  <a:pt x="1624" y="546"/>
                </a:lnTo>
                <a:lnTo>
                  <a:pt x="811" y="548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31" name="Rectangle 27"/>
          <p:cNvSpPr>
            <a:spLocks noChangeArrowheads="1"/>
          </p:cNvSpPr>
          <p:nvPr/>
        </p:nvSpPr>
        <p:spPr bwMode="auto">
          <a:xfrm>
            <a:off x="3190875" y="3740150"/>
            <a:ext cx="2581275" cy="123825"/>
          </a:xfrm>
          <a:prstGeom prst="rect">
            <a:avLst/>
          </a:prstGeom>
          <a:solidFill>
            <a:srgbClr val="D4B07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32" name="Rectangle 28"/>
          <p:cNvSpPr>
            <a:spLocks noChangeArrowheads="1"/>
          </p:cNvSpPr>
          <p:nvPr/>
        </p:nvSpPr>
        <p:spPr bwMode="auto">
          <a:xfrm>
            <a:off x="3190875" y="3740150"/>
            <a:ext cx="2581275" cy="1238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33" name="Freeform 29"/>
          <p:cNvSpPr>
            <a:spLocks/>
          </p:cNvSpPr>
          <p:nvPr/>
        </p:nvSpPr>
        <p:spPr bwMode="auto">
          <a:xfrm>
            <a:off x="4364038" y="3702050"/>
            <a:ext cx="238125" cy="168275"/>
          </a:xfrm>
          <a:custGeom>
            <a:avLst/>
            <a:gdLst>
              <a:gd name="T0" fmla="*/ 2147483647 w 150"/>
              <a:gd name="T1" fmla="*/ 2147483647 h 106"/>
              <a:gd name="T2" fmla="*/ 2147483647 w 150"/>
              <a:gd name="T3" fmla="*/ 2147483647 h 106"/>
              <a:gd name="T4" fmla="*/ 2147483647 w 150"/>
              <a:gd name="T5" fmla="*/ 2147483647 h 106"/>
              <a:gd name="T6" fmla="*/ 2147483647 w 150"/>
              <a:gd name="T7" fmla="*/ 2147483647 h 106"/>
              <a:gd name="T8" fmla="*/ 2147483647 w 150"/>
              <a:gd name="T9" fmla="*/ 2147483647 h 106"/>
              <a:gd name="T10" fmla="*/ 2147483647 w 150"/>
              <a:gd name="T11" fmla="*/ 2147483647 h 106"/>
              <a:gd name="T12" fmla="*/ 2147483647 w 150"/>
              <a:gd name="T13" fmla="*/ 2147483647 h 106"/>
              <a:gd name="T14" fmla="*/ 2147483647 w 150"/>
              <a:gd name="T15" fmla="*/ 2147483647 h 106"/>
              <a:gd name="T16" fmla="*/ 2147483647 w 150"/>
              <a:gd name="T17" fmla="*/ 2147483647 h 106"/>
              <a:gd name="T18" fmla="*/ 2147483647 w 150"/>
              <a:gd name="T19" fmla="*/ 2147483647 h 106"/>
              <a:gd name="T20" fmla="*/ 2147483647 w 150"/>
              <a:gd name="T21" fmla="*/ 2147483647 h 106"/>
              <a:gd name="T22" fmla="*/ 2147483647 w 150"/>
              <a:gd name="T23" fmla="*/ 2147483647 h 106"/>
              <a:gd name="T24" fmla="*/ 2147483647 w 150"/>
              <a:gd name="T25" fmla="*/ 2147483647 h 106"/>
              <a:gd name="T26" fmla="*/ 2147483647 w 150"/>
              <a:gd name="T27" fmla="*/ 2147483647 h 106"/>
              <a:gd name="T28" fmla="*/ 2147483647 w 150"/>
              <a:gd name="T29" fmla="*/ 2147483647 h 106"/>
              <a:gd name="T30" fmla="*/ 2147483647 w 150"/>
              <a:gd name="T31" fmla="*/ 2147483647 h 106"/>
              <a:gd name="T32" fmla="*/ 0 w 150"/>
              <a:gd name="T33" fmla="*/ 2147483647 h 106"/>
              <a:gd name="T34" fmla="*/ 0 w 150"/>
              <a:gd name="T35" fmla="*/ 2147483647 h 106"/>
              <a:gd name="T36" fmla="*/ 0 w 150"/>
              <a:gd name="T37" fmla="*/ 2147483647 h 106"/>
              <a:gd name="T38" fmla="*/ 0 w 150"/>
              <a:gd name="T39" fmla="*/ 2147483647 h 106"/>
              <a:gd name="T40" fmla="*/ 2147483647 w 150"/>
              <a:gd name="T41" fmla="*/ 2147483647 h 106"/>
              <a:gd name="T42" fmla="*/ 2147483647 w 150"/>
              <a:gd name="T43" fmla="*/ 2147483647 h 106"/>
              <a:gd name="T44" fmla="*/ 2147483647 w 150"/>
              <a:gd name="T45" fmla="*/ 2147483647 h 106"/>
              <a:gd name="T46" fmla="*/ 2147483647 w 150"/>
              <a:gd name="T47" fmla="*/ 2147483647 h 106"/>
              <a:gd name="T48" fmla="*/ 2147483647 w 150"/>
              <a:gd name="T49" fmla="*/ 0 h 106"/>
              <a:gd name="T50" fmla="*/ 2147483647 w 150"/>
              <a:gd name="T51" fmla="*/ 0 h 106"/>
              <a:gd name="T52" fmla="*/ 2147483647 w 150"/>
              <a:gd name="T53" fmla="*/ 0 h 106"/>
              <a:gd name="T54" fmla="*/ 2147483647 w 150"/>
              <a:gd name="T55" fmla="*/ 0 h 106"/>
              <a:gd name="T56" fmla="*/ 2147483647 w 150"/>
              <a:gd name="T57" fmla="*/ 0 h 106"/>
              <a:gd name="T58" fmla="*/ 2147483647 w 150"/>
              <a:gd name="T59" fmla="*/ 2147483647 h 106"/>
              <a:gd name="T60" fmla="*/ 2147483647 w 150"/>
              <a:gd name="T61" fmla="*/ 2147483647 h 106"/>
              <a:gd name="T62" fmla="*/ 2147483647 w 150"/>
              <a:gd name="T63" fmla="*/ 2147483647 h 106"/>
              <a:gd name="T64" fmla="*/ 2147483647 w 150"/>
              <a:gd name="T65" fmla="*/ 2147483647 h 106"/>
              <a:gd name="T66" fmla="*/ 2147483647 w 150"/>
              <a:gd name="T67" fmla="*/ 2147483647 h 106"/>
              <a:gd name="T68" fmla="*/ 2147483647 w 150"/>
              <a:gd name="T69" fmla="*/ 2147483647 h 10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50"/>
              <a:gd name="T106" fmla="*/ 0 h 106"/>
              <a:gd name="T107" fmla="*/ 150 w 150"/>
              <a:gd name="T108" fmla="*/ 106 h 10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50" h="106">
                <a:moveTo>
                  <a:pt x="150" y="24"/>
                </a:moveTo>
                <a:lnTo>
                  <a:pt x="150" y="104"/>
                </a:lnTo>
                <a:lnTo>
                  <a:pt x="147" y="99"/>
                </a:lnTo>
                <a:lnTo>
                  <a:pt x="143" y="95"/>
                </a:lnTo>
                <a:lnTo>
                  <a:pt x="138" y="92"/>
                </a:lnTo>
                <a:lnTo>
                  <a:pt x="128" y="88"/>
                </a:lnTo>
                <a:lnTo>
                  <a:pt x="116" y="85"/>
                </a:lnTo>
                <a:lnTo>
                  <a:pt x="105" y="83"/>
                </a:lnTo>
                <a:lnTo>
                  <a:pt x="90" y="80"/>
                </a:lnTo>
                <a:lnTo>
                  <a:pt x="74" y="80"/>
                </a:lnTo>
                <a:lnTo>
                  <a:pt x="60" y="80"/>
                </a:lnTo>
                <a:lnTo>
                  <a:pt x="45" y="83"/>
                </a:lnTo>
                <a:lnTo>
                  <a:pt x="33" y="85"/>
                </a:lnTo>
                <a:lnTo>
                  <a:pt x="22" y="88"/>
                </a:lnTo>
                <a:lnTo>
                  <a:pt x="12" y="92"/>
                </a:lnTo>
                <a:lnTo>
                  <a:pt x="5" y="97"/>
                </a:lnTo>
                <a:lnTo>
                  <a:pt x="0" y="99"/>
                </a:lnTo>
                <a:lnTo>
                  <a:pt x="0" y="106"/>
                </a:lnTo>
                <a:lnTo>
                  <a:pt x="0" y="24"/>
                </a:lnTo>
                <a:lnTo>
                  <a:pt x="0" y="19"/>
                </a:lnTo>
                <a:lnTo>
                  <a:pt x="5" y="14"/>
                </a:lnTo>
                <a:lnTo>
                  <a:pt x="12" y="10"/>
                </a:lnTo>
                <a:lnTo>
                  <a:pt x="22" y="7"/>
                </a:lnTo>
                <a:lnTo>
                  <a:pt x="33" y="2"/>
                </a:lnTo>
                <a:lnTo>
                  <a:pt x="45" y="0"/>
                </a:lnTo>
                <a:lnTo>
                  <a:pt x="60" y="0"/>
                </a:lnTo>
                <a:lnTo>
                  <a:pt x="74" y="0"/>
                </a:lnTo>
                <a:lnTo>
                  <a:pt x="90" y="0"/>
                </a:lnTo>
                <a:lnTo>
                  <a:pt x="105" y="0"/>
                </a:lnTo>
                <a:lnTo>
                  <a:pt x="116" y="2"/>
                </a:lnTo>
                <a:lnTo>
                  <a:pt x="128" y="7"/>
                </a:lnTo>
                <a:lnTo>
                  <a:pt x="138" y="10"/>
                </a:lnTo>
                <a:lnTo>
                  <a:pt x="143" y="14"/>
                </a:lnTo>
                <a:lnTo>
                  <a:pt x="147" y="19"/>
                </a:lnTo>
                <a:lnTo>
                  <a:pt x="150" y="24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34" name="Freeform 30"/>
          <p:cNvSpPr>
            <a:spLocks/>
          </p:cNvSpPr>
          <p:nvPr/>
        </p:nvSpPr>
        <p:spPr bwMode="auto">
          <a:xfrm>
            <a:off x="4364038" y="3702050"/>
            <a:ext cx="238125" cy="168275"/>
          </a:xfrm>
          <a:custGeom>
            <a:avLst/>
            <a:gdLst>
              <a:gd name="T0" fmla="*/ 2147483647 w 150"/>
              <a:gd name="T1" fmla="*/ 2147483647 h 106"/>
              <a:gd name="T2" fmla="*/ 2147483647 w 150"/>
              <a:gd name="T3" fmla="*/ 2147483647 h 106"/>
              <a:gd name="T4" fmla="*/ 2147483647 w 150"/>
              <a:gd name="T5" fmla="*/ 2147483647 h 106"/>
              <a:gd name="T6" fmla="*/ 2147483647 w 150"/>
              <a:gd name="T7" fmla="*/ 2147483647 h 106"/>
              <a:gd name="T8" fmla="*/ 2147483647 w 150"/>
              <a:gd name="T9" fmla="*/ 2147483647 h 106"/>
              <a:gd name="T10" fmla="*/ 2147483647 w 150"/>
              <a:gd name="T11" fmla="*/ 2147483647 h 106"/>
              <a:gd name="T12" fmla="*/ 2147483647 w 150"/>
              <a:gd name="T13" fmla="*/ 2147483647 h 106"/>
              <a:gd name="T14" fmla="*/ 2147483647 w 150"/>
              <a:gd name="T15" fmla="*/ 2147483647 h 106"/>
              <a:gd name="T16" fmla="*/ 2147483647 w 150"/>
              <a:gd name="T17" fmla="*/ 2147483647 h 106"/>
              <a:gd name="T18" fmla="*/ 2147483647 w 150"/>
              <a:gd name="T19" fmla="*/ 2147483647 h 106"/>
              <a:gd name="T20" fmla="*/ 2147483647 w 150"/>
              <a:gd name="T21" fmla="*/ 2147483647 h 106"/>
              <a:gd name="T22" fmla="*/ 2147483647 w 150"/>
              <a:gd name="T23" fmla="*/ 2147483647 h 106"/>
              <a:gd name="T24" fmla="*/ 2147483647 w 150"/>
              <a:gd name="T25" fmla="*/ 2147483647 h 106"/>
              <a:gd name="T26" fmla="*/ 2147483647 w 150"/>
              <a:gd name="T27" fmla="*/ 2147483647 h 106"/>
              <a:gd name="T28" fmla="*/ 2147483647 w 150"/>
              <a:gd name="T29" fmla="*/ 2147483647 h 106"/>
              <a:gd name="T30" fmla="*/ 2147483647 w 150"/>
              <a:gd name="T31" fmla="*/ 2147483647 h 106"/>
              <a:gd name="T32" fmla="*/ 0 w 150"/>
              <a:gd name="T33" fmla="*/ 2147483647 h 106"/>
              <a:gd name="T34" fmla="*/ 0 w 150"/>
              <a:gd name="T35" fmla="*/ 2147483647 h 106"/>
              <a:gd name="T36" fmla="*/ 0 w 150"/>
              <a:gd name="T37" fmla="*/ 2147483647 h 106"/>
              <a:gd name="T38" fmla="*/ 0 w 150"/>
              <a:gd name="T39" fmla="*/ 2147483647 h 106"/>
              <a:gd name="T40" fmla="*/ 2147483647 w 150"/>
              <a:gd name="T41" fmla="*/ 2147483647 h 106"/>
              <a:gd name="T42" fmla="*/ 2147483647 w 150"/>
              <a:gd name="T43" fmla="*/ 2147483647 h 106"/>
              <a:gd name="T44" fmla="*/ 2147483647 w 150"/>
              <a:gd name="T45" fmla="*/ 2147483647 h 106"/>
              <a:gd name="T46" fmla="*/ 2147483647 w 150"/>
              <a:gd name="T47" fmla="*/ 2147483647 h 106"/>
              <a:gd name="T48" fmla="*/ 2147483647 w 150"/>
              <a:gd name="T49" fmla="*/ 0 h 106"/>
              <a:gd name="T50" fmla="*/ 2147483647 w 150"/>
              <a:gd name="T51" fmla="*/ 0 h 106"/>
              <a:gd name="T52" fmla="*/ 2147483647 w 150"/>
              <a:gd name="T53" fmla="*/ 0 h 106"/>
              <a:gd name="T54" fmla="*/ 2147483647 w 150"/>
              <a:gd name="T55" fmla="*/ 0 h 106"/>
              <a:gd name="T56" fmla="*/ 2147483647 w 150"/>
              <a:gd name="T57" fmla="*/ 0 h 106"/>
              <a:gd name="T58" fmla="*/ 2147483647 w 150"/>
              <a:gd name="T59" fmla="*/ 2147483647 h 106"/>
              <a:gd name="T60" fmla="*/ 2147483647 w 150"/>
              <a:gd name="T61" fmla="*/ 2147483647 h 106"/>
              <a:gd name="T62" fmla="*/ 2147483647 w 150"/>
              <a:gd name="T63" fmla="*/ 2147483647 h 106"/>
              <a:gd name="T64" fmla="*/ 2147483647 w 150"/>
              <a:gd name="T65" fmla="*/ 2147483647 h 106"/>
              <a:gd name="T66" fmla="*/ 2147483647 w 150"/>
              <a:gd name="T67" fmla="*/ 2147483647 h 106"/>
              <a:gd name="T68" fmla="*/ 2147483647 w 150"/>
              <a:gd name="T69" fmla="*/ 2147483647 h 10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50"/>
              <a:gd name="T106" fmla="*/ 0 h 106"/>
              <a:gd name="T107" fmla="*/ 150 w 150"/>
              <a:gd name="T108" fmla="*/ 106 h 10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50" h="106">
                <a:moveTo>
                  <a:pt x="150" y="24"/>
                </a:moveTo>
                <a:lnTo>
                  <a:pt x="150" y="104"/>
                </a:lnTo>
                <a:lnTo>
                  <a:pt x="147" y="99"/>
                </a:lnTo>
                <a:lnTo>
                  <a:pt x="143" y="95"/>
                </a:lnTo>
                <a:lnTo>
                  <a:pt x="138" y="92"/>
                </a:lnTo>
                <a:lnTo>
                  <a:pt x="128" y="88"/>
                </a:lnTo>
                <a:lnTo>
                  <a:pt x="116" y="85"/>
                </a:lnTo>
                <a:lnTo>
                  <a:pt x="105" y="83"/>
                </a:lnTo>
                <a:lnTo>
                  <a:pt x="90" y="80"/>
                </a:lnTo>
                <a:lnTo>
                  <a:pt x="74" y="80"/>
                </a:lnTo>
                <a:lnTo>
                  <a:pt x="60" y="80"/>
                </a:lnTo>
                <a:lnTo>
                  <a:pt x="45" y="83"/>
                </a:lnTo>
                <a:lnTo>
                  <a:pt x="33" y="85"/>
                </a:lnTo>
                <a:lnTo>
                  <a:pt x="22" y="88"/>
                </a:lnTo>
                <a:lnTo>
                  <a:pt x="12" y="92"/>
                </a:lnTo>
                <a:lnTo>
                  <a:pt x="5" y="97"/>
                </a:lnTo>
                <a:lnTo>
                  <a:pt x="0" y="99"/>
                </a:lnTo>
                <a:lnTo>
                  <a:pt x="0" y="106"/>
                </a:lnTo>
                <a:lnTo>
                  <a:pt x="0" y="24"/>
                </a:lnTo>
                <a:lnTo>
                  <a:pt x="0" y="19"/>
                </a:lnTo>
                <a:lnTo>
                  <a:pt x="5" y="14"/>
                </a:lnTo>
                <a:lnTo>
                  <a:pt x="12" y="10"/>
                </a:lnTo>
                <a:lnTo>
                  <a:pt x="22" y="7"/>
                </a:lnTo>
                <a:lnTo>
                  <a:pt x="33" y="2"/>
                </a:lnTo>
                <a:lnTo>
                  <a:pt x="45" y="0"/>
                </a:lnTo>
                <a:lnTo>
                  <a:pt x="60" y="0"/>
                </a:lnTo>
                <a:lnTo>
                  <a:pt x="74" y="0"/>
                </a:lnTo>
                <a:lnTo>
                  <a:pt x="90" y="0"/>
                </a:lnTo>
                <a:lnTo>
                  <a:pt x="105" y="0"/>
                </a:lnTo>
                <a:lnTo>
                  <a:pt x="116" y="2"/>
                </a:lnTo>
                <a:lnTo>
                  <a:pt x="128" y="7"/>
                </a:lnTo>
                <a:lnTo>
                  <a:pt x="138" y="10"/>
                </a:lnTo>
                <a:lnTo>
                  <a:pt x="143" y="14"/>
                </a:lnTo>
                <a:lnTo>
                  <a:pt x="147" y="19"/>
                </a:lnTo>
                <a:lnTo>
                  <a:pt x="150" y="24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35" name="Freeform 31"/>
          <p:cNvSpPr>
            <a:spLocks/>
          </p:cNvSpPr>
          <p:nvPr/>
        </p:nvSpPr>
        <p:spPr bwMode="auto">
          <a:xfrm>
            <a:off x="4368800" y="3836988"/>
            <a:ext cx="228600" cy="63500"/>
          </a:xfrm>
          <a:custGeom>
            <a:avLst/>
            <a:gdLst>
              <a:gd name="T0" fmla="*/ 2147483647 w 144"/>
              <a:gd name="T1" fmla="*/ 2147483647 h 40"/>
              <a:gd name="T2" fmla="*/ 2147483647 w 144"/>
              <a:gd name="T3" fmla="*/ 2147483647 h 40"/>
              <a:gd name="T4" fmla="*/ 2147483647 w 144"/>
              <a:gd name="T5" fmla="*/ 2147483647 h 40"/>
              <a:gd name="T6" fmla="*/ 2147483647 w 144"/>
              <a:gd name="T7" fmla="*/ 2147483647 h 40"/>
              <a:gd name="T8" fmla="*/ 2147483647 w 144"/>
              <a:gd name="T9" fmla="*/ 2147483647 h 40"/>
              <a:gd name="T10" fmla="*/ 2147483647 w 144"/>
              <a:gd name="T11" fmla="*/ 2147483647 h 40"/>
              <a:gd name="T12" fmla="*/ 2147483647 w 144"/>
              <a:gd name="T13" fmla="*/ 2147483647 h 40"/>
              <a:gd name="T14" fmla="*/ 2147483647 w 144"/>
              <a:gd name="T15" fmla="*/ 2147483647 h 40"/>
              <a:gd name="T16" fmla="*/ 2147483647 w 144"/>
              <a:gd name="T17" fmla="*/ 2147483647 h 40"/>
              <a:gd name="T18" fmla="*/ 2147483647 w 144"/>
              <a:gd name="T19" fmla="*/ 2147483647 h 40"/>
              <a:gd name="T20" fmla="*/ 2147483647 w 144"/>
              <a:gd name="T21" fmla="*/ 2147483647 h 40"/>
              <a:gd name="T22" fmla="*/ 2147483647 w 144"/>
              <a:gd name="T23" fmla="*/ 2147483647 h 40"/>
              <a:gd name="T24" fmla="*/ 2147483647 w 144"/>
              <a:gd name="T25" fmla="*/ 2147483647 h 40"/>
              <a:gd name="T26" fmla="*/ 2147483647 w 144"/>
              <a:gd name="T27" fmla="*/ 2147483647 h 40"/>
              <a:gd name="T28" fmla="*/ 2147483647 w 144"/>
              <a:gd name="T29" fmla="*/ 2147483647 h 40"/>
              <a:gd name="T30" fmla="*/ 2147483647 w 144"/>
              <a:gd name="T31" fmla="*/ 0 h 40"/>
              <a:gd name="T32" fmla="*/ 2147483647 w 144"/>
              <a:gd name="T33" fmla="*/ 0 h 40"/>
              <a:gd name="T34" fmla="*/ 2147483647 w 144"/>
              <a:gd name="T35" fmla="*/ 0 h 40"/>
              <a:gd name="T36" fmla="*/ 2147483647 w 144"/>
              <a:gd name="T37" fmla="*/ 2147483647 h 40"/>
              <a:gd name="T38" fmla="*/ 2147483647 w 144"/>
              <a:gd name="T39" fmla="*/ 2147483647 h 40"/>
              <a:gd name="T40" fmla="*/ 2147483647 w 144"/>
              <a:gd name="T41" fmla="*/ 2147483647 h 40"/>
              <a:gd name="T42" fmla="*/ 2147483647 w 144"/>
              <a:gd name="T43" fmla="*/ 2147483647 h 40"/>
              <a:gd name="T44" fmla="*/ 2147483647 w 144"/>
              <a:gd name="T45" fmla="*/ 2147483647 h 40"/>
              <a:gd name="T46" fmla="*/ 2147483647 w 144"/>
              <a:gd name="T47" fmla="*/ 2147483647 h 40"/>
              <a:gd name="T48" fmla="*/ 0 w 144"/>
              <a:gd name="T49" fmla="*/ 2147483647 h 40"/>
              <a:gd name="T50" fmla="*/ 2147483647 w 144"/>
              <a:gd name="T51" fmla="*/ 2147483647 h 40"/>
              <a:gd name="T52" fmla="*/ 2147483647 w 144"/>
              <a:gd name="T53" fmla="*/ 2147483647 h 40"/>
              <a:gd name="T54" fmla="*/ 2147483647 w 144"/>
              <a:gd name="T55" fmla="*/ 2147483647 h 40"/>
              <a:gd name="T56" fmla="*/ 2147483647 w 144"/>
              <a:gd name="T57" fmla="*/ 2147483647 h 40"/>
              <a:gd name="T58" fmla="*/ 2147483647 w 144"/>
              <a:gd name="T59" fmla="*/ 2147483647 h 40"/>
              <a:gd name="T60" fmla="*/ 2147483647 w 144"/>
              <a:gd name="T61" fmla="*/ 2147483647 h 40"/>
              <a:gd name="T62" fmla="*/ 2147483647 w 144"/>
              <a:gd name="T63" fmla="*/ 2147483647 h 40"/>
              <a:gd name="T64" fmla="*/ 2147483647 w 144"/>
              <a:gd name="T65" fmla="*/ 2147483647 h 4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44"/>
              <a:gd name="T100" fmla="*/ 0 h 40"/>
              <a:gd name="T101" fmla="*/ 144 w 144"/>
              <a:gd name="T102" fmla="*/ 40 h 4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44" h="40">
                <a:moveTo>
                  <a:pt x="71" y="40"/>
                </a:moveTo>
                <a:lnTo>
                  <a:pt x="85" y="40"/>
                </a:lnTo>
                <a:lnTo>
                  <a:pt x="99" y="38"/>
                </a:lnTo>
                <a:lnTo>
                  <a:pt x="111" y="38"/>
                </a:lnTo>
                <a:lnTo>
                  <a:pt x="123" y="36"/>
                </a:lnTo>
                <a:lnTo>
                  <a:pt x="130" y="31"/>
                </a:lnTo>
                <a:lnTo>
                  <a:pt x="137" y="29"/>
                </a:lnTo>
                <a:lnTo>
                  <a:pt x="142" y="24"/>
                </a:lnTo>
                <a:lnTo>
                  <a:pt x="144" y="21"/>
                </a:lnTo>
                <a:lnTo>
                  <a:pt x="142" y="17"/>
                </a:lnTo>
                <a:lnTo>
                  <a:pt x="137" y="12"/>
                </a:lnTo>
                <a:lnTo>
                  <a:pt x="130" y="10"/>
                </a:lnTo>
                <a:lnTo>
                  <a:pt x="123" y="7"/>
                </a:lnTo>
                <a:lnTo>
                  <a:pt x="111" y="3"/>
                </a:lnTo>
                <a:lnTo>
                  <a:pt x="99" y="3"/>
                </a:lnTo>
                <a:lnTo>
                  <a:pt x="85" y="0"/>
                </a:lnTo>
                <a:lnTo>
                  <a:pt x="71" y="0"/>
                </a:lnTo>
                <a:lnTo>
                  <a:pt x="57" y="0"/>
                </a:lnTo>
                <a:lnTo>
                  <a:pt x="45" y="3"/>
                </a:lnTo>
                <a:lnTo>
                  <a:pt x="30" y="3"/>
                </a:lnTo>
                <a:lnTo>
                  <a:pt x="21" y="7"/>
                </a:lnTo>
                <a:lnTo>
                  <a:pt x="12" y="10"/>
                </a:lnTo>
                <a:lnTo>
                  <a:pt x="4" y="12"/>
                </a:lnTo>
                <a:lnTo>
                  <a:pt x="2" y="17"/>
                </a:lnTo>
                <a:lnTo>
                  <a:pt x="0" y="21"/>
                </a:lnTo>
                <a:lnTo>
                  <a:pt x="2" y="24"/>
                </a:lnTo>
                <a:lnTo>
                  <a:pt x="4" y="29"/>
                </a:lnTo>
                <a:lnTo>
                  <a:pt x="12" y="31"/>
                </a:lnTo>
                <a:lnTo>
                  <a:pt x="21" y="36"/>
                </a:lnTo>
                <a:lnTo>
                  <a:pt x="30" y="38"/>
                </a:lnTo>
                <a:lnTo>
                  <a:pt x="45" y="38"/>
                </a:lnTo>
                <a:lnTo>
                  <a:pt x="57" y="40"/>
                </a:lnTo>
                <a:lnTo>
                  <a:pt x="71" y="40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36" name="Rectangle 32"/>
          <p:cNvSpPr>
            <a:spLocks noChangeArrowheads="1"/>
          </p:cNvSpPr>
          <p:nvPr/>
        </p:nvSpPr>
        <p:spPr bwMode="auto">
          <a:xfrm>
            <a:off x="2938463" y="3983038"/>
            <a:ext cx="104775" cy="563562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37" name="Rectangle 33"/>
          <p:cNvSpPr>
            <a:spLocks noChangeArrowheads="1"/>
          </p:cNvSpPr>
          <p:nvPr/>
        </p:nvSpPr>
        <p:spPr bwMode="auto">
          <a:xfrm>
            <a:off x="2938463" y="3983038"/>
            <a:ext cx="104775" cy="563562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38" name="Rectangle 34"/>
          <p:cNvSpPr>
            <a:spLocks noChangeArrowheads="1"/>
          </p:cNvSpPr>
          <p:nvPr/>
        </p:nvSpPr>
        <p:spPr bwMode="auto">
          <a:xfrm>
            <a:off x="552450" y="4029075"/>
            <a:ext cx="68263" cy="51752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39" name="Rectangle 35"/>
          <p:cNvSpPr>
            <a:spLocks noChangeArrowheads="1"/>
          </p:cNvSpPr>
          <p:nvPr/>
        </p:nvSpPr>
        <p:spPr bwMode="auto">
          <a:xfrm>
            <a:off x="552450" y="4029075"/>
            <a:ext cx="68263" cy="5175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40" name="Freeform 36"/>
          <p:cNvSpPr>
            <a:spLocks/>
          </p:cNvSpPr>
          <p:nvPr/>
        </p:nvSpPr>
        <p:spPr bwMode="auto">
          <a:xfrm>
            <a:off x="620713" y="4029075"/>
            <a:ext cx="198437" cy="517525"/>
          </a:xfrm>
          <a:custGeom>
            <a:avLst/>
            <a:gdLst>
              <a:gd name="T0" fmla="*/ 0 w 125"/>
              <a:gd name="T1" fmla="*/ 2147483647 h 326"/>
              <a:gd name="T2" fmla="*/ 0 w 125"/>
              <a:gd name="T3" fmla="*/ 0 h 326"/>
              <a:gd name="T4" fmla="*/ 2147483647 w 125"/>
              <a:gd name="T5" fmla="*/ 2147483647 h 326"/>
              <a:gd name="T6" fmla="*/ 0 w 125"/>
              <a:gd name="T7" fmla="*/ 2147483647 h 326"/>
              <a:gd name="T8" fmla="*/ 0 60000 65536"/>
              <a:gd name="T9" fmla="*/ 0 60000 65536"/>
              <a:gd name="T10" fmla="*/ 0 60000 65536"/>
              <a:gd name="T11" fmla="*/ 0 60000 65536"/>
              <a:gd name="T12" fmla="*/ 0 w 125"/>
              <a:gd name="T13" fmla="*/ 0 h 326"/>
              <a:gd name="T14" fmla="*/ 125 w 125"/>
              <a:gd name="T15" fmla="*/ 326 h 3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5" h="326">
                <a:moveTo>
                  <a:pt x="0" y="326"/>
                </a:moveTo>
                <a:lnTo>
                  <a:pt x="0" y="0"/>
                </a:lnTo>
                <a:lnTo>
                  <a:pt x="125" y="160"/>
                </a:lnTo>
                <a:lnTo>
                  <a:pt x="0" y="326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41" name="Freeform 37"/>
          <p:cNvSpPr>
            <a:spLocks/>
          </p:cNvSpPr>
          <p:nvPr/>
        </p:nvSpPr>
        <p:spPr bwMode="auto">
          <a:xfrm>
            <a:off x="620713" y="4029075"/>
            <a:ext cx="198437" cy="517525"/>
          </a:xfrm>
          <a:custGeom>
            <a:avLst/>
            <a:gdLst>
              <a:gd name="T0" fmla="*/ 0 w 125"/>
              <a:gd name="T1" fmla="*/ 2147483647 h 326"/>
              <a:gd name="T2" fmla="*/ 0 w 125"/>
              <a:gd name="T3" fmla="*/ 0 h 326"/>
              <a:gd name="T4" fmla="*/ 2147483647 w 125"/>
              <a:gd name="T5" fmla="*/ 2147483647 h 326"/>
              <a:gd name="T6" fmla="*/ 0 w 125"/>
              <a:gd name="T7" fmla="*/ 2147483647 h 326"/>
              <a:gd name="T8" fmla="*/ 0 60000 65536"/>
              <a:gd name="T9" fmla="*/ 0 60000 65536"/>
              <a:gd name="T10" fmla="*/ 0 60000 65536"/>
              <a:gd name="T11" fmla="*/ 0 60000 65536"/>
              <a:gd name="T12" fmla="*/ 0 w 125"/>
              <a:gd name="T13" fmla="*/ 0 h 326"/>
              <a:gd name="T14" fmla="*/ 125 w 125"/>
              <a:gd name="T15" fmla="*/ 326 h 3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5" h="326">
                <a:moveTo>
                  <a:pt x="0" y="326"/>
                </a:moveTo>
                <a:lnTo>
                  <a:pt x="0" y="0"/>
                </a:lnTo>
                <a:lnTo>
                  <a:pt x="125" y="160"/>
                </a:lnTo>
                <a:lnTo>
                  <a:pt x="0" y="326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42" name="Rectangle 38"/>
          <p:cNvSpPr>
            <a:spLocks noChangeArrowheads="1"/>
          </p:cNvSpPr>
          <p:nvPr/>
        </p:nvSpPr>
        <p:spPr bwMode="auto">
          <a:xfrm>
            <a:off x="736600" y="4200525"/>
            <a:ext cx="1054100" cy="169863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43" name="Rectangle 39"/>
          <p:cNvSpPr>
            <a:spLocks noChangeArrowheads="1"/>
          </p:cNvSpPr>
          <p:nvPr/>
        </p:nvSpPr>
        <p:spPr bwMode="auto">
          <a:xfrm>
            <a:off x="736600" y="4200525"/>
            <a:ext cx="1054100" cy="169863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44" name="Rectangle 40"/>
          <p:cNvSpPr>
            <a:spLocks noChangeArrowheads="1"/>
          </p:cNvSpPr>
          <p:nvPr/>
        </p:nvSpPr>
        <p:spPr bwMode="auto">
          <a:xfrm>
            <a:off x="1247775" y="4175125"/>
            <a:ext cx="76200" cy="220663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45" name="Rectangle 41"/>
          <p:cNvSpPr>
            <a:spLocks noChangeArrowheads="1"/>
          </p:cNvSpPr>
          <p:nvPr/>
        </p:nvSpPr>
        <p:spPr bwMode="auto">
          <a:xfrm>
            <a:off x="1247775" y="4175125"/>
            <a:ext cx="76200" cy="220663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46" name="Rectangle 42"/>
          <p:cNvSpPr>
            <a:spLocks noChangeArrowheads="1"/>
          </p:cNvSpPr>
          <p:nvPr/>
        </p:nvSpPr>
        <p:spPr bwMode="auto">
          <a:xfrm>
            <a:off x="1304925" y="4152900"/>
            <a:ext cx="79375" cy="26670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47" name="Rectangle 43"/>
          <p:cNvSpPr>
            <a:spLocks noChangeArrowheads="1"/>
          </p:cNvSpPr>
          <p:nvPr/>
        </p:nvSpPr>
        <p:spPr bwMode="auto">
          <a:xfrm>
            <a:off x="1304925" y="4152900"/>
            <a:ext cx="79375" cy="2667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48" name="Rectangle 44"/>
          <p:cNvSpPr>
            <a:spLocks noChangeArrowheads="1"/>
          </p:cNvSpPr>
          <p:nvPr/>
        </p:nvSpPr>
        <p:spPr bwMode="auto">
          <a:xfrm>
            <a:off x="2054225" y="4133850"/>
            <a:ext cx="760413" cy="303213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49" name="Rectangle 45"/>
          <p:cNvSpPr>
            <a:spLocks noChangeArrowheads="1"/>
          </p:cNvSpPr>
          <p:nvPr/>
        </p:nvSpPr>
        <p:spPr bwMode="auto">
          <a:xfrm>
            <a:off x="2054225" y="4133850"/>
            <a:ext cx="760413" cy="303213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50" name="Rectangle 46"/>
          <p:cNvSpPr>
            <a:spLocks noChangeArrowheads="1"/>
          </p:cNvSpPr>
          <p:nvPr/>
        </p:nvSpPr>
        <p:spPr bwMode="auto">
          <a:xfrm>
            <a:off x="1373188" y="4133850"/>
            <a:ext cx="409575" cy="303213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51" name="Rectangle 47"/>
          <p:cNvSpPr>
            <a:spLocks noChangeArrowheads="1"/>
          </p:cNvSpPr>
          <p:nvPr/>
        </p:nvSpPr>
        <p:spPr bwMode="auto">
          <a:xfrm>
            <a:off x="1373188" y="4133850"/>
            <a:ext cx="409575" cy="303213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52" name="Rectangle 48"/>
          <p:cNvSpPr>
            <a:spLocks noChangeArrowheads="1"/>
          </p:cNvSpPr>
          <p:nvPr/>
        </p:nvSpPr>
        <p:spPr bwMode="auto">
          <a:xfrm>
            <a:off x="1658938" y="4103688"/>
            <a:ext cx="406400" cy="363537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53" name="Rectangle 49"/>
          <p:cNvSpPr>
            <a:spLocks noChangeArrowheads="1"/>
          </p:cNvSpPr>
          <p:nvPr/>
        </p:nvSpPr>
        <p:spPr bwMode="auto">
          <a:xfrm>
            <a:off x="1658938" y="4103688"/>
            <a:ext cx="406400" cy="363537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54" name="Freeform 50"/>
          <p:cNvSpPr>
            <a:spLocks/>
          </p:cNvSpPr>
          <p:nvPr/>
        </p:nvSpPr>
        <p:spPr bwMode="auto">
          <a:xfrm>
            <a:off x="2787650" y="4051300"/>
            <a:ext cx="93663" cy="473075"/>
          </a:xfrm>
          <a:custGeom>
            <a:avLst/>
            <a:gdLst>
              <a:gd name="T0" fmla="*/ 2147483647 w 59"/>
              <a:gd name="T1" fmla="*/ 0 h 298"/>
              <a:gd name="T2" fmla="*/ 2147483647 w 59"/>
              <a:gd name="T3" fmla="*/ 0 h 298"/>
              <a:gd name="T4" fmla="*/ 2147483647 w 59"/>
              <a:gd name="T5" fmla="*/ 0 h 298"/>
              <a:gd name="T6" fmla="*/ 2147483647 w 59"/>
              <a:gd name="T7" fmla="*/ 2147483647 h 298"/>
              <a:gd name="T8" fmla="*/ 2147483647 w 59"/>
              <a:gd name="T9" fmla="*/ 2147483647 h 298"/>
              <a:gd name="T10" fmla="*/ 2147483647 w 59"/>
              <a:gd name="T11" fmla="*/ 2147483647 h 298"/>
              <a:gd name="T12" fmla="*/ 2147483647 w 59"/>
              <a:gd name="T13" fmla="*/ 2147483647 h 298"/>
              <a:gd name="T14" fmla="*/ 2147483647 w 59"/>
              <a:gd name="T15" fmla="*/ 2147483647 h 298"/>
              <a:gd name="T16" fmla="*/ 2147483647 w 59"/>
              <a:gd name="T17" fmla="*/ 2147483647 h 298"/>
              <a:gd name="T18" fmla="*/ 2147483647 w 59"/>
              <a:gd name="T19" fmla="*/ 2147483647 h 298"/>
              <a:gd name="T20" fmla="*/ 2147483647 w 59"/>
              <a:gd name="T21" fmla="*/ 2147483647 h 298"/>
              <a:gd name="T22" fmla="*/ 2147483647 w 59"/>
              <a:gd name="T23" fmla="*/ 2147483647 h 298"/>
              <a:gd name="T24" fmla="*/ 2147483647 w 59"/>
              <a:gd name="T25" fmla="*/ 2147483647 h 298"/>
              <a:gd name="T26" fmla="*/ 2147483647 w 59"/>
              <a:gd name="T27" fmla="*/ 2147483647 h 298"/>
              <a:gd name="T28" fmla="*/ 2147483647 w 59"/>
              <a:gd name="T29" fmla="*/ 2147483647 h 298"/>
              <a:gd name="T30" fmla="*/ 2147483647 w 59"/>
              <a:gd name="T31" fmla="*/ 2147483647 h 298"/>
              <a:gd name="T32" fmla="*/ 2147483647 w 59"/>
              <a:gd name="T33" fmla="*/ 2147483647 h 298"/>
              <a:gd name="T34" fmla="*/ 2147483647 w 59"/>
              <a:gd name="T35" fmla="*/ 2147483647 h 298"/>
              <a:gd name="T36" fmla="*/ 2147483647 w 59"/>
              <a:gd name="T37" fmla="*/ 2147483647 h 298"/>
              <a:gd name="T38" fmla="*/ 2147483647 w 59"/>
              <a:gd name="T39" fmla="*/ 2147483647 h 298"/>
              <a:gd name="T40" fmla="*/ 2147483647 w 59"/>
              <a:gd name="T41" fmla="*/ 2147483647 h 298"/>
              <a:gd name="T42" fmla="*/ 2147483647 w 59"/>
              <a:gd name="T43" fmla="*/ 2147483647 h 298"/>
              <a:gd name="T44" fmla="*/ 2147483647 w 59"/>
              <a:gd name="T45" fmla="*/ 2147483647 h 298"/>
              <a:gd name="T46" fmla="*/ 2147483647 w 59"/>
              <a:gd name="T47" fmla="*/ 2147483647 h 298"/>
              <a:gd name="T48" fmla="*/ 2147483647 w 59"/>
              <a:gd name="T49" fmla="*/ 2147483647 h 298"/>
              <a:gd name="T50" fmla="*/ 2147483647 w 59"/>
              <a:gd name="T51" fmla="*/ 2147483647 h 298"/>
              <a:gd name="T52" fmla="*/ 0 w 59"/>
              <a:gd name="T53" fmla="*/ 2147483647 h 298"/>
              <a:gd name="T54" fmla="*/ 0 w 59"/>
              <a:gd name="T55" fmla="*/ 2147483647 h 298"/>
              <a:gd name="T56" fmla="*/ 0 w 59"/>
              <a:gd name="T57" fmla="*/ 2147483647 h 298"/>
              <a:gd name="T58" fmla="*/ 0 w 59"/>
              <a:gd name="T59" fmla="*/ 2147483647 h 298"/>
              <a:gd name="T60" fmla="*/ 2147483647 w 59"/>
              <a:gd name="T61" fmla="*/ 2147483647 h 298"/>
              <a:gd name="T62" fmla="*/ 2147483647 w 59"/>
              <a:gd name="T63" fmla="*/ 2147483647 h 298"/>
              <a:gd name="T64" fmla="*/ 2147483647 w 59"/>
              <a:gd name="T65" fmla="*/ 2147483647 h 298"/>
              <a:gd name="T66" fmla="*/ 2147483647 w 59"/>
              <a:gd name="T67" fmla="*/ 2147483647 h 298"/>
              <a:gd name="T68" fmla="*/ 2147483647 w 59"/>
              <a:gd name="T69" fmla="*/ 2147483647 h 298"/>
              <a:gd name="T70" fmla="*/ 2147483647 w 59"/>
              <a:gd name="T71" fmla="*/ 0 h 298"/>
              <a:gd name="T72" fmla="*/ 2147483647 w 59"/>
              <a:gd name="T73" fmla="*/ 0 h 29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9"/>
              <a:gd name="T112" fmla="*/ 0 h 298"/>
              <a:gd name="T113" fmla="*/ 59 w 59"/>
              <a:gd name="T114" fmla="*/ 298 h 29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9" h="298">
                <a:moveTo>
                  <a:pt x="31" y="0"/>
                </a:moveTo>
                <a:lnTo>
                  <a:pt x="31" y="0"/>
                </a:lnTo>
                <a:lnTo>
                  <a:pt x="36" y="0"/>
                </a:lnTo>
                <a:lnTo>
                  <a:pt x="43" y="2"/>
                </a:lnTo>
                <a:lnTo>
                  <a:pt x="47" y="5"/>
                </a:lnTo>
                <a:lnTo>
                  <a:pt x="52" y="7"/>
                </a:lnTo>
                <a:lnTo>
                  <a:pt x="55" y="12"/>
                </a:lnTo>
                <a:lnTo>
                  <a:pt x="57" y="16"/>
                </a:lnTo>
                <a:lnTo>
                  <a:pt x="59" y="24"/>
                </a:lnTo>
                <a:lnTo>
                  <a:pt x="59" y="28"/>
                </a:lnTo>
                <a:lnTo>
                  <a:pt x="59" y="267"/>
                </a:lnTo>
                <a:lnTo>
                  <a:pt x="59" y="274"/>
                </a:lnTo>
                <a:lnTo>
                  <a:pt x="57" y="279"/>
                </a:lnTo>
                <a:lnTo>
                  <a:pt x="55" y="284"/>
                </a:lnTo>
                <a:lnTo>
                  <a:pt x="52" y="288"/>
                </a:lnTo>
                <a:lnTo>
                  <a:pt x="47" y="293"/>
                </a:lnTo>
                <a:lnTo>
                  <a:pt x="43" y="295"/>
                </a:lnTo>
                <a:lnTo>
                  <a:pt x="36" y="298"/>
                </a:lnTo>
                <a:lnTo>
                  <a:pt x="31" y="298"/>
                </a:lnTo>
                <a:lnTo>
                  <a:pt x="24" y="298"/>
                </a:lnTo>
                <a:lnTo>
                  <a:pt x="19" y="295"/>
                </a:lnTo>
                <a:lnTo>
                  <a:pt x="14" y="293"/>
                </a:lnTo>
                <a:lnTo>
                  <a:pt x="9" y="288"/>
                </a:lnTo>
                <a:lnTo>
                  <a:pt x="5" y="284"/>
                </a:lnTo>
                <a:lnTo>
                  <a:pt x="2" y="279"/>
                </a:lnTo>
                <a:lnTo>
                  <a:pt x="0" y="274"/>
                </a:lnTo>
                <a:lnTo>
                  <a:pt x="0" y="267"/>
                </a:lnTo>
                <a:lnTo>
                  <a:pt x="0" y="28"/>
                </a:lnTo>
                <a:lnTo>
                  <a:pt x="0" y="24"/>
                </a:lnTo>
                <a:lnTo>
                  <a:pt x="2" y="16"/>
                </a:lnTo>
                <a:lnTo>
                  <a:pt x="5" y="12"/>
                </a:lnTo>
                <a:lnTo>
                  <a:pt x="9" y="7"/>
                </a:lnTo>
                <a:lnTo>
                  <a:pt x="14" y="5"/>
                </a:lnTo>
                <a:lnTo>
                  <a:pt x="19" y="2"/>
                </a:lnTo>
                <a:lnTo>
                  <a:pt x="24" y="0"/>
                </a:lnTo>
                <a:lnTo>
                  <a:pt x="31" y="0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55" name="Freeform 51"/>
          <p:cNvSpPr>
            <a:spLocks/>
          </p:cNvSpPr>
          <p:nvPr/>
        </p:nvSpPr>
        <p:spPr bwMode="auto">
          <a:xfrm>
            <a:off x="2787650" y="4051300"/>
            <a:ext cx="93663" cy="473075"/>
          </a:xfrm>
          <a:custGeom>
            <a:avLst/>
            <a:gdLst>
              <a:gd name="T0" fmla="*/ 2147483647 w 59"/>
              <a:gd name="T1" fmla="*/ 0 h 298"/>
              <a:gd name="T2" fmla="*/ 2147483647 w 59"/>
              <a:gd name="T3" fmla="*/ 0 h 298"/>
              <a:gd name="T4" fmla="*/ 2147483647 w 59"/>
              <a:gd name="T5" fmla="*/ 2147483647 h 298"/>
              <a:gd name="T6" fmla="*/ 2147483647 w 59"/>
              <a:gd name="T7" fmla="*/ 2147483647 h 298"/>
              <a:gd name="T8" fmla="*/ 2147483647 w 59"/>
              <a:gd name="T9" fmla="*/ 2147483647 h 298"/>
              <a:gd name="T10" fmla="*/ 2147483647 w 59"/>
              <a:gd name="T11" fmla="*/ 2147483647 h 298"/>
              <a:gd name="T12" fmla="*/ 2147483647 w 59"/>
              <a:gd name="T13" fmla="*/ 2147483647 h 298"/>
              <a:gd name="T14" fmla="*/ 2147483647 w 59"/>
              <a:gd name="T15" fmla="*/ 2147483647 h 298"/>
              <a:gd name="T16" fmla="*/ 2147483647 w 59"/>
              <a:gd name="T17" fmla="*/ 2147483647 h 298"/>
              <a:gd name="T18" fmla="*/ 2147483647 w 59"/>
              <a:gd name="T19" fmla="*/ 2147483647 h 298"/>
              <a:gd name="T20" fmla="*/ 2147483647 w 59"/>
              <a:gd name="T21" fmla="*/ 2147483647 h 298"/>
              <a:gd name="T22" fmla="*/ 2147483647 w 59"/>
              <a:gd name="T23" fmla="*/ 2147483647 h 298"/>
              <a:gd name="T24" fmla="*/ 2147483647 w 59"/>
              <a:gd name="T25" fmla="*/ 2147483647 h 298"/>
              <a:gd name="T26" fmla="*/ 2147483647 w 59"/>
              <a:gd name="T27" fmla="*/ 2147483647 h 298"/>
              <a:gd name="T28" fmla="*/ 2147483647 w 59"/>
              <a:gd name="T29" fmla="*/ 2147483647 h 298"/>
              <a:gd name="T30" fmla="*/ 2147483647 w 59"/>
              <a:gd name="T31" fmla="*/ 2147483647 h 298"/>
              <a:gd name="T32" fmla="*/ 2147483647 w 59"/>
              <a:gd name="T33" fmla="*/ 2147483647 h 298"/>
              <a:gd name="T34" fmla="*/ 2147483647 w 59"/>
              <a:gd name="T35" fmla="*/ 2147483647 h 298"/>
              <a:gd name="T36" fmla="*/ 2147483647 w 59"/>
              <a:gd name="T37" fmla="*/ 2147483647 h 298"/>
              <a:gd name="T38" fmla="*/ 2147483647 w 59"/>
              <a:gd name="T39" fmla="*/ 2147483647 h 298"/>
              <a:gd name="T40" fmla="*/ 2147483647 w 59"/>
              <a:gd name="T41" fmla="*/ 2147483647 h 298"/>
              <a:gd name="T42" fmla="*/ 2147483647 w 59"/>
              <a:gd name="T43" fmla="*/ 2147483647 h 298"/>
              <a:gd name="T44" fmla="*/ 2147483647 w 59"/>
              <a:gd name="T45" fmla="*/ 2147483647 h 298"/>
              <a:gd name="T46" fmla="*/ 2147483647 w 59"/>
              <a:gd name="T47" fmla="*/ 2147483647 h 298"/>
              <a:gd name="T48" fmla="*/ 0 w 59"/>
              <a:gd name="T49" fmla="*/ 2147483647 h 298"/>
              <a:gd name="T50" fmla="*/ 0 w 59"/>
              <a:gd name="T51" fmla="*/ 2147483647 h 298"/>
              <a:gd name="T52" fmla="*/ 0 w 59"/>
              <a:gd name="T53" fmla="*/ 2147483647 h 298"/>
              <a:gd name="T54" fmla="*/ 0 w 59"/>
              <a:gd name="T55" fmla="*/ 2147483647 h 298"/>
              <a:gd name="T56" fmla="*/ 2147483647 w 59"/>
              <a:gd name="T57" fmla="*/ 2147483647 h 298"/>
              <a:gd name="T58" fmla="*/ 2147483647 w 59"/>
              <a:gd name="T59" fmla="*/ 2147483647 h 298"/>
              <a:gd name="T60" fmla="*/ 2147483647 w 59"/>
              <a:gd name="T61" fmla="*/ 2147483647 h 298"/>
              <a:gd name="T62" fmla="*/ 2147483647 w 59"/>
              <a:gd name="T63" fmla="*/ 2147483647 h 298"/>
              <a:gd name="T64" fmla="*/ 2147483647 w 59"/>
              <a:gd name="T65" fmla="*/ 2147483647 h 298"/>
              <a:gd name="T66" fmla="*/ 2147483647 w 59"/>
              <a:gd name="T67" fmla="*/ 0 h 298"/>
              <a:gd name="T68" fmla="*/ 2147483647 w 59"/>
              <a:gd name="T69" fmla="*/ 0 h 29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9"/>
              <a:gd name="T106" fmla="*/ 0 h 298"/>
              <a:gd name="T107" fmla="*/ 59 w 59"/>
              <a:gd name="T108" fmla="*/ 298 h 29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9" h="298">
                <a:moveTo>
                  <a:pt x="31" y="0"/>
                </a:moveTo>
                <a:lnTo>
                  <a:pt x="36" y="0"/>
                </a:lnTo>
                <a:lnTo>
                  <a:pt x="43" y="2"/>
                </a:lnTo>
                <a:lnTo>
                  <a:pt x="47" y="5"/>
                </a:lnTo>
                <a:lnTo>
                  <a:pt x="52" y="7"/>
                </a:lnTo>
                <a:lnTo>
                  <a:pt x="55" y="12"/>
                </a:lnTo>
                <a:lnTo>
                  <a:pt x="57" y="16"/>
                </a:lnTo>
                <a:lnTo>
                  <a:pt x="59" y="24"/>
                </a:lnTo>
                <a:lnTo>
                  <a:pt x="59" y="28"/>
                </a:lnTo>
                <a:lnTo>
                  <a:pt x="59" y="267"/>
                </a:lnTo>
                <a:lnTo>
                  <a:pt x="59" y="274"/>
                </a:lnTo>
                <a:lnTo>
                  <a:pt x="57" y="279"/>
                </a:lnTo>
                <a:lnTo>
                  <a:pt x="55" y="284"/>
                </a:lnTo>
                <a:lnTo>
                  <a:pt x="52" y="288"/>
                </a:lnTo>
                <a:lnTo>
                  <a:pt x="47" y="293"/>
                </a:lnTo>
                <a:lnTo>
                  <a:pt x="43" y="295"/>
                </a:lnTo>
                <a:lnTo>
                  <a:pt x="36" y="298"/>
                </a:lnTo>
                <a:lnTo>
                  <a:pt x="31" y="298"/>
                </a:lnTo>
                <a:lnTo>
                  <a:pt x="24" y="298"/>
                </a:lnTo>
                <a:lnTo>
                  <a:pt x="19" y="295"/>
                </a:lnTo>
                <a:lnTo>
                  <a:pt x="14" y="293"/>
                </a:lnTo>
                <a:lnTo>
                  <a:pt x="9" y="288"/>
                </a:lnTo>
                <a:lnTo>
                  <a:pt x="5" y="284"/>
                </a:lnTo>
                <a:lnTo>
                  <a:pt x="2" y="279"/>
                </a:lnTo>
                <a:lnTo>
                  <a:pt x="0" y="274"/>
                </a:lnTo>
                <a:lnTo>
                  <a:pt x="0" y="267"/>
                </a:lnTo>
                <a:lnTo>
                  <a:pt x="0" y="28"/>
                </a:lnTo>
                <a:lnTo>
                  <a:pt x="0" y="24"/>
                </a:lnTo>
                <a:lnTo>
                  <a:pt x="2" y="16"/>
                </a:lnTo>
                <a:lnTo>
                  <a:pt x="5" y="12"/>
                </a:lnTo>
                <a:lnTo>
                  <a:pt x="9" y="7"/>
                </a:lnTo>
                <a:lnTo>
                  <a:pt x="14" y="5"/>
                </a:lnTo>
                <a:lnTo>
                  <a:pt x="19" y="2"/>
                </a:lnTo>
                <a:lnTo>
                  <a:pt x="24" y="0"/>
                </a:lnTo>
                <a:lnTo>
                  <a:pt x="31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56" name="Rectangle 52"/>
          <p:cNvSpPr>
            <a:spLocks noChangeArrowheads="1"/>
          </p:cNvSpPr>
          <p:nvPr/>
        </p:nvSpPr>
        <p:spPr bwMode="auto">
          <a:xfrm>
            <a:off x="7137400" y="2617788"/>
            <a:ext cx="312738" cy="26987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57" name="Rectangle 53"/>
          <p:cNvSpPr>
            <a:spLocks noChangeArrowheads="1"/>
          </p:cNvSpPr>
          <p:nvPr/>
        </p:nvSpPr>
        <p:spPr bwMode="auto">
          <a:xfrm>
            <a:off x="7137400" y="2617788"/>
            <a:ext cx="312738" cy="26987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58" name="Freeform 54"/>
          <p:cNvSpPr>
            <a:spLocks/>
          </p:cNvSpPr>
          <p:nvPr/>
        </p:nvSpPr>
        <p:spPr bwMode="auto">
          <a:xfrm>
            <a:off x="7145338" y="2543175"/>
            <a:ext cx="296862" cy="153988"/>
          </a:xfrm>
          <a:custGeom>
            <a:avLst/>
            <a:gdLst>
              <a:gd name="T0" fmla="*/ 2147483647 w 187"/>
              <a:gd name="T1" fmla="*/ 0 h 97"/>
              <a:gd name="T2" fmla="*/ 2147483647 w 187"/>
              <a:gd name="T3" fmla="*/ 2147483647 h 97"/>
              <a:gd name="T4" fmla="*/ 2147483647 w 187"/>
              <a:gd name="T5" fmla="*/ 2147483647 h 97"/>
              <a:gd name="T6" fmla="*/ 2147483647 w 187"/>
              <a:gd name="T7" fmla="*/ 2147483647 h 97"/>
              <a:gd name="T8" fmla="*/ 2147483647 w 187"/>
              <a:gd name="T9" fmla="*/ 2147483647 h 97"/>
              <a:gd name="T10" fmla="*/ 2147483647 w 187"/>
              <a:gd name="T11" fmla="*/ 2147483647 h 97"/>
              <a:gd name="T12" fmla="*/ 2147483647 w 187"/>
              <a:gd name="T13" fmla="*/ 2147483647 h 97"/>
              <a:gd name="T14" fmla="*/ 2147483647 w 187"/>
              <a:gd name="T15" fmla="*/ 2147483647 h 97"/>
              <a:gd name="T16" fmla="*/ 2147483647 w 187"/>
              <a:gd name="T17" fmla="*/ 2147483647 h 97"/>
              <a:gd name="T18" fmla="*/ 2147483647 w 187"/>
              <a:gd name="T19" fmla="*/ 2147483647 h 97"/>
              <a:gd name="T20" fmla="*/ 2147483647 w 187"/>
              <a:gd name="T21" fmla="*/ 2147483647 h 97"/>
              <a:gd name="T22" fmla="*/ 2147483647 w 187"/>
              <a:gd name="T23" fmla="*/ 2147483647 h 97"/>
              <a:gd name="T24" fmla="*/ 2147483647 w 187"/>
              <a:gd name="T25" fmla="*/ 2147483647 h 97"/>
              <a:gd name="T26" fmla="*/ 2147483647 w 187"/>
              <a:gd name="T27" fmla="*/ 2147483647 h 97"/>
              <a:gd name="T28" fmla="*/ 2147483647 w 187"/>
              <a:gd name="T29" fmla="*/ 2147483647 h 97"/>
              <a:gd name="T30" fmla="*/ 2147483647 w 187"/>
              <a:gd name="T31" fmla="*/ 2147483647 h 97"/>
              <a:gd name="T32" fmla="*/ 2147483647 w 187"/>
              <a:gd name="T33" fmla="*/ 2147483647 h 97"/>
              <a:gd name="T34" fmla="*/ 2147483647 w 187"/>
              <a:gd name="T35" fmla="*/ 2147483647 h 97"/>
              <a:gd name="T36" fmla="*/ 2147483647 w 187"/>
              <a:gd name="T37" fmla="*/ 2147483647 h 97"/>
              <a:gd name="T38" fmla="*/ 2147483647 w 187"/>
              <a:gd name="T39" fmla="*/ 2147483647 h 97"/>
              <a:gd name="T40" fmla="*/ 2147483647 w 187"/>
              <a:gd name="T41" fmla="*/ 2147483647 h 97"/>
              <a:gd name="T42" fmla="*/ 2147483647 w 187"/>
              <a:gd name="T43" fmla="*/ 2147483647 h 97"/>
              <a:gd name="T44" fmla="*/ 2147483647 w 187"/>
              <a:gd name="T45" fmla="*/ 2147483647 h 97"/>
              <a:gd name="T46" fmla="*/ 0 w 187"/>
              <a:gd name="T47" fmla="*/ 2147483647 h 97"/>
              <a:gd name="T48" fmla="*/ 0 w 187"/>
              <a:gd name="T49" fmla="*/ 2147483647 h 97"/>
              <a:gd name="T50" fmla="*/ 0 w 187"/>
              <a:gd name="T51" fmla="*/ 2147483647 h 97"/>
              <a:gd name="T52" fmla="*/ 2147483647 w 187"/>
              <a:gd name="T53" fmla="*/ 2147483647 h 97"/>
              <a:gd name="T54" fmla="*/ 2147483647 w 187"/>
              <a:gd name="T55" fmla="*/ 2147483647 h 97"/>
              <a:gd name="T56" fmla="*/ 2147483647 w 187"/>
              <a:gd name="T57" fmla="*/ 2147483647 h 97"/>
              <a:gd name="T58" fmla="*/ 2147483647 w 187"/>
              <a:gd name="T59" fmla="*/ 2147483647 h 97"/>
              <a:gd name="T60" fmla="*/ 2147483647 w 187"/>
              <a:gd name="T61" fmla="*/ 2147483647 h 97"/>
              <a:gd name="T62" fmla="*/ 2147483647 w 187"/>
              <a:gd name="T63" fmla="*/ 2147483647 h 97"/>
              <a:gd name="T64" fmla="*/ 2147483647 w 187"/>
              <a:gd name="T65" fmla="*/ 0 h 9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87"/>
              <a:gd name="T100" fmla="*/ 0 h 97"/>
              <a:gd name="T101" fmla="*/ 187 w 187"/>
              <a:gd name="T102" fmla="*/ 97 h 9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87" h="97">
                <a:moveTo>
                  <a:pt x="95" y="0"/>
                </a:moveTo>
                <a:lnTo>
                  <a:pt x="114" y="2"/>
                </a:lnTo>
                <a:lnTo>
                  <a:pt x="131" y="5"/>
                </a:lnTo>
                <a:lnTo>
                  <a:pt x="147" y="9"/>
                </a:lnTo>
                <a:lnTo>
                  <a:pt x="161" y="14"/>
                </a:lnTo>
                <a:lnTo>
                  <a:pt x="173" y="21"/>
                </a:lnTo>
                <a:lnTo>
                  <a:pt x="180" y="31"/>
                </a:lnTo>
                <a:lnTo>
                  <a:pt x="187" y="40"/>
                </a:lnTo>
                <a:lnTo>
                  <a:pt x="187" y="49"/>
                </a:lnTo>
                <a:lnTo>
                  <a:pt x="187" y="59"/>
                </a:lnTo>
                <a:lnTo>
                  <a:pt x="180" y="68"/>
                </a:lnTo>
                <a:lnTo>
                  <a:pt x="173" y="75"/>
                </a:lnTo>
                <a:lnTo>
                  <a:pt x="161" y="83"/>
                </a:lnTo>
                <a:lnTo>
                  <a:pt x="147" y="90"/>
                </a:lnTo>
                <a:lnTo>
                  <a:pt x="131" y="92"/>
                </a:lnTo>
                <a:lnTo>
                  <a:pt x="114" y="97"/>
                </a:lnTo>
                <a:lnTo>
                  <a:pt x="95" y="97"/>
                </a:lnTo>
                <a:lnTo>
                  <a:pt x="76" y="97"/>
                </a:lnTo>
                <a:lnTo>
                  <a:pt x="57" y="92"/>
                </a:lnTo>
                <a:lnTo>
                  <a:pt x="41" y="90"/>
                </a:lnTo>
                <a:lnTo>
                  <a:pt x="26" y="83"/>
                </a:lnTo>
                <a:lnTo>
                  <a:pt x="14" y="75"/>
                </a:lnTo>
                <a:lnTo>
                  <a:pt x="7" y="68"/>
                </a:lnTo>
                <a:lnTo>
                  <a:pt x="0" y="59"/>
                </a:lnTo>
                <a:lnTo>
                  <a:pt x="0" y="49"/>
                </a:lnTo>
                <a:lnTo>
                  <a:pt x="0" y="40"/>
                </a:lnTo>
                <a:lnTo>
                  <a:pt x="7" y="31"/>
                </a:lnTo>
                <a:lnTo>
                  <a:pt x="14" y="21"/>
                </a:lnTo>
                <a:lnTo>
                  <a:pt x="26" y="14"/>
                </a:lnTo>
                <a:lnTo>
                  <a:pt x="41" y="9"/>
                </a:lnTo>
                <a:lnTo>
                  <a:pt x="57" y="5"/>
                </a:lnTo>
                <a:lnTo>
                  <a:pt x="76" y="2"/>
                </a:lnTo>
                <a:lnTo>
                  <a:pt x="95" y="0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59" name="Freeform 55"/>
          <p:cNvSpPr>
            <a:spLocks/>
          </p:cNvSpPr>
          <p:nvPr/>
        </p:nvSpPr>
        <p:spPr bwMode="auto">
          <a:xfrm>
            <a:off x="7137400" y="2538413"/>
            <a:ext cx="312738" cy="82550"/>
          </a:xfrm>
          <a:custGeom>
            <a:avLst/>
            <a:gdLst>
              <a:gd name="T0" fmla="*/ 0 w 197"/>
              <a:gd name="T1" fmla="*/ 2147483647 h 52"/>
              <a:gd name="T2" fmla="*/ 2147483647 w 197"/>
              <a:gd name="T3" fmla="*/ 2147483647 h 52"/>
              <a:gd name="T4" fmla="*/ 2147483647 w 197"/>
              <a:gd name="T5" fmla="*/ 2147483647 h 52"/>
              <a:gd name="T6" fmla="*/ 2147483647 w 197"/>
              <a:gd name="T7" fmla="*/ 2147483647 h 52"/>
              <a:gd name="T8" fmla="*/ 2147483647 w 197"/>
              <a:gd name="T9" fmla="*/ 2147483647 h 52"/>
              <a:gd name="T10" fmla="*/ 2147483647 w 197"/>
              <a:gd name="T11" fmla="*/ 2147483647 h 52"/>
              <a:gd name="T12" fmla="*/ 2147483647 w 197"/>
              <a:gd name="T13" fmla="*/ 2147483647 h 52"/>
              <a:gd name="T14" fmla="*/ 2147483647 w 197"/>
              <a:gd name="T15" fmla="*/ 2147483647 h 52"/>
              <a:gd name="T16" fmla="*/ 2147483647 w 197"/>
              <a:gd name="T17" fmla="*/ 0 h 52"/>
              <a:gd name="T18" fmla="*/ 2147483647 w 197"/>
              <a:gd name="T19" fmla="*/ 2147483647 h 52"/>
              <a:gd name="T20" fmla="*/ 2147483647 w 197"/>
              <a:gd name="T21" fmla="*/ 2147483647 h 52"/>
              <a:gd name="T22" fmla="*/ 2147483647 w 197"/>
              <a:gd name="T23" fmla="*/ 2147483647 h 52"/>
              <a:gd name="T24" fmla="*/ 2147483647 w 197"/>
              <a:gd name="T25" fmla="*/ 2147483647 h 52"/>
              <a:gd name="T26" fmla="*/ 2147483647 w 197"/>
              <a:gd name="T27" fmla="*/ 2147483647 h 52"/>
              <a:gd name="T28" fmla="*/ 2147483647 w 197"/>
              <a:gd name="T29" fmla="*/ 2147483647 h 52"/>
              <a:gd name="T30" fmla="*/ 2147483647 w 197"/>
              <a:gd name="T31" fmla="*/ 2147483647 h 52"/>
              <a:gd name="T32" fmla="*/ 2147483647 w 197"/>
              <a:gd name="T33" fmla="*/ 2147483647 h 5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97"/>
              <a:gd name="T52" fmla="*/ 0 h 52"/>
              <a:gd name="T53" fmla="*/ 197 w 197"/>
              <a:gd name="T54" fmla="*/ 52 h 5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97" h="52">
                <a:moveTo>
                  <a:pt x="0" y="52"/>
                </a:moveTo>
                <a:lnTo>
                  <a:pt x="3" y="41"/>
                </a:lnTo>
                <a:lnTo>
                  <a:pt x="8" y="31"/>
                </a:lnTo>
                <a:lnTo>
                  <a:pt x="17" y="24"/>
                </a:lnTo>
                <a:lnTo>
                  <a:pt x="29" y="17"/>
                </a:lnTo>
                <a:lnTo>
                  <a:pt x="43" y="10"/>
                </a:lnTo>
                <a:lnTo>
                  <a:pt x="60" y="5"/>
                </a:lnTo>
                <a:lnTo>
                  <a:pt x="79" y="3"/>
                </a:lnTo>
                <a:lnTo>
                  <a:pt x="100" y="0"/>
                </a:lnTo>
                <a:lnTo>
                  <a:pt x="119" y="3"/>
                </a:lnTo>
                <a:lnTo>
                  <a:pt x="138" y="5"/>
                </a:lnTo>
                <a:lnTo>
                  <a:pt x="155" y="10"/>
                </a:lnTo>
                <a:lnTo>
                  <a:pt x="169" y="17"/>
                </a:lnTo>
                <a:lnTo>
                  <a:pt x="181" y="24"/>
                </a:lnTo>
                <a:lnTo>
                  <a:pt x="190" y="31"/>
                </a:lnTo>
                <a:lnTo>
                  <a:pt x="195" y="41"/>
                </a:lnTo>
                <a:lnTo>
                  <a:pt x="197" y="5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60" name="Rectangle 56"/>
          <p:cNvSpPr>
            <a:spLocks noChangeArrowheads="1"/>
          </p:cNvSpPr>
          <p:nvPr/>
        </p:nvSpPr>
        <p:spPr bwMode="auto">
          <a:xfrm>
            <a:off x="7123113" y="3033713"/>
            <a:ext cx="342900" cy="68262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61" name="Rectangle 57"/>
          <p:cNvSpPr>
            <a:spLocks noChangeArrowheads="1"/>
          </p:cNvSpPr>
          <p:nvPr/>
        </p:nvSpPr>
        <p:spPr bwMode="auto">
          <a:xfrm>
            <a:off x="7123113" y="3033713"/>
            <a:ext cx="342900" cy="68262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62" name="Rectangle 58"/>
          <p:cNvSpPr>
            <a:spLocks noChangeArrowheads="1"/>
          </p:cNvSpPr>
          <p:nvPr/>
        </p:nvSpPr>
        <p:spPr bwMode="auto">
          <a:xfrm>
            <a:off x="7265988" y="3297238"/>
            <a:ext cx="57150" cy="814387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30107" name="Freeform 59"/>
          <p:cNvSpPr>
            <a:spLocks/>
          </p:cNvSpPr>
          <p:nvPr/>
        </p:nvSpPr>
        <p:spPr bwMode="auto">
          <a:xfrm>
            <a:off x="7010400" y="3856038"/>
            <a:ext cx="563563" cy="288925"/>
          </a:xfrm>
          <a:custGeom>
            <a:avLst/>
            <a:gdLst>
              <a:gd name="T0" fmla="*/ 0 w 355"/>
              <a:gd name="T1" fmla="*/ 0 h 182"/>
              <a:gd name="T2" fmla="*/ 2147483647 w 355"/>
              <a:gd name="T3" fmla="*/ 0 h 182"/>
              <a:gd name="T4" fmla="*/ 2147483647 w 355"/>
              <a:gd name="T5" fmla="*/ 2147483647 h 182"/>
              <a:gd name="T6" fmla="*/ 2147483647 w 355"/>
              <a:gd name="T7" fmla="*/ 2147483647 h 182"/>
              <a:gd name="T8" fmla="*/ 2147483647 w 355"/>
              <a:gd name="T9" fmla="*/ 2147483647 h 182"/>
              <a:gd name="T10" fmla="*/ 2147483647 w 355"/>
              <a:gd name="T11" fmla="*/ 2147483647 h 182"/>
              <a:gd name="T12" fmla="*/ 2147483647 w 355"/>
              <a:gd name="T13" fmla="*/ 2147483647 h 182"/>
              <a:gd name="T14" fmla="*/ 2147483647 w 355"/>
              <a:gd name="T15" fmla="*/ 2147483647 h 182"/>
              <a:gd name="T16" fmla="*/ 2147483647 w 355"/>
              <a:gd name="T17" fmla="*/ 2147483647 h 182"/>
              <a:gd name="T18" fmla="*/ 2147483647 w 355"/>
              <a:gd name="T19" fmla="*/ 2147483647 h 182"/>
              <a:gd name="T20" fmla="*/ 2147483647 w 355"/>
              <a:gd name="T21" fmla="*/ 2147483647 h 182"/>
              <a:gd name="T22" fmla="*/ 2147483647 w 355"/>
              <a:gd name="T23" fmla="*/ 2147483647 h 182"/>
              <a:gd name="T24" fmla="*/ 2147483647 w 355"/>
              <a:gd name="T25" fmla="*/ 2147483647 h 182"/>
              <a:gd name="T26" fmla="*/ 2147483647 w 355"/>
              <a:gd name="T27" fmla="*/ 2147483647 h 182"/>
              <a:gd name="T28" fmla="*/ 2147483647 w 355"/>
              <a:gd name="T29" fmla="*/ 2147483647 h 182"/>
              <a:gd name="T30" fmla="*/ 2147483647 w 355"/>
              <a:gd name="T31" fmla="*/ 2147483647 h 182"/>
              <a:gd name="T32" fmla="*/ 2147483647 w 355"/>
              <a:gd name="T33" fmla="*/ 2147483647 h 182"/>
              <a:gd name="T34" fmla="*/ 2147483647 w 355"/>
              <a:gd name="T35" fmla="*/ 2147483647 h 182"/>
              <a:gd name="T36" fmla="*/ 2147483647 w 355"/>
              <a:gd name="T37" fmla="*/ 2147483647 h 182"/>
              <a:gd name="T38" fmla="*/ 2147483647 w 355"/>
              <a:gd name="T39" fmla="*/ 2147483647 h 182"/>
              <a:gd name="T40" fmla="*/ 2147483647 w 355"/>
              <a:gd name="T41" fmla="*/ 2147483647 h 182"/>
              <a:gd name="T42" fmla="*/ 2147483647 w 355"/>
              <a:gd name="T43" fmla="*/ 2147483647 h 182"/>
              <a:gd name="T44" fmla="*/ 2147483647 w 355"/>
              <a:gd name="T45" fmla="*/ 2147483647 h 182"/>
              <a:gd name="T46" fmla="*/ 2147483647 w 355"/>
              <a:gd name="T47" fmla="*/ 2147483647 h 182"/>
              <a:gd name="T48" fmla="*/ 2147483647 w 355"/>
              <a:gd name="T49" fmla="*/ 2147483647 h 182"/>
              <a:gd name="T50" fmla="*/ 2147483647 w 355"/>
              <a:gd name="T51" fmla="*/ 2147483647 h 182"/>
              <a:gd name="T52" fmla="*/ 2147483647 w 355"/>
              <a:gd name="T53" fmla="*/ 2147483647 h 182"/>
              <a:gd name="T54" fmla="*/ 2147483647 w 355"/>
              <a:gd name="T55" fmla="*/ 2147483647 h 182"/>
              <a:gd name="T56" fmla="*/ 2147483647 w 355"/>
              <a:gd name="T57" fmla="*/ 2147483647 h 182"/>
              <a:gd name="T58" fmla="*/ 2147483647 w 355"/>
              <a:gd name="T59" fmla="*/ 2147483647 h 182"/>
              <a:gd name="T60" fmla="*/ 2147483647 w 355"/>
              <a:gd name="T61" fmla="*/ 2147483647 h 182"/>
              <a:gd name="T62" fmla="*/ 2147483647 w 355"/>
              <a:gd name="T63" fmla="*/ 2147483647 h 182"/>
              <a:gd name="T64" fmla="*/ 0 w 355"/>
              <a:gd name="T65" fmla="*/ 2147483647 h 182"/>
              <a:gd name="T66" fmla="*/ 0 w 355"/>
              <a:gd name="T67" fmla="*/ 2147483647 h 182"/>
              <a:gd name="T68" fmla="*/ 0 w 355"/>
              <a:gd name="T69" fmla="*/ 0 h 18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55"/>
              <a:gd name="T106" fmla="*/ 0 h 182"/>
              <a:gd name="T107" fmla="*/ 355 w 355"/>
              <a:gd name="T108" fmla="*/ 182 h 18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55" h="182">
                <a:moveTo>
                  <a:pt x="0" y="0"/>
                </a:moveTo>
                <a:lnTo>
                  <a:pt x="355" y="0"/>
                </a:lnTo>
                <a:lnTo>
                  <a:pt x="355" y="21"/>
                </a:lnTo>
                <a:lnTo>
                  <a:pt x="355" y="43"/>
                </a:lnTo>
                <a:lnTo>
                  <a:pt x="355" y="64"/>
                </a:lnTo>
                <a:lnTo>
                  <a:pt x="355" y="85"/>
                </a:lnTo>
                <a:lnTo>
                  <a:pt x="355" y="109"/>
                </a:lnTo>
                <a:lnTo>
                  <a:pt x="355" y="130"/>
                </a:lnTo>
                <a:lnTo>
                  <a:pt x="355" y="151"/>
                </a:lnTo>
                <a:lnTo>
                  <a:pt x="355" y="173"/>
                </a:lnTo>
                <a:lnTo>
                  <a:pt x="355" y="175"/>
                </a:lnTo>
                <a:lnTo>
                  <a:pt x="355" y="177"/>
                </a:lnTo>
                <a:lnTo>
                  <a:pt x="353" y="177"/>
                </a:lnTo>
                <a:lnTo>
                  <a:pt x="353" y="180"/>
                </a:lnTo>
                <a:lnTo>
                  <a:pt x="351" y="180"/>
                </a:lnTo>
                <a:lnTo>
                  <a:pt x="351" y="182"/>
                </a:lnTo>
                <a:lnTo>
                  <a:pt x="348" y="182"/>
                </a:lnTo>
                <a:lnTo>
                  <a:pt x="346" y="182"/>
                </a:lnTo>
                <a:lnTo>
                  <a:pt x="303" y="182"/>
                </a:lnTo>
                <a:lnTo>
                  <a:pt x="263" y="182"/>
                </a:lnTo>
                <a:lnTo>
                  <a:pt x="220" y="182"/>
                </a:lnTo>
                <a:lnTo>
                  <a:pt x="180" y="182"/>
                </a:lnTo>
                <a:lnTo>
                  <a:pt x="137" y="182"/>
                </a:lnTo>
                <a:lnTo>
                  <a:pt x="97" y="182"/>
                </a:lnTo>
                <a:lnTo>
                  <a:pt x="54" y="182"/>
                </a:lnTo>
                <a:lnTo>
                  <a:pt x="14" y="182"/>
                </a:lnTo>
                <a:lnTo>
                  <a:pt x="12" y="182"/>
                </a:lnTo>
                <a:lnTo>
                  <a:pt x="7" y="182"/>
                </a:lnTo>
                <a:lnTo>
                  <a:pt x="7" y="180"/>
                </a:lnTo>
                <a:lnTo>
                  <a:pt x="5" y="180"/>
                </a:lnTo>
                <a:lnTo>
                  <a:pt x="2" y="180"/>
                </a:lnTo>
                <a:lnTo>
                  <a:pt x="2" y="177"/>
                </a:lnTo>
                <a:lnTo>
                  <a:pt x="0" y="1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64" name="Rectangle 60"/>
          <p:cNvSpPr>
            <a:spLocks noChangeArrowheads="1"/>
          </p:cNvSpPr>
          <p:nvPr/>
        </p:nvSpPr>
        <p:spPr bwMode="auto">
          <a:xfrm>
            <a:off x="7265988" y="3297238"/>
            <a:ext cx="57150" cy="814387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65" name="Freeform 61"/>
          <p:cNvSpPr>
            <a:spLocks/>
          </p:cNvSpPr>
          <p:nvPr/>
        </p:nvSpPr>
        <p:spPr bwMode="auto">
          <a:xfrm>
            <a:off x="7191375" y="3143250"/>
            <a:ext cx="206375" cy="157163"/>
          </a:xfrm>
          <a:custGeom>
            <a:avLst/>
            <a:gdLst>
              <a:gd name="T0" fmla="*/ 0 w 130"/>
              <a:gd name="T1" fmla="*/ 0 h 99"/>
              <a:gd name="T2" fmla="*/ 2147483647 w 130"/>
              <a:gd name="T3" fmla="*/ 2147483647 h 99"/>
              <a:gd name="T4" fmla="*/ 2147483647 w 130"/>
              <a:gd name="T5" fmla="*/ 2147483647 h 99"/>
              <a:gd name="T6" fmla="*/ 2147483647 w 130"/>
              <a:gd name="T7" fmla="*/ 0 h 99"/>
              <a:gd name="T8" fmla="*/ 0 w 130"/>
              <a:gd name="T9" fmla="*/ 0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"/>
              <a:gd name="T16" fmla="*/ 0 h 99"/>
              <a:gd name="T17" fmla="*/ 130 w 130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" h="99">
                <a:moveTo>
                  <a:pt x="0" y="0"/>
                </a:moveTo>
                <a:lnTo>
                  <a:pt x="40" y="99"/>
                </a:lnTo>
                <a:lnTo>
                  <a:pt x="87" y="99"/>
                </a:lnTo>
                <a:lnTo>
                  <a:pt x="13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CCC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66" name="Freeform 62"/>
          <p:cNvSpPr>
            <a:spLocks/>
          </p:cNvSpPr>
          <p:nvPr/>
        </p:nvSpPr>
        <p:spPr bwMode="auto">
          <a:xfrm>
            <a:off x="7191375" y="3143250"/>
            <a:ext cx="206375" cy="157163"/>
          </a:xfrm>
          <a:custGeom>
            <a:avLst/>
            <a:gdLst>
              <a:gd name="T0" fmla="*/ 0 w 130"/>
              <a:gd name="T1" fmla="*/ 0 h 99"/>
              <a:gd name="T2" fmla="*/ 2147483647 w 130"/>
              <a:gd name="T3" fmla="*/ 2147483647 h 99"/>
              <a:gd name="T4" fmla="*/ 2147483647 w 130"/>
              <a:gd name="T5" fmla="*/ 2147483647 h 99"/>
              <a:gd name="T6" fmla="*/ 2147483647 w 130"/>
              <a:gd name="T7" fmla="*/ 0 h 99"/>
              <a:gd name="T8" fmla="*/ 0 w 130"/>
              <a:gd name="T9" fmla="*/ 0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"/>
              <a:gd name="T16" fmla="*/ 0 h 99"/>
              <a:gd name="T17" fmla="*/ 130 w 130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" h="99">
                <a:moveTo>
                  <a:pt x="0" y="0"/>
                </a:moveTo>
                <a:lnTo>
                  <a:pt x="40" y="99"/>
                </a:lnTo>
                <a:lnTo>
                  <a:pt x="87" y="99"/>
                </a:lnTo>
                <a:lnTo>
                  <a:pt x="130" y="0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67" name="Rectangle 63"/>
          <p:cNvSpPr>
            <a:spLocks noChangeArrowheads="1"/>
          </p:cNvSpPr>
          <p:nvPr/>
        </p:nvSpPr>
        <p:spPr bwMode="auto">
          <a:xfrm>
            <a:off x="5522913" y="2884488"/>
            <a:ext cx="1962150" cy="38100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68" name="Rectangle 64"/>
          <p:cNvSpPr>
            <a:spLocks noChangeArrowheads="1"/>
          </p:cNvSpPr>
          <p:nvPr/>
        </p:nvSpPr>
        <p:spPr bwMode="auto">
          <a:xfrm>
            <a:off x="5522913" y="2884488"/>
            <a:ext cx="1962150" cy="381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69" name="Freeform 65"/>
          <p:cNvSpPr>
            <a:spLocks/>
          </p:cNvSpPr>
          <p:nvPr/>
        </p:nvSpPr>
        <p:spPr bwMode="auto">
          <a:xfrm>
            <a:off x="7085013" y="3098800"/>
            <a:ext cx="417512" cy="47625"/>
          </a:xfrm>
          <a:custGeom>
            <a:avLst/>
            <a:gdLst>
              <a:gd name="T0" fmla="*/ 2147483647 w 263"/>
              <a:gd name="T1" fmla="*/ 0 h 30"/>
              <a:gd name="T2" fmla="*/ 2147483647 w 263"/>
              <a:gd name="T3" fmla="*/ 0 h 30"/>
              <a:gd name="T4" fmla="*/ 2147483647 w 263"/>
              <a:gd name="T5" fmla="*/ 0 h 30"/>
              <a:gd name="T6" fmla="*/ 2147483647 w 263"/>
              <a:gd name="T7" fmla="*/ 2147483647 h 30"/>
              <a:gd name="T8" fmla="*/ 2147483647 w 263"/>
              <a:gd name="T9" fmla="*/ 2147483647 h 30"/>
              <a:gd name="T10" fmla="*/ 2147483647 w 263"/>
              <a:gd name="T11" fmla="*/ 2147483647 h 30"/>
              <a:gd name="T12" fmla="*/ 2147483647 w 263"/>
              <a:gd name="T13" fmla="*/ 2147483647 h 30"/>
              <a:gd name="T14" fmla="*/ 2147483647 w 263"/>
              <a:gd name="T15" fmla="*/ 2147483647 h 30"/>
              <a:gd name="T16" fmla="*/ 2147483647 w 263"/>
              <a:gd name="T17" fmla="*/ 2147483647 h 30"/>
              <a:gd name="T18" fmla="*/ 2147483647 w 263"/>
              <a:gd name="T19" fmla="*/ 2147483647 h 30"/>
              <a:gd name="T20" fmla="*/ 2147483647 w 263"/>
              <a:gd name="T21" fmla="*/ 2147483647 h 30"/>
              <a:gd name="T22" fmla="*/ 2147483647 w 263"/>
              <a:gd name="T23" fmla="*/ 2147483647 h 30"/>
              <a:gd name="T24" fmla="*/ 2147483647 w 263"/>
              <a:gd name="T25" fmla="*/ 2147483647 h 30"/>
              <a:gd name="T26" fmla="*/ 2147483647 w 263"/>
              <a:gd name="T27" fmla="*/ 2147483647 h 30"/>
              <a:gd name="T28" fmla="*/ 2147483647 w 263"/>
              <a:gd name="T29" fmla="*/ 2147483647 h 30"/>
              <a:gd name="T30" fmla="*/ 2147483647 w 263"/>
              <a:gd name="T31" fmla="*/ 2147483647 h 30"/>
              <a:gd name="T32" fmla="*/ 2147483647 w 263"/>
              <a:gd name="T33" fmla="*/ 2147483647 h 30"/>
              <a:gd name="T34" fmla="*/ 2147483647 w 263"/>
              <a:gd name="T35" fmla="*/ 2147483647 h 30"/>
              <a:gd name="T36" fmla="*/ 2147483647 w 263"/>
              <a:gd name="T37" fmla="*/ 2147483647 h 30"/>
              <a:gd name="T38" fmla="*/ 2147483647 w 263"/>
              <a:gd name="T39" fmla="*/ 2147483647 h 30"/>
              <a:gd name="T40" fmla="*/ 2147483647 w 263"/>
              <a:gd name="T41" fmla="*/ 2147483647 h 30"/>
              <a:gd name="T42" fmla="*/ 2147483647 w 263"/>
              <a:gd name="T43" fmla="*/ 2147483647 h 30"/>
              <a:gd name="T44" fmla="*/ 2147483647 w 263"/>
              <a:gd name="T45" fmla="*/ 2147483647 h 30"/>
              <a:gd name="T46" fmla="*/ 2147483647 w 263"/>
              <a:gd name="T47" fmla="*/ 2147483647 h 30"/>
              <a:gd name="T48" fmla="*/ 2147483647 w 263"/>
              <a:gd name="T49" fmla="*/ 2147483647 h 30"/>
              <a:gd name="T50" fmla="*/ 0 w 263"/>
              <a:gd name="T51" fmla="*/ 2147483647 h 30"/>
              <a:gd name="T52" fmla="*/ 0 w 263"/>
              <a:gd name="T53" fmla="*/ 2147483647 h 30"/>
              <a:gd name="T54" fmla="*/ 0 w 263"/>
              <a:gd name="T55" fmla="*/ 2147483647 h 30"/>
              <a:gd name="T56" fmla="*/ 0 w 263"/>
              <a:gd name="T57" fmla="*/ 2147483647 h 30"/>
              <a:gd name="T58" fmla="*/ 0 w 263"/>
              <a:gd name="T59" fmla="*/ 2147483647 h 30"/>
              <a:gd name="T60" fmla="*/ 0 w 263"/>
              <a:gd name="T61" fmla="*/ 2147483647 h 30"/>
              <a:gd name="T62" fmla="*/ 2147483647 w 263"/>
              <a:gd name="T63" fmla="*/ 2147483647 h 30"/>
              <a:gd name="T64" fmla="*/ 2147483647 w 263"/>
              <a:gd name="T65" fmla="*/ 2147483647 h 30"/>
              <a:gd name="T66" fmla="*/ 2147483647 w 263"/>
              <a:gd name="T67" fmla="*/ 2147483647 h 30"/>
              <a:gd name="T68" fmla="*/ 2147483647 w 263"/>
              <a:gd name="T69" fmla="*/ 2147483647 h 30"/>
              <a:gd name="T70" fmla="*/ 2147483647 w 263"/>
              <a:gd name="T71" fmla="*/ 0 h 30"/>
              <a:gd name="T72" fmla="*/ 2147483647 w 263"/>
              <a:gd name="T73" fmla="*/ 0 h 3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63"/>
              <a:gd name="T112" fmla="*/ 0 h 30"/>
              <a:gd name="T113" fmla="*/ 263 w 263"/>
              <a:gd name="T114" fmla="*/ 30 h 3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63" h="30">
                <a:moveTo>
                  <a:pt x="12" y="0"/>
                </a:moveTo>
                <a:lnTo>
                  <a:pt x="252" y="0"/>
                </a:lnTo>
                <a:lnTo>
                  <a:pt x="254" y="0"/>
                </a:lnTo>
                <a:lnTo>
                  <a:pt x="256" y="2"/>
                </a:lnTo>
                <a:lnTo>
                  <a:pt x="259" y="2"/>
                </a:lnTo>
                <a:lnTo>
                  <a:pt x="261" y="4"/>
                </a:lnTo>
                <a:lnTo>
                  <a:pt x="263" y="7"/>
                </a:lnTo>
                <a:lnTo>
                  <a:pt x="263" y="9"/>
                </a:lnTo>
                <a:lnTo>
                  <a:pt x="263" y="11"/>
                </a:lnTo>
                <a:lnTo>
                  <a:pt x="263" y="19"/>
                </a:lnTo>
                <a:lnTo>
                  <a:pt x="263" y="21"/>
                </a:lnTo>
                <a:lnTo>
                  <a:pt x="263" y="23"/>
                </a:lnTo>
                <a:lnTo>
                  <a:pt x="261" y="23"/>
                </a:lnTo>
                <a:lnTo>
                  <a:pt x="261" y="26"/>
                </a:lnTo>
                <a:lnTo>
                  <a:pt x="259" y="28"/>
                </a:lnTo>
                <a:lnTo>
                  <a:pt x="256" y="28"/>
                </a:lnTo>
                <a:lnTo>
                  <a:pt x="254" y="30"/>
                </a:lnTo>
                <a:lnTo>
                  <a:pt x="252" y="30"/>
                </a:lnTo>
                <a:lnTo>
                  <a:pt x="12" y="30"/>
                </a:lnTo>
                <a:lnTo>
                  <a:pt x="10" y="30"/>
                </a:lnTo>
                <a:lnTo>
                  <a:pt x="7" y="28"/>
                </a:lnTo>
                <a:lnTo>
                  <a:pt x="5" y="28"/>
                </a:lnTo>
                <a:lnTo>
                  <a:pt x="3" y="26"/>
                </a:lnTo>
                <a:lnTo>
                  <a:pt x="3" y="23"/>
                </a:lnTo>
                <a:lnTo>
                  <a:pt x="0" y="23"/>
                </a:lnTo>
                <a:lnTo>
                  <a:pt x="0" y="21"/>
                </a:lnTo>
                <a:lnTo>
                  <a:pt x="0" y="19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3" y="4"/>
                </a:lnTo>
                <a:lnTo>
                  <a:pt x="5" y="2"/>
                </a:lnTo>
                <a:lnTo>
                  <a:pt x="7" y="2"/>
                </a:lnTo>
                <a:lnTo>
                  <a:pt x="10" y="0"/>
                </a:lnTo>
                <a:lnTo>
                  <a:pt x="1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70" name="Freeform 66"/>
          <p:cNvSpPr>
            <a:spLocks/>
          </p:cNvSpPr>
          <p:nvPr/>
        </p:nvSpPr>
        <p:spPr bwMode="auto">
          <a:xfrm>
            <a:off x="7085013" y="3098800"/>
            <a:ext cx="417512" cy="47625"/>
          </a:xfrm>
          <a:custGeom>
            <a:avLst/>
            <a:gdLst>
              <a:gd name="T0" fmla="*/ 2147483647 w 263"/>
              <a:gd name="T1" fmla="*/ 0 h 30"/>
              <a:gd name="T2" fmla="*/ 2147483647 w 263"/>
              <a:gd name="T3" fmla="*/ 0 h 30"/>
              <a:gd name="T4" fmla="*/ 2147483647 w 263"/>
              <a:gd name="T5" fmla="*/ 0 h 30"/>
              <a:gd name="T6" fmla="*/ 2147483647 w 263"/>
              <a:gd name="T7" fmla="*/ 2147483647 h 30"/>
              <a:gd name="T8" fmla="*/ 2147483647 w 263"/>
              <a:gd name="T9" fmla="*/ 2147483647 h 30"/>
              <a:gd name="T10" fmla="*/ 2147483647 w 263"/>
              <a:gd name="T11" fmla="*/ 2147483647 h 30"/>
              <a:gd name="T12" fmla="*/ 2147483647 w 263"/>
              <a:gd name="T13" fmla="*/ 2147483647 h 30"/>
              <a:gd name="T14" fmla="*/ 2147483647 w 263"/>
              <a:gd name="T15" fmla="*/ 2147483647 h 30"/>
              <a:gd name="T16" fmla="*/ 2147483647 w 263"/>
              <a:gd name="T17" fmla="*/ 2147483647 h 30"/>
              <a:gd name="T18" fmla="*/ 2147483647 w 263"/>
              <a:gd name="T19" fmla="*/ 2147483647 h 30"/>
              <a:gd name="T20" fmla="*/ 2147483647 w 263"/>
              <a:gd name="T21" fmla="*/ 2147483647 h 30"/>
              <a:gd name="T22" fmla="*/ 2147483647 w 263"/>
              <a:gd name="T23" fmla="*/ 2147483647 h 30"/>
              <a:gd name="T24" fmla="*/ 2147483647 w 263"/>
              <a:gd name="T25" fmla="*/ 2147483647 h 30"/>
              <a:gd name="T26" fmla="*/ 2147483647 w 263"/>
              <a:gd name="T27" fmla="*/ 2147483647 h 30"/>
              <a:gd name="T28" fmla="*/ 2147483647 w 263"/>
              <a:gd name="T29" fmla="*/ 2147483647 h 30"/>
              <a:gd name="T30" fmla="*/ 2147483647 w 263"/>
              <a:gd name="T31" fmla="*/ 2147483647 h 30"/>
              <a:gd name="T32" fmla="*/ 2147483647 w 263"/>
              <a:gd name="T33" fmla="*/ 2147483647 h 30"/>
              <a:gd name="T34" fmla="*/ 2147483647 w 263"/>
              <a:gd name="T35" fmla="*/ 2147483647 h 30"/>
              <a:gd name="T36" fmla="*/ 2147483647 w 263"/>
              <a:gd name="T37" fmla="*/ 2147483647 h 30"/>
              <a:gd name="T38" fmla="*/ 2147483647 w 263"/>
              <a:gd name="T39" fmla="*/ 2147483647 h 30"/>
              <a:gd name="T40" fmla="*/ 2147483647 w 263"/>
              <a:gd name="T41" fmla="*/ 2147483647 h 30"/>
              <a:gd name="T42" fmla="*/ 2147483647 w 263"/>
              <a:gd name="T43" fmla="*/ 2147483647 h 30"/>
              <a:gd name="T44" fmla="*/ 2147483647 w 263"/>
              <a:gd name="T45" fmla="*/ 2147483647 h 30"/>
              <a:gd name="T46" fmla="*/ 2147483647 w 263"/>
              <a:gd name="T47" fmla="*/ 2147483647 h 30"/>
              <a:gd name="T48" fmla="*/ 0 w 263"/>
              <a:gd name="T49" fmla="*/ 2147483647 h 30"/>
              <a:gd name="T50" fmla="*/ 0 w 263"/>
              <a:gd name="T51" fmla="*/ 2147483647 h 30"/>
              <a:gd name="T52" fmla="*/ 0 w 263"/>
              <a:gd name="T53" fmla="*/ 2147483647 h 30"/>
              <a:gd name="T54" fmla="*/ 0 w 263"/>
              <a:gd name="T55" fmla="*/ 2147483647 h 30"/>
              <a:gd name="T56" fmla="*/ 0 w 263"/>
              <a:gd name="T57" fmla="*/ 2147483647 h 30"/>
              <a:gd name="T58" fmla="*/ 0 w 263"/>
              <a:gd name="T59" fmla="*/ 2147483647 h 30"/>
              <a:gd name="T60" fmla="*/ 2147483647 w 263"/>
              <a:gd name="T61" fmla="*/ 2147483647 h 30"/>
              <a:gd name="T62" fmla="*/ 2147483647 w 263"/>
              <a:gd name="T63" fmla="*/ 2147483647 h 30"/>
              <a:gd name="T64" fmla="*/ 2147483647 w 263"/>
              <a:gd name="T65" fmla="*/ 2147483647 h 30"/>
              <a:gd name="T66" fmla="*/ 2147483647 w 263"/>
              <a:gd name="T67" fmla="*/ 0 h 30"/>
              <a:gd name="T68" fmla="*/ 2147483647 w 263"/>
              <a:gd name="T69" fmla="*/ 0 h 3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63"/>
              <a:gd name="T106" fmla="*/ 0 h 30"/>
              <a:gd name="T107" fmla="*/ 263 w 263"/>
              <a:gd name="T108" fmla="*/ 30 h 3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63" h="30">
                <a:moveTo>
                  <a:pt x="12" y="0"/>
                </a:moveTo>
                <a:lnTo>
                  <a:pt x="252" y="0"/>
                </a:lnTo>
                <a:lnTo>
                  <a:pt x="254" y="0"/>
                </a:lnTo>
                <a:lnTo>
                  <a:pt x="256" y="2"/>
                </a:lnTo>
                <a:lnTo>
                  <a:pt x="259" y="2"/>
                </a:lnTo>
                <a:lnTo>
                  <a:pt x="261" y="4"/>
                </a:lnTo>
                <a:lnTo>
                  <a:pt x="263" y="7"/>
                </a:lnTo>
                <a:lnTo>
                  <a:pt x="263" y="9"/>
                </a:lnTo>
                <a:lnTo>
                  <a:pt x="263" y="11"/>
                </a:lnTo>
                <a:lnTo>
                  <a:pt x="263" y="19"/>
                </a:lnTo>
                <a:lnTo>
                  <a:pt x="263" y="21"/>
                </a:lnTo>
                <a:lnTo>
                  <a:pt x="263" y="23"/>
                </a:lnTo>
                <a:lnTo>
                  <a:pt x="261" y="23"/>
                </a:lnTo>
                <a:lnTo>
                  <a:pt x="261" y="26"/>
                </a:lnTo>
                <a:lnTo>
                  <a:pt x="259" y="28"/>
                </a:lnTo>
                <a:lnTo>
                  <a:pt x="256" y="28"/>
                </a:lnTo>
                <a:lnTo>
                  <a:pt x="254" y="30"/>
                </a:lnTo>
                <a:lnTo>
                  <a:pt x="252" y="30"/>
                </a:lnTo>
                <a:lnTo>
                  <a:pt x="12" y="30"/>
                </a:lnTo>
                <a:lnTo>
                  <a:pt x="10" y="30"/>
                </a:lnTo>
                <a:lnTo>
                  <a:pt x="7" y="28"/>
                </a:lnTo>
                <a:lnTo>
                  <a:pt x="5" y="28"/>
                </a:lnTo>
                <a:lnTo>
                  <a:pt x="3" y="26"/>
                </a:lnTo>
                <a:lnTo>
                  <a:pt x="3" y="23"/>
                </a:lnTo>
                <a:lnTo>
                  <a:pt x="0" y="23"/>
                </a:lnTo>
                <a:lnTo>
                  <a:pt x="0" y="21"/>
                </a:lnTo>
                <a:lnTo>
                  <a:pt x="0" y="19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3" y="4"/>
                </a:lnTo>
                <a:lnTo>
                  <a:pt x="5" y="2"/>
                </a:lnTo>
                <a:lnTo>
                  <a:pt x="7" y="2"/>
                </a:lnTo>
                <a:lnTo>
                  <a:pt x="10" y="0"/>
                </a:lnTo>
                <a:lnTo>
                  <a:pt x="12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71" name="Rectangle 67"/>
          <p:cNvSpPr>
            <a:spLocks noChangeArrowheads="1"/>
          </p:cNvSpPr>
          <p:nvPr/>
        </p:nvSpPr>
        <p:spPr bwMode="auto">
          <a:xfrm>
            <a:off x="7010400" y="2752725"/>
            <a:ext cx="568325" cy="28575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72" name="Rectangle 68"/>
          <p:cNvSpPr>
            <a:spLocks noChangeArrowheads="1"/>
          </p:cNvSpPr>
          <p:nvPr/>
        </p:nvSpPr>
        <p:spPr bwMode="auto">
          <a:xfrm>
            <a:off x="7010400" y="2752725"/>
            <a:ext cx="568325" cy="28575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73" name="Freeform 69"/>
          <p:cNvSpPr>
            <a:spLocks/>
          </p:cNvSpPr>
          <p:nvPr/>
        </p:nvSpPr>
        <p:spPr bwMode="auto">
          <a:xfrm>
            <a:off x="6994525" y="3146425"/>
            <a:ext cx="598488" cy="1017588"/>
          </a:xfrm>
          <a:custGeom>
            <a:avLst/>
            <a:gdLst>
              <a:gd name="T0" fmla="*/ 2147483647 w 377"/>
              <a:gd name="T1" fmla="*/ 0 h 641"/>
              <a:gd name="T2" fmla="*/ 2147483647 w 377"/>
              <a:gd name="T3" fmla="*/ 2147483647 h 641"/>
              <a:gd name="T4" fmla="*/ 2147483647 w 377"/>
              <a:gd name="T5" fmla="*/ 2147483647 h 641"/>
              <a:gd name="T6" fmla="*/ 2147483647 w 377"/>
              <a:gd name="T7" fmla="*/ 2147483647 h 641"/>
              <a:gd name="T8" fmla="*/ 2147483647 w 377"/>
              <a:gd name="T9" fmla="*/ 2147483647 h 641"/>
              <a:gd name="T10" fmla="*/ 2147483647 w 377"/>
              <a:gd name="T11" fmla="*/ 2147483647 h 641"/>
              <a:gd name="T12" fmla="*/ 2147483647 w 377"/>
              <a:gd name="T13" fmla="*/ 2147483647 h 641"/>
              <a:gd name="T14" fmla="*/ 2147483647 w 377"/>
              <a:gd name="T15" fmla="*/ 2147483647 h 641"/>
              <a:gd name="T16" fmla="*/ 2147483647 w 377"/>
              <a:gd name="T17" fmla="*/ 2147483647 h 641"/>
              <a:gd name="T18" fmla="*/ 2147483647 w 377"/>
              <a:gd name="T19" fmla="*/ 2147483647 h 641"/>
              <a:gd name="T20" fmla="*/ 2147483647 w 377"/>
              <a:gd name="T21" fmla="*/ 2147483647 h 641"/>
              <a:gd name="T22" fmla="*/ 2147483647 w 377"/>
              <a:gd name="T23" fmla="*/ 2147483647 h 641"/>
              <a:gd name="T24" fmla="*/ 2147483647 w 377"/>
              <a:gd name="T25" fmla="*/ 2147483647 h 641"/>
              <a:gd name="T26" fmla="*/ 2147483647 w 377"/>
              <a:gd name="T27" fmla="*/ 2147483647 h 641"/>
              <a:gd name="T28" fmla="*/ 2147483647 w 377"/>
              <a:gd name="T29" fmla="*/ 2147483647 h 641"/>
              <a:gd name="T30" fmla="*/ 2147483647 w 377"/>
              <a:gd name="T31" fmla="*/ 2147483647 h 641"/>
              <a:gd name="T32" fmla="*/ 2147483647 w 377"/>
              <a:gd name="T33" fmla="*/ 2147483647 h 641"/>
              <a:gd name="T34" fmla="*/ 2147483647 w 377"/>
              <a:gd name="T35" fmla="*/ 2147483647 h 641"/>
              <a:gd name="T36" fmla="*/ 2147483647 w 377"/>
              <a:gd name="T37" fmla="*/ 2147483647 h 641"/>
              <a:gd name="T38" fmla="*/ 2147483647 w 377"/>
              <a:gd name="T39" fmla="*/ 2147483647 h 641"/>
              <a:gd name="T40" fmla="*/ 2147483647 w 377"/>
              <a:gd name="T41" fmla="*/ 2147483647 h 641"/>
              <a:gd name="T42" fmla="*/ 2147483647 w 377"/>
              <a:gd name="T43" fmla="*/ 2147483647 h 641"/>
              <a:gd name="T44" fmla="*/ 2147483647 w 377"/>
              <a:gd name="T45" fmla="*/ 2147483647 h 641"/>
              <a:gd name="T46" fmla="*/ 2147483647 w 377"/>
              <a:gd name="T47" fmla="*/ 2147483647 h 641"/>
              <a:gd name="T48" fmla="*/ 2147483647 w 377"/>
              <a:gd name="T49" fmla="*/ 2147483647 h 641"/>
              <a:gd name="T50" fmla="*/ 2147483647 w 377"/>
              <a:gd name="T51" fmla="*/ 2147483647 h 641"/>
              <a:gd name="T52" fmla="*/ 2147483647 w 377"/>
              <a:gd name="T53" fmla="*/ 2147483647 h 641"/>
              <a:gd name="T54" fmla="*/ 2147483647 w 377"/>
              <a:gd name="T55" fmla="*/ 2147483647 h 641"/>
              <a:gd name="T56" fmla="*/ 2147483647 w 377"/>
              <a:gd name="T57" fmla="*/ 2147483647 h 641"/>
              <a:gd name="T58" fmla="*/ 2147483647 w 377"/>
              <a:gd name="T59" fmla="*/ 2147483647 h 641"/>
              <a:gd name="T60" fmla="*/ 2147483647 w 377"/>
              <a:gd name="T61" fmla="*/ 2147483647 h 641"/>
              <a:gd name="T62" fmla="*/ 2147483647 w 377"/>
              <a:gd name="T63" fmla="*/ 2147483647 h 641"/>
              <a:gd name="T64" fmla="*/ 2147483647 w 377"/>
              <a:gd name="T65" fmla="*/ 2147483647 h 641"/>
              <a:gd name="T66" fmla="*/ 2147483647 w 377"/>
              <a:gd name="T67" fmla="*/ 2147483647 h 641"/>
              <a:gd name="T68" fmla="*/ 0 w 377"/>
              <a:gd name="T69" fmla="*/ 2147483647 h 641"/>
              <a:gd name="T70" fmla="*/ 0 w 377"/>
              <a:gd name="T71" fmla="*/ 2147483647 h 641"/>
              <a:gd name="T72" fmla="*/ 0 w 377"/>
              <a:gd name="T73" fmla="*/ 2147483647 h 641"/>
              <a:gd name="T74" fmla="*/ 0 w 377"/>
              <a:gd name="T75" fmla="*/ 2147483647 h 641"/>
              <a:gd name="T76" fmla="*/ 2147483647 w 377"/>
              <a:gd name="T77" fmla="*/ 2147483647 h 641"/>
              <a:gd name="T78" fmla="*/ 2147483647 w 377"/>
              <a:gd name="T79" fmla="*/ 2147483647 h 641"/>
              <a:gd name="T80" fmla="*/ 2147483647 w 377"/>
              <a:gd name="T81" fmla="*/ 0 h 64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7"/>
              <a:gd name="T124" fmla="*/ 0 h 641"/>
              <a:gd name="T125" fmla="*/ 377 w 377"/>
              <a:gd name="T126" fmla="*/ 641 h 641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7" h="641">
                <a:moveTo>
                  <a:pt x="306" y="0"/>
                </a:moveTo>
                <a:lnTo>
                  <a:pt x="282" y="29"/>
                </a:lnTo>
                <a:lnTo>
                  <a:pt x="282" y="178"/>
                </a:lnTo>
                <a:lnTo>
                  <a:pt x="377" y="263"/>
                </a:lnTo>
                <a:lnTo>
                  <a:pt x="377" y="308"/>
                </a:lnTo>
                <a:lnTo>
                  <a:pt x="377" y="352"/>
                </a:lnTo>
                <a:lnTo>
                  <a:pt x="377" y="397"/>
                </a:lnTo>
                <a:lnTo>
                  <a:pt x="377" y="442"/>
                </a:lnTo>
                <a:lnTo>
                  <a:pt x="377" y="490"/>
                </a:lnTo>
                <a:lnTo>
                  <a:pt x="377" y="534"/>
                </a:lnTo>
                <a:lnTo>
                  <a:pt x="377" y="579"/>
                </a:lnTo>
                <a:lnTo>
                  <a:pt x="377" y="624"/>
                </a:lnTo>
                <a:lnTo>
                  <a:pt x="375" y="627"/>
                </a:lnTo>
                <a:lnTo>
                  <a:pt x="375" y="629"/>
                </a:lnTo>
                <a:lnTo>
                  <a:pt x="375" y="631"/>
                </a:lnTo>
                <a:lnTo>
                  <a:pt x="373" y="634"/>
                </a:lnTo>
                <a:lnTo>
                  <a:pt x="373" y="636"/>
                </a:lnTo>
                <a:lnTo>
                  <a:pt x="370" y="638"/>
                </a:lnTo>
                <a:lnTo>
                  <a:pt x="368" y="638"/>
                </a:lnTo>
                <a:lnTo>
                  <a:pt x="363" y="641"/>
                </a:lnTo>
                <a:lnTo>
                  <a:pt x="188" y="641"/>
                </a:lnTo>
                <a:lnTo>
                  <a:pt x="166" y="641"/>
                </a:lnTo>
                <a:lnTo>
                  <a:pt x="145" y="641"/>
                </a:lnTo>
                <a:lnTo>
                  <a:pt x="121" y="641"/>
                </a:lnTo>
                <a:lnTo>
                  <a:pt x="100" y="641"/>
                </a:lnTo>
                <a:lnTo>
                  <a:pt x="79" y="641"/>
                </a:lnTo>
                <a:lnTo>
                  <a:pt x="57" y="641"/>
                </a:lnTo>
                <a:lnTo>
                  <a:pt x="34" y="641"/>
                </a:lnTo>
                <a:lnTo>
                  <a:pt x="12" y="641"/>
                </a:lnTo>
                <a:lnTo>
                  <a:pt x="10" y="638"/>
                </a:lnTo>
                <a:lnTo>
                  <a:pt x="5" y="638"/>
                </a:lnTo>
                <a:lnTo>
                  <a:pt x="5" y="636"/>
                </a:lnTo>
                <a:lnTo>
                  <a:pt x="3" y="634"/>
                </a:lnTo>
                <a:lnTo>
                  <a:pt x="3" y="631"/>
                </a:lnTo>
                <a:lnTo>
                  <a:pt x="0" y="629"/>
                </a:lnTo>
                <a:lnTo>
                  <a:pt x="0" y="627"/>
                </a:lnTo>
                <a:lnTo>
                  <a:pt x="0" y="624"/>
                </a:lnTo>
                <a:lnTo>
                  <a:pt x="0" y="263"/>
                </a:lnTo>
                <a:lnTo>
                  <a:pt x="95" y="178"/>
                </a:lnTo>
                <a:lnTo>
                  <a:pt x="95" y="29"/>
                </a:lnTo>
                <a:lnTo>
                  <a:pt x="6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18" name="Freeform 70"/>
          <p:cNvSpPr>
            <a:spLocks/>
          </p:cNvSpPr>
          <p:nvPr/>
        </p:nvSpPr>
        <p:spPr bwMode="auto">
          <a:xfrm>
            <a:off x="5407025" y="2854325"/>
            <a:ext cx="30163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4" y="2"/>
                </a:lnTo>
                <a:lnTo>
                  <a:pt x="17" y="2"/>
                </a:lnTo>
                <a:lnTo>
                  <a:pt x="17" y="5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7" y="12"/>
                </a:lnTo>
                <a:lnTo>
                  <a:pt x="17" y="14"/>
                </a:lnTo>
                <a:lnTo>
                  <a:pt x="17" y="17"/>
                </a:lnTo>
                <a:lnTo>
                  <a:pt x="14" y="17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5" y="17"/>
                </a:lnTo>
                <a:lnTo>
                  <a:pt x="2" y="17"/>
                </a:lnTo>
                <a:lnTo>
                  <a:pt x="2" y="14"/>
                </a:lnTo>
                <a:lnTo>
                  <a:pt x="2" y="12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2" y="5"/>
                </a:lnTo>
                <a:lnTo>
                  <a:pt x="2" y="2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19" name="Freeform 71"/>
          <p:cNvSpPr>
            <a:spLocks/>
          </p:cNvSpPr>
          <p:nvPr/>
        </p:nvSpPr>
        <p:spPr bwMode="auto">
          <a:xfrm>
            <a:off x="5297488" y="2944813"/>
            <a:ext cx="30162" cy="33337"/>
          </a:xfrm>
          <a:custGeom>
            <a:avLst/>
            <a:gdLst>
              <a:gd name="T0" fmla="*/ 2147483647 w 19"/>
              <a:gd name="T1" fmla="*/ 0 h 21"/>
              <a:gd name="T2" fmla="*/ 2147483647 w 19"/>
              <a:gd name="T3" fmla="*/ 2147483647 h 21"/>
              <a:gd name="T4" fmla="*/ 2147483647 w 19"/>
              <a:gd name="T5" fmla="*/ 2147483647 h 21"/>
              <a:gd name="T6" fmla="*/ 2147483647 w 19"/>
              <a:gd name="T7" fmla="*/ 2147483647 h 21"/>
              <a:gd name="T8" fmla="*/ 2147483647 w 19"/>
              <a:gd name="T9" fmla="*/ 2147483647 h 21"/>
              <a:gd name="T10" fmla="*/ 2147483647 w 19"/>
              <a:gd name="T11" fmla="*/ 2147483647 h 21"/>
              <a:gd name="T12" fmla="*/ 2147483647 w 19"/>
              <a:gd name="T13" fmla="*/ 2147483647 h 21"/>
              <a:gd name="T14" fmla="*/ 2147483647 w 19"/>
              <a:gd name="T15" fmla="*/ 2147483647 h 21"/>
              <a:gd name="T16" fmla="*/ 2147483647 w 19"/>
              <a:gd name="T17" fmla="*/ 2147483647 h 21"/>
              <a:gd name="T18" fmla="*/ 2147483647 w 19"/>
              <a:gd name="T19" fmla="*/ 2147483647 h 21"/>
              <a:gd name="T20" fmla="*/ 2147483647 w 19"/>
              <a:gd name="T21" fmla="*/ 2147483647 h 21"/>
              <a:gd name="T22" fmla="*/ 2147483647 w 19"/>
              <a:gd name="T23" fmla="*/ 2147483647 h 21"/>
              <a:gd name="T24" fmla="*/ 2147483647 w 19"/>
              <a:gd name="T25" fmla="*/ 2147483647 h 21"/>
              <a:gd name="T26" fmla="*/ 2147483647 w 19"/>
              <a:gd name="T27" fmla="*/ 2147483647 h 21"/>
              <a:gd name="T28" fmla="*/ 2147483647 w 19"/>
              <a:gd name="T29" fmla="*/ 2147483647 h 21"/>
              <a:gd name="T30" fmla="*/ 2147483647 w 19"/>
              <a:gd name="T31" fmla="*/ 2147483647 h 21"/>
              <a:gd name="T32" fmla="*/ 2147483647 w 19"/>
              <a:gd name="T33" fmla="*/ 2147483647 h 21"/>
              <a:gd name="T34" fmla="*/ 2147483647 w 19"/>
              <a:gd name="T35" fmla="*/ 2147483647 h 21"/>
              <a:gd name="T36" fmla="*/ 2147483647 w 19"/>
              <a:gd name="T37" fmla="*/ 2147483647 h 21"/>
              <a:gd name="T38" fmla="*/ 2147483647 w 19"/>
              <a:gd name="T39" fmla="*/ 2147483647 h 21"/>
              <a:gd name="T40" fmla="*/ 2147483647 w 19"/>
              <a:gd name="T41" fmla="*/ 2147483647 h 21"/>
              <a:gd name="T42" fmla="*/ 2147483647 w 19"/>
              <a:gd name="T43" fmla="*/ 2147483647 h 21"/>
              <a:gd name="T44" fmla="*/ 0 w 19"/>
              <a:gd name="T45" fmla="*/ 2147483647 h 21"/>
              <a:gd name="T46" fmla="*/ 0 w 19"/>
              <a:gd name="T47" fmla="*/ 2147483647 h 21"/>
              <a:gd name="T48" fmla="*/ 0 w 19"/>
              <a:gd name="T49" fmla="*/ 2147483647 h 21"/>
              <a:gd name="T50" fmla="*/ 0 w 19"/>
              <a:gd name="T51" fmla="*/ 2147483647 h 21"/>
              <a:gd name="T52" fmla="*/ 0 w 19"/>
              <a:gd name="T53" fmla="*/ 2147483647 h 21"/>
              <a:gd name="T54" fmla="*/ 2147483647 w 19"/>
              <a:gd name="T55" fmla="*/ 2147483647 h 21"/>
              <a:gd name="T56" fmla="*/ 2147483647 w 19"/>
              <a:gd name="T57" fmla="*/ 2147483647 h 21"/>
              <a:gd name="T58" fmla="*/ 2147483647 w 19"/>
              <a:gd name="T59" fmla="*/ 2147483647 h 21"/>
              <a:gd name="T60" fmla="*/ 2147483647 w 19"/>
              <a:gd name="T61" fmla="*/ 2147483647 h 21"/>
              <a:gd name="T62" fmla="*/ 2147483647 w 19"/>
              <a:gd name="T63" fmla="*/ 2147483647 h 21"/>
              <a:gd name="T64" fmla="*/ 2147483647 w 19"/>
              <a:gd name="T65" fmla="*/ 0 h 2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21"/>
              <a:gd name="T101" fmla="*/ 19 w 19"/>
              <a:gd name="T102" fmla="*/ 21 h 2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21">
                <a:moveTo>
                  <a:pt x="10" y="0"/>
                </a:moveTo>
                <a:lnTo>
                  <a:pt x="12" y="2"/>
                </a:lnTo>
                <a:lnTo>
                  <a:pt x="14" y="2"/>
                </a:lnTo>
                <a:lnTo>
                  <a:pt x="17" y="4"/>
                </a:lnTo>
                <a:lnTo>
                  <a:pt x="17" y="7"/>
                </a:lnTo>
                <a:lnTo>
                  <a:pt x="19" y="9"/>
                </a:lnTo>
                <a:lnTo>
                  <a:pt x="19" y="12"/>
                </a:lnTo>
                <a:lnTo>
                  <a:pt x="17" y="14"/>
                </a:lnTo>
                <a:lnTo>
                  <a:pt x="17" y="16"/>
                </a:lnTo>
                <a:lnTo>
                  <a:pt x="14" y="19"/>
                </a:lnTo>
                <a:lnTo>
                  <a:pt x="12" y="19"/>
                </a:lnTo>
                <a:lnTo>
                  <a:pt x="10" y="21"/>
                </a:lnTo>
                <a:lnTo>
                  <a:pt x="7" y="19"/>
                </a:lnTo>
                <a:lnTo>
                  <a:pt x="5" y="19"/>
                </a:lnTo>
                <a:lnTo>
                  <a:pt x="3" y="16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3" y="4"/>
                </a:lnTo>
                <a:lnTo>
                  <a:pt x="5" y="2"/>
                </a:lnTo>
                <a:lnTo>
                  <a:pt x="7" y="2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0" name="Freeform 72"/>
          <p:cNvSpPr>
            <a:spLocks/>
          </p:cNvSpPr>
          <p:nvPr/>
        </p:nvSpPr>
        <p:spPr bwMode="auto">
          <a:xfrm>
            <a:off x="5316538" y="2851150"/>
            <a:ext cx="26987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7" y="0"/>
                </a:moveTo>
                <a:lnTo>
                  <a:pt x="10" y="0"/>
                </a:lnTo>
                <a:lnTo>
                  <a:pt x="12" y="0"/>
                </a:lnTo>
                <a:lnTo>
                  <a:pt x="12" y="2"/>
                </a:lnTo>
                <a:lnTo>
                  <a:pt x="14" y="2"/>
                </a:lnTo>
                <a:lnTo>
                  <a:pt x="14" y="4"/>
                </a:lnTo>
                <a:lnTo>
                  <a:pt x="17" y="4"/>
                </a:lnTo>
                <a:lnTo>
                  <a:pt x="17" y="7"/>
                </a:lnTo>
                <a:lnTo>
                  <a:pt x="17" y="9"/>
                </a:lnTo>
                <a:lnTo>
                  <a:pt x="17" y="11"/>
                </a:lnTo>
                <a:lnTo>
                  <a:pt x="17" y="14"/>
                </a:lnTo>
                <a:lnTo>
                  <a:pt x="14" y="14"/>
                </a:lnTo>
                <a:lnTo>
                  <a:pt x="14" y="16"/>
                </a:lnTo>
                <a:lnTo>
                  <a:pt x="12" y="16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2" y="16"/>
                </a:lnTo>
                <a:lnTo>
                  <a:pt x="0" y="14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2" y="2"/>
                </a:lnTo>
                <a:lnTo>
                  <a:pt x="5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1" name="Freeform 73"/>
          <p:cNvSpPr>
            <a:spLocks/>
          </p:cNvSpPr>
          <p:nvPr/>
        </p:nvSpPr>
        <p:spPr bwMode="auto">
          <a:xfrm>
            <a:off x="5475288" y="2906713"/>
            <a:ext cx="25400" cy="30162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0 h 19"/>
              <a:gd name="T6" fmla="*/ 2147483647 w 16"/>
              <a:gd name="T7" fmla="*/ 2147483647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0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0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2147483647 h 19"/>
              <a:gd name="T60" fmla="*/ 2147483647 w 16"/>
              <a:gd name="T61" fmla="*/ 0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9" y="0"/>
                </a:moveTo>
                <a:lnTo>
                  <a:pt x="9" y="0"/>
                </a:lnTo>
                <a:lnTo>
                  <a:pt x="12" y="0"/>
                </a:lnTo>
                <a:lnTo>
                  <a:pt x="14" y="2"/>
                </a:lnTo>
                <a:lnTo>
                  <a:pt x="16" y="5"/>
                </a:lnTo>
                <a:lnTo>
                  <a:pt x="16" y="7"/>
                </a:lnTo>
                <a:lnTo>
                  <a:pt x="16" y="10"/>
                </a:lnTo>
                <a:lnTo>
                  <a:pt x="16" y="12"/>
                </a:lnTo>
                <a:lnTo>
                  <a:pt x="16" y="14"/>
                </a:lnTo>
                <a:lnTo>
                  <a:pt x="14" y="17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4" y="19"/>
                </a:lnTo>
                <a:lnTo>
                  <a:pt x="2" y="17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2" y="2"/>
                </a:lnTo>
                <a:lnTo>
                  <a:pt x="4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2" name="Freeform 74"/>
          <p:cNvSpPr>
            <a:spLocks/>
          </p:cNvSpPr>
          <p:nvPr/>
        </p:nvSpPr>
        <p:spPr bwMode="auto">
          <a:xfrm>
            <a:off x="4932363" y="3041650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5" y="3"/>
                </a:lnTo>
                <a:lnTo>
                  <a:pt x="17" y="3"/>
                </a:lnTo>
                <a:lnTo>
                  <a:pt x="17" y="5"/>
                </a:lnTo>
                <a:lnTo>
                  <a:pt x="19" y="7"/>
                </a:lnTo>
                <a:lnTo>
                  <a:pt x="19" y="10"/>
                </a:lnTo>
                <a:lnTo>
                  <a:pt x="19" y="12"/>
                </a:lnTo>
                <a:lnTo>
                  <a:pt x="17" y="14"/>
                </a:lnTo>
                <a:lnTo>
                  <a:pt x="17" y="17"/>
                </a:lnTo>
                <a:lnTo>
                  <a:pt x="15" y="17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7"/>
                </a:lnTo>
                <a:lnTo>
                  <a:pt x="3" y="17"/>
                </a:lnTo>
                <a:lnTo>
                  <a:pt x="3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3" y="5"/>
                </a:lnTo>
                <a:lnTo>
                  <a:pt x="3" y="3"/>
                </a:lnTo>
                <a:lnTo>
                  <a:pt x="5" y="3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3" name="Freeform 75"/>
          <p:cNvSpPr>
            <a:spLocks/>
          </p:cNvSpPr>
          <p:nvPr/>
        </p:nvSpPr>
        <p:spPr bwMode="auto">
          <a:xfrm>
            <a:off x="4932363" y="2854325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5" y="2"/>
                </a:lnTo>
                <a:lnTo>
                  <a:pt x="17" y="2"/>
                </a:lnTo>
                <a:lnTo>
                  <a:pt x="17" y="5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7" y="12"/>
                </a:lnTo>
                <a:lnTo>
                  <a:pt x="17" y="14"/>
                </a:lnTo>
                <a:lnTo>
                  <a:pt x="17" y="17"/>
                </a:lnTo>
                <a:lnTo>
                  <a:pt x="15" y="17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7"/>
                </a:lnTo>
                <a:lnTo>
                  <a:pt x="3" y="17"/>
                </a:lnTo>
                <a:lnTo>
                  <a:pt x="3" y="14"/>
                </a:lnTo>
                <a:lnTo>
                  <a:pt x="3" y="12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3" y="5"/>
                </a:lnTo>
                <a:lnTo>
                  <a:pt x="3" y="2"/>
                </a:lnTo>
                <a:lnTo>
                  <a:pt x="5" y="2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4" name="Freeform 76"/>
          <p:cNvSpPr>
            <a:spLocks/>
          </p:cNvSpPr>
          <p:nvPr/>
        </p:nvSpPr>
        <p:spPr bwMode="auto">
          <a:xfrm>
            <a:off x="5094288" y="2779713"/>
            <a:ext cx="26987" cy="30162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0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0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7" y="0"/>
                </a:moveTo>
                <a:lnTo>
                  <a:pt x="10" y="0"/>
                </a:lnTo>
                <a:lnTo>
                  <a:pt x="12" y="0"/>
                </a:lnTo>
                <a:lnTo>
                  <a:pt x="14" y="2"/>
                </a:lnTo>
                <a:lnTo>
                  <a:pt x="17" y="4"/>
                </a:lnTo>
                <a:lnTo>
                  <a:pt x="17" y="7"/>
                </a:lnTo>
                <a:lnTo>
                  <a:pt x="17" y="9"/>
                </a:lnTo>
                <a:lnTo>
                  <a:pt x="17" y="12"/>
                </a:lnTo>
                <a:lnTo>
                  <a:pt x="14" y="14"/>
                </a:lnTo>
                <a:lnTo>
                  <a:pt x="12" y="16"/>
                </a:lnTo>
                <a:lnTo>
                  <a:pt x="10" y="19"/>
                </a:lnTo>
                <a:lnTo>
                  <a:pt x="7" y="19"/>
                </a:lnTo>
                <a:lnTo>
                  <a:pt x="5" y="16"/>
                </a:lnTo>
                <a:lnTo>
                  <a:pt x="3" y="16"/>
                </a:lnTo>
                <a:lnTo>
                  <a:pt x="3" y="14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0" y="2"/>
                </a:lnTo>
                <a:lnTo>
                  <a:pt x="3" y="2"/>
                </a:lnTo>
                <a:lnTo>
                  <a:pt x="3" y="0"/>
                </a:lnTo>
                <a:lnTo>
                  <a:pt x="5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5" name="Freeform 77"/>
          <p:cNvSpPr>
            <a:spLocks/>
          </p:cNvSpPr>
          <p:nvPr/>
        </p:nvSpPr>
        <p:spPr bwMode="auto">
          <a:xfrm>
            <a:off x="5086350" y="3135313"/>
            <a:ext cx="26988" cy="34925"/>
          </a:xfrm>
          <a:custGeom>
            <a:avLst/>
            <a:gdLst>
              <a:gd name="T0" fmla="*/ 2147483647 w 17"/>
              <a:gd name="T1" fmla="*/ 0 h 22"/>
              <a:gd name="T2" fmla="*/ 2147483647 w 17"/>
              <a:gd name="T3" fmla="*/ 2147483647 h 22"/>
              <a:gd name="T4" fmla="*/ 2147483647 w 17"/>
              <a:gd name="T5" fmla="*/ 2147483647 h 22"/>
              <a:gd name="T6" fmla="*/ 2147483647 w 17"/>
              <a:gd name="T7" fmla="*/ 2147483647 h 22"/>
              <a:gd name="T8" fmla="*/ 2147483647 w 17"/>
              <a:gd name="T9" fmla="*/ 2147483647 h 22"/>
              <a:gd name="T10" fmla="*/ 2147483647 w 17"/>
              <a:gd name="T11" fmla="*/ 2147483647 h 22"/>
              <a:gd name="T12" fmla="*/ 2147483647 w 17"/>
              <a:gd name="T13" fmla="*/ 2147483647 h 22"/>
              <a:gd name="T14" fmla="*/ 2147483647 w 17"/>
              <a:gd name="T15" fmla="*/ 2147483647 h 22"/>
              <a:gd name="T16" fmla="*/ 2147483647 w 17"/>
              <a:gd name="T17" fmla="*/ 2147483647 h 22"/>
              <a:gd name="T18" fmla="*/ 2147483647 w 17"/>
              <a:gd name="T19" fmla="*/ 2147483647 h 22"/>
              <a:gd name="T20" fmla="*/ 2147483647 w 17"/>
              <a:gd name="T21" fmla="*/ 2147483647 h 22"/>
              <a:gd name="T22" fmla="*/ 2147483647 w 17"/>
              <a:gd name="T23" fmla="*/ 2147483647 h 22"/>
              <a:gd name="T24" fmla="*/ 2147483647 w 17"/>
              <a:gd name="T25" fmla="*/ 2147483647 h 22"/>
              <a:gd name="T26" fmla="*/ 2147483647 w 17"/>
              <a:gd name="T27" fmla="*/ 2147483647 h 22"/>
              <a:gd name="T28" fmla="*/ 2147483647 w 17"/>
              <a:gd name="T29" fmla="*/ 2147483647 h 22"/>
              <a:gd name="T30" fmla="*/ 2147483647 w 17"/>
              <a:gd name="T31" fmla="*/ 2147483647 h 22"/>
              <a:gd name="T32" fmla="*/ 2147483647 w 17"/>
              <a:gd name="T33" fmla="*/ 2147483647 h 22"/>
              <a:gd name="T34" fmla="*/ 2147483647 w 17"/>
              <a:gd name="T35" fmla="*/ 2147483647 h 22"/>
              <a:gd name="T36" fmla="*/ 2147483647 w 17"/>
              <a:gd name="T37" fmla="*/ 2147483647 h 22"/>
              <a:gd name="T38" fmla="*/ 2147483647 w 17"/>
              <a:gd name="T39" fmla="*/ 2147483647 h 22"/>
              <a:gd name="T40" fmla="*/ 2147483647 w 17"/>
              <a:gd name="T41" fmla="*/ 2147483647 h 22"/>
              <a:gd name="T42" fmla="*/ 0 w 17"/>
              <a:gd name="T43" fmla="*/ 2147483647 h 22"/>
              <a:gd name="T44" fmla="*/ 0 w 17"/>
              <a:gd name="T45" fmla="*/ 2147483647 h 22"/>
              <a:gd name="T46" fmla="*/ 0 w 17"/>
              <a:gd name="T47" fmla="*/ 2147483647 h 22"/>
              <a:gd name="T48" fmla="*/ 0 w 17"/>
              <a:gd name="T49" fmla="*/ 2147483647 h 22"/>
              <a:gd name="T50" fmla="*/ 0 w 17"/>
              <a:gd name="T51" fmla="*/ 2147483647 h 22"/>
              <a:gd name="T52" fmla="*/ 0 w 17"/>
              <a:gd name="T53" fmla="*/ 2147483647 h 22"/>
              <a:gd name="T54" fmla="*/ 0 w 17"/>
              <a:gd name="T55" fmla="*/ 2147483647 h 22"/>
              <a:gd name="T56" fmla="*/ 2147483647 w 17"/>
              <a:gd name="T57" fmla="*/ 2147483647 h 22"/>
              <a:gd name="T58" fmla="*/ 2147483647 w 17"/>
              <a:gd name="T59" fmla="*/ 2147483647 h 22"/>
              <a:gd name="T60" fmla="*/ 2147483647 w 17"/>
              <a:gd name="T61" fmla="*/ 2147483647 h 22"/>
              <a:gd name="T62" fmla="*/ 2147483647 w 17"/>
              <a:gd name="T63" fmla="*/ 2147483647 h 22"/>
              <a:gd name="T64" fmla="*/ 2147483647 w 17"/>
              <a:gd name="T65" fmla="*/ 0 h 2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22"/>
              <a:gd name="T101" fmla="*/ 17 w 17"/>
              <a:gd name="T102" fmla="*/ 22 h 2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22">
                <a:moveTo>
                  <a:pt x="10" y="0"/>
                </a:moveTo>
                <a:lnTo>
                  <a:pt x="10" y="3"/>
                </a:lnTo>
                <a:lnTo>
                  <a:pt x="12" y="3"/>
                </a:lnTo>
                <a:lnTo>
                  <a:pt x="15" y="3"/>
                </a:lnTo>
                <a:lnTo>
                  <a:pt x="15" y="5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7" y="14"/>
                </a:lnTo>
                <a:lnTo>
                  <a:pt x="17" y="17"/>
                </a:lnTo>
                <a:lnTo>
                  <a:pt x="15" y="17"/>
                </a:lnTo>
                <a:lnTo>
                  <a:pt x="15" y="19"/>
                </a:lnTo>
                <a:lnTo>
                  <a:pt x="12" y="19"/>
                </a:lnTo>
                <a:lnTo>
                  <a:pt x="10" y="19"/>
                </a:lnTo>
                <a:lnTo>
                  <a:pt x="10" y="22"/>
                </a:lnTo>
                <a:lnTo>
                  <a:pt x="8" y="19"/>
                </a:lnTo>
                <a:lnTo>
                  <a:pt x="5" y="19"/>
                </a:lnTo>
                <a:lnTo>
                  <a:pt x="3" y="19"/>
                </a:lnTo>
                <a:lnTo>
                  <a:pt x="3" y="17"/>
                </a:lnTo>
                <a:lnTo>
                  <a:pt x="0" y="17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3" y="5"/>
                </a:lnTo>
                <a:lnTo>
                  <a:pt x="3" y="3"/>
                </a:lnTo>
                <a:lnTo>
                  <a:pt x="5" y="3"/>
                </a:lnTo>
                <a:lnTo>
                  <a:pt x="8" y="3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6" name="Freeform 78"/>
          <p:cNvSpPr>
            <a:spLocks/>
          </p:cNvSpPr>
          <p:nvPr/>
        </p:nvSpPr>
        <p:spPr bwMode="auto">
          <a:xfrm>
            <a:off x="4556125" y="3022600"/>
            <a:ext cx="26988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0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2147483647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2147483647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0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10" y="0"/>
                </a:moveTo>
                <a:lnTo>
                  <a:pt x="10" y="0"/>
                </a:lnTo>
                <a:lnTo>
                  <a:pt x="12" y="0"/>
                </a:lnTo>
                <a:lnTo>
                  <a:pt x="14" y="0"/>
                </a:lnTo>
                <a:lnTo>
                  <a:pt x="14" y="3"/>
                </a:lnTo>
                <a:lnTo>
                  <a:pt x="17" y="3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7" y="15"/>
                </a:lnTo>
                <a:lnTo>
                  <a:pt x="14" y="17"/>
                </a:lnTo>
                <a:lnTo>
                  <a:pt x="12" y="17"/>
                </a:lnTo>
                <a:lnTo>
                  <a:pt x="10" y="19"/>
                </a:lnTo>
                <a:lnTo>
                  <a:pt x="7" y="19"/>
                </a:lnTo>
                <a:lnTo>
                  <a:pt x="5" y="17"/>
                </a:lnTo>
                <a:lnTo>
                  <a:pt x="3" y="17"/>
                </a:lnTo>
                <a:lnTo>
                  <a:pt x="3" y="15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3" y="3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7" name="Freeform 79"/>
          <p:cNvSpPr>
            <a:spLocks/>
          </p:cNvSpPr>
          <p:nvPr/>
        </p:nvSpPr>
        <p:spPr bwMode="auto">
          <a:xfrm>
            <a:off x="4229100" y="2763838"/>
            <a:ext cx="26988" cy="30162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9" y="0"/>
                </a:moveTo>
                <a:lnTo>
                  <a:pt x="9" y="0"/>
                </a:lnTo>
                <a:lnTo>
                  <a:pt x="12" y="0"/>
                </a:lnTo>
                <a:lnTo>
                  <a:pt x="14" y="3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7" y="14"/>
                </a:lnTo>
                <a:lnTo>
                  <a:pt x="14" y="17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2" y="17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2" y="3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8" name="Freeform 80"/>
          <p:cNvSpPr>
            <a:spLocks/>
          </p:cNvSpPr>
          <p:nvPr/>
        </p:nvSpPr>
        <p:spPr bwMode="auto">
          <a:xfrm>
            <a:off x="4424363" y="2794000"/>
            <a:ext cx="26987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7" y="0"/>
                </a:moveTo>
                <a:lnTo>
                  <a:pt x="10" y="0"/>
                </a:lnTo>
                <a:lnTo>
                  <a:pt x="12" y="0"/>
                </a:lnTo>
                <a:lnTo>
                  <a:pt x="14" y="3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7" y="14"/>
                </a:lnTo>
                <a:lnTo>
                  <a:pt x="14" y="17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7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3" y="3"/>
                </a:lnTo>
                <a:lnTo>
                  <a:pt x="5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9" name="Freeform 81"/>
          <p:cNvSpPr>
            <a:spLocks/>
          </p:cNvSpPr>
          <p:nvPr/>
        </p:nvSpPr>
        <p:spPr bwMode="auto">
          <a:xfrm>
            <a:off x="4692650" y="2779713"/>
            <a:ext cx="30163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0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0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1" y="0"/>
                </a:lnTo>
                <a:lnTo>
                  <a:pt x="14" y="0"/>
                </a:lnTo>
                <a:lnTo>
                  <a:pt x="14" y="2"/>
                </a:lnTo>
                <a:lnTo>
                  <a:pt x="16" y="2"/>
                </a:lnTo>
                <a:lnTo>
                  <a:pt x="16" y="4"/>
                </a:lnTo>
                <a:lnTo>
                  <a:pt x="16" y="7"/>
                </a:lnTo>
                <a:lnTo>
                  <a:pt x="19" y="9"/>
                </a:lnTo>
                <a:lnTo>
                  <a:pt x="16" y="9"/>
                </a:lnTo>
                <a:lnTo>
                  <a:pt x="16" y="12"/>
                </a:lnTo>
                <a:lnTo>
                  <a:pt x="16" y="14"/>
                </a:lnTo>
                <a:lnTo>
                  <a:pt x="14" y="14"/>
                </a:lnTo>
                <a:lnTo>
                  <a:pt x="14" y="16"/>
                </a:lnTo>
                <a:lnTo>
                  <a:pt x="11" y="16"/>
                </a:lnTo>
                <a:lnTo>
                  <a:pt x="11" y="19"/>
                </a:lnTo>
                <a:lnTo>
                  <a:pt x="9" y="19"/>
                </a:lnTo>
                <a:lnTo>
                  <a:pt x="7" y="19"/>
                </a:lnTo>
                <a:lnTo>
                  <a:pt x="4" y="16"/>
                </a:lnTo>
                <a:lnTo>
                  <a:pt x="2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30" name="Freeform 82"/>
          <p:cNvSpPr>
            <a:spLocks/>
          </p:cNvSpPr>
          <p:nvPr/>
        </p:nvSpPr>
        <p:spPr bwMode="auto">
          <a:xfrm>
            <a:off x="3856038" y="2843213"/>
            <a:ext cx="30162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2"/>
                </a:lnTo>
                <a:lnTo>
                  <a:pt x="17" y="2"/>
                </a:lnTo>
                <a:lnTo>
                  <a:pt x="17" y="5"/>
                </a:lnTo>
                <a:lnTo>
                  <a:pt x="17" y="7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7" y="14"/>
                </a:lnTo>
                <a:lnTo>
                  <a:pt x="17" y="16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6"/>
                </a:lnTo>
                <a:lnTo>
                  <a:pt x="3" y="14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3" y="5"/>
                </a:lnTo>
                <a:lnTo>
                  <a:pt x="3" y="2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31" name="Freeform 83"/>
          <p:cNvSpPr>
            <a:spLocks/>
          </p:cNvSpPr>
          <p:nvPr/>
        </p:nvSpPr>
        <p:spPr bwMode="auto">
          <a:xfrm>
            <a:off x="3529013" y="3030538"/>
            <a:ext cx="26987" cy="30162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2147483647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2147483647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2147483647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2147483647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10" y="0"/>
                </a:moveTo>
                <a:lnTo>
                  <a:pt x="12" y="0"/>
                </a:lnTo>
                <a:lnTo>
                  <a:pt x="12" y="2"/>
                </a:lnTo>
                <a:lnTo>
                  <a:pt x="14" y="2"/>
                </a:lnTo>
                <a:lnTo>
                  <a:pt x="14" y="5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7" y="14"/>
                </a:lnTo>
                <a:lnTo>
                  <a:pt x="17" y="17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2" y="17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2" y="5"/>
                </a:lnTo>
                <a:lnTo>
                  <a:pt x="5" y="2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32" name="Freeform 84"/>
          <p:cNvSpPr>
            <a:spLocks/>
          </p:cNvSpPr>
          <p:nvPr/>
        </p:nvSpPr>
        <p:spPr bwMode="auto">
          <a:xfrm>
            <a:off x="3886200" y="3276600"/>
            <a:ext cx="26988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0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0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7" y="0"/>
                </a:moveTo>
                <a:lnTo>
                  <a:pt x="10" y="0"/>
                </a:lnTo>
                <a:lnTo>
                  <a:pt x="12" y="0"/>
                </a:lnTo>
                <a:lnTo>
                  <a:pt x="14" y="3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4" y="15"/>
                </a:lnTo>
                <a:lnTo>
                  <a:pt x="14" y="17"/>
                </a:lnTo>
                <a:lnTo>
                  <a:pt x="12" y="17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5" y="17"/>
                </a:lnTo>
                <a:lnTo>
                  <a:pt x="2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2" y="3"/>
                </a:lnTo>
                <a:lnTo>
                  <a:pt x="2" y="0"/>
                </a:lnTo>
                <a:lnTo>
                  <a:pt x="5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33" name="Freeform 85"/>
          <p:cNvSpPr>
            <a:spLocks/>
          </p:cNvSpPr>
          <p:nvPr/>
        </p:nvSpPr>
        <p:spPr bwMode="auto">
          <a:xfrm>
            <a:off x="4454525" y="3184525"/>
            <a:ext cx="26988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0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0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7" y="0"/>
                </a:moveTo>
                <a:lnTo>
                  <a:pt x="10" y="0"/>
                </a:lnTo>
                <a:lnTo>
                  <a:pt x="12" y="0"/>
                </a:lnTo>
                <a:lnTo>
                  <a:pt x="14" y="2"/>
                </a:lnTo>
                <a:lnTo>
                  <a:pt x="14" y="5"/>
                </a:lnTo>
                <a:lnTo>
                  <a:pt x="17" y="5"/>
                </a:lnTo>
                <a:lnTo>
                  <a:pt x="17" y="7"/>
                </a:lnTo>
                <a:lnTo>
                  <a:pt x="17" y="9"/>
                </a:lnTo>
                <a:lnTo>
                  <a:pt x="17" y="12"/>
                </a:lnTo>
                <a:lnTo>
                  <a:pt x="14" y="14"/>
                </a:lnTo>
                <a:lnTo>
                  <a:pt x="14" y="17"/>
                </a:lnTo>
                <a:lnTo>
                  <a:pt x="12" y="17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7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3" y="2"/>
                </a:lnTo>
                <a:lnTo>
                  <a:pt x="3" y="0"/>
                </a:lnTo>
                <a:lnTo>
                  <a:pt x="5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34" name="Freeform 86"/>
          <p:cNvSpPr>
            <a:spLocks/>
          </p:cNvSpPr>
          <p:nvPr/>
        </p:nvSpPr>
        <p:spPr bwMode="auto">
          <a:xfrm>
            <a:off x="4160838" y="2933700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5" y="2"/>
                </a:lnTo>
                <a:lnTo>
                  <a:pt x="17" y="2"/>
                </a:lnTo>
                <a:lnTo>
                  <a:pt x="17" y="4"/>
                </a:lnTo>
                <a:lnTo>
                  <a:pt x="19" y="7"/>
                </a:lnTo>
                <a:lnTo>
                  <a:pt x="19" y="9"/>
                </a:lnTo>
                <a:lnTo>
                  <a:pt x="19" y="11"/>
                </a:lnTo>
                <a:lnTo>
                  <a:pt x="17" y="14"/>
                </a:lnTo>
                <a:lnTo>
                  <a:pt x="17" y="16"/>
                </a:lnTo>
                <a:lnTo>
                  <a:pt x="15" y="16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5" y="16"/>
                </a:lnTo>
                <a:lnTo>
                  <a:pt x="3" y="16"/>
                </a:lnTo>
                <a:lnTo>
                  <a:pt x="3" y="14"/>
                </a:lnTo>
                <a:lnTo>
                  <a:pt x="0" y="14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3" y="4"/>
                </a:lnTo>
                <a:lnTo>
                  <a:pt x="3" y="2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35" name="Freeform 87"/>
          <p:cNvSpPr>
            <a:spLocks/>
          </p:cNvSpPr>
          <p:nvPr/>
        </p:nvSpPr>
        <p:spPr bwMode="auto">
          <a:xfrm>
            <a:off x="3908425" y="3068638"/>
            <a:ext cx="30163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5" y="2"/>
                </a:lnTo>
                <a:lnTo>
                  <a:pt x="17" y="2"/>
                </a:lnTo>
                <a:lnTo>
                  <a:pt x="17" y="4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7" y="14"/>
                </a:lnTo>
                <a:lnTo>
                  <a:pt x="17" y="16"/>
                </a:lnTo>
                <a:lnTo>
                  <a:pt x="15" y="16"/>
                </a:lnTo>
                <a:lnTo>
                  <a:pt x="12" y="19"/>
                </a:lnTo>
                <a:lnTo>
                  <a:pt x="10" y="19"/>
                </a:lnTo>
                <a:lnTo>
                  <a:pt x="8" y="19"/>
                </a:lnTo>
                <a:lnTo>
                  <a:pt x="5" y="16"/>
                </a:lnTo>
                <a:lnTo>
                  <a:pt x="3" y="16"/>
                </a:lnTo>
                <a:lnTo>
                  <a:pt x="3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3" y="4"/>
                </a:lnTo>
                <a:lnTo>
                  <a:pt x="3" y="2"/>
                </a:lnTo>
                <a:lnTo>
                  <a:pt x="5" y="2"/>
                </a:lnTo>
                <a:lnTo>
                  <a:pt x="8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36" name="Freeform 88"/>
          <p:cNvSpPr>
            <a:spLocks/>
          </p:cNvSpPr>
          <p:nvPr/>
        </p:nvSpPr>
        <p:spPr bwMode="auto">
          <a:xfrm>
            <a:off x="4154488" y="3132138"/>
            <a:ext cx="30162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0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0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1" y="0"/>
                </a:lnTo>
                <a:lnTo>
                  <a:pt x="14" y="0"/>
                </a:lnTo>
                <a:lnTo>
                  <a:pt x="16" y="2"/>
                </a:lnTo>
                <a:lnTo>
                  <a:pt x="16" y="5"/>
                </a:lnTo>
                <a:lnTo>
                  <a:pt x="19" y="5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6" y="14"/>
                </a:lnTo>
                <a:lnTo>
                  <a:pt x="16" y="16"/>
                </a:lnTo>
                <a:lnTo>
                  <a:pt x="14" y="16"/>
                </a:lnTo>
                <a:lnTo>
                  <a:pt x="11" y="19"/>
                </a:lnTo>
                <a:lnTo>
                  <a:pt x="9" y="19"/>
                </a:lnTo>
                <a:lnTo>
                  <a:pt x="7" y="19"/>
                </a:lnTo>
                <a:lnTo>
                  <a:pt x="7" y="16"/>
                </a:lnTo>
                <a:lnTo>
                  <a:pt x="4" y="16"/>
                </a:lnTo>
                <a:lnTo>
                  <a:pt x="2" y="14"/>
                </a:lnTo>
                <a:lnTo>
                  <a:pt x="2" y="12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2" y="5"/>
                </a:lnTo>
                <a:lnTo>
                  <a:pt x="4" y="2"/>
                </a:lnTo>
                <a:lnTo>
                  <a:pt x="4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37" name="Freeform 89"/>
          <p:cNvSpPr>
            <a:spLocks/>
          </p:cNvSpPr>
          <p:nvPr/>
        </p:nvSpPr>
        <p:spPr bwMode="auto">
          <a:xfrm>
            <a:off x="4259263" y="3275013"/>
            <a:ext cx="26987" cy="33337"/>
          </a:xfrm>
          <a:custGeom>
            <a:avLst/>
            <a:gdLst>
              <a:gd name="T0" fmla="*/ 2147483647 w 17"/>
              <a:gd name="T1" fmla="*/ 0 h 21"/>
              <a:gd name="T2" fmla="*/ 2147483647 w 17"/>
              <a:gd name="T3" fmla="*/ 2147483647 h 21"/>
              <a:gd name="T4" fmla="*/ 2147483647 w 17"/>
              <a:gd name="T5" fmla="*/ 2147483647 h 21"/>
              <a:gd name="T6" fmla="*/ 2147483647 w 17"/>
              <a:gd name="T7" fmla="*/ 2147483647 h 21"/>
              <a:gd name="T8" fmla="*/ 2147483647 w 17"/>
              <a:gd name="T9" fmla="*/ 2147483647 h 21"/>
              <a:gd name="T10" fmla="*/ 2147483647 w 17"/>
              <a:gd name="T11" fmla="*/ 2147483647 h 21"/>
              <a:gd name="T12" fmla="*/ 2147483647 w 17"/>
              <a:gd name="T13" fmla="*/ 2147483647 h 21"/>
              <a:gd name="T14" fmla="*/ 2147483647 w 17"/>
              <a:gd name="T15" fmla="*/ 2147483647 h 21"/>
              <a:gd name="T16" fmla="*/ 2147483647 w 17"/>
              <a:gd name="T17" fmla="*/ 2147483647 h 21"/>
              <a:gd name="T18" fmla="*/ 2147483647 w 17"/>
              <a:gd name="T19" fmla="*/ 2147483647 h 21"/>
              <a:gd name="T20" fmla="*/ 2147483647 w 17"/>
              <a:gd name="T21" fmla="*/ 2147483647 h 21"/>
              <a:gd name="T22" fmla="*/ 2147483647 w 17"/>
              <a:gd name="T23" fmla="*/ 2147483647 h 21"/>
              <a:gd name="T24" fmla="*/ 2147483647 w 17"/>
              <a:gd name="T25" fmla="*/ 2147483647 h 21"/>
              <a:gd name="T26" fmla="*/ 2147483647 w 17"/>
              <a:gd name="T27" fmla="*/ 2147483647 h 21"/>
              <a:gd name="T28" fmla="*/ 2147483647 w 17"/>
              <a:gd name="T29" fmla="*/ 2147483647 h 21"/>
              <a:gd name="T30" fmla="*/ 2147483647 w 17"/>
              <a:gd name="T31" fmla="*/ 2147483647 h 21"/>
              <a:gd name="T32" fmla="*/ 2147483647 w 17"/>
              <a:gd name="T33" fmla="*/ 2147483647 h 21"/>
              <a:gd name="T34" fmla="*/ 2147483647 w 17"/>
              <a:gd name="T35" fmla="*/ 2147483647 h 21"/>
              <a:gd name="T36" fmla="*/ 2147483647 w 17"/>
              <a:gd name="T37" fmla="*/ 2147483647 h 21"/>
              <a:gd name="T38" fmla="*/ 2147483647 w 17"/>
              <a:gd name="T39" fmla="*/ 2147483647 h 21"/>
              <a:gd name="T40" fmla="*/ 2147483647 w 17"/>
              <a:gd name="T41" fmla="*/ 2147483647 h 21"/>
              <a:gd name="T42" fmla="*/ 0 w 17"/>
              <a:gd name="T43" fmla="*/ 2147483647 h 21"/>
              <a:gd name="T44" fmla="*/ 0 w 17"/>
              <a:gd name="T45" fmla="*/ 2147483647 h 21"/>
              <a:gd name="T46" fmla="*/ 0 w 17"/>
              <a:gd name="T47" fmla="*/ 2147483647 h 21"/>
              <a:gd name="T48" fmla="*/ 0 w 17"/>
              <a:gd name="T49" fmla="*/ 2147483647 h 21"/>
              <a:gd name="T50" fmla="*/ 0 w 17"/>
              <a:gd name="T51" fmla="*/ 2147483647 h 21"/>
              <a:gd name="T52" fmla="*/ 0 w 17"/>
              <a:gd name="T53" fmla="*/ 2147483647 h 21"/>
              <a:gd name="T54" fmla="*/ 0 w 17"/>
              <a:gd name="T55" fmla="*/ 2147483647 h 21"/>
              <a:gd name="T56" fmla="*/ 2147483647 w 17"/>
              <a:gd name="T57" fmla="*/ 2147483647 h 21"/>
              <a:gd name="T58" fmla="*/ 2147483647 w 17"/>
              <a:gd name="T59" fmla="*/ 2147483647 h 21"/>
              <a:gd name="T60" fmla="*/ 2147483647 w 17"/>
              <a:gd name="T61" fmla="*/ 2147483647 h 21"/>
              <a:gd name="T62" fmla="*/ 2147483647 w 17"/>
              <a:gd name="T63" fmla="*/ 2147483647 h 21"/>
              <a:gd name="T64" fmla="*/ 2147483647 w 17"/>
              <a:gd name="T65" fmla="*/ 0 h 2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21"/>
              <a:gd name="T101" fmla="*/ 17 w 17"/>
              <a:gd name="T102" fmla="*/ 21 h 2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21">
                <a:moveTo>
                  <a:pt x="7" y="0"/>
                </a:moveTo>
                <a:lnTo>
                  <a:pt x="9" y="2"/>
                </a:lnTo>
                <a:lnTo>
                  <a:pt x="12" y="2"/>
                </a:lnTo>
                <a:lnTo>
                  <a:pt x="14" y="2"/>
                </a:lnTo>
                <a:lnTo>
                  <a:pt x="14" y="4"/>
                </a:lnTo>
                <a:lnTo>
                  <a:pt x="17" y="4"/>
                </a:lnTo>
                <a:lnTo>
                  <a:pt x="17" y="7"/>
                </a:lnTo>
                <a:lnTo>
                  <a:pt x="17" y="9"/>
                </a:lnTo>
                <a:lnTo>
                  <a:pt x="17" y="12"/>
                </a:lnTo>
                <a:lnTo>
                  <a:pt x="17" y="14"/>
                </a:lnTo>
                <a:lnTo>
                  <a:pt x="17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21"/>
                </a:lnTo>
                <a:lnTo>
                  <a:pt x="7" y="19"/>
                </a:lnTo>
                <a:lnTo>
                  <a:pt x="5" y="19"/>
                </a:lnTo>
                <a:lnTo>
                  <a:pt x="2" y="19"/>
                </a:lnTo>
                <a:lnTo>
                  <a:pt x="2" y="16"/>
                </a:lnTo>
                <a:lnTo>
                  <a:pt x="0" y="16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2" y="4"/>
                </a:lnTo>
                <a:lnTo>
                  <a:pt x="2" y="2"/>
                </a:lnTo>
                <a:lnTo>
                  <a:pt x="5" y="2"/>
                </a:lnTo>
                <a:lnTo>
                  <a:pt x="7" y="2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38" name="Freeform 90"/>
          <p:cNvSpPr>
            <a:spLocks/>
          </p:cNvSpPr>
          <p:nvPr/>
        </p:nvSpPr>
        <p:spPr bwMode="auto">
          <a:xfrm>
            <a:off x="5014913" y="2925763"/>
            <a:ext cx="30162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5" y="0"/>
                </a:lnTo>
                <a:lnTo>
                  <a:pt x="15" y="2"/>
                </a:lnTo>
                <a:lnTo>
                  <a:pt x="17" y="2"/>
                </a:lnTo>
                <a:lnTo>
                  <a:pt x="17" y="5"/>
                </a:lnTo>
                <a:lnTo>
                  <a:pt x="17" y="7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7" y="14"/>
                </a:lnTo>
                <a:lnTo>
                  <a:pt x="17" y="16"/>
                </a:lnTo>
                <a:lnTo>
                  <a:pt x="15" y="19"/>
                </a:lnTo>
                <a:lnTo>
                  <a:pt x="12" y="19"/>
                </a:lnTo>
                <a:lnTo>
                  <a:pt x="10" y="19"/>
                </a:lnTo>
                <a:lnTo>
                  <a:pt x="8" y="19"/>
                </a:lnTo>
                <a:lnTo>
                  <a:pt x="5" y="19"/>
                </a:lnTo>
                <a:lnTo>
                  <a:pt x="3" y="16"/>
                </a:lnTo>
                <a:lnTo>
                  <a:pt x="3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3" y="7"/>
                </a:lnTo>
                <a:lnTo>
                  <a:pt x="3" y="5"/>
                </a:lnTo>
                <a:lnTo>
                  <a:pt x="3" y="2"/>
                </a:lnTo>
                <a:lnTo>
                  <a:pt x="5" y="2"/>
                </a:lnTo>
                <a:lnTo>
                  <a:pt x="8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39" name="Freeform 91"/>
          <p:cNvSpPr>
            <a:spLocks/>
          </p:cNvSpPr>
          <p:nvPr/>
        </p:nvSpPr>
        <p:spPr bwMode="auto">
          <a:xfrm>
            <a:off x="5124450" y="3038475"/>
            <a:ext cx="30163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0"/>
                </a:lnTo>
                <a:lnTo>
                  <a:pt x="14" y="2"/>
                </a:lnTo>
                <a:lnTo>
                  <a:pt x="17" y="2"/>
                </a:lnTo>
                <a:lnTo>
                  <a:pt x="17" y="5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9" y="14"/>
                </a:lnTo>
                <a:lnTo>
                  <a:pt x="17" y="14"/>
                </a:lnTo>
                <a:lnTo>
                  <a:pt x="17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6"/>
                </a:lnTo>
                <a:lnTo>
                  <a:pt x="3" y="16"/>
                </a:lnTo>
                <a:lnTo>
                  <a:pt x="3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3" y="7"/>
                </a:lnTo>
                <a:lnTo>
                  <a:pt x="3" y="5"/>
                </a:lnTo>
                <a:lnTo>
                  <a:pt x="3" y="2"/>
                </a:lnTo>
                <a:lnTo>
                  <a:pt x="5" y="2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40" name="Freeform 92"/>
          <p:cNvSpPr>
            <a:spLocks/>
          </p:cNvSpPr>
          <p:nvPr/>
        </p:nvSpPr>
        <p:spPr bwMode="auto">
          <a:xfrm>
            <a:off x="4627563" y="3124200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3"/>
                </a:lnTo>
                <a:lnTo>
                  <a:pt x="17" y="3"/>
                </a:lnTo>
                <a:lnTo>
                  <a:pt x="17" y="5"/>
                </a:lnTo>
                <a:lnTo>
                  <a:pt x="19" y="7"/>
                </a:lnTo>
                <a:lnTo>
                  <a:pt x="19" y="10"/>
                </a:lnTo>
                <a:lnTo>
                  <a:pt x="19" y="12"/>
                </a:lnTo>
                <a:lnTo>
                  <a:pt x="17" y="14"/>
                </a:lnTo>
                <a:lnTo>
                  <a:pt x="17" y="17"/>
                </a:lnTo>
                <a:lnTo>
                  <a:pt x="14" y="17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7"/>
                </a:lnTo>
                <a:lnTo>
                  <a:pt x="3" y="17"/>
                </a:lnTo>
                <a:lnTo>
                  <a:pt x="3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3" y="5"/>
                </a:lnTo>
                <a:lnTo>
                  <a:pt x="3" y="3"/>
                </a:lnTo>
                <a:lnTo>
                  <a:pt x="5" y="3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41" name="Freeform 93"/>
          <p:cNvSpPr>
            <a:spLocks/>
          </p:cNvSpPr>
          <p:nvPr/>
        </p:nvSpPr>
        <p:spPr bwMode="auto">
          <a:xfrm>
            <a:off x="5181600" y="2903538"/>
            <a:ext cx="30163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4" y="0"/>
                </a:lnTo>
                <a:lnTo>
                  <a:pt x="14" y="2"/>
                </a:lnTo>
                <a:lnTo>
                  <a:pt x="16" y="2"/>
                </a:lnTo>
                <a:lnTo>
                  <a:pt x="16" y="4"/>
                </a:lnTo>
                <a:lnTo>
                  <a:pt x="19" y="4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9" y="14"/>
                </a:lnTo>
                <a:lnTo>
                  <a:pt x="16" y="14"/>
                </a:lnTo>
                <a:lnTo>
                  <a:pt x="16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4" y="16"/>
                </a:lnTo>
                <a:lnTo>
                  <a:pt x="2" y="16"/>
                </a:lnTo>
                <a:lnTo>
                  <a:pt x="2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2" y="4"/>
                </a:lnTo>
                <a:lnTo>
                  <a:pt x="2" y="2"/>
                </a:lnTo>
                <a:lnTo>
                  <a:pt x="4" y="2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42" name="Freeform 94"/>
          <p:cNvSpPr>
            <a:spLocks/>
          </p:cNvSpPr>
          <p:nvPr/>
        </p:nvSpPr>
        <p:spPr bwMode="auto">
          <a:xfrm>
            <a:off x="4419600" y="4114800"/>
            <a:ext cx="26988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0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0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7" y="0"/>
                </a:moveTo>
                <a:lnTo>
                  <a:pt x="10" y="0"/>
                </a:lnTo>
                <a:lnTo>
                  <a:pt x="12" y="0"/>
                </a:lnTo>
                <a:lnTo>
                  <a:pt x="14" y="2"/>
                </a:lnTo>
                <a:lnTo>
                  <a:pt x="14" y="5"/>
                </a:lnTo>
                <a:lnTo>
                  <a:pt x="17" y="5"/>
                </a:lnTo>
                <a:lnTo>
                  <a:pt x="17" y="7"/>
                </a:lnTo>
                <a:lnTo>
                  <a:pt x="17" y="9"/>
                </a:lnTo>
                <a:lnTo>
                  <a:pt x="17" y="12"/>
                </a:lnTo>
                <a:lnTo>
                  <a:pt x="14" y="14"/>
                </a:lnTo>
                <a:lnTo>
                  <a:pt x="14" y="17"/>
                </a:lnTo>
                <a:lnTo>
                  <a:pt x="12" y="17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7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3" y="2"/>
                </a:lnTo>
                <a:lnTo>
                  <a:pt x="3" y="0"/>
                </a:lnTo>
                <a:lnTo>
                  <a:pt x="5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43" name="Freeform 95"/>
          <p:cNvSpPr>
            <a:spLocks/>
          </p:cNvSpPr>
          <p:nvPr/>
        </p:nvSpPr>
        <p:spPr bwMode="auto">
          <a:xfrm>
            <a:off x="4495800" y="4495800"/>
            <a:ext cx="26988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0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0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7" y="0"/>
                </a:moveTo>
                <a:lnTo>
                  <a:pt x="10" y="0"/>
                </a:lnTo>
                <a:lnTo>
                  <a:pt x="12" y="0"/>
                </a:lnTo>
                <a:lnTo>
                  <a:pt x="14" y="2"/>
                </a:lnTo>
                <a:lnTo>
                  <a:pt x="14" y="5"/>
                </a:lnTo>
                <a:lnTo>
                  <a:pt x="17" y="5"/>
                </a:lnTo>
                <a:lnTo>
                  <a:pt x="17" y="7"/>
                </a:lnTo>
                <a:lnTo>
                  <a:pt x="17" y="9"/>
                </a:lnTo>
                <a:lnTo>
                  <a:pt x="17" y="12"/>
                </a:lnTo>
                <a:lnTo>
                  <a:pt x="14" y="14"/>
                </a:lnTo>
                <a:lnTo>
                  <a:pt x="14" y="17"/>
                </a:lnTo>
                <a:lnTo>
                  <a:pt x="12" y="17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7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3" y="2"/>
                </a:lnTo>
                <a:lnTo>
                  <a:pt x="3" y="0"/>
                </a:lnTo>
                <a:lnTo>
                  <a:pt x="5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44" name="Freeform 96"/>
          <p:cNvSpPr>
            <a:spLocks/>
          </p:cNvSpPr>
          <p:nvPr/>
        </p:nvSpPr>
        <p:spPr bwMode="auto">
          <a:xfrm>
            <a:off x="7543800" y="2487613"/>
            <a:ext cx="1376363" cy="712787"/>
          </a:xfrm>
          <a:custGeom>
            <a:avLst/>
            <a:gdLst>
              <a:gd name="T0" fmla="*/ 0 w 867"/>
              <a:gd name="T1" fmla="*/ 2147483647 h 449"/>
              <a:gd name="T2" fmla="*/ 2147483647 w 867"/>
              <a:gd name="T3" fmla="*/ 2147483647 h 449"/>
              <a:gd name="T4" fmla="*/ 2147483647 w 867"/>
              <a:gd name="T5" fmla="*/ 2147483647 h 449"/>
              <a:gd name="T6" fmla="*/ 2147483647 w 867"/>
              <a:gd name="T7" fmla="*/ 2147483647 h 449"/>
              <a:gd name="T8" fmla="*/ 2147483647 w 867"/>
              <a:gd name="T9" fmla="*/ 2147483647 h 449"/>
              <a:gd name="T10" fmla="*/ 2147483647 w 867"/>
              <a:gd name="T11" fmla="*/ 2147483647 h 449"/>
              <a:gd name="T12" fmla="*/ 2147483647 w 867"/>
              <a:gd name="T13" fmla="*/ 2147483647 h 449"/>
              <a:gd name="T14" fmla="*/ 2147483647 w 867"/>
              <a:gd name="T15" fmla="*/ 2147483647 h 449"/>
              <a:gd name="T16" fmla="*/ 0 w 867"/>
              <a:gd name="T17" fmla="*/ 2147483647 h 449"/>
              <a:gd name="T18" fmla="*/ 0 w 867"/>
              <a:gd name="T19" fmla="*/ 2147483647 h 44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67"/>
              <a:gd name="T31" fmla="*/ 0 h 449"/>
              <a:gd name="T32" fmla="*/ 867 w 867"/>
              <a:gd name="T33" fmla="*/ 449 h 44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67" h="449">
                <a:moveTo>
                  <a:pt x="0" y="213"/>
                </a:moveTo>
                <a:lnTo>
                  <a:pt x="144" y="213"/>
                </a:lnTo>
                <a:cubicBezTo>
                  <a:pt x="201" y="187"/>
                  <a:pt x="255" y="86"/>
                  <a:pt x="345" y="57"/>
                </a:cubicBezTo>
                <a:cubicBezTo>
                  <a:pt x="433" y="17"/>
                  <a:pt x="588" y="0"/>
                  <a:pt x="687" y="36"/>
                </a:cubicBezTo>
                <a:cubicBezTo>
                  <a:pt x="786" y="72"/>
                  <a:pt x="867" y="125"/>
                  <a:pt x="867" y="219"/>
                </a:cubicBezTo>
                <a:cubicBezTo>
                  <a:pt x="867" y="313"/>
                  <a:pt x="775" y="385"/>
                  <a:pt x="687" y="417"/>
                </a:cubicBezTo>
                <a:cubicBezTo>
                  <a:pt x="599" y="449"/>
                  <a:pt x="482" y="444"/>
                  <a:pt x="402" y="420"/>
                </a:cubicBezTo>
                <a:cubicBezTo>
                  <a:pt x="322" y="396"/>
                  <a:pt x="208" y="328"/>
                  <a:pt x="141" y="309"/>
                </a:cubicBezTo>
                <a:lnTo>
                  <a:pt x="0" y="309"/>
                </a:lnTo>
                <a:lnTo>
                  <a:pt x="0" y="213"/>
                </a:lnTo>
                <a:close/>
              </a:path>
            </a:pathLst>
          </a:custGeom>
          <a:solidFill>
            <a:srgbClr val="00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30145" name="Freeform 97"/>
          <p:cNvSpPr>
            <a:spLocks/>
          </p:cNvSpPr>
          <p:nvPr/>
        </p:nvSpPr>
        <p:spPr bwMode="auto">
          <a:xfrm>
            <a:off x="7543800" y="2547938"/>
            <a:ext cx="1385888" cy="600075"/>
          </a:xfrm>
          <a:custGeom>
            <a:avLst/>
            <a:gdLst>
              <a:gd name="T0" fmla="*/ 0 w 873"/>
              <a:gd name="T1" fmla="*/ 2147483647 h 378"/>
              <a:gd name="T2" fmla="*/ 2147483647 w 873"/>
              <a:gd name="T3" fmla="*/ 2147483647 h 378"/>
              <a:gd name="T4" fmla="*/ 2147483647 w 873"/>
              <a:gd name="T5" fmla="*/ 2147483647 h 378"/>
              <a:gd name="T6" fmla="*/ 2147483647 w 873"/>
              <a:gd name="T7" fmla="*/ 2147483647 h 378"/>
              <a:gd name="T8" fmla="*/ 2147483647 w 873"/>
              <a:gd name="T9" fmla="*/ 2147483647 h 378"/>
              <a:gd name="T10" fmla="*/ 2147483647 w 873"/>
              <a:gd name="T11" fmla="*/ 2147483647 h 378"/>
              <a:gd name="T12" fmla="*/ 2147483647 w 873"/>
              <a:gd name="T13" fmla="*/ 2147483647 h 378"/>
              <a:gd name="T14" fmla="*/ 2147483647 w 873"/>
              <a:gd name="T15" fmla="*/ 2147483647 h 378"/>
              <a:gd name="T16" fmla="*/ 0 w 873"/>
              <a:gd name="T17" fmla="*/ 2147483647 h 378"/>
              <a:gd name="T18" fmla="*/ 0 w 873"/>
              <a:gd name="T19" fmla="*/ 2147483647 h 37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73"/>
              <a:gd name="T31" fmla="*/ 0 h 378"/>
              <a:gd name="T32" fmla="*/ 873 w 873"/>
              <a:gd name="T33" fmla="*/ 378 h 37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73" h="378">
                <a:moveTo>
                  <a:pt x="0" y="174"/>
                </a:moveTo>
                <a:lnTo>
                  <a:pt x="144" y="174"/>
                </a:lnTo>
                <a:cubicBezTo>
                  <a:pt x="206" y="152"/>
                  <a:pt x="282" y="65"/>
                  <a:pt x="372" y="39"/>
                </a:cubicBezTo>
                <a:cubicBezTo>
                  <a:pt x="504" y="51"/>
                  <a:pt x="591" y="36"/>
                  <a:pt x="687" y="18"/>
                </a:cubicBezTo>
                <a:cubicBezTo>
                  <a:pt x="783" y="0"/>
                  <a:pt x="873" y="99"/>
                  <a:pt x="867" y="180"/>
                </a:cubicBezTo>
                <a:cubicBezTo>
                  <a:pt x="861" y="261"/>
                  <a:pt x="771" y="348"/>
                  <a:pt x="675" y="342"/>
                </a:cubicBezTo>
                <a:cubicBezTo>
                  <a:pt x="579" y="336"/>
                  <a:pt x="501" y="318"/>
                  <a:pt x="402" y="348"/>
                </a:cubicBezTo>
                <a:cubicBezTo>
                  <a:pt x="303" y="378"/>
                  <a:pt x="208" y="289"/>
                  <a:pt x="141" y="270"/>
                </a:cubicBezTo>
                <a:lnTo>
                  <a:pt x="0" y="270"/>
                </a:lnTo>
                <a:lnTo>
                  <a:pt x="0" y="174"/>
                </a:lnTo>
                <a:close/>
              </a:path>
            </a:pathLst>
          </a:custGeom>
          <a:solidFill>
            <a:srgbClr val="00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30146" name="Freeform 98"/>
          <p:cNvSpPr>
            <a:spLocks/>
          </p:cNvSpPr>
          <p:nvPr/>
        </p:nvSpPr>
        <p:spPr bwMode="auto">
          <a:xfrm>
            <a:off x="7534275" y="2619375"/>
            <a:ext cx="1376363" cy="500063"/>
          </a:xfrm>
          <a:custGeom>
            <a:avLst/>
            <a:gdLst>
              <a:gd name="T0" fmla="*/ 0 w 867"/>
              <a:gd name="T1" fmla="*/ 2147483647 h 315"/>
              <a:gd name="T2" fmla="*/ 2147483647 w 867"/>
              <a:gd name="T3" fmla="*/ 2147483647 h 315"/>
              <a:gd name="T4" fmla="*/ 2147483647 w 867"/>
              <a:gd name="T5" fmla="*/ 2147483647 h 315"/>
              <a:gd name="T6" fmla="*/ 2147483647 w 867"/>
              <a:gd name="T7" fmla="*/ 2147483647 h 315"/>
              <a:gd name="T8" fmla="*/ 2147483647 w 867"/>
              <a:gd name="T9" fmla="*/ 2147483647 h 315"/>
              <a:gd name="T10" fmla="*/ 2147483647 w 867"/>
              <a:gd name="T11" fmla="*/ 2147483647 h 315"/>
              <a:gd name="T12" fmla="*/ 2147483647 w 867"/>
              <a:gd name="T13" fmla="*/ 2147483647 h 315"/>
              <a:gd name="T14" fmla="*/ 2147483647 w 867"/>
              <a:gd name="T15" fmla="*/ 2147483647 h 315"/>
              <a:gd name="T16" fmla="*/ 0 w 867"/>
              <a:gd name="T17" fmla="*/ 2147483647 h 315"/>
              <a:gd name="T18" fmla="*/ 0 w 867"/>
              <a:gd name="T19" fmla="*/ 2147483647 h 3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67"/>
              <a:gd name="T31" fmla="*/ 0 h 315"/>
              <a:gd name="T32" fmla="*/ 867 w 867"/>
              <a:gd name="T33" fmla="*/ 315 h 31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67" h="315">
                <a:moveTo>
                  <a:pt x="0" y="129"/>
                </a:moveTo>
                <a:lnTo>
                  <a:pt x="144" y="129"/>
                </a:lnTo>
                <a:cubicBezTo>
                  <a:pt x="207" y="119"/>
                  <a:pt x="296" y="75"/>
                  <a:pt x="381" y="66"/>
                </a:cubicBezTo>
                <a:cubicBezTo>
                  <a:pt x="516" y="126"/>
                  <a:pt x="573" y="156"/>
                  <a:pt x="654" y="78"/>
                </a:cubicBezTo>
                <a:cubicBezTo>
                  <a:pt x="735" y="0"/>
                  <a:pt x="867" y="80"/>
                  <a:pt x="867" y="174"/>
                </a:cubicBezTo>
                <a:cubicBezTo>
                  <a:pt x="867" y="268"/>
                  <a:pt x="813" y="315"/>
                  <a:pt x="705" y="291"/>
                </a:cubicBezTo>
                <a:cubicBezTo>
                  <a:pt x="597" y="267"/>
                  <a:pt x="495" y="225"/>
                  <a:pt x="408" y="300"/>
                </a:cubicBezTo>
                <a:cubicBezTo>
                  <a:pt x="315" y="297"/>
                  <a:pt x="208" y="244"/>
                  <a:pt x="141" y="225"/>
                </a:cubicBezTo>
                <a:lnTo>
                  <a:pt x="0" y="225"/>
                </a:lnTo>
                <a:lnTo>
                  <a:pt x="0" y="129"/>
                </a:lnTo>
                <a:close/>
              </a:path>
            </a:pathLst>
          </a:custGeom>
          <a:solidFill>
            <a:srgbClr val="00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30147" name="Freeform 99"/>
          <p:cNvSpPr>
            <a:spLocks/>
          </p:cNvSpPr>
          <p:nvPr/>
        </p:nvSpPr>
        <p:spPr bwMode="auto">
          <a:xfrm>
            <a:off x="7539038" y="2552700"/>
            <a:ext cx="1381125" cy="652463"/>
          </a:xfrm>
          <a:custGeom>
            <a:avLst/>
            <a:gdLst>
              <a:gd name="T0" fmla="*/ 0 w 870"/>
              <a:gd name="T1" fmla="*/ 2147483647 h 411"/>
              <a:gd name="T2" fmla="*/ 2147483647 w 870"/>
              <a:gd name="T3" fmla="*/ 2147483647 h 411"/>
              <a:gd name="T4" fmla="*/ 2147483647 w 870"/>
              <a:gd name="T5" fmla="*/ 2147483647 h 411"/>
              <a:gd name="T6" fmla="*/ 2147483647 w 870"/>
              <a:gd name="T7" fmla="*/ 2147483647 h 411"/>
              <a:gd name="T8" fmla="*/ 2147483647 w 870"/>
              <a:gd name="T9" fmla="*/ 2147483647 h 411"/>
              <a:gd name="T10" fmla="*/ 2147483647 w 870"/>
              <a:gd name="T11" fmla="*/ 2147483647 h 411"/>
              <a:gd name="T12" fmla="*/ 2147483647 w 870"/>
              <a:gd name="T13" fmla="*/ 2147483647 h 411"/>
              <a:gd name="T14" fmla="*/ 2147483647 w 870"/>
              <a:gd name="T15" fmla="*/ 2147483647 h 411"/>
              <a:gd name="T16" fmla="*/ 0 w 870"/>
              <a:gd name="T17" fmla="*/ 2147483647 h 411"/>
              <a:gd name="T18" fmla="*/ 0 w 870"/>
              <a:gd name="T19" fmla="*/ 2147483647 h 4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70"/>
              <a:gd name="T31" fmla="*/ 0 h 411"/>
              <a:gd name="T32" fmla="*/ 870 w 870"/>
              <a:gd name="T33" fmla="*/ 411 h 41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70" h="411">
                <a:moveTo>
                  <a:pt x="0" y="171"/>
                </a:moveTo>
                <a:lnTo>
                  <a:pt x="144" y="171"/>
                </a:lnTo>
                <a:cubicBezTo>
                  <a:pt x="211" y="153"/>
                  <a:pt x="270" y="0"/>
                  <a:pt x="405" y="60"/>
                </a:cubicBezTo>
                <a:cubicBezTo>
                  <a:pt x="540" y="120"/>
                  <a:pt x="585" y="132"/>
                  <a:pt x="669" y="69"/>
                </a:cubicBezTo>
                <a:cubicBezTo>
                  <a:pt x="753" y="6"/>
                  <a:pt x="870" y="93"/>
                  <a:pt x="867" y="177"/>
                </a:cubicBezTo>
                <a:cubicBezTo>
                  <a:pt x="864" y="261"/>
                  <a:pt x="807" y="360"/>
                  <a:pt x="687" y="375"/>
                </a:cubicBezTo>
                <a:cubicBezTo>
                  <a:pt x="573" y="306"/>
                  <a:pt x="501" y="273"/>
                  <a:pt x="408" y="342"/>
                </a:cubicBezTo>
                <a:cubicBezTo>
                  <a:pt x="315" y="411"/>
                  <a:pt x="208" y="286"/>
                  <a:pt x="141" y="267"/>
                </a:cubicBezTo>
                <a:lnTo>
                  <a:pt x="0" y="267"/>
                </a:lnTo>
                <a:lnTo>
                  <a:pt x="0" y="171"/>
                </a:lnTo>
                <a:close/>
              </a:path>
            </a:pathLst>
          </a:custGeom>
          <a:solidFill>
            <a:srgbClr val="00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grpSp>
        <p:nvGrpSpPr>
          <p:cNvPr id="6" name="Group 100"/>
          <p:cNvGrpSpPr>
            <a:grpSpLocks/>
          </p:cNvGrpSpPr>
          <p:nvPr/>
        </p:nvGrpSpPr>
        <p:grpSpPr bwMode="auto">
          <a:xfrm>
            <a:off x="609600" y="2133600"/>
            <a:ext cx="3124200" cy="685800"/>
            <a:chOff x="384" y="1344"/>
            <a:chExt cx="1968" cy="432"/>
          </a:xfrm>
        </p:grpSpPr>
        <p:sp>
          <p:nvSpPr>
            <p:cNvPr id="39006" name="Text Box 101"/>
            <p:cNvSpPr txBox="1">
              <a:spLocks noChangeArrowheads="1"/>
            </p:cNvSpPr>
            <p:nvPr/>
          </p:nvSpPr>
          <p:spPr bwMode="auto">
            <a:xfrm>
              <a:off x="384" y="1344"/>
              <a:ext cx="1332" cy="3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tx2"/>
                  </a:solidFill>
                  <a:latin typeface="Calibri" pitchFamily="34" charset="0"/>
                </a:rPr>
                <a:t>Oil droplets</a:t>
              </a:r>
            </a:p>
          </p:txBody>
        </p:sp>
        <p:sp>
          <p:nvSpPr>
            <p:cNvPr id="39007" name="Line 102"/>
            <p:cNvSpPr>
              <a:spLocks noChangeShapeType="1"/>
            </p:cNvSpPr>
            <p:nvPr/>
          </p:nvSpPr>
          <p:spPr bwMode="auto">
            <a:xfrm>
              <a:off x="1632" y="1632"/>
              <a:ext cx="720" cy="144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39005" name="Freeform 103"/>
          <p:cNvSpPr>
            <a:spLocks/>
          </p:cNvSpPr>
          <p:nvPr/>
        </p:nvSpPr>
        <p:spPr bwMode="auto">
          <a:xfrm>
            <a:off x="7010400" y="3962400"/>
            <a:ext cx="563563" cy="182563"/>
          </a:xfrm>
          <a:custGeom>
            <a:avLst/>
            <a:gdLst>
              <a:gd name="T0" fmla="*/ 0 w 355"/>
              <a:gd name="T1" fmla="*/ 0 h 182"/>
              <a:gd name="T2" fmla="*/ 2147483647 w 355"/>
              <a:gd name="T3" fmla="*/ 0 h 182"/>
              <a:gd name="T4" fmla="*/ 2147483647 w 355"/>
              <a:gd name="T5" fmla="*/ 2147483647 h 182"/>
              <a:gd name="T6" fmla="*/ 2147483647 w 355"/>
              <a:gd name="T7" fmla="*/ 2147483647 h 182"/>
              <a:gd name="T8" fmla="*/ 2147483647 w 355"/>
              <a:gd name="T9" fmla="*/ 2147483647 h 182"/>
              <a:gd name="T10" fmla="*/ 2147483647 w 355"/>
              <a:gd name="T11" fmla="*/ 2147483647 h 182"/>
              <a:gd name="T12" fmla="*/ 2147483647 w 355"/>
              <a:gd name="T13" fmla="*/ 2147483647 h 182"/>
              <a:gd name="T14" fmla="*/ 2147483647 w 355"/>
              <a:gd name="T15" fmla="*/ 2147483647 h 182"/>
              <a:gd name="T16" fmla="*/ 2147483647 w 355"/>
              <a:gd name="T17" fmla="*/ 2147483647 h 182"/>
              <a:gd name="T18" fmla="*/ 2147483647 w 355"/>
              <a:gd name="T19" fmla="*/ 2147483647 h 182"/>
              <a:gd name="T20" fmla="*/ 2147483647 w 355"/>
              <a:gd name="T21" fmla="*/ 2147483647 h 182"/>
              <a:gd name="T22" fmla="*/ 2147483647 w 355"/>
              <a:gd name="T23" fmla="*/ 2147483647 h 182"/>
              <a:gd name="T24" fmla="*/ 2147483647 w 355"/>
              <a:gd name="T25" fmla="*/ 2147483647 h 182"/>
              <a:gd name="T26" fmla="*/ 2147483647 w 355"/>
              <a:gd name="T27" fmla="*/ 2147483647 h 182"/>
              <a:gd name="T28" fmla="*/ 2147483647 w 355"/>
              <a:gd name="T29" fmla="*/ 2147483647 h 182"/>
              <a:gd name="T30" fmla="*/ 2147483647 w 355"/>
              <a:gd name="T31" fmla="*/ 2147483647 h 182"/>
              <a:gd name="T32" fmla="*/ 2147483647 w 355"/>
              <a:gd name="T33" fmla="*/ 2147483647 h 182"/>
              <a:gd name="T34" fmla="*/ 2147483647 w 355"/>
              <a:gd name="T35" fmla="*/ 2147483647 h 182"/>
              <a:gd name="T36" fmla="*/ 2147483647 w 355"/>
              <a:gd name="T37" fmla="*/ 2147483647 h 182"/>
              <a:gd name="T38" fmla="*/ 2147483647 w 355"/>
              <a:gd name="T39" fmla="*/ 2147483647 h 182"/>
              <a:gd name="T40" fmla="*/ 2147483647 w 355"/>
              <a:gd name="T41" fmla="*/ 2147483647 h 182"/>
              <a:gd name="T42" fmla="*/ 2147483647 w 355"/>
              <a:gd name="T43" fmla="*/ 2147483647 h 182"/>
              <a:gd name="T44" fmla="*/ 2147483647 w 355"/>
              <a:gd name="T45" fmla="*/ 2147483647 h 182"/>
              <a:gd name="T46" fmla="*/ 2147483647 w 355"/>
              <a:gd name="T47" fmla="*/ 2147483647 h 182"/>
              <a:gd name="T48" fmla="*/ 2147483647 w 355"/>
              <a:gd name="T49" fmla="*/ 2147483647 h 182"/>
              <a:gd name="T50" fmla="*/ 2147483647 w 355"/>
              <a:gd name="T51" fmla="*/ 2147483647 h 182"/>
              <a:gd name="T52" fmla="*/ 2147483647 w 355"/>
              <a:gd name="T53" fmla="*/ 2147483647 h 182"/>
              <a:gd name="T54" fmla="*/ 2147483647 w 355"/>
              <a:gd name="T55" fmla="*/ 2147483647 h 182"/>
              <a:gd name="T56" fmla="*/ 2147483647 w 355"/>
              <a:gd name="T57" fmla="*/ 2147483647 h 182"/>
              <a:gd name="T58" fmla="*/ 2147483647 w 355"/>
              <a:gd name="T59" fmla="*/ 2147483647 h 182"/>
              <a:gd name="T60" fmla="*/ 2147483647 w 355"/>
              <a:gd name="T61" fmla="*/ 2147483647 h 182"/>
              <a:gd name="T62" fmla="*/ 2147483647 w 355"/>
              <a:gd name="T63" fmla="*/ 2147483647 h 182"/>
              <a:gd name="T64" fmla="*/ 0 w 355"/>
              <a:gd name="T65" fmla="*/ 2147483647 h 182"/>
              <a:gd name="T66" fmla="*/ 0 w 355"/>
              <a:gd name="T67" fmla="*/ 2147483647 h 182"/>
              <a:gd name="T68" fmla="*/ 0 w 355"/>
              <a:gd name="T69" fmla="*/ 0 h 18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55"/>
              <a:gd name="T106" fmla="*/ 0 h 182"/>
              <a:gd name="T107" fmla="*/ 355 w 355"/>
              <a:gd name="T108" fmla="*/ 182 h 18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55" h="182">
                <a:moveTo>
                  <a:pt x="0" y="0"/>
                </a:moveTo>
                <a:lnTo>
                  <a:pt x="355" y="0"/>
                </a:lnTo>
                <a:lnTo>
                  <a:pt x="355" y="21"/>
                </a:lnTo>
                <a:lnTo>
                  <a:pt x="355" y="43"/>
                </a:lnTo>
                <a:lnTo>
                  <a:pt x="355" y="64"/>
                </a:lnTo>
                <a:lnTo>
                  <a:pt x="355" y="85"/>
                </a:lnTo>
                <a:lnTo>
                  <a:pt x="355" y="109"/>
                </a:lnTo>
                <a:lnTo>
                  <a:pt x="355" y="130"/>
                </a:lnTo>
                <a:lnTo>
                  <a:pt x="355" y="151"/>
                </a:lnTo>
                <a:lnTo>
                  <a:pt x="355" y="173"/>
                </a:lnTo>
                <a:lnTo>
                  <a:pt x="355" y="175"/>
                </a:lnTo>
                <a:lnTo>
                  <a:pt x="355" y="177"/>
                </a:lnTo>
                <a:lnTo>
                  <a:pt x="353" y="177"/>
                </a:lnTo>
                <a:lnTo>
                  <a:pt x="353" y="180"/>
                </a:lnTo>
                <a:lnTo>
                  <a:pt x="351" y="180"/>
                </a:lnTo>
                <a:lnTo>
                  <a:pt x="351" y="182"/>
                </a:lnTo>
                <a:lnTo>
                  <a:pt x="348" y="182"/>
                </a:lnTo>
                <a:lnTo>
                  <a:pt x="346" y="182"/>
                </a:lnTo>
                <a:lnTo>
                  <a:pt x="303" y="182"/>
                </a:lnTo>
                <a:lnTo>
                  <a:pt x="263" y="182"/>
                </a:lnTo>
                <a:lnTo>
                  <a:pt x="220" y="182"/>
                </a:lnTo>
                <a:lnTo>
                  <a:pt x="180" y="182"/>
                </a:lnTo>
                <a:lnTo>
                  <a:pt x="137" y="182"/>
                </a:lnTo>
                <a:lnTo>
                  <a:pt x="97" y="182"/>
                </a:lnTo>
                <a:lnTo>
                  <a:pt x="54" y="182"/>
                </a:lnTo>
                <a:lnTo>
                  <a:pt x="14" y="182"/>
                </a:lnTo>
                <a:lnTo>
                  <a:pt x="12" y="182"/>
                </a:lnTo>
                <a:lnTo>
                  <a:pt x="7" y="182"/>
                </a:lnTo>
                <a:lnTo>
                  <a:pt x="7" y="180"/>
                </a:lnTo>
                <a:lnTo>
                  <a:pt x="5" y="180"/>
                </a:lnTo>
                <a:lnTo>
                  <a:pt x="2" y="180"/>
                </a:lnTo>
                <a:lnTo>
                  <a:pt x="2" y="177"/>
                </a:lnTo>
                <a:lnTo>
                  <a:pt x="0" y="1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7" dur="5000"/>
                                        <p:tgtEl>
                                          <p:spTgt spid="130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0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9 -0.00371 C 0.00677 -0.0044 0.00886 -0.00487 -0.00086 -0.00093 C -0.01059 0.00301 -0.03854 0.01111 -0.05399 0.02037 C -0.06944 0.02963 -0.08732 0.04884 -0.09392 0.05463 " pathEditMode="relative" ptsTypes="aaaA">
                                      <p:cBhvr>
                                        <p:cTn id="100" dur="2000" fill="hold"/>
                                        <p:tgtEl>
                                          <p:spTgt spid="130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22 -0.03333 C 0.03316 -0.0287 0.01927 -0.02407 0.01146 -0.01852 C 0.00364 -0.01296 0.00191 -0.00301 1.66667E-6 -1.11111E-6 " pathEditMode="relative" ptsTypes="aaA">
                                      <p:cBhvr>
                                        <p:cTn id="102" dur="2000" fill="hold"/>
                                        <p:tgtEl>
                                          <p:spTgt spid="130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684 -0.02037 C 0.18802 -0.03472 0.1592 -0.04907 0.12309 -0.04583 C 0.08698 -0.04259 0.02031 -0.00833 -0.00018 -0.00092 " pathEditMode="relative" ptsTypes="aaA">
                                      <p:cBhvr>
                                        <p:cTn id="104" dur="2000" fill="hold"/>
                                        <p:tgtEl>
                                          <p:spTgt spid="130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58 0.01273 C 0.09341 0.00301 0.06841 -0.00671 0.04879 -0.00903 C 0.02917 -0.01134 0.00938 -0.00208 0.00087 -0.00069 C -0.00764 0.0007 -0.00503 0.00023 -0.00225 -0.00023 " pathEditMode="relative" ptsTypes="aaaA">
                                      <p:cBhvr>
                                        <p:cTn id="106" dur="2000" fill="hold"/>
                                        <p:tgtEl>
                                          <p:spTgt spid="130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698 -0.05579 C 0.10764 -0.06018 0.07847 -0.06458 0.05573 -0.05532 C 0.03298 -0.04606 0.00972 -0.00926 0.00052 -0.00023 " pathEditMode="relative" ptsTypes="aaA">
                                      <p:cBhvr>
                                        <p:cTn id="108" dur="2000" fill="hold"/>
                                        <p:tgtEl>
                                          <p:spTgt spid="130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06 -0.02083 C 0.03282 -0.0213 0.02275 -0.02153 0.01563 -0.01806 C 0.00851 -0.01458 0.00261 -0.00324 -4.72222E-6 3.7037E-7 " pathEditMode="relative" ptsTypes="aaA">
                                      <p:cBhvr>
                                        <p:cTn id="110" dur="2000" fill="hold"/>
                                        <p:tgtEl>
                                          <p:spTgt spid="130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535 -0.05579 C 0.15191 -0.06551 0.12969 -0.07593 0.09931 -0.06598 C 0.06893 -0.05602 0.01111 -0.00811 -0.00659 0.00347 " pathEditMode="relative" rAng="0" ptsTypes="aaa">
                                      <p:cBhvr>
                                        <p:cTn id="112" dur="2000" fill="hold"/>
                                        <p:tgtEl>
                                          <p:spTgt spid="130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19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792 -0.03241 C 0.07084 -0.03426 0.04375 -0.03588 0.02743 -0.03056 C 0.01111 -0.02524 0.00452 -0.0051 -2.77778E-6 3.33333E-6 " pathEditMode="relative" ptsTypes="aaA">
                                      <p:cBhvr>
                                        <p:cTn id="114" dur="2000" fill="hold"/>
                                        <p:tgtEl>
                                          <p:spTgt spid="130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414 -0.02547 C 0.13698 -0.03426 0.09983 -0.04306 0.07101 -0.03889 C 0.04219 -0.03473 0.02153 -0.01783 0.00087 -0.00093 " pathEditMode="relative" ptsTypes="aaA">
                                      <p:cBhvr>
                                        <p:cTn id="116" dur="2000" fill="hold"/>
                                        <p:tgtEl>
                                          <p:spTgt spid="130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424 -0.04237 C 0.08733 -0.04908 0.06059 -0.05579 0.04167 -0.04885 C 0.02274 -0.0419 0.01146 -0.0213 0.00035 -0.0007 " pathEditMode="relative" ptsTypes="aaA">
                                      <p:cBhvr>
                                        <p:cTn id="118" dur="2000" fill="hold"/>
                                        <p:tgtEl>
                                          <p:spTgt spid="130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861 -0.03658 C 0.11528 -0.04491 0.08212 -0.05324 0.05729 -0.04723 C 0.03247 -0.04121 0.00955 -0.00834 -2.77778E-6 -0.00047 " pathEditMode="relative" ptsTypes="aaA">
                                      <p:cBhvr>
                                        <p:cTn id="120" dur="2000" fill="hold"/>
                                        <p:tgtEl>
                                          <p:spTgt spid="130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55 -0.02083 C 0.04653 -0.02569 0.02969 -0.03032 0.0191 -0.02685 C 0.00851 -0.02338 0.00417 -0.0118 5.55556E-6 3.7037E-7 " pathEditMode="relative" ptsTypes="aaA">
                                      <p:cBhvr>
                                        <p:cTn id="122" dur="2000" fill="hold"/>
                                        <p:tgtEl>
                                          <p:spTgt spid="130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66 -0.00718 C 0.01459 -0.0088 0.00452 -0.01042 -0.00139 -0.00995 C -0.00729 -0.00949 -0.00885 -0.00695 -0.01041 -0.0044 " pathEditMode="relative" rAng="0" ptsTypes="aaA">
                                      <p:cBhvr>
                                        <p:cTn id="124" dur="2000" fill="hold"/>
                                        <p:tgtEl>
                                          <p:spTgt spid="130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07 0.0037 C 0.0059 0.00208 0.00191 0.00069 4.72222E-6 1.48148E-6 " pathEditMode="relative" ptsTypes="aA">
                                      <p:cBhvr>
                                        <p:cTn id="126" dur="2000" fill="hold"/>
                                        <p:tgtEl>
                                          <p:spTgt spid="130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92 -3.33333E-6 C 0.03195 -0.00463 0.01199 -0.00903 0.00157 -0.00926 C -0.00886 -0.00949 -0.00954 -0.00579 -0.01024 -0.00185 " pathEditMode="relative" ptsTypes="aaA">
                                      <p:cBhvr>
                                        <p:cTn id="128" dur="2000" fill="hold"/>
                                        <p:tgtEl>
                                          <p:spTgt spid="130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324 -0.02453 C 0.0658 -0.03611 0.03855 -0.04768 0.02136 -0.04444 C 0.00417 -0.0412 -0.00277 -0.02337 -0.00954 -0.00555 " pathEditMode="relative" ptsTypes="aaA">
                                      <p:cBhvr>
                                        <p:cTn id="130" dur="2000" fill="hold"/>
                                        <p:tgtEl>
                                          <p:spTgt spid="130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13 0.01087 C 0.0533 -0.00186 0.02865 -0.01436 0.01389 -0.01737 C -0.00087 -0.02038 -0.00573 -0.01389 -0.01041 -0.00718 " pathEditMode="relative" ptsTypes="aaA">
                                      <p:cBhvr>
                                        <p:cTn id="132" dur="2000" fill="hold"/>
                                        <p:tgtEl>
                                          <p:spTgt spid="130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91 1.85185E-6 C 0.04479 -0.00649 0.03767 -0.01297 0.03038 -0.01575 C 0.02309 -0.01852 0.01545 -0.0176 0.00781 -0.01667 " pathEditMode="relative" ptsTypes="aaA">
                                      <p:cBhvr>
                                        <p:cTn id="134" dur="2000" fill="hold"/>
                                        <p:tgtEl>
                                          <p:spTgt spid="130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89 -0.01041 C 0.02813 -0.0155 0.01354 -0.0206 0.00469 -0.01967 C -0.00416 -0.01875 -0.00746 -0.0118 -0.01059 -0.00486 " pathEditMode="relative" ptsTypes="aaA">
                                      <p:cBhvr>
                                        <p:cTn id="136" dur="2000" fill="hold"/>
                                        <p:tgtEl>
                                          <p:spTgt spid="130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62 0.00162 C 0.13473 -0.0132 0.09983 -0.02778 0.06962 -0.02894 C 0.03942 -0.03009 0.01372 -0.01783 -0.01197 -0.00533 " pathEditMode="relative" ptsTypes="aaA">
                                      <p:cBhvr>
                                        <p:cTn id="138" dur="2000" fill="hold"/>
                                        <p:tgtEl>
                                          <p:spTgt spid="130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38 0.01088 C 0.02292 0.00324 0.01146 -0.0044 0.00382 -0.00718 C -0.00382 -0.00996 -0.00746 -0.00764 -0.01111 -0.00533 " pathEditMode="relative" ptsTypes="aaA">
                                      <p:cBhvr>
                                        <p:cTn id="140" dur="2000" fill="hold"/>
                                        <p:tgtEl>
                                          <p:spTgt spid="130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9 0.0132 C 0.09167 -0.00439 0.05434 -0.02198 0.03073 -0.02522 C 0.00712 -0.02847 -0.00278 -0.01735 -0.01267 -0.00624 " pathEditMode="relative" ptsTypes="aaA">
                                      <p:cBhvr>
                                        <p:cTn id="142" dur="2000" fill="hold"/>
                                        <p:tgtEl>
                                          <p:spTgt spid="130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628 -0.01157 C 0.10625 -0.02153 0.07639 -0.03125 0.05191 -0.03009 C 0.02743 -0.02894 0.00816 -0.0169 -0.01094 -0.00463 " pathEditMode="relative" ptsTypes="aaA">
                                      <p:cBhvr>
                                        <p:cTn id="144" dur="2000" fill="hold"/>
                                        <p:tgtEl>
                                          <p:spTgt spid="130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98 -0.01343 C 0.00712 -0.01459 0.00226 -0.01551 -0.00156 -0.01389 C -0.00538 -0.01227 -0.00833 -0.00834 -0.01128 -0.00417 " pathEditMode="relative" ptsTypes="aaA">
                                      <p:cBhvr>
                                        <p:cTn id="146" dur="2000" fill="hold"/>
                                        <p:tgtEl>
                                          <p:spTgt spid="130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07 0.00047 C 0.00486 -0.00301 -0.00017 -0.00648 -0.00399 -0.00717 C -0.00781 -0.00787 -0.01024 -0.00625 -0.0125 -0.00439 " pathEditMode="relative" ptsTypes="aaA">
                                      <p:cBhvr>
                                        <p:cTn id="148" dur="2000" fill="hold"/>
                                        <p:tgtEl>
                                          <p:spTgt spid="130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927 -0.17801 C 0.1033 -0.17245 0.04358 -0.1743 0.02344 -0.14514 C 0.0033 -0.11597 0.00382 -0.03217 -0.00139 -0.00254 " pathEditMode="relative" rAng="0" ptsTypes="aaa">
                                      <p:cBhvr>
                                        <p:cTn id="150" dur="2000" fill="hold"/>
                                        <p:tgtEl>
                                          <p:spTgt spid="130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" y="88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41 -0.23495 C 0.09427 -0.22315 0.03246 -0.2037 0.01406 -0.16458 C -0.00434 -0.12546 0.00312 -0.03472 0.00034 -0.0007 " pathEditMode="relative" rAng="0" ptsTypes="aaa">
                                      <p:cBhvr>
                                        <p:cTn id="152" dur="2000" fill="hold"/>
                                        <p:tgtEl>
                                          <p:spTgt spid="130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" y="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107" grpId="0" animBg="1"/>
      <p:bldP spid="130118" grpId="0" animBg="1"/>
      <p:bldP spid="130118" grpId="1" animBg="1"/>
      <p:bldP spid="130119" grpId="0" animBg="1"/>
      <p:bldP spid="130119" grpId="1" animBg="1"/>
      <p:bldP spid="130120" grpId="0" animBg="1"/>
      <p:bldP spid="130120" grpId="1" animBg="1"/>
      <p:bldP spid="130121" grpId="0" animBg="1"/>
      <p:bldP spid="130121" grpId="1" animBg="1"/>
      <p:bldP spid="130122" grpId="0" animBg="1"/>
      <p:bldP spid="130122" grpId="1" animBg="1"/>
      <p:bldP spid="130123" grpId="0" animBg="1"/>
      <p:bldP spid="130123" grpId="1" animBg="1"/>
      <p:bldP spid="130123" grpId="2" animBg="1"/>
      <p:bldP spid="130124" grpId="0" animBg="1"/>
      <p:bldP spid="130124" grpId="1" animBg="1"/>
      <p:bldP spid="130125" grpId="0" animBg="1"/>
      <p:bldP spid="130125" grpId="1" animBg="1"/>
      <p:bldP spid="130126" grpId="0" animBg="1"/>
      <p:bldP spid="130126" grpId="1" animBg="1"/>
      <p:bldP spid="130127" grpId="0" animBg="1"/>
      <p:bldP spid="130127" grpId="1" animBg="1"/>
      <p:bldP spid="130128" grpId="0" animBg="1"/>
      <p:bldP spid="130128" grpId="1" animBg="1"/>
      <p:bldP spid="130129" grpId="0" animBg="1"/>
      <p:bldP spid="130129" grpId="1" animBg="1"/>
      <p:bldP spid="130130" grpId="0" animBg="1"/>
      <p:bldP spid="130130" grpId="1" animBg="1"/>
      <p:bldP spid="130131" grpId="0" animBg="1"/>
      <p:bldP spid="130131" grpId="1" animBg="1"/>
      <p:bldP spid="130132" grpId="0" animBg="1"/>
      <p:bldP spid="130132" grpId="1" animBg="1"/>
      <p:bldP spid="130133" grpId="0" animBg="1"/>
      <p:bldP spid="130133" grpId="1" animBg="1"/>
      <p:bldP spid="130134" grpId="0" animBg="1"/>
      <p:bldP spid="130134" grpId="1" animBg="1"/>
      <p:bldP spid="130135" grpId="0" animBg="1"/>
      <p:bldP spid="130135" grpId="1" animBg="1"/>
      <p:bldP spid="130136" grpId="0" animBg="1"/>
      <p:bldP spid="130136" grpId="1" animBg="1"/>
      <p:bldP spid="130137" grpId="0" animBg="1"/>
      <p:bldP spid="130137" grpId="1" animBg="1"/>
      <p:bldP spid="130138" grpId="0" animBg="1"/>
      <p:bldP spid="130138" grpId="1" animBg="1"/>
      <p:bldP spid="130139" grpId="0" animBg="1"/>
      <p:bldP spid="130139" grpId="1" animBg="1"/>
      <p:bldP spid="130140" grpId="0" animBg="1"/>
      <p:bldP spid="130140" grpId="1" animBg="1"/>
      <p:bldP spid="130141" grpId="0" animBg="1"/>
      <p:bldP spid="130141" grpId="1" animBg="1"/>
      <p:bldP spid="130142" grpId="0" animBg="1"/>
      <p:bldP spid="130142" grpId="1" animBg="1"/>
      <p:bldP spid="130143" grpId="0" animBg="1"/>
      <p:bldP spid="130143" grpId="1" animBg="1"/>
      <p:bldP spid="130144" grpId="0" animBg="1"/>
      <p:bldP spid="130145" grpId="0" animBg="1"/>
      <p:bldP spid="130145" grpId="1" animBg="1"/>
      <p:bldP spid="130146" grpId="0" animBg="1"/>
      <p:bldP spid="130147" grpId="0" animBg="1"/>
      <p:bldP spid="130147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Millikan’s Experiment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2860675" y="2452688"/>
            <a:ext cx="3205163" cy="284162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2860675" y="2452688"/>
            <a:ext cx="3205163" cy="28416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41" name="Freeform 5"/>
          <p:cNvSpPr>
            <a:spLocks/>
          </p:cNvSpPr>
          <p:nvPr/>
        </p:nvSpPr>
        <p:spPr bwMode="auto">
          <a:xfrm>
            <a:off x="2865438" y="1543050"/>
            <a:ext cx="3197225" cy="933450"/>
          </a:xfrm>
          <a:custGeom>
            <a:avLst/>
            <a:gdLst>
              <a:gd name="T0" fmla="*/ 0 w 2014"/>
              <a:gd name="T1" fmla="*/ 2147483647 h 588"/>
              <a:gd name="T2" fmla="*/ 2147483647 w 2014"/>
              <a:gd name="T3" fmla="*/ 2147483647 h 588"/>
              <a:gd name="T4" fmla="*/ 2147483647 w 2014"/>
              <a:gd name="T5" fmla="*/ 2147483647 h 588"/>
              <a:gd name="T6" fmla="*/ 2147483647 w 2014"/>
              <a:gd name="T7" fmla="*/ 2147483647 h 588"/>
              <a:gd name="T8" fmla="*/ 2147483647 w 2014"/>
              <a:gd name="T9" fmla="*/ 2147483647 h 588"/>
              <a:gd name="T10" fmla="*/ 2147483647 w 2014"/>
              <a:gd name="T11" fmla="*/ 2147483647 h 588"/>
              <a:gd name="T12" fmla="*/ 2147483647 w 2014"/>
              <a:gd name="T13" fmla="*/ 2147483647 h 588"/>
              <a:gd name="T14" fmla="*/ 2147483647 w 2014"/>
              <a:gd name="T15" fmla="*/ 2147483647 h 588"/>
              <a:gd name="T16" fmla="*/ 2147483647 w 2014"/>
              <a:gd name="T17" fmla="*/ 2147483647 h 588"/>
              <a:gd name="T18" fmla="*/ 2147483647 w 2014"/>
              <a:gd name="T19" fmla="*/ 2147483647 h 588"/>
              <a:gd name="T20" fmla="*/ 2147483647 w 2014"/>
              <a:gd name="T21" fmla="*/ 2147483647 h 588"/>
              <a:gd name="T22" fmla="*/ 2147483647 w 2014"/>
              <a:gd name="T23" fmla="*/ 2147483647 h 588"/>
              <a:gd name="T24" fmla="*/ 2147483647 w 2014"/>
              <a:gd name="T25" fmla="*/ 2147483647 h 588"/>
              <a:gd name="T26" fmla="*/ 2147483647 w 2014"/>
              <a:gd name="T27" fmla="*/ 2147483647 h 588"/>
              <a:gd name="T28" fmla="*/ 2147483647 w 2014"/>
              <a:gd name="T29" fmla="*/ 2147483647 h 588"/>
              <a:gd name="T30" fmla="*/ 2147483647 w 2014"/>
              <a:gd name="T31" fmla="*/ 2147483647 h 588"/>
              <a:gd name="T32" fmla="*/ 2147483647 w 2014"/>
              <a:gd name="T33" fmla="*/ 0 h 588"/>
              <a:gd name="T34" fmla="*/ 2147483647 w 2014"/>
              <a:gd name="T35" fmla="*/ 2147483647 h 588"/>
              <a:gd name="T36" fmla="*/ 2147483647 w 2014"/>
              <a:gd name="T37" fmla="*/ 2147483647 h 588"/>
              <a:gd name="T38" fmla="*/ 2147483647 w 2014"/>
              <a:gd name="T39" fmla="*/ 2147483647 h 588"/>
              <a:gd name="T40" fmla="*/ 2147483647 w 2014"/>
              <a:gd name="T41" fmla="*/ 2147483647 h 588"/>
              <a:gd name="T42" fmla="*/ 2147483647 w 2014"/>
              <a:gd name="T43" fmla="*/ 2147483647 h 588"/>
              <a:gd name="T44" fmla="*/ 2147483647 w 2014"/>
              <a:gd name="T45" fmla="*/ 2147483647 h 588"/>
              <a:gd name="T46" fmla="*/ 2147483647 w 2014"/>
              <a:gd name="T47" fmla="*/ 2147483647 h 588"/>
              <a:gd name="T48" fmla="*/ 2147483647 w 2014"/>
              <a:gd name="T49" fmla="*/ 2147483647 h 588"/>
              <a:gd name="T50" fmla="*/ 2147483647 w 2014"/>
              <a:gd name="T51" fmla="*/ 2147483647 h 588"/>
              <a:gd name="T52" fmla="*/ 2147483647 w 2014"/>
              <a:gd name="T53" fmla="*/ 2147483647 h 588"/>
              <a:gd name="T54" fmla="*/ 2147483647 w 2014"/>
              <a:gd name="T55" fmla="*/ 2147483647 h 588"/>
              <a:gd name="T56" fmla="*/ 2147483647 w 2014"/>
              <a:gd name="T57" fmla="*/ 2147483647 h 588"/>
              <a:gd name="T58" fmla="*/ 2147483647 w 2014"/>
              <a:gd name="T59" fmla="*/ 2147483647 h 588"/>
              <a:gd name="T60" fmla="*/ 2147483647 w 2014"/>
              <a:gd name="T61" fmla="*/ 2147483647 h 588"/>
              <a:gd name="T62" fmla="*/ 2147483647 w 2014"/>
              <a:gd name="T63" fmla="*/ 2147483647 h 588"/>
              <a:gd name="T64" fmla="*/ 2147483647 w 2014"/>
              <a:gd name="T65" fmla="*/ 2147483647 h 5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014"/>
              <a:gd name="T100" fmla="*/ 0 h 588"/>
              <a:gd name="T101" fmla="*/ 2014 w 2014"/>
              <a:gd name="T102" fmla="*/ 588 h 58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014" h="588">
                <a:moveTo>
                  <a:pt x="1007" y="588"/>
                </a:moveTo>
                <a:lnTo>
                  <a:pt x="0" y="585"/>
                </a:lnTo>
                <a:lnTo>
                  <a:pt x="2" y="555"/>
                </a:lnTo>
                <a:lnTo>
                  <a:pt x="4" y="524"/>
                </a:lnTo>
                <a:lnTo>
                  <a:pt x="11" y="495"/>
                </a:lnTo>
                <a:lnTo>
                  <a:pt x="21" y="467"/>
                </a:lnTo>
                <a:lnTo>
                  <a:pt x="30" y="438"/>
                </a:lnTo>
                <a:lnTo>
                  <a:pt x="45" y="410"/>
                </a:lnTo>
                <a:lnTo>
                  <a:pt x="61" y="384"/>
                </a:lnTo>
                <a:lnTo>
                  <a:pt x="80" y="355"/>
                </a:lnTo>
                <a:lnTo>
                  <a:pt x="99" y="332"/>
                </a:lnTo>
                <a:lnTo>
                  <a:pt x="120" y="306"/>
                </a:lnTo>
                <a:lnTo>
                  <a:pt x="146" y="282"/>
                </a:lnTo>
                <a:lnTo>
                  <a:pt x="173" y="258"/>
                </a:lnTo>
                <a:lnTo>
                  <a:pt x="201" y="235"/>
                </a:lnTo>
                <a:lnTo>
                  <a:pt x="229" y="213"/>
                </a:lnTo>
                <a:lnTo>
                  <a:pt x="263" y="192"/>
                </a:lnTo>
                <a:lnTo>
                  <a:pt x="296" y="171"/>
                </a:lnTo>
                <a:lnTo>
                  <a:pt x="331" y="152"/>
                </a:lnTo>
                <a:lnTo>
                  <a:pt x="367" y="133"/>
                </a:lnTo>
                <a:lnTo>
                  <a:pt x="405" y="116"/>
                </a:lnTo>
                <a:lnTo>
                  <a:pt x="445" y="99"/>
                </a:lnTo>
                <a:lnTo>
                  <a:pt x="485" y="85"/>
                </a:lnTo>
                <a:lnTo>
                  <a:pt x="528" y="71"/>
                </a:lnTo>
                <a:lnTo>
                  <a:pt x="571" y="57"/>
                </a:lnTo>
                <a:lnTo>
                  <a:pt x="616" y="45"/>
                </a:lnTo>
                <a:lnTo>
                  <a:pt x="661" y="35"/>
                </a:lnTo>
                <a:lnTo>
                  <a:pt x="708" y="26"/>
                </a:lnTo>
                <a:lnTo>
                  <a:pt x="755" y="19"/>
                </a:lnTo>
                <a:lnTo>
                  <a:pt x="805" y="12"/>
                </a:lnTo>
                <a:lnTo>
                  <a:pt x="853" y="7"/>
                </a:lnTo>
                <a:lnTo>
                  <a:pt x="905" y="2"/>
                </a:lnTo>
                <a:lnTo>
                  <a:pt x="954" y="0"/>
                </a:lnTo>
                <a:lnTo>
                  <a:pt x="1007" y="0"/>
                </a:lnTo>
                <a:lnTo>
                  <a:pt x="1059" y="0"/>
                </a:lnTo>
                <a:lnTo>
                  <a:pt x="1108" y="2"/>
                </a:lnTo>
                <a:lnTo>
                  <a:pt x="1161" y="7"/>
                </a:lnTo>
                <a:lnTo>
                  <a:pt x="1210" y="12"/>
                </a:lnTo>
                <a:lnTo>
                  <a:pt x="1258" y="19"/>
                </a:lnTo>
                <a:lnTo>
                  <a:pt x="1305" y="26"/>
                </a:lnTo>
                <a:lnTo>
                  <a:pt x="1353" y="35"/>
                </a:lnTo>
                <a:lnTo>
                  <a:pt x="1398" y="45"/>
                </a:lnTo>
                <a:lnTo>
                  <a:pt x="1443" y="57"/>
                </a:lnTo>
                <a:lnTo>
                  <a:pt x="1485" y="71"/>
                </a:lnTo>
                <a:lnTo>
                  <a:pt x="1528" y="85"/>
                </a:lnTo>
                <a:lnTo>
                  <a:pt x="1568" y="99"/>
                </a:lnTo>
                <a:lnTo>
                  <a:pt x="1608" y="116"/>
                </a:lnTo>
                <a:lnTo>
                  <a:pt x="1646" y="133"/>
                </a:lnTo>
                <a:lnTo>
                  <a:pt x="1684" y="152"/>
                </a:lnTo>
                <a:lnTo>
                  <a:pt x="1717" y="171"/>
                </a:lnTo>
                <a:lnTo>
                  <a:pt x="1751" y="192"/>
                </a:lnTo>
                <a:lnTo>
                  <a:pt x="1784" y="213"/>
                </a:lnTo>
                <a:lnTo>
                  <a:pt x="1812" y="235"/>
                </a:lnTo>
                <a:lnTo>
                  <a:pt x="1841" y="258"/>
                </a:lnTo>
                <a:lnTo>
                  <a:pt x="1867" y="282"/>
                </a:lnTo>
                <a:lnTo>
                  <a:pt x="1893" y="306"/>
                </a:lnTo>
                <a:lnTo>
                  <a:pt x="1914" y="332"/>
                </a:lnTo>
                <a:lnTo>
                  <a:pt x="1935" y="355"/>
                </a:lnTo>
                <a:lnTo>
                  <a:pt x="1952" y="384"/>
                </a:lnTo>
                <a:lnTo>
                  <a:pt x="1969" y="410"/>
                </a:lnTo>
                <a:lnTo>
                  <a:pt x="1983" y="438"/>
                </a:lnTo>
                <a:lnTo>
                  <a:pt x="1992" y="467"/>
                </a:lnTo>
                <a:lnTo>
                  <a:pt x="2002" y="495"/>
                </a:lnTo>
                <a:lnTo>
                  <a:pt x="2009" y="524"/>
                </a:lnTo>
                <a:lnTo>
                  <a:pt x="2014" y="555"/>
                </a:lnTo>
                <a:lnTo>
                  <a:pt x="2014" y="585"/>
                </a:lnTo>
                <a:lnTo>
                  <a:pt x="1007" y="588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42" name="Freeform 6"/>
          <p:cNvSpPr>
            <a:spLocks/>
          </p:cNvSpPr>
          <p:nvPr/>
        </p:nvSpPr>
        <p:spPr bwMode="auto">
          <a:xfrm>
            <a:off x="2865438" y="1543050"/>
            <a:ext cx="3197225" cy="933450"/>
          </a:xfrm>
          <a:custGeom>
            <a:avLst/>
            <a:gdLst>
              <a:gd name="T0" fmla="*/ 0 w 2014"/>
              <a:gd name="T1" fmla="*/ 2147483647 h 588"/>
              <a:gd name="T2" fmla="*/ 2147483647 w 2014"/>
              <a:gd name="T3" fmla="*/ 2147483647 h 588"/>
              <a:gd name="T4" fmla="*/ 2147483647 w 2014"/>
              <a:gd name="T5" fmla="*/ 2147483647 h 588"/>
              <a:gd name="T6" fmla="*/ 2147483647 w 2014"/>
              <a:gd name="T7" fmla="*/ 2147483647 h 588"/>
              <a:gd name="T8" fmla="*/ 2147483647 w 2014"/>
              <a:gd name="T9" fmla="*/ 2147483647 h 588"/>
              <a:gd name="T10" fmla="*/ 2147483647 w 2014"/>
              <a:gd name="T11" fmla="*/ 2147483647 h 588"/>
              <a:gd name="T12" fmla="*/ 2147483647 w 2014"/>
              <a:gd name="T13" fmla="*/ 2147483647 h 588"/>
              <a:gd name="T14" fmla="*/ 2147483647 w 2014"/>
              <a:gd name="T15" fmla="*/ 2147483647 h 588"/>
              <a:gd name="T16" fmla="*/ 2147483647 w 2014"/>
              <a:gd name="T17" fmla="*/ 2147483647 h 588"/>
              <a:gd name="T18" fmla="*/ 2147483647 w 2014"/>
              <a:gd name="T19" fmla="*/ 2147483647 h 588"/>
              <a:gd name="T20" fmla="*/ 2147483647 w 2014"/>
              <a:gd name="T21" fmla="*/ 2147483647 h 588"/>
              <a:gd name="T22" fmla="*/ 2147483647 w 2014"/>
              <a:gd name="T23" fmla="*/ 2147483647 h 588"/>
              <a:gd name="T24" fmla="*/ 2147483647 w 2014"/>
              <a:gd name="T25" fmla="*/ 2147483647 h 588"/>
              <a:gd name="T26" fmla="*/ 2147483647 w 2014"/>
              <a:gd name="T27" fmla="*/ 2147483647 h 588"/>
              <a:gd name="T28" fmla="*/ 2147483647 w 2014"/>
              <a:gd name="T29" fmla="*/ 2147483647 h 588"/>
              <a:gd name="T30" fmla="*/ 2147483647 w 2014"/>
              <a:gd name="T31" fmla="*/ 2147483647 h 588"/>
              <a:gd name="T32" fmla="*/ 2147483647 w 2014"/>
              <a:gd name="T33" fmla="*/ 0 h 588"/>
              <a:gd name="T34" fmla="*/ 2147483647 w 2014"/>
              <a:gd name="T35" fmla="*/ 2147483647 h 588"/>
              <a:gd name="T36" fmla="*/ 2147483647 w 2014"/>
              <a:gd name="T37" fmla="*/ 2147483647 h 588"/>
              <a:gd name="T38" fmla="*/ 2147483647 w 2014"/>
              <a:gd name="T39" fmla="*/ 2147483647 h 588"/>
              <a:gd name="T40" fmla="*/ 2147483647 w 2014"/>
              <a:gd name="T41" fmla="*/ 2147483647 h 588"/>
              <a:gd name="T42" fmla="*/ 2147483647 w 2014"/>
              <a:gd name="T43" fmla="*/ 2147483647 h 588"/>
              <a:gd name="T44" fmla="*/ 2147483647 w 2014"/>
              <a:gd name="T45" fmla="*/ 2147483647 h 588"/>
              <a:gd name="T46" fmla="*/ 2147483647 w 2014"/>
              <a:gd name="T47" fmla="*/ 2147483647 h 588"/>
              <a:gd name="T48" fmla="*/ 2147483647 w 2014"/>
              <a:gd name="T49" fmla="*/ 2147483647 h 588"/>
              <a:gd name="T50" fmla="*/ 2147483647 w 2014"/>
              <a:gd name="T51" fmla="*/ 2147483647 h 588"/>
              <a:gd name="T52" fmla="*/ 2147483647 w 2014"/>
              <a:gd name="T53" fmla="*/ 2147483647 h 588"/>
              <a:gd name="T54" fmla="*/ 2147483647 w 2014"/>
              <a:gd name="T55" fmla="*/ 2147483647 h 588"/>
              <a:gd name="T56" fmla="*/ 2147483647 w 2014"/>
              <a:gd name="T57" fmla="*/ 2147483647 h 588"/>
              <a:gd name="T58" fmla="*/ 2147483647 w 2014"/>
              <a:gd name="T59" fmla="*/ 2147483647 h 588"/>
              <a:gd name="T60" fmla="*/ 2147483647 w 2014"/>
              <a:gd name="T61" fmla="*/ 2147483647 h 588"/>
              <a:gd name="T62" fmla="*/ 2147483647 w 2014"/>
              <a:gd name="T63" fmla="*/ 2147483647 h 588"/>
              <a:gd name="T64" fmla="*/ 2147483647 w 2014"/>
              <a:gd name="T65" fmla="*/ 2147483647 h 5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014"/>
              <a:gd name="T100" fmla="*/ 0 h 588"/>
              <a:gd name="T101" fmla="*/ 2014 w 2014"/>
              <a:gd name="T102" fmla="*/ 588 h 58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014" h="588">
                <a:moveTo>
                  <a:pt x="1007" y="588"/>
                </a:moveTo>
                <a:lnTo>
                  <a:pt x="0" y="585"/>
                </a:lnTo>
                <a:lnTo>
                  <a:pt x="2" y="555"/>
                </a:lnTo>
                <a:lnTo>
                  <a:pt x="4" y="524"/>
                </a:lnTo>
                <a:lnTo>
                  <a:pt x="11" y="495"/>
                </a:lnTo>
                <a:lnTo>
                  <a:pt x="21" y="467"/>
                </a:lnTo>
                <a:lnTo>
                  <a:pt x="30" y="438"/>
                </a:lnTo>
                <a:lnTo>
                  <a:pt x="45" y="410"/>
                </a:lnTo>
                <a:lnTo>
                  <a:pt x="61" y="384"/>
                </a:lnTo>
                <a:lnTo>
                  <a:pt x="80" y="355"/>
                </a:lnTo>
                <a:lnTo>
                  <a:pt x="99" y="332"/>
                </a:lnTo>
                <a:lnTo>
                  <a:pt x="120" y="306"/>
                </a:lnTo>
                <a:lnTo>
                  <a:pt x="146" y="282"/>
                </a:lnTo>
                <a:lnTo>
                  <a:pt x="173" y="258"/>
                </a:lnTo>
                <a:lnTo>
                  <a:pt x="201" y="235"/>
                </a:lnTo>
                <a:lnTo>
                  <a:pt x="229" y="213"/>
                </a:lnTo>
                <a:lnTo>
                  <a:pt x="263" y="192"/>
                </a:lnTo>
                <a:lnTo>
                  <a:pt x="296" y="171"/>
                </a:lnTo>
                <a:lnTo>
                  <a:pt x="331" y="152"/>
                </a:lnTo>
                <a:lnTo>
                  <a:pt x="367" y="133"/>
                </a:lnTo>
                <a:lnTo>
                  <a:pt x="405" y="116"/>
                </a:lnTo>
                <a:lnTo>
                  <a:pt x="445" y="99"/>
                </a:lnTo>
                <a:lnTo>
                  <a:pt x="485" y="85"/>
                </a:lnTo>
                <a:lnTo>
                  <a:pt x="528" y="71"/>
                </a:lnTo>
                <a:lnTo>
                  <a:pt x="571" y="57"/>
                </a:lnTo>
                <a:lnTo>
                  <a:pt x="616" y="45"/>
                </a:lnTo>
                <a:lnTo>
                  <a:pt x="661" y="35"/>
                </a:lnTo>
                <a:lnTo>
                  <a:pt x="708" y="26"/>
                </a:lnTo>
                <a:lnTo>
                  <a:pt x="755" y="19"/>
                </a:lnTo>
                <a:lnTo>
                  <a:pt x="805" y="12"/>
                </a:lnTo>
                <a:lnTo>
                  <a:pt x="853" y="7"/>
                </a:lnTo>
                <a:lnTo>
                  <a:pt x="905" y="2"/>
                </a:lnTo>
                <a:lnTo>
                  <a:pt x="954" y="0"/>
                </a:lnTo>
                <a:lnTo>
                  <a:pt x="1007" y="0"/>
                </a:lnTo>
                <a:lnTo>
                  <a:pt x="1059" y="0"/>
                </a:lnTo>
                <a:lnTo>
                  <a:pt x="1108" y="2"/>
                </a:lnTo>
                <a:lnTo>
                  <a:pt x="1161" y="7"/>
                </a:lnTo>
                <a:lnTo>
                  <a:pt x="1210" y="12"/>
                </a:lnTo>
                <a:lnTo>
                  <a:pt x="1258" y="19"/>
                </a:lnTo>
                <a:lnTo>
                  <a:pt x="1305" y="26"/>
                </a:lnTo>
                <a:lnTo>
                  <a:pt x="1353" y="35"/>
                </a:lnTo>
                <a:lnTo>
                  <a:pt x="1398" y="45"/>
                </a:lnTo>
                <a:lnTo>
                  <a:pt x="1443" y="57"/>
                </a:lnTo>
                <a:lnTo>
                  <a:pt x="1485" y="71"/>
                </a:lnTo>
                <a:lnTo>
                  <a:pt x="1528" y="85"/>
                </a:lnTo>
                <a:lnTo>
                  <a:pt x="1568" y="99"/>
                </a:lnTo>
                <a:lnTo>
                  <a:pt x="1608" y="116"/>
                </a:lnTo>
                <a:lnTo>
                  <a:pt x="1646" y="133"/>
                </a:lnTo>
                <a:lnTo>
                  <a:pt x="1684" y="152"/>
                </a:lnTo>
                <a:lnTo>
                  <a:pt x="1717" y="171"/>
                </a:lnTo>
                <a:lnTo>
                  <a:pt x="1751" y="192"/>
                </a:lnTo>
                <a:lnTo>
                  <a:pt x="1784" y="213"/>
                </a:lnTo>
                <a:lnTo>
                  <a:pt x="1812" y="235"/>
                </a:lnTo>
                <a:lnTo>
                  <a:pt x="1841" y="258"/>
                </a:lnTo>
                <a:lnTo>
                  <a:pt x="1867" y="282"/>
                </a:lnTo>
                <a:lnTo>
                  <a:pt x="1893" y="306"/>
                </a:lnTo>
                <a:lnTo>
                  <a:pt x="1914" y="332"/>
                </a:lnTo>
                <a:lnTo>
                  <a:pt x="1935" y="355"/>
                </a:lnTo>
                <a:lnTo>
                  <a:pt x="1952" y="384"/>
                </a:lnTo>
                <a:lnTo>
                  <a:pt x="1969" y="410"/>
                </a:lnTo>
                <a:lnTo>
                  <a:pt x="1983" y="438"/>
                </a:lnTo>
                <a:lnTo>
                  <a:pt x="1992" y="467"/>
                </a:lnTo>
                <a:lnTo>
                  <a:pt x="2002" y="495"/>
                </a:lnTo>
                <a:lnTo>
                  <a:pt x="2009" y="524"/>
                </a:lnTo>
                <a:lnTo>
                  <a:pt x="2014" y="555"/>
                </a:lnTo>
                <a:lnTo>
                  <a:pt x="2014" y="585"/>
                </a:lnTo>
                <a:lnTo>
                  <a:pt x="1007" y="588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2967038" y="2611438"/>
            <a:ext cx="3000375" cy="2603500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2967038" y="2611438"/>
            <a:ext cx="3000375" cy="26035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45" name="Freeform 9"/>
          <p:cNvSpPr>
            <a:spLocks/>
          </p:cNvSpPr>
          <p:nvPr/>
        </p:nvSpPr>
        <p:spPr bwMode="auto">
          <a:xfrm>
            <a:off x="3157538" y="3846513"/>
            <a:ext cx="2578100" cy="871537"/>
          </a:xfrm>
          <a:custGeom>
            <a:avLst/>
            <a:gdLst>
              <a:gd name="T0" fmla="*/ 0 w 1624"/>
              <a:gd name="T1" fmla="*/ 2147483647 h 549"/>
              <a:gd name="T2" fmla="*/ 2147483647 w 1624"/>
              <a:gd name="T3" fmla="*/ 2147483647 h 549"/>
              <a:gd name="T4" fmla="*/ 2147483647 w 1624"/>
              <a:gd name="T5" fmla="*/ 2147483647 h 549"/>
              <a:gd name="T6" fmla="*/ 2147483647 w 1624"/>
              <a:gd name="T7" fmla="*/ 2147483647 h 549"/>
              <a:gd name="T8" fmla="*/ 2147483647 w 1624"/>
              <a:gd name="T9" fmla="*/ 2147483647 h 549"/>
              <a:gd name="T10" fmla="*/ 2147483647 w 1624"/>
              <a:gd name="T11" fmla="*/ 2147483647 h 549"/>
              <a:gd name="T12" fmla="*/ 2147483647 w 1624"/>
              <a:gd name="T13" fmla="*/ 2147483647 h 549"/>
              <a:gd name="T14" fmla="*/ 2147483647 w 1624"/>
              <a:gd name="T15" fmla="*/ 2147483647 h 549"/>
              <a:gd name="T16" fmla="*/ 2147483647 w 1624"/>
              <a:gd name="T17" fmla="*/ 2147483647 h 549"/>
              <a:gd name="T18" fmla="*/ 2147483647 w 1624"/>
              <a:gd name="T19" fmla="*/ 2147483647 h 549"/>
              <a:gd name="T20" fmla="*/ 2147483647 w 1624"/>
              <a:gd name="T21" fmla="*/ 2147483647 h 549"/>
              <a:gd name="T22" fmla="*/ 2147483647 w 1624"/>
              <a:gd name="T23" fmla="*/ 2147483647 h 549"/>
              <a:gd name="T24" fmla="*/ 2147483647 w 1624"/>
              <a:gd name="T25" fmla="*/ 2147483647 h 549"/>
              <a:gd name="T26" fmla="*/ 2147483647 w 1624"/>
              <a:gd name="T27" fmla="*/ 2147483647 h 549"/>
              <a:gd name="T28" fmla="*/ 2147483647 w 1624"/>
              <a:gd name="T29" fmla="*/ 2147483647 h 549"/>
              <a:gd name="T30" fmla="*/ 2147483647 w 1624"/>
              <a:gd name="T31" fmla="*/ 2147483647 h 549"/>
              <a:gd name="T32" fmla="*/ 2147483647 w 1624"/>
              <a:gd name="T33" fmla="*/ 0 h 549"/>
              <a:gd name="T34" fmla="*/ 2147483647 w 1624"/>
              <a:gd name="T35" fmla="*/ 2147483647 h 549"/>
              <a:gd name="T36" fmla="*/ 2147483647 w 1624"/>
              <a:gd name="T37" fmla="*/ 2147483647 h 549"/>
              <a:gd name="T38" fmla="*/ 2147483647 w 1624"/>
              <a:gd name="T39" fmla="*/ 2147483647 h 549"/>
              <a:gd name="T40" fmla="*/ 2147483647 w 1624"/>
              <a:gd name="T41" fmla="*/ 2147483647 h 549"/>
              <a:gd name="T42" fmla="*/ 2147483647 w 1624"/>
              <a:gd name="T43" fmla="*/ 2147483647 h 549"/>
              <a:gd name="T44" fmla="*/ 2147483647 w 1624"/>
              <a:gd name="T45" fmla="*/ 2147483647 h 549"/>
              <a:gd name="T46" fmla="*/ 2147483647 w 1624"/>
              <a:gd name="T47" fmla="*/ 2147483647 h 549"/>
              <a:gd name="T48" fmla="*/ 2147483647 w 1624"/>
              <a:gd name="T49" fmla="*/ 2147483647 h 549"/>
              <a:gd name="T50" fmla="*/ 2147483647 w 1624"/>
              <a:gd name="T51" fmla="*/ 2147483647 h 549"/>
              <a:gd name="T52" fmla="*/ 2147483647 w 1624"/>
              <a:gd name="T53" fmla="*/ 2147483647 h 549"/>
              <a:gd name="T54" fmla="*/ 2147483647 w 1624"/>
              <a:gd name="T55" fmla="*/ 2147483647 h 549"/>
              <a:gd name="T56" fmla="*/ 2147483647 w 1624"/>
              <a:gd name="T57" fmla="*/ 2147483647 h 549"/>
              <a:gd name="T58" fmla="*/ 2147483647 w 1624"/>
              <a:gd name="T59" fmla="*/ 2147483647 h 549"/>
              <a:gd name="T60" fmla="*/ 2147483647 w 1624"/>
              <a:gd name="T61" fmla="*/ 2147483647 h 549"/>
              <a:gd name="T62" fmla="*/ 2147483647 w 1624"/>
              <a:gd name="T63" fmla="*/ 2147483647 h 549"/>
              <a:gd name="T64" fmla="*/ 2147483647 w 1624"/>
              <a:gd name="T65" fmla="*/ 2147483647 h 54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4"/>
              <a:gd name="T100" fmla="*/ 0 h 549"/>
              <a:gd name="T101" fmla="*/ 1624 w 1624"/>
              <a:gd name="T102" fmla="*/ 549 h 54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4" h="549">
                <a:moveTo>
                  <a:pt x="811" y="549"/>
                </a:moveTo>
                <a:lnTo>
                  <a:pt x="0" y="545"/>
                </a:lnTo>
                <a:lnTo>
                  <a:pt x="0" y="516"/>
                </a:lnTo>
                <a:lnTo>
                  <a:pt x="5" y="490"/>
                </a:lnTo>
                <a:lnTo>
                  <a:pt x="10" y="462"/>
                </a:lnTo>
                <a:lnTo>
                  <a:pt x="17" y="436"/>
                </a:lnTo>
                <a:lnTo>
                  <a:pt x="26" y="410"/>
                </a:lnTo>
                <a:lnTo>
                  <a:pt x="38" y="384"/>
                </a:lnTo>
                <a:lnTo>
                  <a:pt x="50" y="357"/>
                </a:lnTo>
                <a:lnTo>
                  <a:pt x="64" y="331"/>
                </a:lnTo>
                <a:lnTo>
                  <a:pt x="81" y="308"/>
                </a:lnTo>
                <a:lnTo>
                  <a:pt x="100" y="284"/>
                </a:lnTo>
                <a:lnTo>
                  <a:pt x="119" y="263"/>
                </a:lnTo>
                <a:lnTo>
                  <a:pt x="140" y="239"/>
                </a:lnTo>
                <a:lnTo>
                  <a:pt x="164" y="218"/>
                </a:lnTo>
                <a:lnTo>
                  <a:pt x="188" y="199"/>
                </a:lnTo>
                <a:lnTo>
                  <a:pt x="214" y="177"/>
                </a:lnTo>
                <a:lnTo>
                  <a:pt x="240" y="158"/>
                </a:lnTo>
                <a:lnTo>
                  <a:pt x="268" y="142"/>
                </a:lnTo>
                <a:lnTo>
                  <a:pt x="299" y="123"/>
                </a:lnTo>
                <a:lnTo>
                  <a:pt x="327" y="106"/>
                </a:lnTo>
                <a:lnTo>
                  <a:pt x="361" y="92"/>
                </a:lnTo>
                <a:lnTo>
                  <a:pt x="394" y="78"/>
                </a:lnTo>
                <a:lnTo>
                  <a:pt x="427" y="64"/>
                </a:lnTo>
                <a:lnTo>
                  <a:pt x="462" y="52"/>
                </a:lnTo>
                <a:lnTo>
                  <a:pt x="498" y="42"/>
                </a:lnTo>
                <a:lnTo>
                  <a:pt x="534" y="33"/>
                </a:lnTo>
                <a:lnTo>
                  <a:pt x="571" y="23"/>
                </a:lnTo>
                <a:lnTo>
                  <a:pt x="609" y="16"/>
                </a:lnTo>
                <a:lnTo>
                  <a:pt x="650" y="9"/>
                </a:lnTo>
                <a:lnTo>
                  <a:pt x="690" y="4"/>
                </a:lnTo>
                <a:lnTo>
                  <a:pt x="730" y="2"/>
                </a:lnTo>
                <a:lnTo>
                  <a:pt x="770" y="0"/>
                </a:lnTo>
                <a:lnTo>
                  <a:pt x="811" y="0"/>
                </a:lnTo>
                <a:lnTo>
                  <a:pt x="853" y="0"/>
                </a:lnTo>
                <a:lnTo>
                  <a:pt x="894" y="2"/>
                </a:lnTo>
                <a:lnTo>
                  <a:pt x="936" y="4"/>
                </a:lnTo>
                <a:lnTo>
                  <a:pt x="974" y="9"/>
                </a:lnTo>
                <a:lnTo>
                  <a:pt x="1015" y="16"/>
                </a:lnTo>
                <a:lnTo>
                  <a:pt x="1052" y="23"/>
                </a:lnTo>
                <a:lnTo>
                  <a:pt x="1090" y="33"/>
                </a:lnTo>
                <a:lnTo>
                  <a:pt x="1128" y="42"/>
                </a:lnTo>
                <a:lnTo>
                  <a:pt x="1164" y="52"/>
                </a:lnTo>
                <a:lnTo>
                  <a:pt x="1199" y="64"/>
                </a:lnTo>
                <a:lnTo>
                  <a:pt x="1233" y="78"/>
                </a:lnTo>
                <a:lnTo>
                  <a:pt x="1266" y="92"/>
                </a:lnTo>
                <a:lnTo>
                  <a:pt x="1297" y="106"/>
                </a:lnTo>
                <a:lnTo>
                  <a:pt x="1327" y="123"/>
                </a:lnTo>
                <a:lnTo>
                  <a:pt x="1358" y="142"/>
                </a:lnTo>
                <a:lnTo>
                  <a:pt x="1387" y="158"/>
                </a:lnTo>
                <a:lnTo>
                  <a:pt x="1413" y="177"/>
                </a:lnTo>
                <a:lnTo>
                  <a:pt x="1439" y="199"/>
                </a:lnTo>
                <a:lnTo>
                  <a:pt x="1462" y="218"/>
                </a:lnTo>
                <a:lnTo>
                  <a:pt x="1486" y="241"/>
                </a:lnTo>
                <a:lnTo>
                  <a:pt x="1507" y="263"/>
                </a:lnTo>
                <a:lnTo>
                  <a:pt x="1526" y="286"/>
                </a:lnTo>
                <a:lnTo>
                  <a:pt x="1543" y="310"/>
                </a:lnTo>
                <a:lnTo>
                  <a:pt x="1560" y="334"/>
                </a:lnTo>
                <a:lnTo>
                  <a:pt x="1574" y="357"/>
                </a:lnTo>
                <a:lnTo>
                  <a:pt x="1588" y="384"/>
                </a:lnTo>
                <a:lnTo>
                  <a:pt x="1600" y="410"/>
                </a:lnTo>
                <a:lnTo>
                  <a:pt x="1607" y="436"/>
                </a:lnTo>
                <a:lnTo>
                  <a:pt x="1614" y="464"/>
                </a:lnTo>
                <a:lnTo>
                  <a:pt x="1621" y="490"/>
                </a:lnTo>
                <a:lnTo>
                  <a:pt x="1624" y="519"/>
                </a:lnTo>
                <a:lnTo>
                  <a:pt x="1624" y="547"/>
                </a:lnTo>
                <a:lnTo>
                  <a:pt x="811" y="549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46" name="Freeform 10"/>
          <p:cNvSpPr>
            <a:spLocks/>
          </p:cNvSpPr>
          <p:nvPr/>
        </p:nvSpPr>
        <p:spPr bwMode="auto">
          <a:xfrm>
            <a:off x="3157538" y="3846513"/>
            <a:ext cx="2578100" cy="871537"/>
          </a:xfrm>
          <a:custGeom>
            <a:avLst/>
            <a:gdLst>
              <a:gd name="T0" fmla="*/ 0 w 1624"/>
              <a:gd name="T1" fmla="*/ 2147483647 h 549"/>
              <a:gd name="T2" fmla="*/ 2147483647 w 1624"/>
              <a:gd name="T3" fmla="*/ 2147483647 h 549"/>
              <a:gd name="T4" fmla="*/ 2147483647 w 1624"/>
              <a:gd name="T5" fmla="*/ 2147483647 h 549"/>
              <a:gd name="T6" fmla="*/ 2147483647 w 1624"/>
              <a:gd name="T7" fmla="*/ 2147483647 h 549"/>
              <a:gd name="T8" fmla="*/ 2147483647 w 1624"/>
              <a:gd name="T9" fmla="*/ 2147483647 h 549"/>
              <a:gd name="T10" fmla="*/ 2147483647 w 1624"/>
              <a:gd name="T11" fmla="*/ 2147483647 h 549"/>
              <a:gd name="T12" fmla="*/ 2147483647 w 1624"/>
              <a:gd name="T13" fmla="*/ 2147483647 h 549"/>
              <a:gd name="T14" fmla="*/ 2147483647 w 1624"/>
              <a:gd name="T15" fmla="*/ 2147483647 h 549"/>
              <a:gd name="T16" fmla="*/ 2147483647 w 1624"/>
              <a:gd name="T17" fmla="*/ 2147483647 h 549"/>
              <a:gd name="T18" fmla="*/ 2147483647 w 1624"/>
              <a:gd name="T19" fmla="*/ 2147483647 h 549"/>
              <a:gd name="T20" fmla="*/ 2147483647 w 1624"/>
              <a:gd name="T21" fmla="*/ 2147483647 h 549"/>
              <a:gd name="T22" fmla="*/ 2147483647 w 1624"/>
              <a:gd name="T23" fmla="*/ 2147483647 h 549"/>
              <a:gd name="T24" fmla="*/ 2147483647 w 1624"/>
              <a:gd name="T25" fmla="*/ 2147483647 h 549"/>
              <a:gd name="T26" fmla="*/ 2147483647 w 1624"/>
              <a:gd name="T27" fmla="*/ 2147483647 h 549"/>
              <a:gd name="T28" fmla="*/ 2147483647 w 1624"/>
              <a:gd name="T29" fmla="*/ 2147483647 h 549"/>
              <a:gd name="T30" fmla="*/ 2147483647 w 1624"/>
              <a:gd name="T31" fmla="*/ 2147483647 h 549"/>
              <a:gd name="T32" fmla="*/ 2147483647 w 1624"/>
              <a:gd name="T33" fmla="*/ 0 h 549"/>
              <a:gd name="T34" fmla="*/ 2147483647 w 1624"/>
              <a:gd name="T35" fmla="*/ 2147483647 h 549"/>
              <a:gd name="T36" fmla="*/ 2147483647 w 1624"/>
              <a:gd name="T37" fmla="*/ 2147483647 h 549"/>
              <a:gd name="T38" fmla="*/ 2147483647 w 1624"/>
              <a:gd name="T39" fmla="*/ 2147483647 h 549"/>
              <a:gd name="T40" fmla="*/ 2147483647 w 1624"/>
              <a:gd name="T41" fmla="*/ 2147483647 h 549"/>
              <a:gd name="T42" fmla="*/ 2147483647 w 1624"/>
              <a:gd name="T43" fmla="*/ 2147483647 h 549"/>
              <a:gd name="T44" fmla="*/ 2147483647 w 1624"/>
              <a:gd name="T45" fmla="*/ 2147483647 h 549"/>
              <a:gd name="T46" fmla="*/ 2147483647 w 1624"/>
              <a:gd name="T47" fmla="*/ 2147483647 h 549"/>
              <a:gd name="T48" fmla="*/ 2147483647 w 1624"/>
              <a:gd name="T49" fmla="*/ 2147483647 h 549"/>
              <a:gd name="T50" fmla="*/ 2147483647 w 1624"/>
              <a:gd name="T51" fmla="*/ 2147483647 h 549"/>
              <a:gd name="T52" fmla="*/ 2147483647 w 1624"/>
              <a:gd name="T53" fmla="*/ 2147483647 h 549"/>
              <a:gd name="T54" fmla="*/ 2147483647 w 1624"/>
              <a:gd name="T55" fmla="*/ 2147483647 h 549"/>
              <a:gd name="T56" fmla="*/ 2147483647 w 1624"/>
              <a:gd name="T57" fmla="*/ 2147483647 h 549"/>
              <a:gd name="T58" fmla="*/ 2147483647 w 1624"/>
              <a:gd name="T59" fmla="*/ 2147483647 h 549"/>
              <a:gd name="T60" fmla="*/ 2147483647 w 1624"/>
              <a:gd name="T61" fmla="*/ 2147483647 h 549"/>
              <a:gd name="T62" fmla="*/ 2147483647 w 1624"/>
              <a:gd name="T63" fmla="*/ 2147483647 h 549"/>
              <a:gd name="T64" fmla="*/ 2147483647 w 1624"/>
              <a:gd name="T65" fmla="*/ 2147483647 h 54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4"/>
              <a:gd name="T100" fmla="*/ 0 h 549"/>
              <a:gd name="T101" fmla="*/ 1624 w 1624"/>
              <a:gd name="T102" fmla="*/ 549 h 54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4" h="549">
                <a:moveTo>
                  <a:pt x="811" y="549"/>
                </a:moveTo>
                <a:lnTo>
                  <a:pt x="0" y="545"/>
                </a:lnTo>
                <a:lnTo>
                  <a:pt x="0" y="516"/>
                </a:lnTo>
                <a:lnTo>
                  <a:pt x="5" y="490"/>
                </a:lnTo>
                <a:lnTo>
                  <a:pt x="10" y="462"/>
                </a:lnTo>
                <a:lnTo>
                  <a:pt x="17" y="436"/>
                </a:lnTo>
                <a:lnTo>
                  <a:pt x="26" y="410"/>
                </a:lnTo>
                <a:lnTo>
                  <a:pt x="38" y="384"/>
                </a:lnTo>
                <a:lnTo>
                  <a:pt x="50" y="357"/>
                </a:lnTo>
                <a:lnTo>
                  <a:pt x="64" y="331"/>
                </a:lnTo>
                <a:lnTo>
                  <a:pt x="81" y="308"/>
                </a:lnTo>
                <a:lnTo>
                  <a:pt x="100" y="284"/>
                </a:lnTo>
                <a:lnTo>
                  <a:pt x="119" y="263"/>
                </a:lnTo>
                <a:lnTo>
                  <a:pt x="140" y="239"/>
                </a:lnTo>
                <a:lnTo>
                  <a:pt x="164" y="218"/>
                </a:lnTo>
                <a:lnTo>
                  <a:pt x="188" y="199"/>
                </a:lnTo>
                <a:lnTo>
                  <a:pt x="214" y="177"/>
                </a:lnTo>
                <a:lnTo>
                  <a:pt x="240" y="158"/>
                </a:lnTo>
                <a:lnTo>
                  <a:pt x="268" y="142"/>
                </a:lnTo>
                <a:lnTo>
                  <a:pt x="299" y="123"/>
                </a:lnTo>
                <a:lnTo>
                  <a:pt x="327" y="106"/>
                </a:lnTo>
                <a:lnTo>
                  <a:pt x="361" y="92"/>
                </a:lnTo>
                <a:lnTo>
                  <a:pt x="394" y="78"/>
                </a:lnTo>
                <a:lnTo>
                  <a:pt x="427" y="64"/>
                </a:lnTo>
                <a:lnTo>
                  <a:pt x="462" y="52"/>
                </a:lnTo>
                <a:lnTo>
                  <a:pt x="498" y="42"/>
                </a:lnTo>
                <a:lnTo>
                  <a:pt x="534" y="33"/>
                </a:lnTo>
                <a:lnTo>
                  <a:pt x="571" y="23"/>
                </a:lnTo>
                <a:lnTo>
                  <a:pt x="609" y="16"/>
                </a:lnTo>
                <a:lnTo>
                  <a:pt x="650" y="9"/>
                </a:lnTo>
                <a:lnTo>
                  <a:pt x="690" y="4"/>
                </a:lnTo>
                <a:lnTo>
                  <a:pt x="730" y="2"/>
                </a:lnTo>
                <a:lnTo>
                  <a:pt x="770" y="0"/>
                </a:lnTo>
                <a:lnTo>
                  <a:pt x="811" y="0"/>
                </a:lnTo>
                <a:lnTo>
                  <a:pt x="853" y="0"/>
                </a:lnTo>
                <a:lnTo>
                  <a:pt x="894" y="2"/>
                </a:lnTo>
                <a:lnTo>
                  <a:pt x="936" y="4"/>
                </a:lnTo>
                <a:lnTo>
                  <a:pt x="974" y="9"/>
                </a:lnTo>
                <a:lnTo>
                  <a:pt x="1015" y="16"/>
                </a:lnTo>
                <a:lnTo>
                  <a:pt x="1052" y="23"/>
                </a:lnTo>
                <a:lnTo>
                  <a:pt x="1090" y="33"/>
                </a:lnTo>
                <a:lnTo>
                  <a:pt x="1128" y="42"/>
                </a:lnTo>
                <a:lnTo>
                  <a:pt x="1164" y="52"/>
                </a:lnTo>
                <a:lnTo>
                  <a:pt x="1199" y="64"/>
                </a:lnTo>
                <a:lnTo>
                  <a:pt x="1233" y="78"/>
                </a:lnTo>
                <a:lnTo>
                  <a:pt x="1266" y="92"/>
                </a:lnTo>
                <a:lnTo>
                  <a:pt x="1297" y="106"/>
                </a:lnTo>
                <a:lnTo>
                  <a:pt x="1327" y="123"/>
                </a:lnTo>
                <a:lnTo>
                  <a:pt x="1358" y="142"/>
                </a:lnTo>
                <a:lnTo>
                  <a:pt x="1387" y="158"/>
                </a:lnTo>
                <a:lnTo>
                  <a:pt x="1413" y="177"/>
                </a:lnTo>
                <a:lnTo>
                  <a:pt x="1439" y="199"/>
                </a:lnTo>
                <a:lnTo>
                  <a:pt x="1462" y="218"/>
                </a:lnTo>
                <a:lnTo>
                  <a:pt x="1486" y="241"/>
                </a:lnTo>
                <a:lnTo>
                  <a:pt x="1507" y="263"/>
                </a:lnTo>
                <a:lnTo>
                  <a:pt x="1526" y="286"/>
                </a:lnTo>
                <a:lnTo>
                  <a:pt x="1543" y="310"/>
                </a:lnTo>
                <a:lnTo>
                  <a:pt x="1560" y="334"/>
                </a:lnTo>
                <a:lnTo>
                  <a:pt x="1574" y="357"/>
                </a:lnTo>
                <a:lnTo>
                  <a:pt x="1588" y="384"/>
                </a:lnTo>
                <a:lnTo>
                  <a:pt x="1600" y="410"/>
                </a:lnTo>
                <a:lnTo>
                  <a:pt x="1607" y="436"/>
                </a:lnTo>
                <a:lnTo>
                  <a:pt x="1614" y="464"/>
                </a:lnTo>
                <a:lnTo>
                  <a:pt x="1621" y="490"/>
                </a:lnTo>
                <a:lnTo>
                  <a:pt x="1624" y="519"/>
                </a:lnTo>
                <a:lnTo>
                  <a:pt x="1624" y="547"/>
                </a:lnTo>
                <a:lnTo>
                  <a:pt x="811" y="549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3154363" y="4711700"/>
            <a:ext cx="2584450" cy="123825"/>
          </a:xfrm>
          <a:prstGeom prst="rect">
            <a:avLst/>
          </a:prstGeom>
          <a:solidFill>
            <a:srgbClr val="D4B07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3154363" y="4711700"/>
            <a:ext cx="2584450" cy="1238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49" name="Freeform 13"/>
          <p:cNvSpPr>
            <a:spLocks/>
          </p:cNvSpPr>
          <p:nvPr/>
        </p:nvSpPr>
        <p:spPr bwMode="auto">
          <a:xfrm>
            <a:off x="3116263" y="2916238"/>
            <a:ext cx="2581275" cy="873125"/>
          </a:xfrm>
          <a:custGeom>
            <a:avLst/>
            <a:gdLst>
              <a:gd name="T0" fmla="*/ 0 w 1626"/>
              <a:gd name="T1" fmla="*/ 2147483647 h 550"/>
              <a:gd name="T2" fmla="*/ 2147483647 w 1626"/>
              <a:gd name="T3" fmla="*/ 2147483647 h 550"/>
              <a:gd name="T4" fmla="*/ 2147483647 w 1626"/>
              <a:gd name="T5" fmla="*/ 2147483647 h 550"/>
              <a:gd name="T6" fmla="*/ 2147483647 w 1626"/>
              <a:gd name="T7" fmla="*/ 2147483647 h 550"/>
              <a:gd name="T8" fmla="*/ 2147483647 w 1626"/>
              <a:gd name="T9" fmla="*/ 2147483647 h 550"/>
              <a:gd name="T10" fmla="*/ 2147483647 w 1626"/>
              <a:gd name="T11" fmla="*/ 2147483647 h 550"/>
              <a:gd name="T12" fmla="*/ 2147483647 w 1626"/>
              <a:gd name="T13" fmla="*/ 2147483647 h 550"/>
              <a:gd name="T14" fmla="*/ 2147483647 w 1626"/>
              <a:gd name="T15" fmla="*/ 2147483647 h 550"/>
              <a:gd name="T16" fmla="*/ 2147483647 w 1626"/>
              <a:gd name="T17" fmla="*/ 2147483647 h 550"/>
              <a:gd name="T18" fmla="*/ 2147483647 w 1626"/>
              <a:gd name="T19" fmla="*/ 2147483647 h 550"/>
              <a:gd name="T20" fmla="*/ 2147483647 w 1626"/>
              <a:gd name="T21" fmla="*/ 2147483647 h 550"/>
              <a:gd name="T22" fmla="*/ 2147483647 w 1626"/>
              <a:gd name="T23" fmla="*/ 2147483647 h 550"/>
              <a:gd name="T24" fmla="*/ 2147483647 w 1626"/>
              <a:gd name="T25" fmla="*/ 2147483647 h 550"/>
              <a:gd name="T26" fmla="*/ 2147483647 w 1626"/>
              <a:gd name="T27" fmla="*/ 2147483647 h 550"/>
              <a:gd name="T28" fmla="*/ 2147483647 w 1626"/>
              <a:gd name="T29" fmla="*/ 2147483647 h 550"/>
              <a:gd name="T30" fmla="*/ 2147483647 w 1626"/>
              <a:gd name="T31" fmla="*/ 2147483647 h 550"/>
              <a:gd name="T32" fmla="*/ 2147483647 w 1626"/>
              <a:gd name="T33" fmla="*/ 0 h 550"/>
              <a:gd name="T34" fmla="*/ 2147483647 w 1626"/>
              <a:gd name="T35" fmla="*/ 2147483647 h 550"/>
              <a:gd name="T36" fmla="*/ 2147483647 w 1626"/>
              <a:gd name="T37" fmla="*/ 2147483647 h 550"/>
              <a:gd name="T38" fmla="*/ 2147483647 w 1626"/>
              <a:gd name="T39" fmla="*/ 2147483647 h 550"/>
              <a:gd name="T40" fmla="*/ 2147483647 w 1626"/>
              <a:gd name="T41" fmla="*/ 2147483647 h 550"/>
              <a:gd name="T42" fmla="*/ 2147483647 w 1626"/>
              <a:gd name="T43" fmla="*/ 2147483647 h 550"/>
              <a:gd name="T44" fmla="*/ 2147483647 w 1626"/>
              <a:gd name="T45" fmla="*/ 2147483647 h 550"/>
              <a:gd name="T46" fmla="*/ 2147483647 w 1626"/>
              <a:gd name="T47" fmla="*/ 2147483647 h 550"/>
              <a:gd name="T48" fmla="*/ 2147483647 w 1626"/>
              <a:gd name="T49" fmla="*/ 2147483647 h 550"/>
              <a:gd name="T50" fmla="*/ 2147483647 w 1626"/>
              <a:gd name="T51" fmla="*/ 2147483647 h 550"/>
              <a:gd name="T52" fmla="*/ 2147483647 w 1626"/>
              <a:gd name="T53" fmla="*/ 2147483647 h 550"/>
              <a:gd name="T54" fmla="*/ 2147483647 w 1626"/>
              <a:gd name="T55" fmla="*/ 2147483647 h 550"/>
              <a:gd name="T56" fmla="*/ 2147483647 w 1626"/>
              <a:gd name="T57" fmla="*/ 2147483647 h 550"/>
              <a:gd name="T58" fmla="*/ 2147483647 w 1626"/>
              <a:gd name="T59" fmla="*/ 2147483647 h 550"/>
              <a:gd name="T60" fmla="*/ 2147483647 w 1626"/>
              <a:gd name="T61" fmla="*/ 2147483647 h 550"/>
              <a:gd name="T62" fmla="*/ 2147483647 w 1626"/>
              <a:gd name="T63" fmla="*/ 2147483647 h 550"/>
              <a:gd name="T64" fmla="*/ 2147483647 w 1626"/>
              <a:gd name="T65" fmla="*/ 2147483647 h 55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6"/>
              <a:gd name="T100" fmla="*/ 0 h 550"/>
              <a:gd name="T101" fmla="*/ 1626 w 1626"/>
              <a:gd name="T102" fmla="*/ 550 h 55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6" h="550">
                <a:moveTo>
                  <a:pt x="813" y="550"/>
                </a:moveTo>
                <a:lnTo>
                  <a:pt x="0" y="548"/>
                </a:lnTo>
                <a:lnTo>
                  <a:pt x="3" y="519"/>
                </a:lnTo>
                <a:lnTo>
                  <a:pt x="5" y="491"/>
                </a:lnTo>
                <a:lnTo>
                  <a:pt x="10" y="465"/>
                </a:lnTo>
                <a:lnTo>
                  <a:pt x="17" y="436"/>
                </a:lnTo>
                <a:lnTo>
                  <a:pt x="26" y="410"/>
                </a:lnTo>
                <a:lnTo>
                  <a:pt x="38" y="384"/>
                </a:lnTo>
                <a:lnTo>
                  <a:pt x="52" y="358"/>
                </a:lnTo>
                <a:lnTo>
                  <a:pt x="67" y="334"/>
                </a:lnTo>
                <a:lnTo>
                  <a:pt x="83" y="311"/>
                </a:lnTo>
                <a:lnTo>
                  <a:pt x="100" y="287"/>
                </a:lnTo>
                <a:lnTo>
                  <a:pt x="121" y="263"/>
                </a:lnTo>
                <a:lnTo>
                  <a:pt x="142" y="242"/>
                </a:lnTo>
                <a:lnTo>
                  <a:pt x="164" y="220"/>
                </a:lnTo>
                <a:lnTo>
                  <a:pt x="187" y="199"/>
                </a:lnTo>
                <a:lnTo>
                  <a:pt x="214" y="180"/>
                </a:lnTo>
                <a:lnTo>
                  <a:pt x="242" y="161"/>
                </a:lnTo>
                <a:lnTo>
                  <a:pt x="270" y="142"/>
                </a:lnTo>
                <a:lnTo>
                  <a:pt x="299" y="126"/>
                </a:lnTo>
                <a:lnTo>
                  <a:pt x="330" y="109"/>
                </a:lnTo>
                <a:lnTo>
                  <a:pt x="360" y="95"/>
                </a:lnTo>
                <a:lnTo>
                  <a:pt x="394" y="81"/>
                </a:lnTo>
                <a:lnTo>
                  <a:pt x="429" y="66"/>
                </a:lnTo>
                <a:lnTo>
                  <a:pt x="462" y="55"/>
                </a:lnTo>
                <a:lnTo>
                  <a:pt x="498" y="43"/>
                </a:lnTo>
                <a:lnTo>
                  <a:pt x="536" y="33"/>
                </a:lnTo>
                <a:lnTo>
                  <a:pt x="574" y="24"/>
                </a:lnTo>
                <a:lnTo>
                  <a:pt x="612" y="17"/>
                </a:lnTo>
                <a:lnTo>
                  <a:pt x="650" y="12"/>
                </a:lnTo>
                <a:lnTo>
                  <a:pt x="690" y="7"/>
                </a:lnTo>
                <a:lnTo>
                  <a:pt x="730" y="2"/>
                </a:lnTo>
                <a:lnTo>
                  <a:pt x="770" y="0"/>
                </a:lnTo>
                <a:lnTo>
                  <a:pt x="813" y="0"/>
                </a:lnTo>
                <a:lnTo>
                  <a:pt x="853" y="0"/>
                </a:lnTo>
                <a:lnTo>
                  <a:pt x="896" y="2"/>
                </a:lnTo>
                <a:lnTo>
                  <a:pt x="936" y="7"/>
                </a:lnTo>
                <a:lnTo>
                  <a:pt x="977" y="12"/>
                </a:lnTo>
                <a:lnTo>
                  <a:pt x="1014" y="17"/>
                </a:lnTo>
                <a:lnTo>
                  <a:pt x="1055" y="24"/>
                </a:lnTo>
                <a:lnTo>
                  <a:pt x="1093" y="33"/>
                </a:lnTo>
                <a:lnTo>
                  <a:pt x="1128" y="43"/>
                </a:lnTo>
                <a:lnTo>
                  <a:pt x="1164" y="55"/>
                </a:lnTo>
                <a:lnTo>
                  <a:pt x="1199" y="66"/>
                </a:lnTo>
                <a:lnTo>
                  <a:pt x="1232" y="81"/>
                </a:lnTo>
                <a:lnTo>
                  <a:pt x="1266" y="95"/>
                </a:lnTo>
                <a:lnTo>
                  <a:pt x="1299" y="109"/>
                </a:lnTo>
                <a:lnTo>
                  <a:pt x="1330" y="126"/>
                </a:lnTo>
                <a:lnTo>
                  <a:pt x="1358" y="142"/>
                </a:lnTo>
                <a:lnTo>
                  <a:pt x="1386" y="161"/>
                </a:lnTo>
                <a:lnTo>
                  <a:pt x="1415" y="180"/>
                </a:lnTo>
                <a:lnTo>
                  <a:pt x="1439" y="199"/>
                </a:lnTo>
                <a:lnTo>
                  <a:pt x="1465" y="220"/>
                </a:lnTo>
                <a:lnTo>
                  <a:pt x="1486" y="242"/>
                </a:lnTo>
                <a:lnTo>
                  <a:pt x="1507" y="263"/>
                </a:lnTo>
                <a:lnTo>
                  <a:pt x="1526" y="287"/>
                </a:lnTo>
                <a:lnTo>
                  <a:pt x="1545" y="311"/>
                </a:lnTo>
                <a:lnTo>
                  <a:pt x="1562" y="334"/>
                </a:lnTo>
                <a:lnTo>
                  <a:pt x="1576" y="360"/>
                </a:lnTo>
                <a:lnTo>
                  <a:pt x="1588" y="386"/>
                </a:lnTo>
                <a:lnTo>
                  <a:pt x="1600" y="413"/>
                </a:lnTo>
                <a:lnTo>
                  <a:pt x="1609" y="439"/>
                </a:lnTo>
                <a:lnTo>
                  <a:pt x="1616" y="465"/>
                </a:lnTo>
                <a:lnTo>
                  <a:pt x="1621" y="493"/>
                </a:lnTo>
                <a:lnTo>
                  <a:pt x="1623" y="522"/>
                </a:lnTo>
                <a:lnTo>
                  <a:pt x="1626" y="550"/>
                </a:lnTo>
                <a:lnTo>
                  <a:pt x="813" y="550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50" name="Freeform 14"/>
          <p:cNvSpPr>
            <a:spLocks/>
          </p:cNvSpPr>
          <p:nvPr/>
        </p:nvSpPr>
        <p:spPr bwMode="auto">
          <a:xfrm>
            <a:off x="3116263" y="2916238"/>
            <a:ext cx="2581275" cy="873125"/>
          </a:xfrm>
          <a:custGeom>
            <a:avLst/>
            <a:gdLst>
              <a:gd name="T0" fmla="*/ 0 w 1626"/>
              <a:gd name="T1" fmla="*/ 2147483647 h 550"/>
              <a:gd name="T2" fmla="*/ 2147483647 w 1626"/>
              <a:gd name="T3" fmla="*/ 2147483647 h 550"/>
              <a:gd name="T4" fmla="*/ 2147483647 w 1626"/>
              <a:gd name="T5" fmla="*/ 2147483647 h 550"/>
              <a:gd name="T6" fmla="*/ 2147483647 w 1626"/>
              <a:gd name="T7" fmla="*/ 2147483647 h 550"/>
              <a:gd name="T8" fmla="*/ 2147483647 w 1626"/>
              <a:gd name="T9" fmla="*/ 2147483647 h 550"/>
              <a:gd name="T10" fmla="*/ 2147483647 w 1626"/>
              <a:gd name="T11" fmla="*/ 2147483647 h 550"/>
              <a:gd name="T12" fmla="*/ 2147483647 w 1626"/>
              <a:gd name="T13" fmla="*/ 2147483647 h 550"/>
              <a:gd name="T14" fmla="*/ 2147483647 w 1626"/>
              <a:gd name="T15" fmla="*/ 2147483647 h 550"/>
              <a:gd name="T16" fmla="*/ 2147483647 w 1626"/>
              <a:gd name="T17" fmla="*/ 2147483647 h 550"/>
              <a:gd name="T18" fmla="*/ 2147483647 w 1626"/>
              <a:gd name="T19" fmla="*/ 2147483647 h 550"/>
              <a:gd name="T20" fmla="*/ 2147483647 w 1626"/>
              <a:gd name="T21" fmla="*/ 2147483647 h 550"/>
              <a:gd name="T22" fmla="*/ 2147483647 w 1626"/>
              <a:gd name="T23" fmla="*/ 2147483647 h 550"/>
              <a:gd name="T24" fmla="*/ 2147483647 w 1626"/>
              <a:gd name="T25" fmla="*/ 2147483647 h 550"/>
              <a:gd name="T26" fmla="*/ 2147483647 w 1626"/>
              <a:gd name="T27" fmla="*/ 2147483647 h 550"/>
              <a:gd name="T28" fmla="*/ 2147483647 w 1626"/>
              <a:gd name="T29" fmla="*/ 2147483647 h 550"/>
              <a:gd name="T30" fmla="*/ 2147483647 w 1626"/>
              <a:gd name="T31" fmla="*/ 2147483647 h 550"/>
              <a:gd name="T32" fmla="*/ 2147483647 w 1626"/>
              <a:gd name="T33" fmla="*/ 0 h 550"/>
              <a:gd name="T34" fmla="*/ 2147483647 w 1626"/>
              <a:gd name="T35" fmla="*/ 2147483647 h 550"/>
              <a:gd name="T36" fmla="*/ 2147483647 w 1626"/>
              <a:gd name="T37" fmla="*/ 2147483647 h 550"/>
              <a:gd name="T38" fmla="*/ 2147483647 w 1626"/>
              <a:gd name="T39" fmla="*/ 2147483647 h 550"/>
              <a:gd name="T40" fmla="*/ 2147483647 w 1626"/>
              <a:gd name="T41" fmla="*/ 2147483647 h 550"/>
              <a:gd name="T42" fmla="*/ 2147483647 w 1626"/>
              <a:gd name="T43" fmla="*/ 2147483647 h 550"/>
              <a:gd name="T44" fmla="*/ 2147483647 w 1626"/>
              <a:gd name="T45" fmla="*/ 2147483647 h 550"/>
              <a:gd name="T46" fmla="*/ 2147483647 w 1626"/>
              <a:gd name="T47" fmla="*/ 2147483647 h 550"/>
              <a:gd name="T48" fmla="*/ 2147483647 w 1626"/>
              <a:gd name="T49" fmla="*/ 2147483647 h 550"/>
              <a:gd name="T50" fmla="*/ 2147483647 w 1626"/>
              <a:gd name="T51" fmla="*/ 2147483647 h 550"/>
              <a:gd name="T52" fmla="*/ 2147483647 w 1626"/>
              <a:gd name="T53" fmla="*/ 2147483647 h 550"/>
              <a:gd name="T54" fmla="*/ 2147483647 w 1626"/>
              <a:gd name="T55" fmla="*/ 2147483647 h 550"/>
              <a:gd name="T56" fmla="*/ 2147483647 w 1626"/>
              <a:gd name="T57" fmla="*/ 2147483647 h 550"/>
              <a:gd name="T58" fmla="*/ 2147483647 w 1626"/>
              <a:gd name="T59" fmla="*/ 2147483647 h 550"/>
              <a:gd name="T60" fmla="*/ 2147483647 w 1626"/>
              <a:gd name="T61" fmla="*/ 2147483647 h 550"/>
              <a:gd name="T62" fmla="*/ 2147483647 w 1626"/>
              <a:gd name="T63" fmla="*/ 2147483647 h 550"/>
              <a:gd name="T64" fmla="*/ 2147483647 w 1626"/>
              <a:gd name="T65" fmla="*/ 2147483647 h 55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6"/>
              <a:gd name="T100" fmla="*/ 0 h 550"/>
              <a:gd name="T101" fmla="*/ 1626 w 1626"/>
              <a:gd name="T102" fmla="*/ 550 h 55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6" h="550">
                <a:moveTo>
                  <a:pt x="813" y="550"/>
                </a:moveTo>
                <a:lnTo>
                  <a:pt x="0" y="548"/>
                </a:lnTo>
                <a:lnTo>
                  <a:pt x="3" y="519"/>
                </a:lnTo>
                <a:lnTo>
                  <a:pt x="5" y="491"/>
                </a:lnTo>
                <a:lnTo>
                  <a:pt x="10" y="465"/>
                </a:lnTo>
                <a:lnTo>
                  <a:pt x="17" y="436"/>
                </a:lnTo>
                <a:lnTo>
                  <a:pt x="26" y="410"/>
                </a:lnTo>
                <a:lnTo>
                  <a:pt x="38" y="384"/>
                </a:lnTo>
                <a:lnTo>
                  <a:pt x="52" y="358"/>
                </a:lnTo>
                <a:lnTo>
                  <a:pt x="67" y="334"/>
                </a:lnTo>
                <a:lnTo>
                  <a:pt x="83" y="311"/>
                </a:lnTo>
                <a:lnTo>
                  <a:pt x="100" y="287"/>
                </a:lnTo>
                <a:lnTo>
                  <a:pt x="121" y="263"/>
                </a:lnTo>
                <a:lnTo>
                  <a:pt x="142" y="242"/>
                </a:lnTo>
                <a:lnTo>
                  <a:pt x="164" y="220"/>
                </a:lnTo>
                <a:lnTo>
                  <a:pt x="187" y="199"/>
                </a:lnTo>
                <a:lnTo>
                  <a:pt x="214" y="180"/>
                </a:lnTo>
                <a:lnTo>
                  <a:pt x="242" y="161"/>
                </a:lnTo>
                <a:lnTo>
                  <a:pt x="270" y="142"/>
                </a:lnTo>
                <a:lnTo>
                  <a:pt x="299" y="126"/>
                </a:lnTo>
                <a:lnTo>
                  <a:pt x="330" y="109"/>
                </a:lnTo>
                <a:lnTo>
                  <a:pt x="360" y="95"/>
                </a:lnTo>
                <a:lnTo>
                  <a:pt x="394" y="81"/>
                </a:lnTo>
                <a:lnTo>
                  <a:pt x="429" y="66"/>
                </a:lnTo>
                <a:lnTo>
                  <a:pt x="462" y="55"/>
                </a:lnTo>
                <a:lnTo>
                  <a:pt x="498" y="43"/>
                </a:lnTo>
                <a:lnTo>
                  <a:pt x="536" y="33"/>
                </a:lnTo>
                <a:lnTo>
                  <a:pt x="574" y="24"/>
                </a:lnTo>
                <a:lnTo>
                  <a:pt x="612" y="17"/>
                </a:lnTo>
                <a:lnTo>
                  <a:pt x="650" y="12"/>
                </a:lnTo>
                <a:lnTo>
                  <a:pt x="690" y="7"/>
                </a:lnTo>
                <a:lnTo>
                  <a:pt x="730" y="2"/>
                </a:lnTo>
                <a:lnTo>
                  <a:pt x="770" y="0"/>
                </a:lnTo>
                <a:lnTo>
                  <a:pt x="813" y="0"/>
                </a:lnTo>
                <a:lnTo>
                  <a:pt x="853" y="0"/>
                </a:lnTo>
                <a:lnTo>
                  <a:pt x="896" y="2"/>
                </a:lnTo>
                <a:lnTo>
                  <a:pt x="936" y="7"/>
                </a:lnTo>
                <a:lnTo>
                  <a:pt x="977" y="12"/>
                </a:lnTo>
                <a:lnTo>
                  <a:pt x="1014" y="17"/>
                </a:lnTo>
                <a:lnTo>
                  <a:pt x="1055" y="24"/>
                </a:lnTo>
                <a:lnTo>
                  <a:pt x="1093" y="33"/>
                </a:lnTo>
                <a:lnTo>
                  <a:pt x="1128" y="43"/>
                </a:lnTo>
                <a:lnTo>
                  <a:pt x="1164" y="55"/>
                </a:lnTo>
                <a:lnTo>
                  <a:pt x="1199" y="66"/>
                </a:lnTo>
                <a:lnTo>
                  <a:pt x="1232" y="81"/>
                </a:lnTo>
                <a:lnTo>
                  <a:pt x="1266" y="95"/>
                </a:lnTo>
                <a:lnTo>
                  <a:pt x="1299" y="109"/>
                </a:lnTo>
                <a:lnTo>
                  <a:pt x="1330" y="126"/>
                </a:lnTo>
                <a:lnTo>
                  <a:pt x="1358" y="142"/>
                </a:lnTo>
                <a:lnTo>
                  <a:pt x="1386" y="161"/>
                </a:lnTo>
                <a:lnTo>
                  <a:pt x="1415" y="180"/>
                </a:lnTo>
                <a:lnTo>
                  <a:pt x="1439" y="199"/>
                </a:lnTo>
                <a:lnTo>
                  <a:pt x="1465" y="220"/>
                </a:lnTo>
                <a:lnTo>
                  <a:pt x="1486" y="242"/>
                </a:lnTo>
                <a:lnTo>
                  <a:pt x="1507" y="263"/>
                </a:lnTo>
                <a:lnTo>
                  <a:pt x="1526" y="287"/>
                </a:lnTo>
                <a:lnTo>
                  <a:pt x="1545" y="311"/>
                </a:lnTo>
                <a:lnTo>
                  <a:pt x="1562" y="334"/>
                </a:lnTo>
                <a:lnTo>
                  <a:pt x="1576" y="360"/>
                </a:lnTo>
                <a:lnTo>
                  <a:pt x="1588" y="386"/>
                </a:lnTo>
                <a:lnTo>
                  <a:pt x="1600" y="413"/>
                </a:lnTo>
                <a:lnTo>
                  <a:pt x="1609" y="439"/>
                </a:lnTo>
                <a:lnTo>
                  <a:pt x="1616" y="465"/>
                </a:lnTo>
                <a:lnTo>
                  <a:pt x="1621" y="493"/>
                </a:lnTo>
                <a:lnTo>
                  <a:pt x="1623" y="522"/>
                </a:lnTo>
                <a:lnTo>
                  <a:pt x="1626" y="550"/>
                </a:lnTo>
                <a:lnTo>
                  <a:pt x="813" y="55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3116263" y="3781425"/>
            <a:ext cx="2581275" cy="123825"/>
          </a:xfrm>
          <a:prstGeom prst="rect">
            <a:avLst/>
          </a:prstGeom>
          <a:solidFill>
            <a:srgbClr val="D4B07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3116263" y="3781425"/>
            <a:ext cx="2581275" cy="1238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53" name="Freeform 17"/>
          <p:cNvSpPr>
            <a:spLocks/>
          </p:cNvSpPr>
          <p:nvPr/>
        </p:nvSpPr>
        <p:spPr bwMode="auto">
          <a:xfrm>
            <a:off x="4286250" y="3744913"/>
            <a:ext cx="238125" cy="168275"/>
          </a:xfrm>
          <a:custGeom>
            <a:avLst/>
            <a:gdLst>
              <a:gd name="T0" fmla="*/ 2147483647 w 150"/>
              <a:gd name="T1" fmla="*/ 2147483647 h 106"/>
              <a:gd name="T2" fmla="*/ 2147483647 w 150"/>
              <a:gd name="T3" fmla="*/ 2147483647 h 106"/>
              <a:gd name="T4" fmla="*/ 2147483647 w 150"/>
              <a:gd name="T5" fmla="*/ 2147483647 h 106"/>
              <a:gd name="T6" fmla="*/ 2147483647 w 150"/>
              <a:gd name="T7" fmla="*/ 2147483647 h 106"/>
              <a:gd name="T8" fmla="*/ 2147483647 w 150"/>
              <a:gd name="T9" fmla="*/ 2147483647 h 106"/>
              <a:gd name="T10" fmla="*/ 2147483647 w 150"/>
              <a:gd name="T11" fmla="*/ 2147483647 h 106"/>
              <a:gd name="T12" fmla="*/ 2147483647 w 150"/>
              <a:gd name="T13" fmla="*/ 2147483647 h 106"/>
              <a:gd name="T14" fmla="*/ 2147483647 w 150"/>
              <a:gd name="T15" fmla="*/ 2147483647 h 106"/>
              <a:gd name="T16" fmla="*/ 2147483647 w 150"/>
              <a:gd name="T17" fmla="*/ 2147483647 h 106"/>
              <a:gd name="T18" fmla="*/ 2147483647 w 150"/>
              <a:gd name="T19" fmla="*/ 2147483647 h 106"/>
              <a:gd name="T20" fmla="*/ 2147483647 w 150"/>
              <a:gd name="T21" fmla="*/ 2147483647 h 106"/>
              <a:gd name="T22" fmla="*/ 2147483647 w 150"/>
              <a:gd name="T23" fmla="*/ 2147483647 h 106"/>
              <a:gd name="T24" fmla="*/ 2147483647 w 150"/>
              <a:gd name="T25" fmla="*/ 2147483647 h 106"/>
              <a:gd name="T26" fmla="*/ 2147483647 w 150"/>
              <a:gd name="T27" fmla="*/ 2147483647 h 106"/>
              <a:gd name="T28" fmla="*/ 2147483647 w 150"/>
              <a:gd name="T29" fmla="*/ 2147483647 h 106"/>
              <a:gd name="T30" fmla="*/ 2147483647 w 150"/>
              <a:gd name="T31" fmla="*/ 2147483647 h 106"/>
              <a:gd name="T32" fmla="*/ 2147483647 w 150"/>
              <a:gd name="T33" fmla="*/ 2147483647 h 106"/>
              <a:gd name="T34" fmla="*/ 0 w 150"/>
              <a:gd name="T35" fmla="*/ 2147483647 h 106"/>
              <a:gd name="T36" fmla="*/ 0 w 150"/>
              <a:gd name="T37" fmla="*/ 2147483647 h 106"/>
              <a:gd name="T38" fmla="*/ 2147483647 w 150"/>
              <a:gd name="T39" fmla="*/ 2147483647 h 106"/>
              <a:gd name="T40" fmla="*/ 2147483647 w 150"/>
              <a:gd name="T41" fmla="*/ 2147483647 h 106"/>
              <a:gd name="T42" fmla="*/ 2147483647 w 150"/>
              <a:gd name="T43" fmla="*/ 2147483647 h 106"/>
              <a:gd name="T44" fmla="*/ 2147483647 w 150"/>
              <a:gd name="T45" fmla="*/ 2147483647 h 106"/>
              <a:gd name="T46" fmla="*/ 2147483647 w 150"/>
              <a:gd name="T47" fmla="*/ 2147483647 h 106"/>
              <a:gd name="T48" fmla="*/ 2147483647 w 150"/>
              <a:gd name="T49" fmla="*/ 2147483647 h 106"/>
              <a:gd name="T50" fmla="*/ 2147483647 w 150"/>
              <a:gd name="T51" fmla="*/ 0 h 106"/>
              <a:gd name="T52" fmla="*/ 2147483647 w 150"/>
              <a:gd name="T53" fmla="*/ 0 h 106"/>
              <a:gd name="T54" fmla="*/ 2147483647 w 150"/>
              <a:gd name="T55" fmla="*/ 0 h 106"/>
              <a:gd name="T56" fmla="*/ 2147483647 w 150"/>
              <a:gd name="T57" fmla="*/ 2147483647 h 106"/>
              <a:gd name="T58" fmla="*/ 2147483647 w 150"/>
              <a:gd name="T59" fmla="*/ 2147483647 h 106"/>
              <a:gd name="T60" fmla="*/ 2147483647 w 150"/>
              <a:gd name="T61" fmla="*/ 2147483647 h 106"/>
              <a:gd name="T62" fmla="*/ 2147483647 w 150"/>
              <a:gd name="T63" fmla="*/ 2147483647 h 106"/>
              <a:gd name="T64" fmla="*/ 2147483647 w 150"/>
              <a:gd name="T65" fmla="*/ 2147483647 h 106"/>
              <a:gd name="T66" fmla="*/ 2147483647 w 150"/>
              <a:gd name="T67" fmla="*/ 2147483647 h 106"/>
              <a:gd name="T68" fmla="*/ 2147483647 w 150"/>
              <a:gd name="T69" fmla="*/ 2147483647 h 10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50"/>
              <a:gd name="T106" fmla="*/ 0 h 106"/>
              <a:gd name="T107" fmla="*/ 150 w 150"/>
              <a:gd name="T108" fmla="*/ 106 h 10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50" h="106">
                <a:moveTo>
                  <a:pt x="150" y="26"/>
                </a:moveTo>
                <a:lnTo>
                  <a:pt x="150" y="106"/>
                </a:lnTo>
                <a:lnTo>
                  <a:pt x="150" y="101"/>
                </a:lnTo>
                <a:lnTo>
                  <a:pt x="145" y="97"/>
                </a:lnTo>
                <a:lnTo>
                  <a:pt x="138" y="92"/>
                </a:lnTo>
                <a:lnTo>
                  <a:pt x="128" y="90"/>
                </a:lnTo>
                <a:lnTo>
                  <a:pt x="116" y="85"/>
                </a:lnTo>
                <a:lnTo>
                  <a:pt x="104" y="83"/>
                </a:lnTo>
                <a:lnTo>
                  <a:pt x="90" y="83"/>
                </a:lnTo>
                <a:lnTo>
                  <a:pt x="76" y="83"/>
                </a:lnTo>
                <a:lnTo>
                  <a:pt x="59" y="83"/>
                </a:lnTo>
                <a:lnTo>
                  <a:pt x="45" y="83"/>
                </a:lnTo>
                <a:lnTo>
                  <a:pt x="33" y="85"/>
                </a:lnTo>
                <a:lnTo>
                  <a:pt x="22" y="90"/>
                </a:lnTo>
                <a:lnTo>
                  <a:pt x="14" y="92"/>
                </a:lnTo>
                <a:lnTo>
                  <a:pt x="7" y="97"/>
                </a:lnTo>
                <a:lnTo>
                  <a:pt x="3" y="101"/>
                </a:lnTo>
                <a:lnTo>
                  <a:pt x="0" y="106"/>
                </a:lnTo>
                <a:lnTo>
                  <a:pt x="0" y="26"/>
                </a:lnTo>
                <a:lnTo>
                  <a:pt x="3" y="21"/>
                </a:lnTo>
                <a:lnTo>
                  <a:pt x="7" y="16"/>
                </a:lnTo>
                <a:lnTo>
                  <a:pt x="14" y="11"/>
                </a:lnTo>
                <a:lnTo>
                  <a:pt x="22" y="7"/>
                </a:lnTo>
                <a:lnTo>
                  <a:pt x="33" y="4"/>
                </a:lnTo>
                <a:lnTo>
                  <a:pt x="45" y="2"/>
                </a:lnTo>
                <a:lnTo>
                  <a:pt x="59" y="0"/>
                </a:lnTo>
                <a:lnTo>
                  <a:pt x="76" y="0"/>
                </a:lnTo>
                <a:lnTo>
                  <a:pt x="90" y="0"/>
                </a:lnTo>
                <a:lnTo>
                  <a:pt x="104" y="2"/>
                </a:lnTo>
                <a:lnTo>
                  <a:pt x="116" y="4"/>
                </a:lnTo>
                <a:lnTo>
                  <a:pt x="128" y="7"/>
                </a:lnTo>
                <a:lnTo>
                  <a:pt x="138" y="11"/>
                </a:lnTo>
                <a:lnTo>
                  <a:pt x="145" y="16"/>
                </a:lnTo>
                <a:lnTo>
                  <a:pt x="150" y="19"/>
                </a:lnTo>
                <a:lnTo>
                  <a:pt x="150" y="26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54" name="Freeform 18"/>
          <p:cNvSpPr>
            <a:spLocks/>
          </p:cNvSpPr>
          <p:nvPr/>
        </p:nvSpPr>
        <p:spPr bwMode="auto">
          <a:xfrm>
            <a:off x="4286250" y="3744913"/>
            <a:ext cx="238125" cy="168275"/>
          </a:xfrm>
          <a:custGeom>
            <a:avLst/>
            <a:gdLst>
              <a:gd name="T0" fmla="*/ 2147483647 w 150"/>
              <a:gd name="T1" fmla="*/ 2147483647 h 106"/>
              <a:gd name="T2" fmla="*/ 2147483647 w 150"/>
              <a:gd name="T3" fmla="*/ 2147483647 h 106"/>
              <a:gd name="T4" fmla="*/ 2147483647 w 150"/>
              <a:gd name="T5" fmla="*/ 2147483647 h 106"/>
              <a:gd name="T6" fmla="*/ 2147483647 w 150"/>
              <a:gd name="T7" fmla="*/ 2147483647 h 106"/>
              <a:gd name="T8" fmla="*/ 2147483647 w 150"/>
              <a:gd name="T9" fmla="*/ 2147483647 h 106"/>
              <a:gd name="T10" fmla="*/ 2147483647 w 150"/>
              <a:gd name="T11" fmla="*/ 2147483647 h 106"/>
              <a:gd name="T12" fmla="*/ 2147483647 w 150"/>
              <a:gd name="T13" fmla="*/ 2147483647 h 106"/>
              <a:gd name="T14" fmla="*/ 2147483647 w 150"/>
              <a:gd name="T15" fmla="*/ 2147483647 h 106"/>
              <a:gd name="T16" fmla="*/ 2147483647 w 150"/>
              <a:gd name="T17" fmla="*/ 2147483647 h 106"/>
              <a:gd name="T18" fmla="*/ 2147483647 w 150"/>
              <a:gd name="T19" fmla="*/ 2147483647 h 106"/>
              <a:gd name="T20" fmla="*/ 2147483647 w 150"/>
              <a:gd name="T21" fmla="*/ 2147483647 h 106"/>
              <a:gd name="T22" fmla="*/ 2147483647 w 150"/>
              <a:gd name="T23" fmla="*/ 2147483647 h 106"/>
              <a:gd name="T24" fmla="*/ 2147483647 w 150"/>
              <a:gd name="T25" fmla="*/ 2147483647 h 106"/>
              <a:gd name="T26" fmla="*/ 2147483647 w 150"/>
              <a:gd name="T27" fmla="*/ 2147483647 h 106"/>
              <a:gd name="T28" fmla="*/ 2147483647 w 150"/>
              <a:gd name="T29" fmla="*/ 2147483647 h 106"/>
              <a:gd name="T30" fmla="*/ 2147483647 w 150"/>
              <a:gd name="T31" fmla="*/ 2147483647 h 106"/>
              <a:gd name="T32" fmla="*/ 2147483647 w 150"/>
              <a:gd name="T33" fmla="*/ 2147483647 h 106"/>
              <a:gd name="T34" fmla="*/ 0 w 150"/>
              <a:gd name="T35" fmla="*/ 2147483647 h 106"/>
              <a:gd name="T36" fmla="*/ 0 w 150"/>
              <a:gd name="T37" fmla="*/ 2147483647 h 106"/>
              <a:gd name="T38" fmla="*/ 2147483647 w 150"/>
              <a:gd name="T39" fmla="*/ 2147483647 h 106"/>
              <a:gd name="T40" fmla="*/ 2147483647 w 150"/>
              <a:gd name="T41" fmla="*/ 2147483647 h 106"/>
              <a:gd name="T42" fmla="*/ 2147483647 w 150"/>
              <a:gd name="T43" fmla="*/ 2147483647 h 106"/>
              <a:gd name="T44" fmla="*/ 2147483647 w 150"/>
              <a:gd name="T45" fmla="*/ 2147483647 h 106"/>
              <a:gd name="T46" fmla="*/ 2147483647 w 150"/>
              <a:gd name="T47" fmla="*/ 2147483647 h 106"/>
              <a:gd name="T48" fmla="*/ 2147483647 w 150"/>
              <a:gd name="T49" fmla="*/ 2147483647 h 106"/>
              <a:gd name="T50" fmla="*/ 2147483647 w 150"/>
              <a:gd name="T51" fmla="*/ 0 h 106"/>
              <a:gd name="T52" fmla="*/ 2147483647 w 150"/>
              <a:gd name="T53" fmla="*/ 0 h 106"/>
              <a:gd name="T54" fmla="*/ 2147483647 w 150"/>
              <a:gd name="T55" fmla="*/ 0 h 106"/>
              <a:gd name="T56" fmla="*/ 2147483647 w 150"/>
              <a:gd name="T57" fmla="*/ 2147483647 h 106"/>
              <a:gd name="T58" fmla="*/ 2147483647 w 150"/>
              <a:gd name="T59" fmla="*/ 2147483647 h 106"/>
              <a:gd name="T60" fmla="*/ 2147483647 w 150"/>
              <a:gd name="T61" fmla="*/ 2147483647 h 106"/>
              <a:gd name="T62" fmla="*/ 2147483647 w 150"/>
              <a:gd name="T63" fmla="*/ 2147483647 h 106"/>
              <a:gd name="T64" fmla="*/ 2147483647 w 150"/>
              <a:gd name="T65" fmla="*/ 2147483647 h 106"/>
              <a:gd name="T66" fmla="*/ 2147483647 w 150"/>
              <a:gd name="T67" fmla="*/ 2147483647 h 106"/>
              <a:gd name="T68" fmla="*/ 2147483647 w 150"/>
              <a:gd name="T69" fmla="*/ 2147483647 h 10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50"/>
              <a:gd name="T106" fmla="*/ 0 h 106"/>
              <a:gd name="T107" fmla="*/ 150 w 150"/>
              <a:gd name="T108" fmla="*/ 106 h 10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50" h="106">
                <a:moveTo>
                  <a:pt x="150" y="26"/>
                </a:moveTo>
                <a:lnTo>
                  <a:pt x="150" y="106"/>
                </a:lnTo>
                <a:lnTo>
                  <a:pt x="150" y="101"/>
                </a:lnTo>
                <a:lnTo>
                  <a:pt x="145" y="97"/>
                </a:lnTo>
                <a:lnTo>
                  <a:pt x="138" y="92"/>
                </a:lnTo>
                <a:lnTo>
                  <a:pt x="128" y="90"/>
                </a:lnTo>
                <a:lnTo>
                  <a:pt x="116" y="85"/>
                </a:lnTo>
                <a:lnTo>
                  <a:pt x="104" y="83"/>
                </a:lnTo>
                <a:lnTo>
                  <a:pt x="90" y="83"/>
                </a:lnTo>
                <a:lnTo>
                  <a:pt x="76" y="83"/>
                </a:lnTo>
                <a:lnTo>
                  <a:pt x="59" y="83"/>
                </a:lnTo>
                <a:lnTo>
                  <a:pt x="45" y="83"/>
                </a:lnTo>
                <a:lnTo>
                  <a:pt x="33" y="85"/>
                </a:lnTo>
                <a:lnTo>
                  <a:pt x="22" y="90"/>
                </a:lnTo>
                <a:lnTo>
                  <a:pt x="14" y="92"/>
                </a:lnTo>
                <a:lnTo>
                  <a:pt x="7" y="97"/>
                </a:lnTo>
                <a:lnTo>
                  <a:pt x="3" y="101"/>
                </a:lnTo>
                <a:lnTo>
                  <a:pt x="0" y="106"/>
                </a:lnTo>
                <a:lnTo>
                  <a:pt x="0" y="26"/>
                </a:lnTo>
                <a:lnTo>
                  <a:pt x="3" y="21"/>
                </a:lnTo>
                <a:lnTo>
                  <a:pt x="7" y="16"/>
                </a:lnTo>
                <a:lnTo>
                  <a:pt x="14" y="11"/>
                </a:lnTo>
                <a:lnTo>
                  <a:pt x="22" y="7"/>
                </a:lnTo>
                <a:lnTo>
                  <a:pt x="33" y="4"/>
                </a:lnTo>
                <a:lnTo>
                  <a:pt x="45" y="2"/>
                </a:lnTo>
                <a:lnTo>
                  <a:pt x="59" y="0"/>
                </a:lnTo>
                <a:lnTo>
                  <a:pt x="76" y="0"/>
                </a:lnTo>
                <a:lnTo>
                  <a:pt x="90" y="0"/>
                </a:lnTo>
                <a:lnTo>
                  <a:pt x="104" y="2"/>
                </a:lnTo>
                <a:lnTo>
                  <a:pt x="116" y="4"/>
                </a:lnTo>
                <a:lnTo>
                  <a:pt x="128" y="7"/>
                </a:lnTo>
                <a:lnTo>
                  <a:pt x="138" y="11"/>
                </a:lnTo>
                <a:lnTo>
                  <a:pt x="145" y="16"/>
                </a:lnTo>
                <a:lnTo>
                  <a:pt x="150" y="19"/>
                </a:lnTo>
                <a:lnTo>
                  <a:pt x="150" y="26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55" name="Freeform 19"/>
          <p:cNvSpPr>
            <a:spLocks/>
          </p:cNvSpPr>
          <p:nvPr/>
        </p:nvSpPr>
        <p:spPr bwMode="auto">
          <a:xfrm>
            <a:off x="4294188" y="3883025"/>
            <a:ext cx="225425" cy="65088"/>
          </a:xfrm>
          <a:custGeom>
            <a:avLst/>
            <a:gdLst>
              <a:gd name="T0" fmla="*/ 2147483647 w 142"/>
              <a:gd name="T1" fmla="*/ 2147483647 h 41"/>
              <a:gd name="T2" fmla="*/ 2147483647 w 142"/>
              <a:gd name="T3" fmla="*/ 2147483647 h 41"/>
              <a:gd name="T4" fmla="*/ 2147483647 w 142"/>
              <a:gd name="T5" fmla="*/ 2147483647 h 41"/>
              <a:gd name="T6" fmla="*/ 2147483647 w 142"/>
              <a:gd name="T7" fmla="*/ 2147483647 h 41"/>
              <a:gd name="T8" fmla="*/ 2147483647 w 142"/>
              <a:gd name="T9" fmla="*/ 2147483647 h 41"/>
              <a:gd name="T10" fmla="*/ 2147483647 w 142"/>
              <a:gd name="T11" fmla="*/ 2147483647 h 41"/>
              <a:gd name="T12" fmla="*/ 2147483647 w 142"/>
              <a:gd name="T13" fmla="*/ 2147483647 h 41"/>
              <a:gd name="T14" fmla="*/ 2147483647 w 142"/>
              <a:gd name="T15" fmla="*/ 2147483647 h 41"/>
              <a:gd name="T16" fmla="*/ 2147483647 w 142"/>
              <a:gd name="T17" fmla="*/ 2147483647 h 41"/>
              <a:gd name="T18" fmla="*/ 2147483647 w 142"/>
              <a:gd name="T19" fmla="*/ 2147483647 h 41"/>
              <a:gd name="T20" fmla="*/ 2147483647 w 142"/>
              <a:gd name="T21" fmla="*/ 2147483647 h 41"/>
              <a:gd name="T22" fmla="*/ 2147483647 w 142"/>
              <a:gd name="T23" fmla="*/ 2147483647 h 41"/>
              <a:gd name="T24" fmla="*/ 2147483647 w 142"/>
              <a:gd name="T25" fmla="*/ 2147483647 h 41"/>
              <a:gd name="T26" fmla="*/ 2147483647 w 142"/>
              <a:gd name="T27" fmla="*/ 2147483647 h 41"/>
              <a:gd name="T28" fmla="*/ 2147483647 w 142"/>
              <a:gd name="T29" fmla="*/ 0 h 41"/>
              <a:gd name="T30" fmla="*/ 2147483647 w 142"/>
              <a:gd name="T31" fmla="*/ 0 h 41"/>
              <a:gd name="T32" fmla="*/ 2147483647 w 142"/>
              <a:gd name="T33" fmla="*/ 0 h 41"/>
              <a:gd name="T34" fmla="*/ 2147483647 w 142"/>
              <a:gd name="T35" fmla="*/ 0 h 41"/>
              <a:gd name="T36" fmla="*/ 2147483647 w 142"/>
              <a:gd name="T37" fmla="*/ 0 h 41"/>
              <a:gd name="T38" fmla="*/ 2147483647 w 142"/>
              <a:gd name="T39" fmla="*/ 2147483647 h 41"/>
              <a:gd name="T40" fmla="*/ 2147483647 w 142"/>
              <a:gd name="T41" fmla="*/ 2147483647 h 41"/>
              <a:gd name="T42" fmla="*/ 2147483647 w 142"/>
              <a:gd name="T43" fmla="*/ 2147483647 h 41"/>
              <a:gd name="T44" fmla="*/ 2147483647 w 142"/>
              <a:gd name="T45" fmla="*/ 2147483647 h 41"/>
              <a:gd name="T46" fmla="*/ 0 w 142"/>
              <a:gd name="T47" fmla="*/ 2147483647 h 41"/>
              <a:gd name="T48" fmla="*/ 0 w 142"/>
              <a:gd name="T49" fmla="*/ 2147483647 h 41"/>
              <a:gd name="T50" fmla="*/ 0 w 142"/>
              <a:gd name="T51" fmla="*/ 2147483647 h 41"/>
              <a:gd name="T52" fmla="*/ 2147483647 w 142"/>
              <a:gd name="T53" fmla="*/ 2147483647 h 41"/>
              <a:gd name="T54" fmla="*/ 2147483647 w 142"/>
              <a:gd name="T55" fmla="*/ 2147483647 h 41"/>
              <a:gd name="T56" fmla="*/ 2147483647 w 142"/>
              <a:gd name="T57" fmla="*/ 2147483647 h 41"/>
              <a:gd name="T58" fmla="*/ 2147483647 w 142"/>
              <a:gd name="T59" fmla="*/ 2147483647 h 41"/>
              <a:gd name="T60" fmla="*/ 2147483647 w 142"/>
              <a:gd name="T61" fmla="*/ 2147483647 h 41"/>
              <a:gd name="T62" fmla="*/ 2147483647 w 142"/>
              <a:gd name="T63" fmla="*/ 2147483647 h 41"/>
              <a:gd name="T64" fmla="*/ 2147483647 w 142"/>
              <a:gd name="T65" fmla="*/ 2147483647 h 4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42"/>
              <a:gd name="T100" fmla="*/ 0 h 41"/>
              <a:gd name="T101" fmla="*/ 142 w 142"/>
              <a:gd name="T102" fmla="*/ 41 h 4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42" h="41">
                <a:moveTo>
                  <a:pt x="71" y="41"/>
                </a:moveTo>
                <a:lnTo>
                  <a:pt x="85" y="41"/>
                </a:lnTo>
                <a:lnTo>
                  <a:pt x="99" y="38"/>
                </a:lnTo>
                <a:lnTo>
                  <a:pt x="111" y="36"/>
                </a:lnTo>
                <a:lnTo>
                  <a:pt x="121" y="33"/>
                </a:lnTo>
                <a:lnTo>
                  <a:pt x="130" y="31"/>
                </a:lnTo>
                <a:lnTo>
                  <a:pt x="137" y="26"/>
                </a:lnTo>
                <a:lnTo>
                  <a:pt x="140" y="24"/>
                </a:lnTo>
                <a:lnTo>
                  <a:pt x="142" y="19"/>
                </a:lnTo>
                <a:lnTo>
                  <a:pt x="140" y="14"/>
                </a:lnTo>
                <a:lnTo>
                  <a:pt x="137" y="12"/>
                </a:lnTo>
                <a:lnTo>
                  <a:pt x="130" y="7"/>
                </a:lnTo>
                <a:lnTo>
                  <a:pt x="121" y="5"/>
                </a:lnTo>
                <a:lnTo>
                  <a:pt x="111" y="3"/>
                </a:lnTo>
                <a:lnTo>
                  <a:pt x="99" y="0"/>
                </a:lnTo>
                <a:lnTo>
                  <a:pt x="85" y="0"/>
                </a:lnTo>
                <a:lnTo>
                  <a:pt x="71" y="0"/>
                </a:lnTo>
                <a:lnTo>
                  <a:pt x="57" y="0"/>
                </a:lnTo>
                <a:lnTo>
                  <a:pt x="43" y="0"/>
                </a:lnTo>
                <a:lnTo>
                  <a:pt x="31" y="3"/>
                </a:lnTo>
                <a:lnTo>
                  <a:pt x="19" y="5"/>
                </a:lnTo>
                <a:lnTo>
                  <a:pt x="12" y="7"/>
                </a:lnTo>
                <a:lnTo>
                  <a:pt x="5" y="12"/>
                </a:lnTo>
                <a:lnTo>
                  <a:pt x="0" y="14"/>
                </a:lnTo>
                <a:lnTo>
                  <a:pt x="0" y="19"/>
                </a:lnTo>
                <a:lnTo>
                  <a:pt x="0" y="24"/>
                </a:lnTo>
                <a:lnTo>
                  <a:pt x="5" y="26"/>
                </a:lnTo>
                <a:lnTo>
                  <a:pt x="12" y="31"/>
                </a:lnTo>
                <a:lnTo>
                  <a:pt x="19" y="33"/>
                </a:lnTo>
                <a:lnTo>
                  <a:pt x="31" y="36"/>
                </a:lnTo>
                <a:lnTo>
                  <a:pt x="43" y="38"/>
                </a:lnTo>
                <a:lnTo>
                  <a:pt x="57" y="41"/>
                </a:lnTo>
                <a:lnTo>
                  <a:pt x="71" y="41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2860675" y="4025900"/>
            <a:ext cx="106363" cy="568325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2860675" y="4025900"/>
            <a:ext cx="106363" cy="5683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58" name="Rectangle 22"/>
          <p:cNvSpPr>
            <a:spLocks noChangeArrowheads="1"/>
          </p:cNvSpPr>
          <p:nvPr/>
        </p:nvSpPr>
        <p:spPr bwMode="auto">
          <a:xfrm>
            <a:off x="476250" y="4071938"/>
            <a:ext cx="68263" cy="519112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59" name="Rectangle 23"/>
          <p:cNvSpPr>
            <a:spLocks noChangeArrowheads="1"/>
          </p:cNvSpPr>
          <p:nvPr/>
        </p:nvSpPr>
        <p:spPr bwMode="auto">
          <a:xfrm>
            <a:off x="476250" y="4071938"/>
            <a:ext cx="68263" cy="519112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60" name="Freeform 24"/>
          <p:cNvSpPr>
            <a:spLocks/>
          </p:cNvSpPr>
          <p:nvPr/>
        </p:nvSpPr>
        <p:spPr bwMode="auto">
          <a:xfrm>
            <a:off x="544513" y="4071938"/>
            <a:ext cx="198437" cy="519112"/>
          </a:xfrm>
          <a:custGeom>
            <a:avLst/>
            <a:gdLst>
              <a:gd name="T0" fmla="*/ 0 w 125"/>
              <a:gd name="T1" fmla="*/ 2147483647 h 327"/>
              <a:gd name="T2" fmla="*/ 0 w 125"/>
              <a:gd name="T3" fmla="*/ 0 h 327"/>
              <a:gd name="T4" fmla="*/ 2147483647 w 125"/>
              <a:gd name="T5" fmla="*/ 2147483647 h 327"/>
              <a:gd name="T6" fmla="*/ 0 w 125"/>
              <a:gd name="T7" fmla="*/ 2147483647 h 327"/>
              <a:gd name="T8" fmla="*/ 0 60000 65536"/>
              <a:gd name="T9" fmla="*/ 0 60000 65536"/>
              <a:gd name="T10" fmla="*/ 0 60000 65536"/>
              <a:gd name="T11" fmla="*/ 0 60000 65536"/>
              <a:gd name="T12" fmla="*/ 0 w 125"/>
              <a:gd name="T13" fmla="*/ 0 h 327"/>
              <a:gd name="T14" fmla="*/ 125 w 125"/>
              <a:gd name="T15" fmla="*/ 327 h 3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5" h="327">
                <a:moveTo>
                  <a:pt x="0" y="327"/>
                </a:moveTo>
                <a:lnTo>
                  <a:pt x="0" y="0"/>
                </a:lnTo>
                <a:lnTo>
                  <a:pt x="125" y="163"/>
                </a:lnTo>
                <a:lnTo>
                  <a:pt x="0" y="327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61" name="Freeform 25"/>
          <p:cNvSpPr>
            <a:spLocks/>
          </p:cNvSpPr>
          <p:nvPr/>
        </p:nvSpPr>
        <p:spPr bwMode="auto">
          <a:xfrm>
            <a:off x="544513" y="4071938"/>
            <a:ext cx="198437" cy="519112"/>
          </a:xfrm>
          <a:custGeom>
            <a:avLst/>
            <a:gdLst>
              <a:gd name="T0" fmla="*/ 0 w 125"/>
              <a:gd name="T1" fmla="*/ 2147483647 h 327"/>
              <a:gd name="T2" fmla="*/ 0 w 125"/>
              <a:gd name="T3" fmla="*/ 0 h 327"/>
              <a:gd name="T4" fmla="*/ 2147483647 w 125"/>
              <a:gd name="T5" fmla="*/ 2147483647 h 327"/>
              <a:gd name="T6" fmla="*/ 0 w 125"/>
              <a:gd name="T7" fmla="*/ 2147483647 h 327"/>
              <a:gd name="T8" fmla="*/ 0 60000 65536"/>
              <a:gd name="T9" fmla="*/ 0 60000 65536"/>
              <a:gd name="T10" fmla="*/ 0 60000 65536"/>
              <a:gd name="T11" fmla="*/ 0 60000 65536"/>
              <a:gd name="T12" fmla="*/ 0 w 125"/>
              <a:gd name="T13" fmla="*/ 0 h 327"/>
              <a:gd name="T14" fmla="*/ 125 w 125"/>
              <a:gd name="T15" fmla="*/ 327 h 3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5" h="327">
                <a:moveTo>
                  <a:pt x="0" y="327"/>
                </a:moveTo>
                <a:lnTo>
                  <a:pt x="0" y="0"/>
                </a:lnTo>
                <a:lnTo>
                  <a:pt x="125" y="163"/>
                </a:lnTo>
                <a:lnTo>
                  <a:pt x="0" y="327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62" name="Rectangle 26"/>
          <p:cNvSpPr>
            <a:spLocks noChangeArrowheads="1"/>
          </p:cNvSpPr>
          <p:nvPr/>
        </p:nvSpPr>
        <p:spPr bwMode="auto">
          <a:xfrm>
            <a:off x="663575" y="4248150"/>
            <a:ext cx="1049338" cy="169863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63" name="Rectangle 27"/>
          <p:cNvSpPr>
            <a:spLocks noChangeArrowheads="1"/>
          </p:cNvSpPr>
          <p:nvPr/>
        </p:nvSpPr>
        <p:spPr bwMode="auto">
          <a:xfrm>
            <a:off x="663575" y="4248150"/>
            <a:ext cx="1049338" cy="169863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64" name="Rectangle 28"/>
          <p:cNvSpPr>
            <a:spLocks noChangeArrowheads="1"/>
          </p:cNvSpPr>
          <p:nvPr/>
        </p:nvSpPr>
        <p:spPr bwMode="auto">
          <a:xfrm>
            <a:off x="1171575" y="4222750"/>
            <a:ext cx="76200" cy="220663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65" name="Rectangle 29"/>
          <p:cNvSpPr>
            <a:spLocks noChangeArrowheads="1"/>
          </p:cNvSpPr>
          <p:nvPr/>
        </p:nvSpPr>
        <p:spPr bwMode="auto">
          <a:xfrm>
            <a:off x="1171575" y="4222750"/>
            <a:ext cx="76200" cy="220663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66" name="Rectangle 30"/>
          <p:cNvSpPr>
            <a:spLocks noChangeArrowheads="1"/>
          </p:cNvSpPr>
          <p:nvPr/>
        </p:nvSpPr>
        <p:spPr bwMode="auto">
          <a:xfrm>
            <a:off x="1231900" y="4198938"/>
            <a:ext cx="76200" cy="268287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67" name="Rectangle 31"/>
          <p:cNvSpPr>
            <a:spLocks noChangeArrowheads="1"/>
          </p:cNvSpPr>
          <p:nvPr/>
        </p:nvSpPr>
        <p:spPr bwMode="auto">
          <a:xfrm>
            <a:off x="1231900" y="4198938"/>
            <a:ext cx="76200" cy="268287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68" name="Rectangle 32"/>
          <p:cNvSpPr>
            <a:spLocks noChangeArrowheads="1"/>
          </p:cNvSpPr>
          <p:nvPr/>
        </p:nvSpPr>
        <p:spPr bwMode="auto">
          <a:xfrm>
            <a:off x="1976438" y="4181475"/>
            <a:ext cx="763587" cy="30480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69" name="Rectangle 33"/>
          <p:cNvSpPr>
            <a:spLocks noChangeArrowheads="1"/>
          </p:cNvSpPr>
          <p:nvPr/>
        </p:nvSpPr>
        <p:spPr bwMode="auto">
          <a:xfrm>
            <a:off x="1976438" y="4181475"/>
            <a:ext cx="763587" cy="3048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70" name="Rectangle 34"/>
          <p:cNvSpPr>
            <a:spLocks noChangeArrowheads="1"/>
          </p:cNvSpPr>
          <p:nvPr/>
        </p:nvSpPr>
        <p:spPr bwMode="auto">
          <a:xfrm>
            <a:off x="1300163" y="4181475"/>
            <a:ext cx="406400" cy="30480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71" name="Rectangle 35"/>
          <p:cNvSpPr>
            <a:spLocks noChangeArrowheads="1"/>
          </p:cNvSpPr>
          <p:nvPr/>
        </p:nvSpPr>
        <p:spPr bwMode="auto">
          <a:xfrm>
            <a:off x="1300163" y="4181475"/>
            <a:ext cx="406400" cy="3048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72" name="Rectangle 36"/>
          <p:cNvSpPr>
            <a:spLocks noChangeArrowheads="1"/>
          </p:cNvSpPr>
          <p:nvPr/>
        </p:nvSpPr>
        <p:spPr bwMode="auto">
          <a:xfrm>
            <a:off x="1582738" y="4151313"/>
            <a:ext cx="404812" cy="363537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73" name="Rectangle 37"/>
          <p:cNvSpPr>
            <a:spLocks noChangeArrowheads="1"/>
          </p:cNvSpPr>
          <p:nvPr/>
        </p:nvSpPr>
        <p:spPr bwMode="auto">
          <a:xfrm>
            <a:off x="1582738" y="4151313"/>
            <a:ext cx="404812" cy="363537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74" name="Freeform 38"/>
          <p:cNvSpPr>
            <a:spLocks/>
          </p:cNvSpPr>
          <p:nvPr/>
        </p:nvSpPr>
        <p:spPr bwMode="auto">
          <a:xfrm>
            <a:off x="2714625" y="4094163"/>
            <a:ext cx="93663" cy="474662"/>
          </a:xfrm>
          <a:custGeom>
            <a:avLst/>
            <a:gdLst>
              <a:gd name="T0" fmla="*/ 2147483647 w 59"/>
              <a:gd name="T1" fmla="*/ 0 h 299"/>
              <a:gd name="T2" fmla="*/ 2147483647 w 59"/>
              <a:gd name="T3" fmla="*/ 0 h 299"/>
              <a:gd name="T4" fmla="*/ 2147483647 w 59"/>
              <a:gd name="T5" fmla="*/ 0 h 299"/>
              <a:gd name="T6" fmla="*/ 2147483647 w 59"/>
              <a:gd name="T7" fmla="*/ 2147483647 h 299"/>
              <a:gd name="T8" fmla="*/ 2147483647 w 59"/>
              <a:gd name="T9" fmla="*/ 2147483647 h 299"/>
              <a:gd name="T10" fmla="*/ 2147483647 w 59"/>
              <a:gd name="T11" fmla="*/ 2147483647 h 299"/>
              <a:gd name="T12" fmla="*/ 2147483647 w 59"/>
              <a:gd name="T13" fmla="*/ 2147483647 h 299"/>
              <a:gd name="T14" fmla="*/ 2147483647 w 59"/>
              <a:gd name="T15" fmla="*/ 2147483647 h 299"/>
              <a:gd name="T16" fmla="*/ 2147483647 w 59"/>
              <a:gd name="T17" fmla="*/ 2147483647 h 299"/>
              <a:gd name="T18" fmla="*/ 2147483647 w 59"/>
              <a:gd name="T19" fmla="*/ 2147483647 h 299"/>
              <a:gd name="T20" fmla="*/ 2147483647 w 59"/>
              <a:gd name="T21" fmla="*/ 2147483647 h 299"/>
              <a:gd name="T22" fmla="*/ 2147483647 w 59"/>
              <a:gd name="T23" fmla="*/ 2147483647 h 299"/>
              <a:gd name="T24" fmla="*/ 2147483647 w 59"/>
              <a:gd name="T25" fmla="*/ 2147483647 h 299"/>
              <a:gd name="T26" fmla="*/ 2147483647 w 59"/>
              <a:gd name="T27" fmla="*/ 2147483647 h 299"/>
              <a:gd name="T28" fmla="*/ 2147483647 w 59"/>
              <a:gd name="T29" fmla="*/ 2147483647 h 299"/>
              <a:gd name="T30" fmla="*/ 2147483647 w 59"/>
              <a:gd name="T31" fmla="*/ 2147483647 h 299"/>
              <a:gd name="T32" fmla="*/ 2147483647 w 59"/>
              <a:gd name="T33" fmla="*/ 2147483647 h 299"/>
              <a:gd name="T34" fmla="*/ 2147483647 w 59"/>
              <a:gd name="T35" fmla="*/ 2147483647 h 299"/>
              <a:gd name="T36" fmla="*/ 2147483647 w 59"/>
              <a:gd name="T37" fmla="*/ 2147483647 h 299"/>
              <a:gd name="T38" fmla="*/ 2147483647 w 59"/>
              <a:gd name="T39" fmla="*/ 2147483647 h 299"/>
              <a:gd name="T40" fmla="*/ 2147483647 w 59"/>
              <a:gd name="T41" fmla="*/ 2147483647 h 299"/>
              <a:gd name="T42" fmla="*/ 2147483647 w 59"/>
              <a:gd name="T43" fmla="*/ 2147483647 h 299"/>
              <a:gd name="T44" fmla="*/ 2147483647 w 59"/>
              <a:gd name="T45" fmla="*/ 2147483647 h 299"/>
              <a:gd name="T46" fmla="*/ 2147483647 w 59"/>
              <a:gd name="T47" fmla="*/ 2147483647 h 299"/>
              <a:gd name="T48" fmla="*/ 2147483647 w 59"/>
              <a:gd name="T49" fmla="*/ 2147483647 h 299"/>
              <a:gd name="T50" fmla="*/ 2147483647 w 59"/>
              <a:gd name="T51" fmla="*/ 2147483647 h 299"/>
              <a:gd name="T52" fmla="*/ 0 w 59"/>
              <a:gd name="T53" fmla="*/ 2147483647 h 299"/>
              <a:gd name="T54" fmla="*/ 0 w 59"/>
              <a:gd name="T55" fmla="*/ 2147483647 h 299"/>
              <a:gd name="T56" fmla="*/ 0 w 59"/>
              <a:gd name="T57" fmla="*/ 2147483647 h 299"/>
              <a:gd name="T58" fmla="*/ 0 w 59"/>
              <a:gd name="T59" fmla="*/ 2147483647 h 299"/>
              <a:gd name="T60" fmla="*/ 2147483647 w 59"/>
              <a:gd name="T61" fmla="*/ 2147483647 h 299"/>
              <a:gd name="T62" fmla="*/ 2147483647 w 59"/>
              <a:gd name="T63" fmla="*/ 2147483647 h 299"/>
              <a:gd name="T64" fmla="*/ 2147483647 w 59"/>
              <a:gd name="T65" fmla="*/ 2147483647 h 299"/>
              <a:gd name="T66" fmla="*/ 2147483647 w 59"/>
              <a:gd name="T67" fmla="*/ 2147483647 h 299"/>
              <a:gd name="T68" fmla="*/ 2147483647 w 59"/>
              <a:gd name="T69" fmla="*/ 2147483647 h 299"/>
              <a:gd name="T70" fmla="*/ 2147483647 w 59"/>
              <a:gd name="T71" fmla="*/ 0 h 299"/>
              <a:gd name="T72" fmla="*/ 2147483647 w 59"/>
              <a:gd name="T73" fmla="*/ 0 h 2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9"/>
              <a:gd name="T112" fmla="*/ 0 h 299"/>
              <a:gd name="T113" fmla="*/ 59 w 59"/>
              <a:gd name="T114" fmla="*/ 299 h 2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9" h="299">
                <a:moveTo>
                  <a:pt x="28" y="0"/>
                </a:moveTo>
                <a:lnTo>
                  <a:pt x="28" y="0"/>
                </a:lnTo>
                <a:lnTo>
                  <a:pt x="35" y="0"/>
                </a:lnTo>
                <a:lnTo>
                  <a:pt x="40" y="2"/>
                </a:lnTo>
                <a:lnTo>
                  <a:pt x="45" y="5"/>
                </a:lnTo>
                <a:lnTo>
                  <a:pt x="50" y="9"/>
                </a:lnTo>
                <a:lnTo>
                  <a:pt x="54" y="14"/>
                </a:lnTo>
                <a:lnTo>
                  <a:pt x="57" y="19"/>
                </a:lnTo>
                <a:lnTo>
                  <a:pt x="59" y="24"/>
                </a:lnTo>
                <a:lnTo>
                  <a:pt x="59" y="31"/>
                </a:lnTo>
                <a:lnTo>
                  <a:pt x="59" y="270"/>
                </a:lnTo>
                <a:lnTo>
                  <a:pt x="59" y="275"/>
                </a:lnTo>
                <a:lnTo>
                  <a:pt x="57" y="282"/>
                </a:lnTo>
                <a:lnTo>
                  <a:pt x="54" y="287"/>
                </a:lnTo>
                <a:lnTo>
                  <a:pt x="50" y="292"/>
                </a:lnTo>
                <a:lnTo>
                  <a:pt x="45" y="294"/>
                </a:lnTo>
                <a:lnTo>
                  <a:pt x="40" y="296"/>
                </a:lnTo>
                <a:lnTo>
                  <a:pt x="35" y="299"/>
                </a:lnTo>
                <a:lnTo>
                  <a:pt x="28" y="299"/>
                </a:lnTo>
                <a:lnTo>
                  <a:pt x="23" y="299"/>
                </a:lnTo>
                <a:lnTo>
                  <a:pt x="16" y="296"/>
                </a:lnTo>
                <a:lnTo>
                  <a:pt x="12" y="294"/>
                </a:lnTo>
                <a:lnTo>
                  <a:pt x="7" y="292"/>
                </a:lnTo>
                <a:lnTo>
                  <a:pt x="4" y="287"/>
                </a:lnTo>
                <a:lnTo>
                  <a:pt x="2" y="282"/>
                </a:lnTo>
                <a:lnTo>
                  <a:pt x="0" y="275"/>
                </a:lnTo>
                <a:lnTo>
                  <a:pt x="0" y="270"/>
                </a:lnTo>
                <a:lnTo>
                  <a:pt x="0" y="31"/>
                </a:lnTo>
                <a:lnTo>
                  <a:pt x="0" y="24"/>
                </a:lnTo>
                <a:lnTo>
                  <a:pt x="2" y="19"/>
                </a:lnTo>
                <a:lnTo>
                  <a:pt x="4" y="14"/>
                </a:lnTo>
                <a:lnTo>
                  <a:pt x="7" y="9"/>
                </a:lnTo>
                <a:lnTo>
                  <a:pt x="12" y="5"/>
                </a:lnTo>
                <a:lnTo>
                  <a:pt x="16" y="2"/>
                </a:lnTo>
                <a:lnTo>
                  <a:pt x="23" y="0"/>
                </a:lnTo>
                <a:lnTo>
                  <a:pt x="28" y="0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75" name="Freeform 39"/>
          <p:cNvSpPr>
            <a:spLocks/>
          </p:cNvSpPr>
          <p:nvPr/>
        </p:nvSpPr>
        <p:spPr bwMode="auto">
          <a:xfrm>
            <a:off x="2714625" y="4094163"/>
            <a:ext cx="93663" cy="474662"/>
          </a:xfrm>
          <a:custGeom>
            <a:avLst/>
            <a:gdLst>
              <a:gd name="T0" fmla="*/ 2147483647 w 59"/>
              <a:gd name="T1" fmla="*/ 0 h 299"/>
              <a:gd name="T2" fmla="*/ 2147483647 w 59"/>
              <a:gd name="T3" fmla="*/ 0 h 299"/>
              <a:gd name="T4" fmla="*/ 2147483647 w 59"/>
              <a:gd name="T5" fmla="*/ 2147483647 h 299"/>
              <a:gd name="T6" fmla="*/ 2147483647 w 59"/>
              <a:gd name="T7" fmla="*/ 2147483647 h 299"/>
              <a:gd name="T8" fmla="*/ 2147483647 w 59"/>
              <a:gd name="T9" fmla="*/ 2147483647 h 299"/>
              <a:gd name="T10" fmla="*/ 2147483647 w 59"/>
              <a:gd name="T11" fmla="*/ 2147483647 h 299"/>
              <a:gd name="T12" fmla="*/ 2147483647 w 59"/>
              <a:gd name="T13" fmla="*/ 2147483647 h 299"/>
              <a:gd name="T14" fmla="*/ 2147483647 w 59"/>
              <a:gd name="T15" fmla="*/ 2147483647 h 299"/>
              <a:gd name="T16" fmla="*/ 2147483647 w 59"/>
              <a:gd name="T17" fmla="*/ 2147483647 h 299"/>
              <a:gd name="T18" fmla="*/ 2147483647 w 59"/>
              <a:gd name="T19" fmla="*/ 2147483647 h 299"/>
              <a:gd name="T20" fmla="*/ 2147483647 w 59"/>
              <a:gd name="T21" fmla="*/ 2147483647 h 299"/>
              <a:gd name="T22" fmla="*/ 2147483647 w 59"/>
              <a:gd name="T23" fmla="*/ 2147483647 h 299"/>
              <a:gd name="T24" fmla="*/ 2147483647 w 59"/>
              <a:gd name="T25" fmla="*/ 2147483647 h 299"/>
              <a:gd name="T26" fmla="*/ 2147483647 w 59"/>
              <a:gd name="T27" fmla="*/ 2147483647 h 299"/>
              <a:gd name="T28" fmla="*/ 2147483647 w 59"/>
              <a:gd name="T29" fmla="*/ 2147483647 h 299"/>
              <a:gd name="T30" fmla="*/ 2147483647 w 59"/>
              <a:gd name="T31" fmla="*/ 2147483647 h 299"/>
              <a:gd name="T32" fmla="*/ 2147483647 w 59"/>
              <a:gd name="T33" fmla="*/ 2147483647 h 299"/>
              <a:gd name="T34" fmla="*/ 2147483647 w 59"/>
              <a:gd name="T35" fmla="*/ 2147483647 h 299"/>
              <a:gd name="T36" fmla="*/ 2147483647 w 59"/>
              <a:gd name="T37" fmla="*/ 2147483647 h 299"/>
              <a:gd name="T38" fmla="*/ 2147483647 w 59"/>
              <a:gd name="T39" fmla="*/ 2147483647 h 299"/>
              <a:gd name="T40" fmla="*/ 2147483647 w 59"/>
              <a:gd name="T41" fmla="*/ 2147483647 h 299"/>
              <a:gd name="T42" fmla="*/ 2147483647 w 59"/>
              <a:gd name="T43" fmla="*/ 2147483647 h 299"/>
              <a:gd name="T44" fmla="*/ 2147483647 w 59"/>
              <a:gd name="T45" fmla="*/ 2147483647 h 299"/>
              <a:gd name="T46" fmla="*/ 2147483647 w 59"/>
              <a:gd name="T47" fmla="*/ 2147483647 h 299"/>
              <a:gd name="T48" fmla="*/ 0 w 59"/>
              <a:gd name="T49" fmla="*/ 2147483647 h 299"/>
              <a:gd name="T50" fmla="*/ 0 w 59"/>
              <a:gd name="T51" fmla="*/ 2147483647 h 299"/>
              <a:gd name="T52" fmla="*/ 0 w 59"/>
              <a:gd name="T53" fmla="*/ 2147483647 h 299"/>
              <a:gd name="T54" fmla="*/ 0 w 59"/>
              <a:gd name="T55" fmla="*/ 2147483647 h 299"/>
              <a:gd name="T56" fmla="*/ 2147483647 w 59"/>
              <a:gd name="T57" fmla="*/ 2147483647 h 299"/>
              <a:gd name="T58" fmla="*/ 2147483647 w 59"/>
              <a:gd name="T59" fmla="*/ 2147483647 h 299"/>
              <a:gd name="T60" fmla="*/ 2147483647 w 59"/>
              <a:gd name="T61" fmla="*/ 2147483647 h 299"/>
              <a:gd name="T62" fmla="*/ 2147483647 w 59"/>
              <a:gd name="T63" fmla="*/ 2147483647 h 299"/>
              <a:gd name="T64" fmla="*/ 2147483647 w 59"/>
              <a:gd name="T65" fmla="*/ 2147483647 h 299"/>
              <a:gd name="T66" fmla="*/ 2147483647 w 59"/>
              <a:gd name="T67" fmla="*/ 0 h 299"/>
              <a:gd name="T68" fmla="*/ 2147483647 w 59"/>
              <a:gd name="T69" fmla="*/ 0 h 29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9"/>
              <a:gd name="T106" fmla="*/ 0 h 299"/>
              <a:gd name="T107" fmla="*/ 59 w 59"/>
              <a:gd name="T108" fmla="*/ 299 h 29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9" h="299">
                <a:moveTo>
                  <a:pt x="28" y="0"/>
                </a:moveTo>
                <a:lnTo>
                  <a:pt x="35" y="0"/>
                </a:lnTo>
                <a:lnTo>
                  <a:pt x="40" y="2"/>
                </a:lnTo>
                <a:lnTo>
                  <a:pt x="45" y="5"/>
                </a:lnTo>
                <a:lnTo>
                  <a:pt x="50" y="9"/>
                </a:lnTo>
                <a:lnTo>
                  <a:pt x="54" y="14"/>
                </a:lnTo>
                <a:lnTo>
                  <a:pt x="57" y="19"/>
                </a:lnTo>
                <a:lnTo>
                  <a:pt x="59" y="24"/>
                </a:lnTo>
                <a:lnTo>
                  <a:pt x="59" y="31"/>
                </a:lnTo>
                <a:lnTo>
                  <a:pt x="59" y="270"/>
                </a:lnTo>
                <a:lnTo>
                  <a:pt x="59" y="275"/>
                </a:lnTo>
                <a:lnTo>
                  <a:pt x="57" y="282"/>
                </a:lnTo>
                <a:lnTo>
                  <a:pt x="54" y="287"/>
                </a:lnTo>
                <a:lnTo>
                  <a:pt x="50" y="292"/>
                </a:lnTo>
                <a:lnTo>
                  <a:pt x="45" y="294"/>
                </a:lnTo>
                <a:lnTo>
                  <a:pt x="40" y="296"/>
                </a:lnTo>
                <a:lnTo>
                  <a:pt x="35" y="299"/>
                </a:lnTo>
                <a:lnTo>
                  <a:pt x="28" y="299"/>
                </a:lnTo>
                <a:lnTo>
                  <a:pt x="23" y="299"/>
                </a:lnTo>
                <a:lnTo>
                  <a:pt x="16" y="296"/>
                </a:lnTo>
                <a:lnTo>
                  <a:pt x="12" y="294"/>
                </a:lnTo>
                <a:lnTo>
                  <a:pt x="7" y="292"/>
                </a:lnTo>
                <a:lnTo>
                  <a:pt x="4" y="287"/>
                </a:lnTo>
                <a:lnTo>
                  <a:pt x="2" y="282"/>
                </a:lnTo>
                <a:lnTo>
                  <a:pt x="0" y="275"/>
                </a:lnTo>
                <a:lnTo>
                  <a:pt x="0" y="270"/>
                </a:lnTo>
                <a:lnTo>
                  <a:pt x="0" y="31"/>
                </a:lnTo>
                <a:lnTo>
                  <a:pt x="0" y="24"/>
                </a:lnTo>
                <a:lnTo>
                  <a:pt x="2" y="19"/>
                </a:lnTo>
                <a:lnTo>
                  <a:pt x="4" y="14"/>
                </a:lnTo>
                <a:lnTo>
                  <a:pt x="7" y="9"/>
                </a:lnTo>
                <a:lnTo>
                  <a:pt x="12" y="5"/>
                </a:lnTo>
                <a:lnTo>
                  <a:pt x="16" y="2"/>
                </a:lnTo>
                <a:lnTo>
                  <a:pt x="23" y="0"/>
                </a:lnTo>
                <a:lnTo>
                  <a:pt x="28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9976" name="Group 40"/>
          <p:cNvGrpSpPr>
            <a:grpSpLocks/>
          </p:cNvGrpSpPr>
          <p:nvPr/>
        </p:nvGrpSpPr>
        <p:grpSpPr bwMode="auto">
          <a:xfrm>
            <a:off x="7499350" y="2617788"/>
            <a:ext cx="1244600" cy="558800"/>
            <a:chOff x="4724" y="1649"/>
            <a:chExt cx="784" cy="352"/>
          </a:xfrm>
        </p:grpSpPr>
        <p:sp>
          <p:nvSpPr>
            <p:cNvPr id="40054" name="Freeform 41"/>
            <p:cNvSpPr>
              <a:spLocks/>
            </p:cNvSpPr>
            <p:nvPr/>
          </p:nvSpPr>
          <p:spPr bwMode="auto">
            <a:xfrm>
              <a:off x="4871" y="1649"/>
              <a:ext cx="637" cy="352"/>
            </a:xfrm>
            <a:custGeom>
              <a:avLst/>
              <a:gdLst>
                <a:gd name="T0" fmla="*/ 0 w 637"/>
                <a:gd name="T1" fmla="*/ 91 h 352"/>
                <a:gd name="T2" fmla="*/ 12 w 637"/>
                <a:gd name="T3" fmla="*/ 79 h 352"/>
                <a:gd name="T4" fmla="*/ 23 w 637"/>
                <a:gd name="T5" fmla="*/ 65 h 352"/>
                <a:gd name="T6" fmla="*/ 38 w 637"/>
                <a:gd name="T7" fmla="*/ 53 h 352"/>
                <a:gd name="T8" fmla="*/ 52 w 637"/>
                <a:gd name="T9" fmla="*/ 41 h 352"/>
                <a:gd name="T10" fmla="*/ 85 w 637"/>
                <a:gd name="T11" fmla="*/ 22 h 352"/>
                <a:gd name="T12" fmla="*/ 135 w 637"/>
                <a:gd name="T13" fmla="*/ 25 h 352"/>
                <a:gd name="T14" fmla="*/ 295 w 637"/>
                <a:gd name="T15" fmla="*/ 123 h 352"/>
                <a:gd name="T16" fmla="*/ 433 w 637"/>
                <a:gd name="T17" fmla="*/ 19 h 352"/>
                <a:gd name="T18" fmla="*/ 490 w 637"/>
                <a:gd name="T19" fmla="*/ 8 h 352"/>
                <a:gd name="T20" fmla="*/ 516 w 637"/>
                <a:gd name="T21" fmla="*/ 20 h 352"/>
                <a:gd name="T22" fmla="*/ 540 w 637"/>
                <a:gd name="T23" fmla="*/ 32 h 352"/>
                <a:gd name="T24" fmla="*/ 561 w 637"/>
                <a:gd name="T25" fmla="*/ 48 h 352"/>
                <a:gd name="T26" fmla="*/ 580 w 637"/>
                <a:gd name="T27" fmla="*/ 62 h 352"/>
                <a:gd name="T28" fmla="*/ 597 w 637"/>
                <a:gd name="T29" fmla="*/ 81 h 352"/>
                <a:gd name="T30" fmla="*/ 611 w 637"/>
                <a:gd name="T31" fmla="*/ 98 h 352"/>
                <a:gd name="T32" fmla="*/ 623 w 637"/>
                <a:gd name="T33" fmla="*/ 117 h 352"/>
                <a:gd name="T34" fmla="*/ 630 w 637"/>
                <a:gd name="T35" fmla="*/ 138 h 352"/>
                <a:gd name="T36" fmla="*/ 635 w 637"/>
                <a:gd name="T37" fmla="*/ 160 h 352"/>
                <a:gd name="T38" fmla="*/ 637 w 637"/>
                <a:gd name="T39" fmla="*/ 179 h 352"/>
                <a:gd name="T40" fmla="*/ 635 w 637"/>
                <a:gd name="T41" fmla="*/ 200 h 352"/>
                <a:gd name="T42" fmla="*/ 630 w 637"/>
                <a:gd name="T43" fmla="*/ 221 h 352"/>
                <a:gd name="T44" fmla="*/ 623 w 637"/>
                <a:gd name="T45" fmla="*/ 243 h 352"/>
                <a:gd name="T46" fmla="*/ 611 w 637"/>
                <a:gd name="T47" fmla="*/ 262 h 352"/>
                <a:gd name="T48" fmla="*/ 597 w 637"/>
                <a:gd name="T49" fmla="*/ 278 h 352"/>
                <a:gd name="T50" fmla="*/ 580 w 637"/>
                <a:gd name="T51" fmla="*/ 297 h 352"/>
                <a:gd name="T52" fmla="*/ 561 w 637"/>
                <a:gd name="T53" fmla="*/ 311 h 352"/>
                <a:gd name="T54" fmla="*/ 540 w 637"/>
                <a:gd name="T55" fmla="*/ 328 h 352"/>
                <a:gd name="T56" fmla="*/ 516 w 637"/>
                <a:gd name="T57" fmla="*/ 340 h 352"/>
                <a:gd name="T58" fmla="*/ 490 w 637"/>
                <a:gd name="T59" fmla="*/ 352 h 352"/>
                <a:gd name="T60" fmla="*/ 427 w 637"/>
                <a:gd name="T61" fmla="*/ 337 h 352"/>
                <a:gd name="T62" fmla="*/ 297 w 637"/>
                <a:gd name="T63" fmla="*/ 264 h 352"/>
                <a:gd name="T64" fmla="*/ 133 w 637"/>
                <a:gd name="T65" fmla="*/ 322 h 352"/>
                <a:gd name="T66" fmla="*/ 64 w 637"/>
                <a:gd name="T67" fmla="*/ 326 h 352"/>
                <a:gd name="T68" fmla="*/ 35 w 637"/>
                <a:gd name="T69" fmla="*/ 304 h 352"/>
                <a:gd name="T70" fmla="*/ 12 w 637"/>
                <a:gd name="T71" fmla="*/ 280 h 352"/>
                <a:gd name="T72" fmla="*/ 0 w 637"/>
                <a:gd name="T73" fmla="*/ 91 h 35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37"/>
                <a:gd name="T112" fmla="*/ 0 h 352"/>
                <a:gd name="T113" fmla="*/ 637 w 637"/>
                <a:gd name="T114" fmla="*/ 352 h 35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37" h="352">
                  <a:moveTo>
                    <a:pt x="0" y="91"/>
                  </a:moveTo>
                  <a:lnTo>
                    <a:pt x="12" y="79"/>
                  </a:lnTo>
                  <a:lnTo>
                    <a:pt x="23" y="65"/>
                  </a:lnTo>
                  <a:lnTo>
                    <a:pt x="38" y="53"/>
                  </a:lnTo>
                  <a:lnTo>
                    <a:pt x="52" y="41"/>
                  </a:lnTo>
                  <a:lnTo>
                    <a:pt x="85" y="22"/>
                  </a:lnTo>
                  <a:cubicBezTo>
                    <a:pt x="85" y="22"/>
                    <a:pt x="100" y="8"/>
                    <a:pt x="135" y="25"/>
                  </a:cubicBezTo>
                  <a:cubicBezTo>
                    <a:pt x="170" y="42"/>
                    <a:pt x="241" y="128"/>
                    <a:pt x="295" y="123"/>
                  </a:cubicBezTo>
                  <a:cubicBezTo>
                    <a:pt x="345" y="122"/>
                    <a:pt x="401" y="38"/>
                    <a:pt x="433" y="19"/>
                  </a:cubicBezTo>
                  <a:cubicBezTo>
                    <a:pt x="465" y="0"/>
                    <a:pt x="476" y="8"/>
                    <a:pt x="490" y="8"/>
                  </a:cubicBezTo>
                  <a:lnTo>
                    <a:pt x="516" y="20"/>
                  </a:lnTo>
                  <a:lnTo>
                    <a:pt x="540" y="32"/>
                  </a:lnTo>
                  <a:lnTo>
                    <a:pt x="561" y="48"/>
                  </a:lnTo>
                  <a:lnTo>
                    <a:pt x="580" y="62"/>
                  </a:lnTo>
                  <a:lnTo>
                    <a:pt x="597" y="81"/>
                  </a:lnTo>
                  <a:lnTo>
                    <a:pt x="611" y="98"/>
                  </a:lnTo>
                  <a:lnTo>
                    <a:pt x="623" y="117"/>
                  </a:lnTo>
                  <a:lnTo>
                    <a:pt x="630" y="138"/>
                  </a:lnTo>
                  <a:lnTo>
                    <a:pt x="635" y="160"/>
                  </a:lnTo>
                  <a:lnTo>
                    <a:pt x="637" y="179"/>
                  </a:lnTo>
                  <a:lnTo>
                    <a:pt x="635" y="200"/>
                  </a:lnTo>
                  <a:lnTo>
                    <a:pt x="630" y="221"/>
                  </a:lnTo>
                  <a:lnTo>
                    <a:pt x="623" y="243"/>
                  </a:lnTo>
                  <a:lnTo>
                    <a:pt x="611" y="262"/>
                  </a:lnTo>
                  <a:lnTo>
                    <a:pt x="597" y="278"/>
                  </a:lnTo>
                  <a:lnTo>
                    <a:pt x="580" y="297"/>
                  </a:lnTo>
                  <a:lnTo>
                    <a:pt x="561" y="311"/>
                  </a:lnTo>
                  <a:lnTo>
                    <a:pt x="540" y="328"/>
                  </a:lnTo>
                  <a:lnTo>
                    <a:pt x="516" y="340"/>
                  </a:lnTo>
                  <a:lnTo>
                    <a:pt x="490" y="352"/>
                  </a:lnTo>
                  <a:cubicBezTo>
                    <a:pt x="490" y="352"/>
                    <a:pt x="459" y="352"/>
                    <a:pt x="427" y="337"/>
                  </a:cubicBezTo>
                  <a:cubicBezTo>
                    <a:pt x="395" y="322"/>
                    <a:pt x="346" y="267"/>
                    <a:pt x="297" y="264"/>
                  </a:cubicBezTo>
                  <a:cubicBezTo>
                    <a:pt x="242" y="257"/>
                    <a:pt x="172" y="312"/>
                    <a:pt x="133" y="322"/>
                  </a:cubicBezTo>
                  <a:cubicBezTo>
                    <a:pt x="94" y="332"/>
                    <a:pt x="80" y="329"/>
                    <a:pt x="64" y="326"/>
                  </a:cubicBezTo>
                  <a:lnTo>
                    <a:pt x="35" y="304"/>
                  </a:lnTo>
                  <a:lnTo>
                    <a:pt x="12" y="28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055" name="Freeform 42"/>
            <p:cNvSpPr>
              <a:spLocks/>
            </p:cNvSpPr>
            <p:nvPr/>
          </p:nvSpPr>
          <p:spPr bwMode="auto">
            <a:xfrm>
              <a:off x="4724" y="1742"/>
              <a:ext cx="462" cy="211"/>
            </a:xfrm>
            <a:custGeom>
              <a:avLst/>
              <a:gdLst>
                <a:gd name="T0" fmla="*/ 147 w 462"/>
                <a:gd name="T1" fmla="*/ 0 h 211"/>
                <a:gd name="T2" fmla="*/ 123 w 462"/>
                <a:gd name="T3" fmla="*/ 19 h 211"/>
                <a:gd name="T4" fmla="*/ 95 w 462"/>
                <a:gd name="T5" fmla="*/ 36 h 211"/>
                <a:gd name="T6" fmla="*/ 66 w 462"/>
                <a:gd name="T7" fmla="*/ 48 h 211"/>
                <a:gd name="T8" fmla="*/ 40 w 462"/>
                <a:gd name="T9" fmla="*/ 59 h 211"/>
                <a:gd name="T10" fmla="*/ 35 w 462"/>
                <a:gd name="T11" fmla="*/ 62 h 211"/>
                <a:gd name="T12" fmla="*/ 28 w 462"/>
                <a:gd name="T13" fmla="*/ 62 h 211"/>
                <a:gd name="T14" fmla="*/ 16 w 462"/>
                <a:gd name="T15" fmla="*/ 64 h 211"/>
                <a:gd name="T16" fmla="*/ 0 w 462"/>
                <a:gd name="T17" fmla="*/ 67 h 211"/>
                <a:gd name="T18" fmla="*/ 2 w 462"/>
                <a:gd name="T19" fmla="*/ 90 h 211"/>
                <a:gd name="T20" fmla="*/ 5 w 462"/>
                <a:gd name="T21" fmla="*/ 105 h 211"/>
                <a:gd name="T22" fmla="*/ 2 w 462"/>
                <a:gd name="T23" fmla="*/ 119 h 211"/>
                <a:gd name="T24" fmla="*/ 0 w 462"/>
                <a:gd name="T25" fmla="*/ 147 h 211"/>
                <a:gd name="T26" fmla="*/ 9 w 462"/>
                <a:gd name="T27" fmla="*/ 147 h 211"/>
                <a:gd name="T28" fmla="*/ 19 w 462"/>
                <a:gd name="T29" fmla="*/ 147 h 211"/>
                <a:gd name="T30" fmla="*/ 31 w 462"/>
                <a:gd name="T31" fmla="*/ 150 h 211"/>
                <a:gd name="T32" fmla="*/ 45 w 462"/>
                <a:gd name="T33" fmla="*/ 152 h 211"/>
                <a:gd name="T34" fmla="*/ 71 w 462"/>
                <a:gd name="T35" fmla="*/ 159 h 211"/>
                <a:gd name="T36" fmla="*/ 104 w 462"/>
                <a:gd name="T37" fmla="*/ 169 h 211"/>
                <a:gd name="T38" fmla="*/ 137 w 462"/>
                <a:gd name="T39" fmla="*/ 183 h 211"/>
                <a:gd name="T40" fmla="*/ 168 w 462"/>
                <a:gd name="T41" fmla="*/ 199 h 211"/>
                <a:gd name="T42" fmla="*/ 201 w 462"/>
                <a:gd name="T43" fmla="*/ 211 h 211"/>
                <a:gd name="T44" fmla="*/ 232 w 462"/>
                <a:gd name="T45" fmla="*/ 209 h 211"/>
                <a:gd name="T46" fmla="*/ 260 w 462"/>
                <a:gd name="T47" fmla="*/ 199 h 211"/>
                <a:gd name="T48" fmla="*/ 291 w 462"/>
                <a:gd name="T49" fmla="*/ 190 h 211"/>
                <a:gd name="T50" fmla="*/ 348 w 462"/>
                <a:gd name="T51" fmla="*/ 171 h 211"/>
                <a:gd name="T52" fmla="*/ 412 w 462"/>
                <a:gd name="T53" fmla="*/ 145 h 211"/>
                <a:gd name="T54" fmla="*/ 455 w 462"/>
                <a:gd name="T55" fmla="*/ 114 h 211"/>
                <a:gd name="T56" fmla="*/ 462 w 462"/>
                <a:gd name="T57" fmla="*/ 100 h 211"/>
                <a:gd name="T58" fmla="*/ 455 w 462"/>
                <a:gd name="T59" fmla="*/ 88 h 211"/>
                <a:gd name="T60" fmla="*/ 419 w 462"/>
                <a:gd name="T61" fmla="*/ 67 h 211"/>
                <a:gd name="T62" fmla="*/ 384 w 462"/>
                <a:gd name="T63" fmla="*/ 52 h 211"/>
                <a:gd name="T64" fmla="*/ 306 w 462"/>
                <a:gd name="T65" fmla="*/ 31 h 211"/>
                <a:gd name="T66" fmla="*/ 225 w 462"/>
                <a:gd name="T67" fmla="*/ 17 h 211"/>
                <a:gd name="T68" fmla="*/ 149 w 462"/>
                <a:gd name="T69" fmla="*/ 0 h 2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2"/>
                <a:gd name="T106" fmla="*/ 0 h 211"/>
                <a:gd name="T107" fmla="*/ 462 w 462"/>
                <a:gd name="T108" fmla="*/ 211 h 2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2" h="211">
                  <a:moveTo>
                    <a:pt x="149" y="0"/>
                  </a:moveTo>
                  <a:lnTo>
                    <a:pt x="147" y="0"/>
                  </a:lnTo>
                  <a:lnTo>
                    <a:pt x="135" y="10"/>
                  </a:lnTo>
                  <a:lnTo>
                    <a:pt x="123" y="19"/>
                  </a:lnTo>
                  <a:lnTo>
                    <a:pt x="109" y="29"/>
                  </a:lnTo>
                  <a:lnTo>
                    <a:pt x="95" y="36"/>
                  </a:lnTo>
                  <a:lnTo>
                    <a:pt x="80" y="43"/>
                  </a:lnTo>
                  <a:lnTo>
                    <a:pt x="66" y="48"/>
                  </a:lnTo>
                  <a:lnTo>
                    <a:pt x="54" y="55"/>
                  </a:lnTo>
                  <a:lnTo>
                    <a:pt x="40" y="59"/>
                  </a:lnTo>
                  <a:lnTo>
                    <a:pt x="38" y="59"/>
                  </a:lnTo>
                  <a:lnTo>
                    <a:pt x="35" y="62"/>
                  </a:lnTo>
                  <a:lnTo>
                    <a:pt x="33" y="62"/>
                  </a:lnTo>
                  <a:lnTo>
                    <a:pt x="28" y="62"/>
                  </a:lnTo>
                  <a:lnTo>
                    <a:pt x="24" y="64"/>
                  </a:lnTo>
                  <a:lnTo>
                    <a:pt x="16" y="64"/>
                  </a:lnTo>
                  <a:lnTo>
                    <a:pt x="9" y="64"/>
                  </a:lnTo>
                  <a:lnTo>
                    <a:pt x="0" y="67"/>
                  </a:lnTo>
                  <a:lnTo>
                    <a:pt x="2" y="78"/>
                  </a:lnTo>
                  <a:lnTo>
                    <a:pt x="2" y="90"/>
                  </a:lnTo>
                  <a:lnTo>
                    <a:pt x="2" y="97"/>
                  </a:lnTo>
                  <a:lnTo>
                    <a:pt x="5" y="105"/>
                  </a:lnTo>
                  <a:lnTo>
                    <a:pt x="2" y="112"/>
                  </a:lnTo>
                  <a:lnTo>
                    <a:pt x="2" y="119"/>
                  </a:lnTo>
                  <a:lnTo>
                    <a:pt x="0" y="131"/>
                  </a:lnTo>
                  <a:lnTo>
                    <a:pt x="0" y="147"/>
                  </a:lnTo>
                  <a:lnTo>
                    <a:pt x="5" y="147"/>
                  </a:lnTo>
                  <a:lnTo>
                    <a:pt x="9" y="147"/>
                  </a:lnTo>
                  <a:lnTo>
                    <a:pt x="14" y="147"/>
                  </a:lnTo>
                  <a:lnTo>
                    <a:pt x="19" y="147"/>
                  </a:lnTo>
                  <a:lnTo>
                    <a:pt x="24" y="150"/>
                  </a:lnTo>
                  <a:lnTo>
                    <a:pt x="31" y="150"/>
                  </a:lnTo>
                  <a:lnTo>
                    <a:pt x="38" y="152"/>
                  </a:lnTo>
                  <a:lnTo>
                    <a:pt x="45" y="152"/>
                  </a:lnTo>
                  <a:lnTo>
                    <a:pt x="57" y="157"/>
                  </a:lnTo>
                  <a:lnTo>
                    <a:pt x="71" y="159"/>
                  </a:lnTo>
                  <a:lnTo>
                    <a:pt x="88" y="164"/>
                  </a:lnTo>
                  <a:lnTo>
                    <a:pt x="104" y="169"/>
                  </a:lnTo>
                  <a:lnTo>
                    <a:pt x="121" y="176"/>
                  </a:lnTo>
                  <a:lnTo>
                    <a:pt x="137" y="183"/>
                  </a:lnTo>
                  <a:lnTo>
                    <a:pt x="154" y="190"/>
                  </a:lnTo>
                  <a:lnTo>
                    <a:pt x="168" y="199"/>
                  </a:lnTo>
                  <a:lnTo>
                    <a:pt x="185" y="206"/>
                  </a:lnTo>
                  <a:lnTo>
                    <a:pt x="201" y="211"/>
                  </a:lnTo>
                  <a:lnTo>
                    <a:pt x="215" y="211"/>
                  </a:lnTo>
                  <a:lnTo>
                    <a:pt x="232" y="209"/>
                  </a:lnTo>
                  <a:lnTo>
                    <a:pt x="246" y="204"/>
                  </a:lnTo>
                  <a:lnTo>
                    <a:pt x="260" y="199"/>
                  </a:lnTo>
                  <a:lnTo>
                    <a:pt x="277" y="195"/>
                  </a:lnTo>
                  <a:lnTo>
                    <a:pt x="291" y="190"/>
                  </a:lnTo>
                  <a:lnTo>
                    <a:pt x="320" y="183"/>
                  </a:lnTo>
                  <a:lnTo>
                    <a:pt x="348" y="171"/>
                  </a:lnTo>
                  <a:lnTo>
                    <a:pt x="381" y="159"/>
                  </a:lnTo>
                  <a:lnTo>
                    <a:pt x="412" y="145"/>
                  </a:lnTo>
                  <a:lnTo>
                    <a:pt x="436" y="128"/>
                  </a:lnTo>
                  <a:lnTo>
                    <a:pt x="455" y="114"/>
                  </a:lnTo>
                  <a:lnTo>
                    <a:pt x="460" y="107"/>
                  </a:lnTo>
                  <a:lnTo>
                    <a:pt x="462" y="100"/>
                  </a:lnTo>
                  <a:lnTo>
                    <a:pt x="460" y="93"/>
                  </a:lnTo>
                  <a:lnTo>
                    <a:pt x="455" y="88"/>
                  </a:lnTo>
                  <a:lnTo>
                    <a:pt x="438" y="76"/>
                  </a:lnTo>
                  <a:lnTo>
                    <a:pt x="419" y="67"/>
                  </a:lnTo>
                  <a:lnTo>
                    <a:pt x="403" y="59"/>
                  </a:lnTo>
                  <a:lnTo>
                    <a:pt x="384" y="52"/>
                  </a:lnTo>
                  <a:lnTo>
                    <a:pt x="346" y="41"/>
                  </a:lnTo>
                  <a:lnTo>
                    <a:pt x="306" y="31"/>
                  </a:lnTo>
                  <a:lnTo>
                    <a:pt x="265" y="24"/>
                  </a:lnTo>
                  <a:lnTo>
                    <a:pt x="225" y="17"/>
                  </a:lnTo>
                  <a:lnTo>
                    <a:pt x="187" y="1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056" name="Freeform 43"/>
            <p:cNvSpPr>
              <a:spLocks/>
            </p:cNvSpPr>
            <p:nvPr/>
          </p:nvSpPr>
          <p:spPr bwMode="auto">
            <a:xfrm>
              <a:off x="4724" y="1742"/>
              <a:ext cx="462" cy="211"/>
            </a:xfrm>
            <a:custGeom>
              <a:avLst/>
              <a:gdLst>
                <a:gd name="T0" fmla="*/ 147 w 462"/>
                <a:gd name="T1" fmla="*/ 0 h 211"/>
                <a:gd name="T2" fmla="*/ 123 w 462"/>
                <a:gd name="T3" fmla="*/ 19 h 211"/>
                <a:gd name="T4" fmla="*/ 95 w 462"/>
                <a:gd name="T5" fmla="*/ 36 h 211"/>
                <a:gd name="T6" fmla="*/ 66 w 462"/>
                <a:gd name="T7" fmla="*/ 48 h 211"/>
                <a:gd name="T8" fmla="*/ 40 w 462"/>
                <a:gd name="T9" fmla="*/ 59 h 211"/>
                <a:gd name="T10" fmla="*/ 35 w 462"/>
                <a:gd name="T11" fmla="*/ 62 h 211"/>
                <a:gd name="T12" fmla="*/ 28 w 462"/>
                <a:gd name="T13" fmla="*/ 62 h 211"/>
                <a:gd name="T14" fmla="*/ 16 w 462"/>
                <a:gd name="T15" fmla="*/ 64 h 211"/>
                <a:gd name="T16" fmla="*/ 0 w 462"/>
                <a:gd name="T17" fmla="*/ 67 h 211"/>
                <a:gd name="T18" fmla="*/ 2 w 462"/>
                <a:gd name="T19" fmla="*/ 90 h 211"/>
                <a:gd name="T20" fmla="*/ 5 w 462"/>
                <a:gd name="T21" fmla="*/ 105 h 211"/>
                <a:gd name="T22" fmla="*/ 2 w 462"/>
                <a:gd name="T23" fmla="*/ 119 h 211"/>
                <a:gd name="T24" fmla="*/ 0 w 462"/>
                <a:gd name="T25" fmla="*/ 147 h 211"/>
                <a:gd name="T26" fmla="*/ 9 w 462"/>
                <a:gd name="T27" fmla="*/ 147 h 211"/>
                <a:gd name="T28" fmla="*/ 19 w 462"/>
                <a:gd name="T29" fmla="*/ 147 h 211"/>
                <a:gd name="T30" fmla="*/ 31 w 462"/>
                <a:gd name="T31" fmla="*/ 150 h 211"/>
                <a:gd name="T32" fmla="*/ 45 w 462"/>
                <a:gd name="T33" fmla="*/ 152 h 211"/>
                <a:gd name="T34" fmla="*/ 71 w 462"/>
                <a:gd name="T35" fmla="*/ 159 h 211"/>
                <a:gd name="T36" fmla="*/ 104 w 462"/>
                <a:gd name="T37" fmla="*/ 169 h 211"/>
                <a:gd name="T38" fmla="*/ 137 w 462"/>
                <a:gd name="T39" fmla="*/ 183 h 211"/>
                <a:gd name="T40" fmla="*/ 168 w 462"/>
                <a:gd name="T41" fmla="*/ 199 h 211"/>
                <a:gd name="T42" fmla="*/ 201 w 462"/>
                <a:gd name="T43" fmla="*/ 211 h 211"/>
                <a:gd name="T44" fmla="*/ 232 w 462"/>
                <a:gd name="T45" fmla="*/ 209 h 211"/>
                <a:gd name="T46" fmla="*/ 260 w 462"/>
                <a:gd name="T47" fmla="*/ 199 h 211"/>
                <a:gd name="T48" fmla="*/ 291 w 462"/>
                <a:gd name="T49" fmla="*/ 190 h 211"/>
                <a:gd name="T50" fmla="*/ 348 w 462"/>
                <a:gd name="T51" fmla="*/ 171 h 211"/>
                <a:gd name="T52" fmla="*/ 412 w 462"/>
                <a:gd name="T53" fmla="*/ 145 h 211"/>
                <a:gd name="T54" fmla="*/ 455 w 462"/>
                <a:gd name="T55" fmla="*/ 114 h 211"/>
                <a:gd name="T56" fmla="*/ 462 w 462"/>
                <a:gd name="T57" fmla="*/ 100 h 211"/>
                <a:gd name="T58" fmla="*/ 455 w 462"/>
                <a:gd name="T59" fmla="*/ 88 h 211"/>
                <a:gd name="T60" fmla="*/ 419 w 462"/>
                <a:gd name="T61" fmla="*/ 67 h 211"/>
                <a:gd name="T62" fmla="*/ 384 w 462"/>
                <a:gd name="T63" fmla="*/ 52 h 211"/>
                <a:gd name="T64" fmla="*/ 306 w 462"/>
                <a:gd name="T65" fmla="*/ 31 h 211"/>
                <a:gd name="T66" fmla="*/ 225 w 462"/>
                <a:gd name="T67" fmla="*/ 17 h 211"/>
                <a:gd name="T68" fmla="*/ 149 w 462"/>
                <a:gd name="T69" fmla="*/ 0 h 2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2"/>
                <a:gd name="T106" fmla="*/ 0 h 211"/>
                <a:gd name="T107" fmla="*/ 462 w 462"/>
                <a:gd name="T108" fmla="*/ 211 h 2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2" h="211">
                  <a:moveTo>
                    <a:pt x="149" y="0"/>
                  </a:moveTo>
                  <a:lnTo>
                    <a:pt x="147" y="0"/>
                  </a:lnTo>
                  <a:lnTo>
                    <a:pt x="135" y="10"/>
                  </a:lnTo>
                  <a:lnTo>
                    <a:pt x="123" y="19"/>
                  </a:lnTo>
                  <a:lnTo>
                    <a:pt x="109" y="29"/>
                  </a:lnTo>
                  <a:lnTo>
                    <a:pt x="95" y="36"/>
                  </a:lnTo>
                  <a:lnTo>
                    <a:pt x="80" y="43"/>
                  </a:lnTo>
                  <a:lnTo>
                    <a:pt x="66" y="48"/>
                  </a:lnTo>
                  <a:lnTo>
                    <a:pt x="54" y="55"/>
                  </a:lnTo>
                  <a:lnTo>
                    <a:pt x="40" y="59"/>
                  </a:lnTo>
                  <a:lnTo>
                    <a:pt x="38" y="59"/>
                  </a:lnTo>
                  <a:lnTo>
                    <a:pt x="35" y="62"/>
                  </a:lnTo>
                  <a:lnTo>
                    <a:pt x="33" y="62"/>
                  </a:lnTo>
                  <a:lnTo>
                    <a:pt x="28" y="62"/>
                  </a:lnTo>
                  <a:lnTo>
                    <a:pt x="24" y="64"/>
                  </a:lnTo>
                  <a:lnTo>
                    <a:pt x="16" y="64"/>
                  </a:lnTo>
                  <a:lnTo>
                    <a:pt x="9" y="64"/>
                  </a:lnTo>
                  <a:lnTo>
                    <a:pt x="0" y="67"/>
                  </a:lnTo>
                  <a:lnTo>
                    <a:pt x="2" y="78"/>
                  </a:lnTo>
                  <a:lnTo>
                    <a:pt x="2" y="90"/>
                  </a:lnTo>
                  <a:lnTo>
                    <a:pt x="2" y="97"/>
                  </a:lnTo>
                  <a:lnTo>
                    <a:pt x="5" y="105"/>
                  </a:lnTo>
                  <a:lnTo>
                    <a:pt x="2" y="112"/>
                  </a:lnTo>
                  <a:lnTo>
                    <a:pt x="2" y="119"/>
                  </a:lnTo>
                  <a:lnTo>
                    <a:pt x="0" y="131"/>
                  </a:lnTo>
                  <a:lnTo>
                    <a:pt x="0" y="147"/>
                  </a:lnTo>
                  <a:lnTo>
                    <a:pt x="5" y="147"/>
                  </a:lnTo>
                  <a:lnTo>
                    <a:pt x="9" y="147"/>
                  </a:lnTo>
                  <a:lnTo>
                    <a:pt x="14" y="147"/>
                  </a:lnTo>
                  <a:lnTo>
                    <a:pt x="19" y="147"/>
                  </a:lnTo>
                  <a:lnTo>
                    <a:pt x="24" y="150"/>
                  </a:lnTo>
                  <a:lnTo>
                    <a:pt x="31" y="150"/>
                  </a:lnTo>
                  <a:lnTo>
                    <a:pt x="38" y="152"/>
                  </a:lnTo>
                  <a:lnTo>
                    <a:pt x="45" y="152"/>
                  </a:lnTo>
                  <a:lnTo>
                    <a:pt x="57" y="157"/>
                  </a:lnTo>
                  <a:lnTo>
                    <a:pt x="71" y="159"/>
                  </a:lnTo>
                  <a:lnTo>
                    <a:pt x="88" y="164"/>
                  </a:lnTo>
                  <a:lnTo>
                    <a:pt x="104" y="169"/>
                  </a:lnTo>
                  <a:lnTo>
                    <a:pt x="121" y="176"/>
                  </a:lnTo>
                  <a:lnTo>
                    <a:pt x="137" y="183"/>
                  </a:lnTo>
                  <a:lnTo>
                    <a:pt x="154" y="190"/>
                  </a:lnTo>
                  <a:lnTo>
                    <a:pt x="168" y="199"/>
                  </a:lnTo>
                  <a:lnTo>
                    <a:pt x="185" y="206"/>
                  </a:lnTo>
                  <a:lnTo>
                    <a:pt x="201" y="211"/>
                  </a:lnTo>
                  <a:lnTo>
                    <a:pt x="215" y="211"/>
                  </a:lnTo>
                  <a:lnTo>
                    <a:pt x="232" y="209"/>
                  </a:lnTo>
                  <a:lnTo>
                    <a:pt x="246" y="204"/>
                  </a:lnTo>
                  <a:lnTo>
                    <a:pt x="260" y="199"/>
                  </a:lnTo>
                  <a:lnTo>
                    <a:pt x="277" y="195"/>
                  </a:lnTo>
                  <a:lnTo>
                    <a:pt x="291" y="190"/>
                  </a:lnTo>
                  <a:lnTo>
                    <a:pt x="320" y="183"/>
                  </a:lnTo>
                  <a:lnTo>
                    <a:pt x="348" y="171"/>
                  </a:lnTo>
                  <a:lnTo>
                    <a:pt x="381" y="159"/>
                  </a:lnTo>
                  <a:lnTo>
                    <a:pt x="412" y="145"/>
                  </a:lnTo>
                  <a:lnTo>
                    <a:pt x="436" y="128"/>
                  </a:lnTo>
                  <a:lnTo>
                    <a:pt x="455" y="114"/>
                  </a:lnTo>
                  <a:lnTo>
                    <a:pt x="460" y="107"/>
                  </a:lnTo>
                  <a:lnTo>
                    <a:pt x="462" y="100"/>
                  </a:lnTo>
                  <a:lnTo>
                    <a:pt x="460" y="93"/>
                  </a:lnTo>
                  <a:lnTo>
                    <a:pt x="455" y="88"/>
                  </a:lnTo>
                  <a:lnTo>
                    <a:pt x="438" y="76"/>
                  </a:lnTo>
                  <a:lnTo>
                    <a:pt x="419" y="67"/>
                  </a:lnTo>
                  <a:lnTo>
                    <a:pt x="403" y="59"/>
                  </a:lnTo>
                  <a:lnTo>
                    <a:pt x="384" y="52"/>
                  </a:lnTo>
                  <a:lnTo>
                    <a:pt x="346" y="41"/>
                  </a:lnTo>
                  <a:lnTo>
                    <a:pt x="306" y="31"/>
                  </a:lnTo>
                  <a:lnTo>
                    <a:pt x="265" y="24"/>
                  </a:lnTo>
                  <a:lnTo>
                    <a:pt x="225" y="17"/>
                  </a:lnTo>
                  <a:lnTo>
                    <a:pt x="187" y="10"/>
                  </a:lnTo>
                  <a:lnTo>
                    <a:pt x="14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9977" name="Rectangle 44"/>
          <p:cNvSpPr>
            <a:spLocks noChangeArrowheads="1"/>
          </p:cNvSpPr>
          <p:nvPr/>
        </p:nvSpPr>
        <p:spPr bwMode="auto">
          <a:xfrm>
            <a:off x="7062788" y="2655888"/>
            <a:ext cx="312737" cy="27622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78" name="Rectangle 45"/>
          <p:cNvSpPr>
            <a:spLocks noChangeArrowheads="1"/>
          </p:cNvSpPr>
          <p:nvPr/>
        </p:nvSpPr>
        <p:spPr bwMode="auto">
          <a:xfrm>
            <a:off x="7062788" y="2655888"/>
            <a:ext cx="312737" cy="2762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79" name="Freeform 46"/>
          <p:cNvSpPr>
            <a:spLocks/>
          </p:cNvSpPr>
          <p:nvPr/>
        </p:nvSpPr>
        <p:spPr bwMode="auto">
          <a:xfrm>
            <a:off x="7065963" y="2584450"/>
            <a:ext cx="301625" cy="155575"/>
          </a:xfrm>
          <a:custGeom>
            <a:avLst/>
            <a:gdLst>
              <a:gd name="T0" fmla="*/ 2147483647 w 190"/>
              <a:gd name="T1" fmla="*/ 0 h 98"/>
              <a:gd name="T2" fmla="*/ 2147483647 w 190"/>
              <a:gd name="T3" fmla="*/ 0 h 98"/>
              <a:gd name="T4" fmla="*/ 2147483647 w 190"/>
              <a:gd name="T5" fmla="*/ 2147483647 h 98"/>
              <a:gd name="T6" fmla="*/ 2147483647 w 190"/>
              <a:gd name="T7" fmla="*/ 2147483647 h 98"/>
              <a:gd name="T8" fmla="*/ 2147483647 w 190"/>
              <a:gd name="T9" fmla="*/ 2147483647 h 98"/>
              <a:gd name="T10" fmla="*/ 2147483647 w 190"/>
              <a:gd name="T11" fmla="*/ 2147483647 h 98"/>
              <a:gd name="T12" fmla="*/ 2147483647 w 190"/>
              <a:gd name="T13" fmla="*/ 2147483647 h 98"/>
              <a:gd name="T14" fmla="*/ 2147483647 w 190"/>
              <a:gd name="T15" fmla="*/ 2147483647 h 98"/>
              <a:gd name="T16" fmla="*/ 2147483647 w 190"/>
              <a:gd name="T17" fmla="*/ 2147483647 h 98"/>
              <a:gd name="T18" fmla="*/ 2147483647 w 190"/>
              <a:gd name="T19" fmla="*/ 2147483647 h 98"/>
              <a:gd name="T20" fmla="*/ 2147483647 w 190"/>
              <a:gd name="T21" fmla="*/ 2147483647 h 98"/>
              <a:gd name="T22" fmla="*/ 2147483647 w 190"/>
              <a:gd name="T23" fmla="*/ 2147483647 h 98"/>
              <a:gd name="T24" fmla="*/ 2147483647 w 190"/>
              <a:gd name="T25" fmla="*/ 2147483647 h 98"/>
              <a:gd name="T26" fmla="*/ 2147483647 w 190"/>
              <a:gd name="T27" fmla="*/ 2147483647 h 98"/>
              <a:gd name="T28" fmla="*/ 2147483647 w 190"/>
              <a:gd name="T29" fmla="*/ 2147483647 h 98"/>
              <a:gd name="T30" fmla="*/ 2147483647 w 190"/>
              <a:gd name="T31" fmla="*/ 2147483647 h 98"/>
              <a:gd name="T32" fmla="*/ 2147483647 w 190"/>
              <a:gd name="T33" fmla="*/ 2147483647 h 98"/>
              <a:gd name="T34" fmla="*/ 2147483647 w 190"/>
              <a:gd name="T35" fmla="*/ 2147483647 h 98"/>
              <a:gd name="T36" fmla="*/ 2147483647 w 190"/>
              <a:gd name="T37" fmla="*/ 2147483647 h 98"/>
              <a:gd name="T38" fmla="*/ 2147483647 w 190"/>
              <a:gd name="T39" fmla="*/ 2147483647 h 98"/>
              <a:gd name="T40" fmla="*/ 2147483647 w 190"/>
              <a:gd name="T41" fmla="*/ 2147483647 h 98"/>
              <a:gd name="T42" fmla="*/ 2147483647 w 190"/>
              <a:gd name="T43" fmla="*/ 2147483647 h 98"/>
              <a:gd name="T44" fmla="*/ 2147483647 w 190"/>
              <a:gd name="T45" fmla="*/ 2147483647 h 98"/>
              <a:gd name="T46" fmla="*/ 2147483647 w 190"/>
              <a:gd name="T47" fmla="*/ 2147483647 h 98"/>
              <a:gd name="T48" fmla="*/ 0 w 190"/>
              <a:gd name="T49" fmla="*/ 2147483647 h 98"/>
              <a:gd name="T50" fmla="*/ 2147483647 w 190"/>
              <a:gd name="T51" fmla="*/ 2147483647 h 98"/>
              <a:gd name="T52" fmla="*/ 2147483647 w 190"/>
              <a:gd name="T53" fmla="*/ 2147483647 h 98"/>
              <a:gd name="T54" fmla="*/ 2147483647 w 190"/>
              <a:gd name="T55" fmla="*/ 2147483647 h 98"/>
              <a:gd name="T56" fmla="*/ 2147483647 w 190"/>
              <a:gd name="T57" fmla="*/ 2147483647 h 98"/>
              <a:gd name="T58" fmla="*/ 2147483647 w 190"/>
              <a:gd name="T59" fmla="*/ 2147483647 h 98"/>
              <a:gd name="T60" fmla="*/ 2147483647 w 190"/>
              <a:gd name="T61" fmla="*/ 2147483647 h 98"/>
              <a:gd name="T62" fmla="*/ 2147483647 w 190"/>
              <a:gd name="T63" fmla="*/ 0 h 98"/>
              <a:gd name="T64" fmla="*/ 2147483647 w 190"/>
              <a:gd name="T65" fmla="*/ 0 h 9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0"/>
              <a:gd name="T100" fmla="*/ 0 h 98"/>
              <a:gd name="T101" fmla="*/ 190 w 190"/>
              <a:gd name="T102" fmla="*/ 98 h 9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0" h="98">
                <a:moveTo>
                  <a:pt x="95" y="0"/>
                </a:moveTo>
                <a:lnTo>
                  <a:pt x="114" y="0"/>
                </a:lnTo>
                <a:lnTo>
                  <a:pt x="133" y="3"/>
                </a:lnTo>
                <a:lnTo>
                  <a:pt x="147" y="8"/>
                </a:lnTo>
                <a:lnTo>
                  <a:pt x="161" y="15"/>
                </a:lnTo>
                <a:lnTo>
                  <a:pt x="173" y="22"/>
                </a:lnTo>
                <a:lnTo>
                  <a:pt x="183" y="29"/>
                </a:lnTo>
                <a:lnTo>
                  <a:pt x="188" y="38"/>
                </a:lnTo>
                <a:lnTo>
                  <a:pt x="190" y="48"/>
                </a:lnTo>
                <a:lnTo>
                  <a:pt x="188" y="57"/>
                </a:lnTo>
                <a:lnTo>
                  <a:pt x="183" y="67"/>
                </a:lnTo>
                <a:lnTo>
                  <a:pt x="173" y="76"/>
                </a:lnTo>
                <a:lnTo>
                  <a:pt x="161" y="83"/>
                </a:lnTo>
                <a:lnTo>
                  <a:pt x="147" y="88"/>
                </a:lnTo>
                <a:lnTo>
                  <a:pt x="133" y="93"/>
                </a:lnTo>
                <a:lnTo>
                  <a:pt x="114" y="95"/>
                </a:lnTo>
                <a:lnTo>
                  <a:pt x="95" y="98"/>
                </a:lnTo>
                <a:lnTo>
                  <a:pt x="76" y="95"/>
                </a:lnTo>
                <a:lnTo>
                  <a:pt x="60" y="93"/>
                </a:lnTo>
                <a:lnTo>
                  <a:pt x="43" y="88"/>
                </a:lnTo>
                <a:lnTo>
                  <a:pt x="29" y="83"/>
                </a:lnTo>
                <a:lnTo>
                  <a:pt x="17" y="76"/>
                </a:lnTo>
                <a:lnTo>
                  <a:pt x="7" y="67"/>
                </a:lnTo>
                <a:lnTo>
                  <a:pt x="3" y="57"/>
                </a:lnTo>
                <a:lnTo>
                  <a:pt x="0" y="48"/>
                </a:lnTo>
                <a:lnTo>
                  <a:pt x="3" y="38"/>
                </a:lnTo>
                <a:lnTo>
                  <a:pt x="7" y="29"/>
                </a:lnTo>
                <a:lnTo>
                  <a:pt x="17" y="22"/>
                </a:lnTo>
                <a:lnTo>
                  <a:pt x="29" y="15"/>
                </a:lnTo>
                <a:lnTo>
                  <a:pt x="43" y="8"/>
                </a:lnTo>
                <a:lnTo>
                  <a:pt x="60" y="3"/>
                </a:lnTo>
                <a:lnTo>
                  <a:pt x="76" y="0"/>
                </a:lnTo>
                <a:lnTo>
                  <a:pt x="95" y="0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80" name="Freeform 47"/>
          <p:cNvSpPr>
            <a:spLocks/>
          </p:cNvSpPr>
          <p:nvPr/>
        </p:nvSpPr>
        <p:spPr bwMode="auto">
          <a:xfrm>
            <a:off x="7062788" y="2581275"/>
            <a:ext cx="312737" cy="79375"/>
          </a:xfrm>
          <a:custGeom>
            <a:avLst/>
            <a:gdLst>
              <a:gd name="T0" fmla="*/ 0 w 197"/>
              <a:gd name="T1" fmla="*/ 2147483647 h 50"/>
              <a:gd name="T2" fmla="*/ 0 w 197"/>
              <a:gd name="T3" fmla="*/ 2147483647 h 50"/>
              <a:gd name="T4" fmla="*/ 2147483647 w 197"/>
              <a:gd name="T5" fmla="*/ 2147483647 h 50"/>
              <a:gd name="T6" fmla="*/ 2147483647 w 197"/>
              <a:gd name="T7" fmla="*/ 2147483647 h 50"/>
              <a:gd name="T8" fmla="*/ 2147483647 w 197"/>
              <a:gd name="T9" fmla="*/ 2147483647 h 50"/>
              <a:gd name="T10" fmla="*/ 2147483647 w 197"/>
              <a:gd name="T11" fmla="*/ 2147483647 h 50"/>
              <a:gd name="T12" fmla="*/ 2147483647 w 197"/>
              <a:gd name="T13" fmla="*/ 2147483647 h 50"/>
              <a:gd name="T14" fmla="*/ 2147483647 w 197"/>
              <a:gd name="T15" fmla="*/ 0 h 50"/>
              <a:gd name="T16" fmla="*/ 2147483647 w 197"/>
              <a:gd name="T17" fmla="*/ 0 h 50"/>
              <a:gd name="T18" fmla="*/ 2147483647 w 197"/>
              <a:gd name="T19" fmla="*/ 0 h 50"/>
              <a:gd name="T20" fmla="*/ 2147483647 w 197"/>
              <a:gd name="T21" fmla="*/ 2147483647 h 50"/>
              <a:gd name="T22" fmla="*/ 2147483647 w 197"/>
              <a:gd name="T23" fmla="*/ 2147483647 h 50"/>
              <a:gd name="T24" fmla="*/ 2147483647 w 197"/>
              <a:gd name="T25" fmla="*/ 2147483647 h 50"/>
              <a:gd name="T26" fmla="*/ 2147483647 w 197"/>
              <a:gd name="T27" fmla="*/ 2147483647 h 50"/>
              <a:gd name="T28" fmla="*/ 2147483647 w 197"/>
              <a:gd name="T29" fmla="*/ 2147483647 h 50"/>
              <a:gd name="T30" fmla="*/ 2147483647 w 197"/>
              <a:gd name="T31" fmla="*/ 2147483647 h 50"/>
              <a:gd name="T32" fmla="*/ 2147483647 w 197"/>
              <a:gd name="T33" fmla="*/ 2147483647 h 5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97"/>
              <a:gd name="T52" fmla="*/ 0 h 50"/>
              <a:gd name="T53" fmla="*/ 197 w 197"/>
              <a:gd name="T54" fmla="*/ 50 h 5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97" h="50">
                <a:moveTo>
                  <a:pt x="0" y="50"/>
                </a:moveTo>
                <a:lnTo>
                  <a:pt x="0" y="40"/>
                </a:lnTo>
                <a:lnTo>
                  <a:pt x="7" y="31"/>
                </a:lnTo>
                <a:lnTo>
                  <a:pt x="17" y="21"/>
                </a:lnTo>
                <a:lnTo>
                  <a:pt x="28" y="14"/>
                </a:lnTo>
                <a:lnTo>
                  <a:pt x="43" y="7"/>
                </a:lnTo>
                <a:lnTo>
                  <a:pt x="59" y="2"/>
                </a:lnTo>
                <a:lnTo>
                  <a:pt x="78" y="0"/>
                </a:lnTo>
                <a:lnTo>
                  <a:pt x="97" y="0"/>
                </a:lnTo>
                <a:lnTo>
                  <a:pt x="116" y="0"/>
                </a:lnTo>
                <a:lnTo>
                  <a:pt x="135" y="2"/>
                </a:lnTo>
                <a:lnTo>
                  <a:pt x="152" y="7"/>
                </a:lnTo>
                <a:lnTo>
                  <a:pt x="168" y="14"/>
                </a:lnTo>
                <a:lnTo>
                  <a:pt x="180" y="21"/>
                </a:lnTo>
                <a:lnTo>
                  <a:pt x="187" y="31"/>
                </a:lnTo>
                <a:lnTo>
                  <a:pt x="194" y="40"/>
                </a:lnTo>
                <a:lnTo>
                  <a:pt x="197" y="5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81" name="Rectangle 48"/>
          <p:cNvSpPr>
            <a:spLocks noChangeArrowheads="1"/>
          </p:cNvSpPr>
          <p:nvPr/>
        </p:nvSpPr>
        <p:spPr bwMode="auto">
          <a:xfrm>
            <a:off x="7043738" y="3078163"/>
            <a:ext cx="346075" cy="6350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82" name="Rectangle 49"/>
          <p:cNvSpPr>
            <a:spLocks noChangeArrowheads="1"/>
          </p:cNvSpPr>
          <p:nvPr/>
        </p:nvSpPr>
        <p:spPr bwMode="auto">
          <a:xfrm>
            <a:off x="7043738" y="3078163"/>
            <a:ext cx="346075" cy="635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83" name="Freeform 50"/>
          <p:cNvSpPr>
            <a:spLocks/>
          </p:cNvSpPr>
          <p:nvPr/>
        </p:nvSpPr>
        <p:spPr bwMode="auto">
          <a:xfrm>
            <a:off x="6934200" y="3898900"/>
            <a:ext cx="565150" cy="288925"/>
          </a:xfrm>
          <a:custGeom>
            <a:avLst/>
            <a:gdLst>
              <a:gd name="T0" fmla="*/ 0 w 356"/>
              <a:gd name="T1" fmla="*/ 0 h 182"/>
              <a:gd name="T2" fmla="*/ 2147483647 w 356"/>
              <a:gd name="T3" fmla="*/ 2147483647 h 182"/>
              <a:gd name="T4" fmla="*/ 2147483647 w 356"/>
              <a:gd name="T5" fmla="*/ 2147483647 h 182"/>
              <a:gd name="T6" fmla="*/ 2147483647 w 356"/>
              <a:gd name="T7" fmla="*/ 2147483647 h 182"/>
              <a:gd name="T8" fmla="*/ 2147483647 w 356"/>
              <a:gd name="T9" fmla="*/ 2147483647 h 182"/>
              <a:gd name="T10" fmla="*/ 2147483647 w 356"/>
              <a:gd name="T11" fmla="*/ 2147483647 h 182"/>
              <a:gd name="T12" fmla="*/ 2147483647 w 356"/>
              <a:gd name="T13" fmla="*/ 2147483647 h 182"/>
              <a:gd name="T14" fmla="*/ 2147483647 w 356"/>
              <a:gd name="T15" fmla="*/ 2147483647 h 182"/>
              <a:gd name="T16" fmla="*/ 2147483647 w 356"/>
              <a:gd name="T17" fmla="*/ 2147483647 h 182"/>
              <a:gd name="T18" fmla="*/ 2147483647 w 356"/>
              <a:gd name="T19" fmla="*/ 2147483647 h 182"/>
              <a:gd name="T20" fmla="*/ 2147483647 w 356"/>
              <a:gd name="T21" fmla="*/ 2147483647 h 182"/>
              <a:gd name="T22" fmla="*/ 2147483647 w 356"/>
              <a:gd name="T23" fmla="*/ 2147483647 h 182"/>
              <a:gd name="T24" fmla="*/ 2147483647 w 356"/>
              <a:gd name="T25" fmla="*/ 2147483647 h 182"/>
              <a:gd name="T26" fmla="*/ 2147483647 w 356"/>
              <a:gd name="T27" fmla="*/ 2147483647 h 182"/>
              <a:gd name="T28" fmla="*/ 2147483647 w 356"/>
              <a:gd name="T29" fmla="*/ 2147483647 h 182"/>
              <a:gd name="T30" fmla="*/ 2147483647 w 356"/>
              <a:gd name="T31" fmla="*/ 2147483647 h 182"/>
              <a:gd name="T32" fmla="*/ 2147483647 w 356"/>
              <a:gd name="T33" fmla="*/ 2147483647 h 182"/>
              <a:gd name="T34" fmla="*/ 2147483647 w 356"/>
              <a:gd name="T35" fmla="*/ 2147483647 h 182"/>
              <a:gd name="T36" fmla="*/ 2147483647 w 356"/>
              <a:gd name="T37" fmla="*/ 2147483647 h 182"/>
              <a:gd name="T38" fmla="*/ 2147483647 w 356"/>
              <a:gd name="T39" fmla="*/ 2147483647 h 182"/>
              <a:gd name="T40" fmla="*/ 2147483647 w 356"/>
              <a:gd name="T41" fmla="*/ 2147483647 h 182"/>
              <a:gd name="T42" fmla="*/ 2147483647 w 356"/>
              <a:gd name="T43" fmla="*/ 2147483647 h 182"/>
              <a:gd name="T44" fmla="*/ 2147483647 w 356"/>
              <a:gd name="T45" fmla="*/ 2147483647 h 182"/>
              <a:gd name="T46" fmla="*/ 2147483647 w 356"/>
              <a:gd name="T47" fmla="*/ 2147483647 h 182"/>
              <a:gd name="T48" fmla="*/ 2147483647 w 356"/>
              <a:gd name="T49" fmla="*/ 2147483647 h 182"/>
              <a:gd name="T50" fmla="*/ 2147483647 w 356"/>
              <a:gd name="T51" fmla="*/ 2147483647 h 182"/>
              <a:gd name="T52" fmla="*/ 2147483647 w 356"/>
              <a:gd name="T53" fmla="*/ 2147483647 h 182"/>
              <a:gd name="T54" fmla="*/ 2147483647 w 356"/>
              <a:gd name="T55" fmla="*/ 2147483647 h 182"/>
              <a:gd name="T56" fmla="*/ 2147483647 w 356"/>
              <a:gd name="T57" fmla="*/ 2147483647 h 182"/>
              <a:gd name="T58" fmla="*/ 2147483647 w 356"/>
              <a:gd name="T59" fmla="*/ 2147483647 h 182"/>
              <a:gd name="T60" fmla="*/ 2147483647 w 356"/>
              <a:gd name="T61" fmla="*/ 2147483647 h 182"/>
              <a:gd name="T62" fmla="*/ 0 w 356"/>
              <a:gd name="T63" fmla="*/ 2147483647 h 182"/>
              <a:gd name="T64" fmla="*/ 0 w 356"/>
              <a:gd name="T65" fmla="*/ 2147483647 h 182"/>
              <a:gd name="T66" fmla="*/ 0 w 356"/>
              <a:gd name="T67" fmla="*/ 2147483647 h 182"/>
              <a:gd name="T68" fmla="*/ 0 w 356"/>
              <a:gd name="T69" fmla="*/ 0 h 18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56"/>
              <a:gd name="T106" fmla="*/ 0 h 182"/>
              <a:gd name="T107" fmla="*/ 356 w 356"/>
              <a:gd name="T108" fmla="*/ 182 h 18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56" h="182">
                <a:moveTo>
                  <a:pt x="0" y="0"/>
                </a:moveTo>
                <a:lnTo>
                  <a:pt x="356" y="2"/>
                </a:lnTo>
                <a:lnTo>
                  <a:pt x="356" y="23"/>
                </a:lnTo>
                <a:lnTo>
                  <a:pt x="356" y="45"/>
                </a:lnTo>
                <a:lnTo>
                  <a:pt x="356" y="66"/>
                </a:lnTo>
                <a:lnTo>
                  <a:pt x="356" y="87"/>
                </a:lnTo>
                <a:lnTo>
                  <a:pt x="356" y="109"/>
                </a:lnTo>
                <a:lnTo>
                  <a:pt x="356" y="130"/>
                </a:lnTo>
                <a:lnTo>
                  <a:pt x="356" y="151"/>
                </a:lnTo>
                <a:lnTo>
                  <a:pt x="356" y="173"/>
                </a:lnTo>
                <a:lnTo>
                  <a:pt x="353" y="175"/>
                </a:lnTo>
                <a:lnTo>
                  <a:pt x="353" y="178"/>
                </a:lnTo>
                <a:lnTo>
                  <a:pt x="353" y="180"/>
                </a:lnTo>
                <a:lnTo>
                  <a:pt x="351" y="182"/>
                </a:lnTo>
                <a:lnTo>
                  <a:pt x="349" y="182"/>
                </a:lnTo>
                <a:lnTo>
                  <a:pt x="346" y="182"/>
                </a:lnTo>
                <a:lnTo>
                  <a:pt x="304" y="182"/>
                </a:lnTo>
                <a:lnTo>
                  <a:pt x="263" y="182"/>
                </a:lnTo>
                <a:lnTo>
                  <a:pt x="221" y="182"/>
                </a:lnTo>
                <a:lnTo>
                  <a:pt x="178" y="182"/>
                </a:lnTo>
                <a:lnTo>
                  <a:pt x="138" y="182"/>
                </a:lnTo>
                <a:lnTo>
                  <a:pt x="95" y="182"/>
                </a:lnTo>
                <a:lnTo>
                  <a:pt x="55" y="182"/>
                </a:lnTo>
                <a:lnTo>
                  <a:pt x="12" y="182"/>
                </a:lnTo>
                <a:lnTo>
                  <a:pt x="10" y="182"/>
                </a:lnTo>
                <a:lnTo>
                  <a:pt x="8" y="182"/>
                </a:lnTo>
                <a:lnTo>
                  <a:pt x="5" y="182"/>
                </a:lnTo>
                <a:lnTo>
                  <a:pt x="3" y="182"/>
                </a:lnTo>
                <a:lnTo>
                  <a:pt x="3" y="180"/>
                </a:lnTo>
                <a:lnTo>
                  <a:pt x="0" y="180"/>
                </a:lnTo>
                <a:lnTo>
                  <a:pt x="0" y="178"/>
                </a:lnTo>
                <a:lnTo>
                  <a:pt x="0" y="1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84" name="Rectangle 51"/>
          <p:cNvSpPr>
            <a:spLocks noChangeArrowheads="1"/>
          </p:cNvSpPr>
          <p:nvPr/>
        </p:nvSpPr>
        <p:spPr bwMode="auto">
          <a:xfrm>
            <a:off x="7191375" y="3338513"/>
            <a:ext cx="52388" cy="81597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85" name="Rectangle 52"/>
          <p:cNvSpPr>
            <a:spLocks noChangeArrowheads="1"/>
          </p:cNvSpPr>
          <p:nvPr/>
        </p:nvSpPr>
        <p:spPr bwMode="auto">
          <a:xfrm>
            <a:off x="7191375" y="3338513"/>
            <a:ext cx="52388" cy="81597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86" name="Rectangle 53"/>
          <p:cNvSpPr>
            <a:spLocks noChangeArrowheads="1"/>
          </p:cNvSpPr>
          <p:nvPr/>
        </p:nvSpPr>
        <p:spPr bwMode="auto">
          <a:xfrm>
            <a:off x="7191375" y="3898900"/>
            <a:ext cx="52388" cy="255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87" name="Freeform 54"/>
          <p:cNvSpPr>
            <a:spLocks/>
          </p:cNvSpPr>
          <p:nvPr/>
        </p:nvSpPr>
        <p:spPr bwMode="auto">
          <a:xfrm>
            <a:off x="7115175" y="3187700"/>
            <a:ext cx="203200" cy="157163"/>
          </a:xfrm>
          <a:custGeom>
            <a:avLst/>
            <a:gdLst>
              <a:gd name="T0" fmla="*/ 0 w 128"/>
              <a:gd name="T1" fmla="*/ 0 h 99"/>
              <a:gd name="T2" fmla="*/ 2147483647 w 128"/>
              <a:gd name="T3" fmla="*/ 2147483647 h 99"/>
              <a:gd name="T4" fmla="*/ 2147483647 w 128"/>
              <a:gd name="T5" fmla="*/ 2147483647 h 99"/>
              <a:gd name="T6" fmla="*/ 2147483647 w 128"/>
              <a:gd name="T7" fmla="*/ 0 h 99"/>
              <a:gd name="T8" fmla="*/ 0 w 128"/>
              <a:gd name="T9" fmla="*/ 0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99"/>
              <a:gd name="T17" fmla="*/ 128 w 128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99">
                <a:moveTo>
                  <a:pt x="0" y="0"/>
                </a:moveTo>
                <a:lnTo>
                  <a:pt x="40" y="99"/>
                </a:lnTo>
                <a:lnTo>
                  <a:pt x="88" y="99"/>
                </a:lnTo>
                <a:lnTo>
                  <a:pt x="128" y="0"/>
                </a:lnTo>
                <a:lnTo>
                  <a:pt x="0" y="0"/>
                </a:lnTo>
                <a:close/>
              </a:path>
            </a:pathLst>
          </a:custGeom>
          <a:solidFill>
            <a:srgbClr val="CCCCC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88" name="Freeform 55"/>
          <p:cNvSpPr>
            <a:spLocks/>
          </p:cNvSpPr>
          <p:nvPr/>
        </p:nvSpPr>
        <p:spPr bwMode="auto">
          <a:xfrm>
            <a:off x="7115175" y="3187700"/>
            <a:ext cx="203200" cy="157163"/>
          </a:xfrm>
          <a:custGeom>
            <a:avLst/>
            <a:gdLst>
              <a:gd name="T0" fmla="*/ 0 w 128"/>
              <a:gd name="T1" fmla="*/ 0 h 99"/>
              <a:gd name="T2" fmla="*/ 2147483647 w 128"/>
              <a:gd name="T3" fmla="*/ 2147483647 h 99"/>
              <a:gd name="T4" fmla="*/ 2147483647 w 128"/>
              <a:gd name="T5" fmla="*/ 2147483647 h 99"/>
              <a:gd name="T6" fmla="*/ 2147483647 w 128"/>
              <a:gd name="T7" fmla="*/ 0 h 99"/>
              <a:gd name="T8" fmla="*/ 0 w 128"/>
              <a:gd name="T9" fmla="*/ 0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99"/>
              <a:gd name="T17" fmla="*/ 128 w 128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99">
                <a:moveTo>
                  <a:pt x="0" y="0"/>
                </a:moveTo>
                <a:lnTo>
                  <a:pt x="40" y="99"/>
                </a:lnTo>
                <a:lnTo>
                  <a:pt x="88" y="99"/>
                </a:lnTo>
                <a:lnTo>
                  <a:pt x="128" y="0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89" name="Rectangle 56"/>
          <p:cNvSpPr>
            <a:spLocks noChangeArrowheads="1"/>
          </p:cNvSpPr>
          <p:nvPr/>
        </p:nvSpPr>
        <p:spPr bwMode="auto">
          <a:xfrm>
            <a:off x="5448300" y="2927350"/>
            <a:ext cx="1957388" cy="38100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90" name="Rectangle 57"/>
          <p:cNvSpPr>
            <a:spLocks noChangeArrowheads="1"/>
          </p:cNvSpPr>
          <p:nvPr/>
        </p:nvSpPr>
        <p:spPr bwMode="auto">
          <a:xfrm>
            <a:off x="5448300" y="2927350"/>
            <a:ext cx="1957388" cy="381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91" name="Freeform 58"/>
          <p:cNvSpPr>
            <a:spLocks/>
          </p:cNvSpPr>
          <p:nvPr/>
        </p:nvSpPr>
        <p:spPr bwMode="auto">
          <a:xfrm>
            <a:off x="7010400" y="3141663"/>
            <a:ext cx="417513" cy="46037"/>
          </a:xfrm>
          <a:custGeom>
            <a:avLst/>
            <a:gdLst>
              <a:gd name="T0" fmla="*/ 2147483647 w 263"/>
              <a:gd name="T1" fmla="*/ 0 h 29"/>
              <a:gd name="T2" fmla="*/ 2147483647 w 263"/>
              <a:gd name="T3" fmla="*/ 0 h 29"/>
              <a:gd name="T4" fmla="*/ 2147483647 w 263"/>
              <a:gd name="T5" fmla="*/ 0 h 29"/>
              <a:gd name="T6" fmla="*/ 2147483647 w 263"/>
              <a:gd name="T7" fmla="*/ 0 h 29"/>
              <a:gd name="T8" fmla="*/ 2147483647 w 263"/>
              <a:gd name="T9" fmla="*/ 2147483647 h 29"/>
              <a:gd name="T10" fmla="*/ 2147483647 w 263"/>
              <a:gd name="T11" fmla="*/ 2147483647 h 29"/>
              <a:gd name="T12" fmla="*/ 2147483647 w 263"/>
              <a:gd name="T13" fmla="*/ 2147483647 h 29"/>
              <a:gd name="T14" fmla="*/ 2147483647 w 263"/>
              <a:gd name="T15" fmla="*/ 2147483647 h 29"/>
              <a:gd name="T16" fmla="*/ 2147483647 w 263"/>
              <a:gd name="T17" fmla="*/ 2147483647 h 29"/>
              <a:gd name="T18" fmla="*/ 2147483647 w 263"/>
              <a:gd name="T19" fmla="*/ 2147483647 h 29"/>
              <a:gd name="T20" fmla="*/ 2147483647 w 263"/>
              <a:gd name="T21" fmla="*/ 2147483647 h 29"/>
              <a:gd name="T22" fmla="*/ 2147483647 w 263"/>
              <a:gd name="T23" fmla="*/ 2147483647 h 29"/>
              <a:gd name="T24" fmla="*/ 2147483647 w 263"/>
              <a:gd name="T25" fmla="*/ 2147483647 h 29"/>
              <a:gd name="T26" fmla="*/ 2147483647 w 263"/>
              <a:gd name="T27" fmla="*/ 2147483647 h 29"/>
              <a:gd name="T28" fmla="*/ 2147483647 w 263"/>
              <a:gd name="T29" fmla="*/ 2147483647 h 29"/>
              <a:gd name="T30" fmla="*/ 2147483647 w 263"/>
              <a:gd name="T31" fmla="*/ 2147483647 h 29"/>
              <a:gd name="T32" fmla="*/ 2147483647 w 263"/>
              <a:gd name="T33" fmla="*/ 2147483647 h 29"/>
              <a:gd name="T34" fmla="*/ 2147483647 w 263"/>
              <a:gd name="T35" fmla="*/ 2147483647 h 29"/>
              <a:gd name="T36" fmla="*/ 2147483647 w 263"/>
              <a:gd name="T37" fmla="*/ 2147483647 h 29"/>
              <a:gd name="T38" fmla="*/ 2147483647 w 263"/>
              <a:gd name="T39" fmla="*/ 2147483647 h 29"/>
              <a:gd name="T40" fmla="*/ 2147483647 w 263"/>
              <a:gd name="T41" fmla="*/ 2147483647 h 29"/>
              <a:gd name="T42" fmla="*/ 2147483647 w 263"/>
              <a:gd name="T43" fmla="*/ 2147483647 h 29"/>
              <a:gd name="T44" fmla="*/ 2147483647 w 263"/>
              <a:gd name="T45" fmla="*/ 2147483647 h 29"/>
              <a:gd name="T46" fmla="*/ 2147483647 w 263"/>
              <a:gd name="T47" fmla="*/ 2147483647 h 29"/>
              <a:gd name="T48" fmla="*/ 0 w 263"/>
              <a:gd name="T49" fmla="*/ 2147483647 h 29"/>
              <a:gd name="T50" fmla="*/ 0 w 263"/>
              <a:gd name="T51" fmla="*/ 2147483647 h 29"/>
              <a:gd name="T52" fmla="*/ 0 w 263"/>
              <a:gd name="T53" fmla="*/ 2147483647 h 29"/>
              <a:gd name="T54" fmla="*/ 0 w 263"/>
              <a:gd name="T55" fmla="*/ 2147483647 h 29"/>
              <a:gd name="T56" fmla="*/ 0 w 263"/>
              <a:gd name="T57" fmla="*/ 2147483647 h 29"/>
              <a:gd name="T58" fmla="*/ 0 w 263"/>
              <a:gd name="T59" fmla="*/ 2147483647 h 29"/>
              <a:gd name="T60" fmla="*/ 0 w 263"/>
              <a:gd name="T61" fmla="*/ 2147483647 h 29"/>
              <a:gd name="T62" fmla="*/ 0 w 263"/>
              <a:gd name="T63" fmla="*/ 2147483647 h 29"/>
              <a:gd name="T64" fmla="*/ 2147483647 w 263"/>
              <a:gd name="T65" fmla="*/ 2147483647 h 29"/>
              <a:gd name="T66" fmla="*/ 2147483647 w 263"/>
              <a:gd name="T67" fmla="*/ 2147483647 h 29"/>
              <a:gd name="T68" fmla="*/ 2147483647 w 263"/>
              <a:gd name="T69" fmla="*/ 0 h 29"/>
              <a:gd name="T70" fmla="*/ 2147483647 w 263"/>
              <a:gd name="T71" fmla="*/ 0 h 29"/>
              <a:gd name="T72" fmla="*/ 2147483647 w 263"/>
              <a:gd name="T73" fmla="*/ 0 h 2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63"/>
              <a:gd name="T112" fmla="*/ 0 h 29"/>
              <a:gd name="T113" fmla="*/ 263 w 263"/>
              <a:gd name="T114" fmla="*/ 29 h 2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63" h="29">
                <a:moveTo>
                  <a:pt x="9" y="0"/>
                </a:moveTo>
                <a:lnTo>
                  <a:pt x="251" y="0"/>
                </a:lnTo>
                <a:lnTo>
                  <a:pt x="253" y="0"/>
                </a:lnTo>
                <a:lnTo>
                  <a:pt x="256" y="0"/>
                </a:lnTo>
                <a:lnTo>
                  <a:pt x="256" y="3"/>
                </a:lnTo>
                <a:lnTo>
                  <a:pt x="258" y="3"/>
                </a:lnTo>
                <a:lnTo>
                  <a:pt x="260" y="5"/>
                </a:lnTo>
                <a:lnTo>
                  <a:pt x="260" y="7"/>
                </a:lnTo>
                <a:lnTo>
                  <a:pt x="263" y="10"/>
                </a:lnTo>
                <a:lnTo>
                  <a:pt x="263" y="12"/>
                </a:lnTo>
                <a:lnTo>
                  <a:pt x="263" y="17"/>
                </a:lnTo>
                <a:lnTo>
                  <a:pt x="263" y="19"/>
                </a:lnTo>
                <a:lnTo>
                  <a:pt x="260" y="22"/>
                </a:lnTo>
                <a:lnTo>
                  <a:pt x="260" y="24"/>
                </a:lnTo>
                <a:lnTo>
                  <a:pt x="258" y="26"/>
                </a:lnTo>
                <a:lnTo>
                  <a:pt x="256" y="26"/>
                </a:lnTo>
                <a:lnTo>
                  <a:pt x="256" y="29"/>
                </a:lnTo>
                <a:lnTo>
                  <a:pt x="253" y="29"/>
                </a:lnTo>
                <a:lnTo>
                  <a:pt x="251" y="29"/>
                </a:lnTo>
                <a:lnTo>
                  <a:pt x="9" y="29"/>
                </a:lnTo>
                <a:lnTo>
                  <a:pt x="7" y="29"/>
                </a:lnTo>
                <a:lnTo>
                  <a:pt x="5" y="26"/>
                </a:lnTo>
                <a:lnTo>
                  <a:pt x="2" y="26"/>
                </a:lnTo>
                <a:lnTo>
                  <a:pt x="0" y="24"/>
                </a:lnTo>
                <a:lnTo>
                  <a:pt x="0" y="22"/>
                </a:lnTo>
                <a:lnTo>
                  <a:pt x="0" y="19"/>
                </a:lnTo>
                <a:lnTo>
                  <a:pt x="0" y="17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2" y="3"/>
                </a:lnTo>
                <a:lnTo>
                  <a:pt x="5" y="3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92" name="Freeform 59"/>
          <p:cNvSpPr>
            <a:spLocks/>
          </p:cNvSpPr>
          <p:nvPr/>
        </p:nvSpPr>
        <p:spPr bwMode="auto">
          <a:xfrm>
            <a:off x="7010400" y="3141663"/>
            <a:ext cx="417513" cy="46037"/>
          </a:xfrm>
          <a:custGeom>
            <a:avLst/>
            <a:gdLst>
              <a:gd name="T0" fmla="*/ 2147483647 w 263"/>
              <a:gd name="T1" fmla="*/ 0 h 29"/>
              <a:gd name="T2" fmla="*/ 2147483647 w 263"/>
              <a:gd name="T3" fmla="*/ 0 h 29"/>
              <a:gd name="T4" fmla="*/ 2147483647 w 263"/>
              <a:gd name="T5" fmla="*/ 0 h 29"/>
              <a:gd name="T6" fmla="*/ 2147483647 w 263"/>
              <a:gd name="T7" fmla="*/ 0 h 29"/>
              <a:gd name="T8" fmla="*/ 2147483647 w 263"/>
              <a:gd name="T9" fmla="*/ 2147483647 h 29"/>
              <a:gd name="T10" fmla="*/ 2147483647 w 263"/>
              <a:gd name="T11" fmla="*/ 2147483647 h 29"/>
              <a:gd name="T12" fmla="*/ 2147483647 w 263"/>
              <a:gd name="T13" fmla="*/ 2147483647 h 29"/>
              <a:gd name="T14" fmla="*/ 2147483647 w 263"/>
              <a:gd name="T15" fmla="*/ 2147483647 h 29"/>
              <a:gd name="T16" fmla="*/ 2147483647 w 263"/>
              <a:gd name="T17" fmla="*/ 2147483647 h 29"/>
              <a:gd name="T18" fmla="*/ 2147483647 w 263"/>
              <a:gd name="T19" fmla="*/ 2147483647 h 29"/>
              <a:gd name="T20" fmla="*/ 2147483647 w 263"/>
              <a:gd name="T21" fmla="*/ 2147483647 h 29"/>
              <a:gd name="T22" fmla="*/ 2147483647 w 263"/>
              <a:gd name="T23" fmla="*/ 2147483647 h 29"/>
              <a:gd name="T24" fmla="*/ 2147483647 w 263"/>
              <a:gd name="T25" fmla="*/ 2147483647 h 29"/>
              <a:gd name="T26" fmla="*/ 2147483647 w 263"/>
              <a:gd name="T27" fmla="*/ 2147483647 h 29"/>
              <a:gd name="T28" fmla="*/ 2147483647 w 263"/>
              <a:gd name="T29" fmla="*/ 2147483647 h 29"/>
              <a:gd name="T30" fmla="*/ 2147483647 w 263"/>
              <a:gd name="T31" fmla="*/ 2147483647 h 29"/>
              <a:gd name="T32" fmla="*/ 2147483647 w 263"/>
              <a:gd name="T33" fmla="*/ 2147483647 h 29"/>
              <a:gd name="T34" fmla="*/ 2147483647 w 263"/>
              <a:gd name="T35" fmla="*/ 2147483647 h 29"/>
              <a:gd name="T36" fmla="*/ 2147483647 w 263"/>
              <a:gd name="T37" fmla="*/ 2147483647 h 29"/>
              <a:gd name="T38" fmla="*/ 2147483647 w 263"/>
              <a:gd name="T39" fmla="*/ 2147483647 h 29"/>
              <a:gd name="T40" fmla="*/ 2147483647 w 263"/>
              <a:gd name="T41" fmla="*/ 2147483647 h 29"/>
              <a:gd name="T42" fmla="*/ 2147483647 w 263"/>
              <a:gd name="T43" fmla="*/ 2147483647 h 29"/>
              <a:gd name="T44" fmla="*/ 2147483647 w 263"/>
              <a:gd name="T45" fmla="*/ 2147483647 h 29"/>
              <a:gd name="T46" fmla="*/ 0 w 263"/>
              <a:gd name="T47" fmla="*/ 2147483647 h 29"/>
              <a:gd name="T48" fmla="*/ 0 w 263"/>
              <a:gd name="T49" fmla="*/ 2147483647 h 29"/>
              <a:gd name="T50" fmla="*/ 0 w 263"/>
              <a:gd name="T51" fmla="*/ 2147483647 h 29"/>
              <a:gd name="T52" fmla="*/ 0 w 263"/>
              <a:gd name="T53" fmla="*/ 2147483647 h 29"/>
              <a:gd name="T54" fmla="*/ 0 w 263"/>
              <a:gd name="T55" fmla="*/ 2147483647 h 29"/>
              <a:gd name="T56" fmla="*/ 0 w 263"/>
              <a:gd name="T57" fmla="*/ 2147483647 h 29"/>
              <a:gd name="T58" fmla="*/ 0 w 263"/>
              <a:gd name="T59" fmla="*/ 2147483647 h 29"/>
              <a:gd name="T60" fmla="*/ 0 w 263"/>
              <a:gd name="T61" fmla="*/ 2147483647 h 29"/>
              <a:gd name="T62" fmla="*/ 2147483647 w 263"/>
              <a:gd name="T63" fmla="*/ 2147483647 h 29"/>
              <a:gd name="T64" fmla="*/ 2147483647 w 263"/>
              <a:gd name="T65" fmla="*/ 2147483647 h 29"/>
              <a:gd name="T66" fmla="*/ 2147483647 w 263"/>
              <a:gd name="T67" fmla="*/ 0 h 29"/>
              <a:gd name="T68" fmla="*/ 2147483647 w 263"/>
              <a:gd name="T69" fmla="*/ 0 h 2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63"/>
              <a:gd name="T106" fmla="*/ 0 h 29"/>
              <a:gd name="T107" fmla="*/ 263 w 263"/>
              <a:gd name="T108" fmla="*/ 29 h 2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63" h="29">
                <a:moveTo>
                  <a:pt x="9" y="0"/>
                </a:moveTo>
                <a:lnTo>
                  <a:pt x="251" y="0"/>
                </a:lnTo>
                <a:lnTo>
                  <a:pt x="253" y="0"/>
                </a:lnTo>
                <a:lnTo>
                  <a:pt x="256" y="0"/>
                </a:lnTo>
                <a:lnTo>
                  <a:pt x="256" y="3"/>
                </a:lnTo>
                <a:lnTo>
                  <a:pt x="258" y="3"/>
                </a:lnTo>
                <a:lnTo>
                  <a:pt x="260" y="5"/>
                </a:lnTo>
                <a:lnTo>
                  <a:pt x="260" y="7"/>
                </a:lnTo>
                <a:lnTo>
                  <a:pt x="263" y="10"/>
                </a:lnTo>
                <a:lnTo>
                  <a:pt x="263" y="12"/>
                </a:lnTo>
                <a:lnTo>
                  <a:pt x="263" y="17"/>
                </a:lnTo>
                <a:lnTo>
                  <a:pt x="263" y="19"/>
                </a:lnTo>
                <a:lnTo>
                  <a:pt x="260" y="22"/>
                </a:lnTo>
                <a:lnTo>
                  <a:pt x="260" y="24"/>
                </a:lnTo>
                <a:lnTo>
                  <a:pt x="258" y="26"/>
                </a:lnTo>
                <a:lnTo>
                  <a:pt x="256" y="26"/>
                </a:lnTo>
                <a:lnTo>
                  <a:pt x="256" y="29"/>
                </a:lnTo>
                <a:lnTo>
                  <a:pt x="253" y="29"/>
                </a:lnTo>
                <a:lnTo>
                  <a:pt x="251" y="29"/>
                </a:lnTo>
                <a:lnTo>
                  <a:pt x="9" y="29"/>
                </a:lnTo>
                <a:lnTo>
                  <a:pt x="7" y="29"/>
                </a:lnTo>
                <a:lnTo>
                  <a:pt x="5" y="26"/>
                </a:lnTo>
                <a:lnTo>
                  <a:pt x="2" y="26"/>
                </a:lnTo>
                <a:lnTo>
                  <a:pt x="0" y="24"/>
                </a:lnTo>
                <a:lnTo>
                  <a:pt x="0" y="22"/>
                </a:lnTo>
                <a:lnTo>
                  <a:pt x="0" y="19"/>
                </a:lnTo>
                <a:lnTo>
                  <a:pt x="0" y="17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2" y="3"/>
                </a:lnTo>
                <a:lnTo>
                  <a:pt x="5" y="3"/>
                </a:lnTo>
                <a:lnTo>
                  <a:pt x="7" y="0"/>
                </a:lnTo>
                <a:lnTo>
                  <a:pt x="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93" name="Rectangle 60"/>
          <p:cNvSpPr>
            <a:spLocks noChangeArrowheads="1"/>
          </p:cNvSpPr>
          <p:nvPr/>
        </p:nvSpPr>
        <p:spPr bwMode="auto">
          <a:xfrm>
            <a:off x="6931025" y="2792413"/>
            <a:ext cx="571500" cy="28892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94" name="Rectangle 61"/>
          <p:cNvSpPr>
            <a:spLocks noChangeArrowheads="1"/>
          </p:cNvSpPr>
          <p:nvPr/>
        </p:nvSpPr>
        <p:spPr bwMode="auto">
          <a:xfrm>
            <a:off x="6931025" y="2792413"/>
            <a:ext cx="571500" cy="2889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95" name="Freeform 62"/>
          <p:cNvSpPr>
            <a:spLocks/>
          </p:cNvSpPr>
          <p:nvPr/>
        </p:nvSpPr>
        <p:spPr bwMode="auto">
          <a:xfrm>
            <a:off x="6916738" y="3187700"/>
            <a:ext cx="596900" cy="1022350"/>
          </a:xfrm>
          <a:custGeom>
            <a:avLst/>
            <a:gdLst>
              <a:gd name="T0" fmla="*/ 2147483647 w 376"/>
              <a:gd name="T1" fmla="*/ 0 h 644"/>
              <a:gd name="T2" fmla="*/ 2147483647 w 376"/>
              <a:gd name="T3" fmla="*/ 2147483647 h 644"/>
              <a:gd name="T4" fmla="*/ 2147483647 w 376"/>
              <a:gd name="T5" fmla="*/ 2147483647 h 644"/>
              <a:gd name="T6" fmla="*/ 2147483647 w 376"/>
              <a:gd name="T7" fmla="*/ 2147483647 h 644"/>
              <a:gd name="T8" fmla="*/ 2147483647 w 376"/>
              <a:gd name="T9" fmla="*/ 2147483647 h 644"/>
              <a:gd name="T10" fmla="*/ 2147483647 w 376"/>
              <a:gd name="T11" fmla="*/ 2147483647 h 644"/>
              <a:gd name="T12" fmla="*/ 2147483647 w 376"/>
              <a:gd name="T13" fmla="*/ 2147483647 h 644"/>
              <a:gd name="T14" fmla="*/ 2147483647 w 376"/>
              <a:gd name="T15" fmla="*/ 2147483647 h 644"/>
              <a:gd name="T16" fmla="*/ 2147483647 w 376"/>
              <a:gd name="T17" fmla="*/ 2147483647 h 644"/>
              <a:gd name="T18" fmla="*/ 2147483647 w 376"/>
              <a:gd name="T19" fmla="*/ 2147483647 h 644"/>
              <a:gd name="T20" fmla="*/ 2147483647 w 376"/>
              <a:gd name="T21" fmla="*/ 2147483647 h 644"/>
              <a:gd name="T22" fmla="*/ 2147483647 w 376"/>
              <a:gd name="T23" fmla="*/ 2147483647 h 644"/>
              <a:gd name="T24" fmla="*/ 2147483647 w 376"/>
              <a:gd name="T25" fmla="*/ 2147483647 h 644"/>
              <a:gd name="T26" fmla="*/ 2147483647 w 376"/>
              <a:gd name="T27" fmla="*/ 2147483647 h 644"/>
              <a:gd name="T28" fmla="*/ 2147483647 w 376"/>
              <a:gd name="T29" fmla="*/ 2147483647 h 644"/>
              <a:gd name="T30" fmla="*/ 2147483647 w 376"/>
              <a:gd name="T31" fmla="*/ 2147483647 h 644"/>
              <a:gd name="T32" fmla="*/ 2147483647 w 376"/>
              <a:gd name="T33" fmla="*/ 2147483647 h 644"/>
              <a:gd name="T34" fmla="*/ 2147483647 w 376"/>
              <a:gd name="T35" fmla="*/ 2147483647 h 644"/>
              <a:gd name="T36" fmla="*/ 2147483647 w 376"/>
              <a:gd name="T37" fmla="*/ 2147483647 h 644"/>
              <a:gd name="T38" fmla="*/ 2147483647 w 376"/>
              <a:gd name="T39" fmla="*/ 2147483647 h 644"/>
              <a:gd name="T40" fmla="*/ 2147483647 w 376"/>
              <a:gd name="T41" fmla="*/ 2147483647 h 644"/>
              <a:gd name="T42" fmla="*/ 2147483647 w 376"/>
              <a:gd name="T43" fmla="*/ 2147483647 h 644"/>
              <a:gd name="T44" fmla="*/ 2147483647 w 376"/>
              <a:gd name="T45" fmla="*/ 2147483647 h 644"/>
              <a:gd name="T46" fmla="*/ 2147483647 w 376"/>
              <a:gd name="T47" fmla="*/ 2147483647 h 644"/>
              <a:gd name="T48" fmla="*/ 2147483647 w 376"/>
              <a:gd name="T49" fmla="*/ 2147483647 h 644"/>
              <a:gd name="T50" fmla="*/ 2147483647 w 376"/>
              <a:gd name="T51" fmla="*/ 2147483647 h 644"/>
              <a:gd name="T52" fmla="*/ 2147483647 w 376"/>
              <a:gd name="T53" fmla="*/ 2147483647 h 644"/>
              <a:gd name="T54" fmla="*/ 2147483647 w 376"/>
              <a:gd name="T55" fmla="*/ 2147483647 h 644"/>
              <a:gd name="T56" fmla="*/ 2147483647 w 376"/>
              <a:gd name="T57" fmla="*/ 2147483647 h 644"/>
              <a:gd name="T58" fmla="*/ 2147483647 w 376"/>
              <a:gd name="T59" fmla="*/ 2147483647 h 644"/>
              <a:gd name="T60" fmla="*/ 2147483647 w 376"/>
              <a:gd name="T61" fmla="*/ 2147483647 h 644"/>
              <a:gd name="T62" fmla="*/ 2147483647 w 376"/>
              <a:gd name="T63" fmla="*/ 2147483647 h 644"/>
              <a:gd name="T64" fmla="*/ 2147483647 w 376"/>
              <a:gd name="T65" fmla="*/ 2147483647 h 644"/>
              <a:gd name="T66" fmla="*/ 2147483647 w 376"/>
              <a:gd name="T67" fmla="*/ 2147483647 h 644"/>
              <a:gd name="T68" fmla="*/ 2147483647 w 376"/>
              <a:gd name="T69" fmla="*/ 2147483647 h 644"/>
              <a:gd name="T70" fmla="*/ 2147483647 w 376"/>
              <a:gd name="T71" fmla="*/ 2147483647 h 644"/>
              <a:gd name="T72" fmla="*/ 0 w 376"/>
              <a:gd name="T73" fmla="*/ 2147483647 h 644"/>
              <a:gd name="T74" fmla="*/ 0 w 376"/>
              <a:gd name="T75" fmla="*/ 2147483647 h 644"/>
              <a:gd name="T76" fmla="*/ 2147483647 w 376"/>
              <a:gd name="T77" fmla="*/ 2147483647 h 644"/>
              <a:gd name="T78" fmla="*/ 2147483647 w 376"/>
              <a:gd name="T79" fmla="*/ 2147483647 h 644"/>
              <a:gd name="T80" fmla="*/ 2147483647 w 376"/>
              <a:gd name="T81" fmla="*/ 0 h 64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6"/>
              <a:gd name="T124" fmla="*/ 0 h 644"/>
              <a:gd name="T125" fmla="*/ 376 w 376"/>
              <a:gd name="T126" fmla="*/ 644 h 64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6" h="644">
                <a:moveTo>
                  <a:pt x="308" y="0"/>
                </a:moveTo>
                <a:lnTo>
                  <a:pt x="284" y="31"/>
                </a:lnTo>
                <a:lnTo>
                  <a:pt x="284" y="178"/>
                </a:lnTo>
                <a:lnTo>
                  <a:pt x="376" y="263"/>
                </a:lnTo>
                <a:lnTo>
                  <a:pt x="376" y="308"/>
                </a:lnTo>
                <a:lnTo>
                  <a:pt x="376" y="355"/>
                </a:lnTo>
                <a:lnTo>
                  <a:pt x="376" y="400"/>
                </a:lnTo>
                <a:lnTo>
                  <a:pt x="376" y="445"/>
                </a:lnTo>
                <a:lnTo>
                  <a:pt x="376" y="490"/>
                </a:lnTo>
                <a:lnTo>
                  <a:pt x="376" y="535"/>
                </a:lnTo>
                <a:lnTo>
                  <a:pt x="376" y="580"/>
                </a:lnTo>
                <a:lnTo>
                  <a:pt x="376" y="626"/>
                </a:lnTo>
                <a:lnTo>
                  <a:pt x="376" y="630"/>
                </a:lnTo>
                <a:lnTo>
                  <a:pt x="376" y="633"/>
                </a:lnTo>
                <a:lnTo>
                  <a:pt x="374" y="635"/>
                </a:lnTo>
                <a:lnTo>
                  <a:pt x="374" y="637"/>
                </a:lnTo>
                <a:lnTo>
                  <a:pt x="372" y="640"/>
                </a:lnTo>
                <a:lnTo>
                  <a:pt x="369" y="640"/>
                </a:lnTo>
                <a:lnTo>
                  <a:pt x="367" y="642"/>
                </a:lnTo>
                <a:lnTo>
                  <a:pt x="364" y="644"/>
                </a:lnTo>
                <a:lnTo>
                  <a:pt x="189" y="644"/>
                </a:lnTo>
                <a:lnTo>
                  <a:pt x="165" y="644"/>
                </a:lnTo>
                <a:lnTo>
                  <a:pt x="144" y="644"/>
                </a:lnTo>
                <a:lnTo>
                  <a:pt x="123" y="644"/>
                </a:lnTo>
                <a:lnTo>
                  <a:pt x="101" y="644"/>
                </a:lnTo>
                <a:lnTo>
                  <a:pt x="78" y="644"/>
                </a:lnTo>
                <a:lnTo>
                  <a:pt x="56" y="644"/>
                </a:lnTo>
                <a:lnTo>
                  <a:pt x="35" y="644"/>
                </a:lnTo>
                <a:lnTo>
                  <a:pt x="14" y="644"/>
                </a:lnTo>
                <a:lnTo>
                  <a:pt x="9" y="642"/>
                </a:lnTo>
                <a:lnTo>
                  <a:pt x="7" y="640"/>
                </a:lnTo>
                <a:lnTo>
                  <a:pt x="4" y="640"/>
                </a:lnTo>
                <a:lnTo>
                  <a:pt x="4" y="637"/>
                </a:lnTo>
                <a:lnTo>
                  <a:pt x="2" y="635"/>
                </a:lnTo>
                <a:lnTo>
                  <a:pt x="2" y="633"/>
                </a:lnTo>
                <a:lnTo>
                  <a:pt x="2" y="630"/>
                </a:lnTo>
                <a:lnTo>
                  <a:pt x="0" y="626"/>
                </a:lnTo>
                <a:lnTo>
                  <a:pt x="0" y="263"/>
                </a:lnTo>
                <a:lnTo>
                  <a:pt x="94" y="178"/>
                </a:lnTo>
                <a:lnTo>
                  <a:pt x="94" y="31"/>
                </a:lnTo>
                <a:lnTo>
                  <a:pt x="71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96" name="Freeform 63"/>
          <p:cNvSpPr>
            <a:spLocks/>
          </p:cNvSpPr>
          <p:nvPr/>
        </p:nvSpPr>
        <p:spPr bwMode="auto">
          <a:xfrm>
            <a:off x="5332413" y="2894013"/>
            <a:ext cx="26987" cy="30162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2147483647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2147483647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7" y="0"/>
                </a:moveTo>
                <a:lnTo>
                  <a:pt x="9" y="0"/>
                </a:lnTo>
                <a:lnTo>
                  <a:pt x="12" y="2"/>
                </a:lnTo>
                <a:lnTo>
                  <a:pt x="14" y="2"/>
                </a:lnTo>
                <a:lnTo>
                  <a:pt x="17" y="5"/>
                </a:lnTo>
                <a:lnTo>
                  <a:pt x="17" y="7"/>
                </a:lnTo>
                <a:lnTo>
                  <a:pt x="17" y="9"/>
                </a:lnTo>
                <a:lnTo>
                  <a:pt x="17" y="12"/>
                </a:lnTo>
                <a:lnTo>
                  <a:pt x="17" y="14"/>
                </a:lnTo>
                <a:lnTo>
                  <a:pt x="17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2" y="19"/>
                </a:lnTo>
                <a:lnTo>
                  <a:pt x="2" y="16"/>
                </a:lnTo>
                <a:lnTo>
                  <a:pt x="0" y="16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2" y="2"/>
                </a:lnTo>
                <a:lnTo>
                  <a:pt x="5" y="2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97" name="Freeform 64"/>
          <p:cNvSpPr>
            <a:spLocks/>
          </p:cNvSpPr>
          <p:nvPr/>
        </p:nvSpPr>
        <p:spPr bwMode="auto">
          <a:xfrm>
            <a:off x="5222875" y="2987675"/>
            <a:ext cx="26988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7" y="0"/>
                </a:moveTo>
                <a:lnTo>
                  <a:pt x="10" y="0"/>
                </a:lnTo>
                <a:lnTo>
                  <a:pt x="12" y="0"/>
                </a:lnTo>
                <a:lnTo>
                  <a:pt x="12" y="2"/>
                </a:lnTo>
                <a:lnTo>
                  <a:pt x="14" y="2"/>
                </a:lnTo>
                <a:lnTo>
                  <a:pt x="14" y="5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7" y="14"/>
                </a:lnTo>
                <a:lnTo>
                  <a:pt x="14" y="14"/>
                </a:lnTo>
                <a:lnTo>
                  <a:pt x="14" y="17"/>
                </a:lnTo>
                <a:lnTo>
                  <a:pt x="12" y="17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7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3" y="2"/>
                </a:lnTo>
                <a:lnTo>
                  <a:pt x="5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98" name="Freeform 65"/>
          <p:cNvSpPr>
            <a:spLocks/>
          </p:cNvSpPr>
          <p:nvPr/>
        </p:nvSpPr>
        <p:spPr bwMode="auto">
          <a:xfrm>
            <a:off x="5238750" y="2889250"/>
            <a:ext cx="30163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2147483647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2147483647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2" y="3"/>
                </a:lnTo>
                <a:lnTo>
                  <a:pt x="14" y="3"/>
                </a:lnTo>
                <a:lnTo>
                  <a:pt x="14" y="5"/>
                </a:lnTo>
                <a:lnTo>
                  <a:pt x="16" y="5"/>
                </a:lnTo>
                <a:lnTo>
                  <a:pt x="16" y="8"/>
                </a:lnTo>
                <a:lnTo>
                  <a:pt x="16" y="10"/>
                </a:lnTo>
                <a:lnTo>
                  <a:pt x="19" y="10"/>
                </a:lnTo>
                <a:lnTo>
                  <a:pt x="16" y="12"/>
                </a:lnTo>
                <a:lnTo>
                  <a:pt x="16" y="15"/>
                </a:lnTo>
                <a:lnTo>
                  <a:pt x="16" y="17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4" y="19"/>
                </a:lnTo>
                <a:lnTo>
                  <a:pt x="2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2" y="5"/>
                </a:lnTo>
                <a:lnTo>
                  <a:pt x="4" y="3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99" name="Freeform 66"/>
          <p:cNvSpPr>
            <a:spLocks/>
          </p:cNvSpPr>
          <p:nvPr/>
        </p:nvSpPr>
        <p:spPr bwMode="auto">
          <a:xfrm>
            <a:off x="5395913" y="2946400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2147483647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2147483647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2"/>
                </a:lnTo>
                <a:lnTo>
                  <a:pt x="17" y="5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9" y="14"/>
                </a:lnTo>
                <a:lnTo>
                  <a:pt x="17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7"/>
                </a:lnTo>
                <a:lnTo>
                  <a:pt x="3" y="14"/>
                </a:lnTo>
                <a:lnTo>
                  <a:pt x="0" y="12"/>
                </a:lnTo>
                <a:lnTo>
                  <a:pt x="0" y="9"/>
                </a:lnTo>
                <a:lnTo>
                  <a:pt x="3" y="7"/>
                </a:lnTo>
                <a:lnTo>
                  <a:pt x="3" y="5"/>
                </a:lnTo>
                <a:lnTo>
                  <a:pt x="5" y="2"/>
                </a:lnTo>
                <a:lnTo>
                  <a:pt x="7" y="2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00" name="Freeform 67"/>
          <p:cNvSpPr>
            <a:spLocks/>
          </p:cNvSpPr>
          <p:nvPr/>
        </p:nvSpPr>
        <p:spPr bwMode="auto">
          <a:xfrm>
            <a:off x="4857750" y="3081338"/>
            <a:ext cx="26988" cy="34925"/>
          </a:xfrm>
          <a:custGeom>
            <a:avLst/>
            <a:gdLst>
              <a:gd name="T0" fmla="*/ 2147483647 w 17"/>
              <a:gd name="T1" fmla="*/ 0 h 22"/>
              <a:gd name="T2" fmla="*/ 2147483647 w 17"/>
              <a:gd name="T3" fmla="*/ 2147483647 h 22"/>
              <a:gd name="T4" fmla="*/ 2147483647 w 17"/>
              <a:gd name="T5" fmla="*/ 2147483647 h 22"/>
              <a:gd name="T6" fmla="*/ 2147483647 w 17"/>
              <a:gd name="T7" fmla="*/ 2147483647 h 22"/>
              <a:gd name="T8" fmla="*/ 2147483647 w 17"/>
              <a:gd name="T9" fmla="*/ 2147483647 h 22"/>
              <a:gd name="T10" fmla="*/ 2147483647 w 17"/>
              <a:gd name="T11" fmla="*/ 2147483647 h 22"/>
              <a:gd name="T12" fmla="*/ 2147483647 w 17"/>
              <a:gd name="T13" fmla="*/ 2147483647 h 22"/>
              <a:gd name="T14" fmla="*/ 2147483647 w 17"/>
              <a:gd name="T15" fmla="*/ 2147483647 h 22"/>
              <a:gd name="T16" fmla="*/ 2147483647 w 17"/>
              <a:gd name="T17" fmla="*/ 2147483647 h 22"/>
              <a:gd name="T18" fmla="*/ 2147483647 w 17"/>
              <a:gd name="T19" fmla="*/ 2147483647 h 22"/>
              <a:gd name="T20" fmla="*/ 2147483647 w 17"/>
              <a:gd name="T21" fmla="*/ 2147483647 h 22"/>
              <a:gd name="T22" fmla="*/ 2147483647 w 17"/>
              <a:gd name="T23" fmla="*/ 2147483647 h 22"/>
              <a:gd name="T24" fmla="*/ 2147483647 w 17"/>
              <a:gd name="T25" fmla="*/ 2147483647 h 22"/>
              <a:gd name="T26" fmla="*/ 2147483647 w 17"/>
              <a:gd name="T27" fmla="*/ 2147483647 h 22"/>
              <a:gd name="T28" fmla="*/ 2147483647 w 17"/>
              <a:gd name="T29" fmla="*/ 2147483647 h 22"/>
              <a:gd name="T30" fmla="*/ 2147483647 w 17"/>
              <a:gd name="T31" fmla="*/ 2147483647 h 22"/>
              <a:gd name="T32" fmla="*/ 2147483647 w 17"/>
              <a:gd name="T33" fmla="*/ 2147483647 h 22"/>
              <a:gd name="T34" fmla="*/ 2147483647 w 17"/>
              <a:gd name="T35" fmla="*/ 2147483647 h 22"/>
              <a:gd name="T36" fmla="*/ 2147483647 w 17"/>
              <a:gd name="T37" fmla="*/ 2147483647 h 22"/>
              <a:gd name="T38" fmla="*/ 2147483647 w 17"/>
              <a:gd name="T39" fmla="*/ 2147483647 h 22"/>
              <a:gd name="T40" fmla="*/ 2147483647 w 17"/>
              <a:gd name="T41" fmla="*/ 2147483647 h 22"/>
              <a:gd name="T42" fmla="*/ 0 w 17"/>
              <a:gd name="T43" fmla="*/ 2147483647 h 22"/>
              <a:gd name="T44" fmla="*/ 0 w 17"/>
              <a:gd name="T45" fmla="*/ 2147483647 h 22"/>
              <a:gd name="T46" fmla="*/ 0 w 17"/>
              <a:gd name="T47" fmla="*/ 2147483647 h 22"/>
              <a:gd name="T48" fmla="*/ 0 w 17"/>
              <a:gd name="T49" fmla="*/ 2147483647 h 22"/>
              <a:gd name="T50" fmla="*/ 0 w 17"/>
              <a:gd name="T51" fmla="*/ 2147483647 h 22"/>
              <a:gd name="T52" fmla="*/ 0 w 17"/>
              <a:gd name="T53" fmla="*/ 2147483647 h 22"/>
              <a:gd name="T54" fmla="*/ 0 w 17"/>
              <a:gd name="T55" fmla="*/ 2147483647 h 22"/>
              <a:gd name="T56" fmla="*/ 2147483647 w 17"/>
              <a:gd name="T57" fmla="*/ 2147483647 h 22"/>
              <a:gd name="T58" fmla="*/ 2147483647 w 17"/>
              <a:gd name="T59" fmla="*/ 2147483647 h 22"/>
              <a:gd name="T60" fmla="*/ 2147483647 w 17"/>
              <a:gd name="T61" fmla="*/ 2147483647 h 22"/>
              <a:gd name="T62" fmla="*/ 2147483647 w 17"/>
              <a:gd name="T63" fmla="*/ 2147483647 h 22"/>
              <a:gd name="T64" fmla="*/ 2147483647 w 17"/>
              <a:gd name="T65" fmla="*/ 0 h 2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22"/>
              <a:gd name="T101" fmla="*/ 17 w 17"/>
              <a:gd name="T102" fmla="*/ 22 h 2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22">
                <a:moveTo>
                  <a:pt x="10" y="0"/>
                </a:moveTo>
                <a:lnTo>
                  <a:pt x="10" y="3"/>
                </a:lnTo>
                <a:lnTo>
                  <a:pt x="12" y="3"/>
                </a:lnTo>
                <a:lnTo>
                  <a:pt x="15" y="3"/>
                </a:lnTo>
                <a:lnTo>
                  <a:pt x="15" y="5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7" y="15"/>
                </a:lnTo>
                <a:lnTo>
                  <a:pt x="17" y="17"/>
                </a:lnTo>
                <a:lnTo>
                  <a:pt x="15" y="17"/>
                </a:lnTo>
                <a:lnTo>
                  <a:pt x="15" y="19"/>
                </a:lnTo>
                <a:lnTo>
                  <a:pt x="12" y="19"/>
                </a:lnTo>
                <a:lnTo>
                  <a:pt x="10" y="19"/>
                </a:lnTo>
                <a:lnTo>
                  <a:pt x="10" y="22"/>
                </a:lnTo>
                <a:lnTo>
                  <a:pt x="8" y="19"/>
                </a:lnTo>
                <a:lnTo>
                  <a:pt x="5" y="19"/>
                </a:lnTo>
                <a:lnTo>
                  <a:pt x="3" y="19"/>
                </a:lnTo>
                <a:lnTo>
                  <a:pt x="3" y="17"/>
                </a:lnTo>
                <a:lnTo>
                  <a:pt x="0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3" y="5"/>
                </a:lnTo>
                <a:lnTo>
                  <a:pt x="3" y="3"/>
                </a:lnTo>
                <a:lnTo>
                  <a:pt x="5" y="3"/>
                </a:lnTo>
                <a:lnTo>
                  <a:pt x="8" y="3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01" name="Freeform 68"/>
          <p:cNvSpPr>
            <a:spLocks/>
          </p:cNvSpPr>
          <p:nvPr/>
        </p:nvSpPr>
        <p:spPr bwMode="auto">
          <a:xfrm>
            <a:off x="4857750" y="2894013"/>
            <a:ext cx="26988" cy="30162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2147483647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2147483647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10" y="0"/>
                </a:moveTo>
                <a:lnTo>
                  <a:pt x="10" y="0"/>
                </a:lnTo>
                <a:lnTo>
                  <a:pt x="12" y="2"/>
                </a:lnTo>
                <a:lnTo>
                  <a:pt x="15" y="2"/>
                </a:lnTo>
                <a:lnTo>
                  <a:pt x="17" y="5"/>
                </a:lnTo>
                <a:lnTo>
                  <a:pt x="17" y="7"/>
                </a:lnTo>
                <a:lnTo>
                  <a:pt x="17" y="9"/>
                </a:lnTo>
                <a:lnTo>
                  <a:pt x="17" y="12"/>
                </a:lnTo>
                <a:lnTo>
                  <a:pt x="17" y="14"/>
                </a:lnTo>
                <a:lnTo>
                  <a:pt x="17" y="16"/>
                </a:lnTo>
                <a:lnTo>
                  <a:pt x="15" y="16"/>
                </a:lnTo>
                <a:lnTo>
                  <a:pt x="15" y="19"/>
                </a:lnTo>
                <a:lnTo>
                  <a:pt x="12" y="19"/>
                </a:lnTo>
                <a:lnTo>
                  <a:pt x="10" y="19"/>
                </a:lnTo>
                <a:lnTo>
                  <a:pt x="8" y="19"/>
                </a:lnTo>
                <a:lnTo>
                  <a:pt x="5" y="19"/>
                </a:lnTo>
                <a:lnTo>
                  <a:pt x="3" y="19"/>
                </a:lnTo>
                <a:lnTo>
                  <a:pt x="3" y="16"/>
                </a:lnTo>
                <a:lnTo>
                  <a:pt x="0" y="16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3" y="2"/>
                </a:lnTo>
                <a:lnTo>
                  <a:pt x="5" y="2"/>
                </a:lnTo>
                <a:lnTo>
                  <a:pt x="8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02" name="Freeform 69"/>
          <p:cNvSpPr>
            <a:spLocks/>
          </p:cNvSpPr>
          <p:nvPr/>
        </p:nvSpPr>
        <p:spPr bwMode="auto">
          <a:xfrm>
            <a:off x="5016500" y="2817813"/>
            <a:ext cx="30163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4" y="3"/>
                </a:lnTo>
                <a:lnTo>
                  <a:pt x="17" y="5"/>
                </a:lnTo>
                <a:lnTo>
                  <a:pt x="17" y="8"/>
                </a:lnTo>
                <a:lnTo>
                  <a:pt x="19" y="10"/>
                </a:lnTo>
                <a:lnTo>
                  <a:pt x="17" y="12"/>
                </a:lnTo>
                <a:lnTo>
                  <a:pt x="17" y="15"/>
                </a:lnTo>
                <a:lnTo>
                  <a:pt x="14" y="17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5" y="17"/>
                </a:lnTo>
                <a:lnTo>
                  <a:pt x="2" y="17"/>
                </a:lnTo>
                <a:lnTo>
                  <a:pt x="2" y="15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0" y="5"/>
                </a:lnTo>
                <a:lnTo>
                  <a:pt x="2" y="5"/>
                </a:lnTo>
                <a:lnTo>
                  <a:pt x="2" y="3"/>
                </a:lnTo>
                <a:lnTo>
                  <a:pt x="5" y="3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03" name="Freeform 70"/>
          <p:cNvSpPr>
            <a:spLocks/>
          </p:cNvSpPr>
          <p:nvPr/>
        </p:nvSpPr>
        <p:spPr bwMode="auto">
          <a:xfrm>
            <a:off x="5008563" y="3179763"/>
            <a:ext cx="30162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0"/>
                </a:lnTo>
                <a:lnTo>
                  <a:pt x="14" y="2"/>
                </a:lnTo>
                <a:lnTo>
                  <a:pt x="17" y="2"/>
                </a:lnTo>
                <a:lnTo>
                  <a:pt x="17" y="5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7" y="14"/>
                </a:lnTo>
                <a:lnTo>
                  <a:pt x="17" y="17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7"/>
                </a:lnTo>
                <a:lnTo>
                  <a:pt x="3" y="17"/>
                </a:lnTo>
                <a:lnTo>
                  <a:pt x="3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3" y="5"/>
                </a:lnTo>
                <a:lnTo>
                  <a:pt x="3" y="2"/>
                </a:lnTo>
                <a:lnTo>
                  <a:pt x="5" y="2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04" name="Freeform 71"/>
          <p:cNvSpPr>
            <a:spLocks/>
          </p:cNvSpPr>
          <p:nvPr/>
        </p:nvSpPr>
        <p:spPr bwMode="auto">
          <a:xfrm>
            <a:off x="4478338" y="3062288"/>
            <a:ext cx="30162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2147483647 w 19"/>
              <a:gd name="T47" fmla="*/ 2147483647 h 19"/>
              <a:gd name="T48" fmla="*/ 0 w 19"/>
              <a:gd name="T49" fmla="*/ 2147483647 h 19"/>
              <a:gd name="T50" fmla="*/ 2147483647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0"/>
                </a:lnTo>
                <a:lnTo>
                  <a:pt x="14" y="3"/>
                </a:lnTo>
                <a:lnTo>
                  <a:pt x="17" y="3"/>
                </a:lnTo>
                <a:lnTo>
                  <a:pt x="17" y="5"/>
                </a:lnTo>
                <a:lnTo>
                  <a:pt x="19" y="8"/>
                </a:lnTo>
                <a:lnTo>
                  <a:pt x="19" y="10"/>
                </a:lnTo>
                <a:lnTo>
                  <a:pt x="19" y="12"/>
                </a:lnTo>
                <a:lnTo>
                  <a:pt x="19" y="15"/>
                </a:lnTo>
                <a:lnTo>
                  <a:pt x="17" y="15"/>
                </a:lnTo>
                <a:lnTo>
                  <a:pt x="17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5" y="17"/>
                </a:lnTo>
                <a:lnTo>
                  <a:pt x="2" y="15"/>
                </a:lnTo>
                <a:lnTo>
                  <a:pt x="2" y="12"/>
                </a:lnTo>
                <a:lnTo>
                  <a:pt x="0" y="10"/>
                </a:lnTo>
                <a:lnTo>
                  <a:pt x="2" y="8"/>
                </a:lnTo>
                <a:lnTo>
                  <a:pt x="2" y="5"/>
                </a:lnTo>
                <a:lnTo>
                  <a:pt x="5" y="3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05" name="Freeform 72"/>
          <p:cNvSpPr>
            <a:spLocks/>
          </p:cNvSpPr>
          <p:nvPr/>
        </p:nvSpPr>
        <p:spPr bwMode="auto">
          <a:xfrm>
            <a:off x="4151313" y="2806700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0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0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4" y="0"/>
                </a:lnTo>
                <a:lnTo>
                  <a:pt x="17" y="3"/>
                </a:lnTo>
                <a:lnTo>
                  <a:pt x="17" y="5"/>
                </a:lnTo>
                <a:lnTo>
                  <a:pt x="19" y="7"/>
                </a:lnTo>
                <a:lnTo>
                  <a:pt x="19" y="10"/>
                </a:lnTo>
                <a:lnTo>
                  <a:pt x="17" y="12"/>
                </a:lnTo>
                <a:lnTo>
                  <a:pt x="17" y="15"/>
                </a:lnTo>
                <a:lnTo>
                  <a:pt x="14" y="17"/>
                </a:lnTo>
                <a:lnTo>
                  <a:pt x="12" y="17"/>
                </a:lnTo>
                <a:lnTo>
                  <a:pt x="9" y="19"/>
                </a:lnTo>
                <a:lnTo>
                  <a:pt x="7" y="17"/>
                </a:lnTo>
                <a:lnTo>
                  <a:pt x="5" y="17"/>
                </a:lnTo>
                <a:lnTo>
                  <a:pt x="2" y="15"/>
                </a:lnTo>
                <a:lnTo>
                  <a:pt x="2" y="12"/>
                </a:lnTo>
                <a:lnTo>
                  <a:pt x="0" y="10"/>
                </a:lnTo>
                <a:lnTo>
                  <a:pt x="0" y="7"/>
                </a:lnTo>
                <a:lnTo>
                  <a:pt x="2" y="5"/>
                </a:lnTo>
                <a:lnTo>
                  <a:pt x="2" y="3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06" name="Freeform 73"/>
          <p:cNvSpPr>
            <a:spLocks/>
          </p:cNvSpPr>
          <p:nvPr/>
        </p:nvSpPr>
        <p:spPr bwMode="auto">
          <a:xfrm>
            <a:off x="4346575" y="2833688"/>
            <a:ext cx="30163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2147483647 h 19"/>
              <a:gd name="T4" fmla="*/ 2147483647 w 19"/>
              <a:gd name="T5" fmla="*/ 2147483647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2147483647 h 19"/>
              <a:gd name="T62" fmla="*/ 2147483647 w 19"/>
              <a:gd name="T63" fmla="*/ 2147483647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2"/>
                </a:lnTo>
                <a:lnTo>
                  <a:pt x="14" y="2"/>
                </a:lnTo>
                <a:lnTo>
                  <a:pt x="17" y="5"/>
                </a:lnTo>
                <a:lnTo>
                  <a:pt x="17" y="7"/>
                </a:lnTo>
                <a:lnTo>
                  <a:pt x="19" y="9"/>
                </a:lnTo>
                <a:lnTo>
                  <a:pt x="19" y="12"/>
                </a:lnTo>
                <a:lnTo>
                  <a:pt x="17" y="14"/>
                </a:lnTo>
                <a:lnTo>
                  <a:pt x="17" y="16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6"/>
                </a:lnTo>
                <a:lnTo>
                  <a:pt x="3" y="14"/>
                </a:lnTo>
                <a:lnTo>
                  <a:pt x="0" y="12"/>
                </a:lnTo>
                <a:lnTo>
                  <a:pt x="0" y="9"/>
                </a:lnTo>
                <a:lnTo>
                  <a:pt x="3" y="7"/>
                </a:lnTo>
                <a:lnTo>
                  <a:pt x="3" y="5"/>
                </a:lnTo>
                <a:lnTo>
                  <a:pt x="5" y="2"/>
                </a:lnTo>
                <a:lnTo>
                  <a:pt x="7" y="2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07" name="Freeform 74"/>
          <p:cNvSpPr>
            <a:spLocks/>
          </p:cNvSpPr>
          <p:nvPr/>
        </p:nvSpPr>
        <p:spPr bwMode="auto">
          <a:xfrm>
            <a:off x="4618038" y="2817813"/>
            <a:ext cx="25400" cy="30162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0 h 19"/>
              <a:gd name="T6" fmla="*/ 2147483647 w 16"/>
              <a:gd name="T7" fmla="*/ 2147483647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0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0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2147483647 h 19"/>
              <a:gd name="T60" fmla="*/ 2147483647 w 16"/>
              <a:gd name="T61" fmla="*/ 0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7" y="0"/>
                </a:moveTo>
                <a:lnTo>
                  <a:pt x="9" y="0"/>
                </a:lnTo>
                <a:lnTo>
                  <a:pt x="12" y="0"/>
                </a:lnTo>
                <a:lnTo>
                  <a:pt x="12" y="3"/>
                </a:lnTo>
                <a:lnTo>
                  <a:pt x="14" y="3"/>
                </a:lnTo>
                <a:lnTo>
                  <a:pt x="14" y="5"/>
                </a:lnTo>
                <a:lnTo>
                  <a:pt x="16" y="5"/>
                </a:lnTo>
                <a:lnTo>
                  <a:pt x="16" y="8"/>
                </a:lnTo>
                <a:lnTo>
                  <a:pt x="16" y="10"/>
                </a:lnTo>
                <a:lnTo>
                  <a:pt x="16" y="12"/>
                </a:lnTo>
                <a:lnTo>
                  <a:pt x="16" y="15"/>
                </a:lnTo>
                <a:lnTo>
                  <a:pt x="14" y="15"/>
                </a:lnTo>
                <a:lnTo>
                  <a:pt x="14" y="17"/>
                </a:lnTo>
                <a:lnTo>
                  <a:pt x="12" y="17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4" y="19"/>
                </a:lnTo>
                <a:lnTo>
                  <a:pt x="2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0" y="5"/>
                </a:lnTo>
                <a:lnTo>
                  <a:pt x="2" y="3"/>
                </a:lnTo>
                <a:lnTo>
                  <a:pt x="4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08" name="Freeform 75"/>
          <p:cNvSpPr>
            <a:spLocks/>
          </p:cNvSpPr>
          <p:nvPr/>
        </p:nvSpPr>
        <p:spPr bwMode="auto">
          <a:xfrm>
            <a:off x="3783013" y="2886075"/>
            <a:ext cx="25400" cy="30163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0 h 19"/>
              <a:gd name="T6" fmla="*/ 2147483647 w 16"/>
              <a:gd name="T7" fmla="*/ 0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0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0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0 h 19"/>
              <a:gd name="T60" fmla="*/ 2147483647 w 16"/>
              <a:gd name="T61" fmla="*/ 0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7" y="0"/>
                </a:moveTo>
                <a:lnTo>
                  <a:pt x="9" y="0"/>
                </a:lnTo>
                <a:lnTo>
                  <a:pt x="12" y="0"/>
                </a:lnTo>
                <a:lnTo>
                  <a:pt x="14" y="2"/>
                </a:lnTo>
                <a:lnTo>
                  <a:pt x="16" y="5"/>
                </a:lnTo>
                <a:lnTo>
                  <a:pt x="16" y="7"/>
                </a:lnTo>
                <a:lnTo>
                  <a:pt x="16" y="10"/>
                </a:lnTo>
                <a:lnTo>
                  <a:pt x="16" y="12"/>
                </a:lnTo>
                <a:lnTo>
                  <a:pt x="14" y="14"/>
                </a:lnTo>
                <a:lnTo>
                  <a:pt x="14" y="17"/>
                </a:lnTo>
                <a:lnTo>
                  <a:pt x="12" y="17"/>
                </a:lnTo>
                <a:lnTo>
                  <a:pt x="9" y="19"/>
                </a:lnTo>
                <a:lnTo>
                  <a:pt x="7" y="19"/>
                </a:lnTo>
                <a:lnTo>
                  <a:pt x="4" y="17"/>
                </a:lnTo>
                <a:lnTo>
                  <a:pt x="2" y="17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09" name="Freeform 76"/>
          <p:cNvSpPr>
            <a:spLocks/>
          </p:cNvSpPr>
          <p:nvPr/>
        </p:nvSpPr>
        <p:spPr bwMode="auto">
          <a:xfrm>
            <a:off x="3451225" y="3074988"/>
            <a:ext cx="30163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0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2147483647 w 19"/>
              <a:gd name="T47" fmla="*/ 2147483647 h 19"/>
              <a:gd name="T48" fmla="*/ 0 w 19"/>
              <a:gd name="T49" fmla="*/ 2147483647 h 19"/>
              <a:gd name="T50" fmla="*/ 2147483647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0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0"/>
                </a:lnTo>
                <a:lnTo>
                  <a:pt x="17" y="2"/>
                </a:lnTo>
                <a:lnTo>
                  <a:pt x="17" y="4"/>
                </a:lnTo>
                <a:lnTo>
                  <a:pt x="19" y="4"/>
                </a:lnTo>
                <a:lnTo>
                  <a:pt x="19" y="7"/>
                </a:lnTo>
                <a:lnTo>
                  <a:pt x="19" y="9"/>
                </a:lnTo>
                <a:lnTo>
                  <a:pt x="19" y="11"/>
                </a:lnTo>
                <a:lnTo>
                  <a:pt x="17" y="14"/>
                </a:lnTo>
                <a:lnTo>
                  <a:pt x="17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6"/>
                </a:lnTo>
                <a:lnTo>
                  <a:pt x="3" y="14"/>
                </a:lnTo>
                <a:lnTo>
                  <a:pt x="3" y="11"/>
                </a:lnTo>
                <a:lnTo>
                  <a:pt x="0" y="9"/>
                </a:lnTo>
                <a:lnTo>
                  <a:pt x="3" y="7"/>
                </a:lnTo>
                <a:lnTo>
                  <a:pt x="3" y="4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10" name="Freeform 77"/>
          <p:cNvSpPr>
            <a:spLocks/>
          </p:cNvSpPr>
          <p:nvPr/>
        </p:nvSpPr>
        <p:spPr bwMode="auto">
          <a:xfrm>
            <a:off x="3827463" y="3311525"/>
            <a:ext cx="26987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2147483647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2147483647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10" y="0"/>
                </a:moveTo>
                <a:lnTo>
                  <a:pt x="10" y="0"/>
                </a:lnTo>
                <a:lnTo>
                  <a:pt x="12" y="0"/>
                </a:lnTo>
                <a:lnTo>
                  <a:pt x="14" y="2"/>
                </a:lnTo>
                <a:lnTo>
                  <a:pt x="17" y="5"/>
                </a:lnTo>
                <a:lnTo>
                  <a:pt x="17" y="7"/>
                </a:lnTo>
                <a:lnTo>
                  <a:pt x="17" y="9"/>
                </a:lnTo>
                <a:lnTo>
                  <a:pt x="17" y="12"/>
                </a:lnTo>
                <a:lnTo>
                  <a:pt x="17" y="14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7"/>
                </a:lnTo>
                <a:lnTo>
                  <a:pt x="3" y="14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3" y="5"/>
                </a:lnTo>
                <a:lnTo>
                  <a:pt x="3" y="2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11" name="Freeform 78"/>
          <p:cNvSpPr>
            <a:spLocks/>
          </p:cNvSpPr>
          <p:nvPr/>
        </p:nvSpPr>
        <p:spPr bwMode="auto">
          <a:xfrm>
            <a:off x="4376738" y="3224213"/>
            <a:ext cx="30162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2147483647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2147483647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2" y="3"/>
                </a:lnTo>
                <a:lnTo>
                  <a:pt x="14" y="3"/>
                </a:lnTo>
                <a:lnTo>
                  <a:pt x="17" y="3"/>
                </a:lnTo>
                <a:lnTo>
                  <a:pt x="17" y="5"/>
                </a:lnTo>
                <a:lnTo>
                  <a:pt x="17" y="8"/>
                </a:lnTo>
                <a:lnTo>
                  <a:pt x="19" y="10"/>
                </a:lnTo>
                <a:lnTo>
                  <a:pt x="19" y="12"/>
                </a:lnTo>
                <a:lnTo>
                  <a:pt x="17" y="15"/>
                </a:lnTo>
                <a:lnTo>
                  <a:pt x="17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2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2" y="5"/>
                </a:lnTo>
                <a:lnTo>
                  <a:pt x="2" y="3"/>
                </a:lnTo>
                <a:lnTo>
                  <a:pt x="5" y="3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12" name="Freeform 79"/>
          <p:cNvSpPr>
            <a:spLocks/>
          </p:cNvSpPr>
          <p:nvPr/>
        </p:nvSpPr>
        <p:spPr bwMode="auto">
          <a:xfrm>
            <a:off x="4087813" y="2973388"/>
            <a:ext cx="25400" cy="30162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2147483647 h 19"/>
              <a:gd name="T6" fmla="*/ 2147483647 w 16"/>
              <a:gd name="T7" fmla="*/ 2147483647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0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0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2147483647 h 19"/>
              <a:gd name="T60" fmla="*/ 2147483647 w 16"/>
              <a:gd name="T61" fmla="*/ 2147483647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7" y="0"/>
                </a:moveTo>
                <a:lnTo>
                  <a:pt x="9" y="0"/>
                </a:lnTo>
                <a:lnTo>
                  <a:pt x="11" y="2"/>
                </a:lnTo>
                <a:lnTo>
                  <a:pt x="14" y="4"/>
                </a:lnTo>
                <a:lnTo>
                  <a:pt x="16" y="7"/>
                </a:lnTo>
                <a:lnTo>
                  <a:pt x="16" y="9"/>
                </a:lnTo>
                <a:lnTo>
                  <a:pt x="16" y="11"/>
                </a:lnTo>
                <a:lnTo>
                  <a:pt x="16" y="14"/>
                </a:lnTo>
                <a:lnTo>
                  <a:pt x="14" y="16"/>
                </a:lnTo>
                <a:lnTo>
                  <a:pt x="11" y="19"/>
                </a:lnTo>
                <a:lnTo>
                  <a:pt x="9" y="19"/>
                </a:lnTo>
                <a:lnTo>
                  <a:pt x="7" y="19"/>
                </a:lnTo>
                <a:lnTo>
                  <a:pt x="4" y="19"/>
                </a:lnTo>
                <a:lnTo>
                  <a:pt x="2" y="19"/>
                </a:lnTo>
                <a:lnTo>
                  <a:pt x="2" y="16"/>
                </a:lnTo>
                <a:lnTo>
                  <a:pt x="0" y="16"/>
                </a:lnTo>
                <a:lnTo>
                  <a:pt x="0" y="14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2" y="4"/>
                </a:lnTo>
                <a:lnTo>
                  <a:pt x="2" y="2"/>
                </a:lnTo>
                <a:lnTo>
                  <a:pt x="4" y="2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13" name="Freeform 80"/>
          <p:cNvSpPr>
            <a:spLocks/>
          </p:cNvSpPr>
          <p:nvPr/>
        </p:nvSpPr>
        <p:spPr bwMode="auto">
          <a:xfrm>
            <a:off x="3835400" y="3108325"/>
            <a:ext cx="25400" cy="33338"/>
          </a:xfrm>
          <a:custGeom>
            <a:avLst/>
            <a:gdLst>
              <a:gd name="T0" fmla="*/ 2147483647 w 16"/>
              <a:gd name="T1" fmla="*/ 0 h 21"/>
              <a:gd name="T2" fmla="*/ 2147483647 w 16"/>
              <a:gd name="T3" fmla="*/ 2147483647 h 21"/>
              <a:gd name="T4" fmla="*/ 2147483647 w 16"/>
              <a:gd name="T5" fmla="*/ 2147483647 h 21"/>
              <a:gd name="T6" fmla="*/ 2147483647 w 16"/>
              <a:gd name="T7" fmla="*/ 2147483647 h 21"/>
              <a:gd name="T8" fmla="*/ 2147483647 w 16"/>
              <a:gd name="T9" fmla="*/ 2147483647 h 21"/>
              <a:gd name="T10" fmla="*/ 2147483647 w 16"/>
              <a:gd name="T11" fmla="*/ 2147483647 h 21"/>
              <a:gd name="T12" fmla="*/ 2147483647 w 16"/>
              <a:gd name="T13" fmla="*/ 2147483647 h 21"/>
              <a:gd name="T14" fmla="*/ 2147483647 w 16"/>
              <a:gd name="T15" fmla="*/ 2147483647 h 21"/>
              <a:gd name="T16" fmla="*/ 2147483647 w 16"/>
              <a:gd name="T17" fmla="*/ 2147483647 h 21"/>
              <a:gd name="T18" fmla="*/ 2147483647 w 16"/>
              <a:gd name="T19" fmla="*/ 2147483647 h 21"/>
              <a:gd name="T20" fmla="*/ 2147483647 w 16"/>
              <a:gd name="T21" fmla="*/ 2147483647 h 21"/>
              <a:gd name="T22" fmla="*/ 2147483647 w 16"/>
              <a:gd name="T23" fmla="*/ 2147483647 h 21"/>
              <a:gd name="T24" fmla="*/ 2147483647 w 16"/>
              <a:gd name="T25" fmla="*/ 2147483647 h 21"/>
              <a:gd name="T26" fmla="*/ 2147483647 w 16"/>
              <a:gd name="T27" fmla="*/ 2147483647 h 21"/>
              <a:gd name="T28" fmla="*/ 2147483647 w 16"/>
              <a:gd name="T29" fmla="*/ 2147483647 h 21"/>
              <a:gd name="T30" fmla="*/ 2147483647 w 16"/>
              <a:gd name="T31" fmla="*/ 2147483647 h 21"/>
              <a:gd name="T32" fmla="*/ 2147483647 w 16"/>
              <a:gd name="T33" fmla="*/ 2147483647 h 21"/>
              <a:gd name="T34" fmla="*/ 2147483647 w 16"/>
              <a:gd name="T35" fmla="*/ 2147483647 h 21"/>
              <a:gd name="T36" fmla="*/ 2147483647 w 16"/>
              <a:gd name="T37" fmla="*/ 2147483647 h 21"/>
              <a:gd name="T38" fmla="*/ 2147483647 w 16"/>
              <a:gd name="T39" fmla="*/ 2147483647 h 21"/>
              <a:gd name="T40" fmla="*/ 2147483647 w 16"/>
              <a:gd name="T41" fmla="*/ 2147483647 h 21"/>
              <a:gd name="T42" fmla="*/ 0 w 16"/>
              <a:gd name="T43" fmla="*/ 2147483647 h 21"/>
              <a:gd name="T44" fmla="*/ 0 w 16"/>
              <a:gd name="T45" fmla="*/ 2147483647 h 21"/>
              <a:gd name="T46" fmla="*/ 0 w 16"/>
              <a:gd name="T47" fmla="*/ 2147483647 h 21"/>
              <a:gd name="T48" fmla="*/ 0 w 16"/>
              <a:gd name="T49" fmla="*/ 2147483647 h 21"/>
              <a:gd name="T50" fmla="*/ 0 w 16"/>
              <a:gd name="T51" fmla="*/ 2147483647 h 21"/>
              <a:gd name="T52" fmla="*/ 0 w 16"/>
              <a:gd name="T53" fmla="*/ 2147483647 h 21"/>
              <a:gd name="T54" fmla="*/ 0 w 16"/>
              <a:gd name="T55" fmla="*/ 2147483647 h 21"/>
              <a:gd name="T56" fmla="*/ 2147483647 w 16"/>
              <a:gd name="T57" fmla="*/ 2147483647 h 21"/>
              <a:gd name="T58" fmla="*/ 2147483647 w 16"/>
              <a:gd name="T59" fmla="*/ 2147483647 h 21"/>
              <a:gd name="T60" fmla="*/ 2147483647 w 16"/>
              <a:gd name="T61" fmla="*/ 2147483647 h 21"/>
              <a:gd name="T62" fmla="*/ 2147483647 w 16"/>
              <a:gd name="T63" fmla="*/ 2147483647 h 21"/>
              <a:gd name="T64" fmla="*/ 2147483647 w 16"/>
              <a:gd name="T65" fmla="*/ 0 h 2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21"/>
              <a:gd name="T101" fmla="*/ 16 w 16"/>
              <a:gd name="T102" fmla="*/ 21 h 2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21">
                <a:moveTo>
                  <a:pt x="7" y="0"/>
                </a:moveTo>
                <a:lnTo>
                  <a:pt x="9" y="2"/>
                </a:lnTo>
                <a:lnTo>
                  <a:pt x="12" y="2"/>
                </a:lnTo>
                <a:lnTo>
                  <a:pt x="14" y="2"/>
                </a:lnTo>
                <a:lnTo>
                  <a:pt x="14" y="5"/>
                </a:lnTo>
                <a:lnTo>
                  <a:pt x="16" y="5"/>
                </a:lnTo>
                <a:lnTo>
                  <a:pt x="16" y="7"/>
                </a:lnTo>
                <a:lnTo>
                  <a:pt x="16" y="9"/>
                </a:lnTo>
                <a:lnTo>
                  <a:pt x="16" y="12"/>
                </a:lnTo>
                <a:lnTo>
                  <a:pt x="16" y="14"/>
                </a:lnTo>
                <a:lnTo>
                  <a:pt x="16" y="17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21"/>
                </a:lnTo>
                <a:lnTo>
                  <a:pt x="7" y="19"/>
                </a:lnTo>
                <a:lnTo>
                  <a:pt x="5" y="19"/>
                </a:lnTo>
                <a:lnTo>
                  <a:pt x="2" y="19"/>
                </a:lnTo>
                <a:lnTo>
                  <a:pt x="2" y="17"/>
                </a:lnTo>
                <a:lnTo>
                  <a:pt x="0" y="17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2" y="5"/>
                </a:lnTo>
                <a:lnTo>
                  <a:pt x="2" y="2"/>
                </a:lnTo>
                <a:lnTo>
                  <a:pt x="5" y="2"/>
                </a:lnTo>
                <a:lnTo>
                  <a:pt x="7" y="2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14" name="Freeform 81"/>
          <p:cNvSpPr>
            <a:spLocks/>
          </p:cNvSpPr>
          <p:nvPr/>
        </p:nvSpPr>
        <p:spPr bwMode="auto">
          <a:xfrm>
            <a:off x="4079875" y="3171825"/>
            <a:ext cx="25400" cy="30163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2147483647 h 19"/>
              <a:gd name="T6" fmla="*/ 2147483647 w 16"/>
              <a:gd name="T7" fmla="*/ 2147483647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2147483647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2147483647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2147483647 h 19"/>
              <a:gd name="T60" fmla="*/ 2147483647 w 16"/>
              <a:gd name="T61" fmla="*/ 2147483647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9" y="0"/>
                </a:moveTo>
                <a:lnTo>
                  <a:pt x="9" y="0"/>
                </a:lnTo>
                <a:lnTo>
                  <a:pt x="12" y="3"/>
                </a:lnTo>
                <a:lnTo>
                  <a:pt x="14" y="3"/>
                </a:lnTo>
                <a:lnTo>
                  <a:pt x="16" y="5"/>
                </a:lnTo>
                <a:lnTo>
                  <a:pt x="16" y="7"/>
                </a:lnTo>
                <a:lnTo>
                  <a:pt x="16" y="10"/>
                </a:lnTo>
                <a:lnTo>
                  <a:pt x="16" y="12"/>
                </a:lnTo>
                <a:lnTo>
                  <a:pt x="16" y="14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2" y="17"/>
                </a:lnTo>
                <a:lnTo>
                  <a:pt x="2" y="14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2" y="5"/>
                </a:lnTo>
                <a:lnTo>
                  <a:pt x="2" y="3"/>
                </a:lnTo>
                <a:lnTo>
                  <a:pt x="5" y="3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15" name="Freeform 82"/>
          <p:cNvSpPr>
            <a:spLocks/>
          </p:cNvSpPr>
          <p:nvPr/>
        </p:nvSpPr>
        <p:spPr bwMode="auto">
          <a:xfrm>
            <a:off x="4181475" y="3319463"/>
            <a:ext cx="30163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4" y="2"/>
                </a:lnTo>
                <a:lnTo>
                  <a:pt x="16" y="2"/>
                </a:lnTo>
                <a:lnTo>
                  <a:pt x="16" y="4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6" y="14"/>
                </a:lnTo>
                <a:lnTo>
                  <a:pt x="16" y="16"/>
                </a:lnTo>
                <a:lnTo>
                  <a:pt x="14" y="16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5" y="16"/>
                </a:lnTo>
                <a:lnTo>
                  <a:pt x="2" y="16"/>
                </a:lnTo>
                <a:lnTo>
                  <a:pt x="2" y="14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2" y="4"/>
                </a:lnTo>
                <a:lnTo>
                  <a:pt x="2" y="2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16" name="Freeform 83"/>
          <p:cNvSpPr>
            <a:spLocks/>
          </p:cNvSpPr>
          <p:nvPr/>
        </p:nvSpPr>
        <p:spPr bwMode="auto">
          <a:xfrm>
            <a:off x="4941888" y="2968625"/>
            <a:ext cx="25400" cy="30163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0 h 19"/>
              <a:gd name="T6" fmla="*/ 2147483647 w 16"/>
              <a:gd name="T7" fmla="*/ 0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0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0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0 h 19"/>
              <a:gd name="T60" fmla="*/ 2147483647 w 16"/>
              <a:gd name="T61" fmla="*/ 0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9" y="0"/>
                </a:moveTo>
                <a:lnTo>
                  <a:pt x="9" y="0"/>
                </a:lnTo>
                <a:lnTo>
                  <a:pt x="11" y="0"/>
                </a:lnTo>
                <a:lnTo>
                  <a:pt x="14" y="0"/>
                </a:lnTo>
                <a:lnTo>
                  <a:pt x="14" y="3"/>
                </a:lnTo>
                <a:lnTo>
                  <a:pt x="16" y="3"/>
                </a:lnTo>
                <a:lnTo>
                  <a:pt x="16" y="5"/>
                </a:lnTo>
                <a:lnTo>
                  <a:pt x="16" y="7"/>
                </a:lnTo>
                <a:lnTo>
                  <a:pt x="16" y="10"/>
                </a:lnTo>
                <a:lnTo>
                  <a:pt x="16" y="12"/>
                </a:lnTo>
                <a:lnTo>
                  <a:pt x="16" y="14"/>
                </a:lnTo>
                <a:lnTo>
                  <a:pt x="14" y="17"/>
                </a:lnTo>
                <a:lnTo>
                  <a:pt x="11" y="17"/>
                </a:lnTo>
                <a:lnTo>
                  <a:pt x="9" y="19"/>
                </a:lnTo>
                <a:lnTo>
                  <a:pt x="7" y="19"/>
                </a:lnTo>
                <a:lnTo>
                  <a:pt x="4" y="17"/>
                </a:lnTo>
                <a:lnTo>
                  <a:pt x="2" y="17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2" y="3"/>
                </a:lnTo>
                <a:lnTo>
                  <a:pt x="2" y="0"/>
                </a:lnTo>
                <a:lnTo>
                  <a:pt x="4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17" name="Freeform 84"/>
          <p:cNvSpPr>
            <a:spLocks/>
          </p:cNvSpPr>
          <p:nvPr/>
        </p:nvSpPr>
        <p:spPr bwMode="auto">
          <a:xfrm>
            <a:off x="5049838" y="3081338"/>
            <a:ext cx="26987" cy="30162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0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2147483647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2147483647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0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10" y="0"/>
                </a:moveTo>
                <a:lnTo>
                  <a:pt x="10" y="0"/>
                </a:lnTo>
                <a:lnTo>
                  <a:pt x="12" y="0"/>
                </a:lnTo>
                <a:lnTo>
                  <a:pt x="14" y="0"/>
                </a:lnTo>
                <a:lnTo>
                  <a:pt x="14" y="3"/>
                </a:lnTo>
                <a:lnTo>
                  <a:pt x="17" y="3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7" y="15"/>
                </a:lnTo>
                <a:lnTo>
                  <a:pt x="14" y="15"/>
                </a:lnTo>
                <a:lnTo>
                  <a:pt x="14" y="17"/>
                </a:lnTo>
                <a:lnTo>
                  <a:pt x="12" y="17"/>
                </a:lnTo>
                <a:lnTo>
                  <a:pt x="10" y="19"/>
                </a:lnTo>
                <a:lnTo>
                  <a:pt x="7" y="19"/>
                </a:lnTo>
                <a:lnTo>
                  <a:pt x="5" y="17"/>
                </a:lnTo>
                <a:lnTo>
                  <a:pt x="3" y="15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3" y="3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18" name="Freeform 85"/>
          <p:cNvSpPr>
            <a:spLocks/>
          </p:cNvSpPr>
          <p:nvPr/>
        </p:nvSpPr>
        <p:spPr bwMode="auto">
          <a:xfrm>
            <a:off x="4552950" y="3163888"/>
            <a:ext cx="26988" cy="34925"/>
          </a:xfrm>
          <a:custGeom>
            <a:avLst/>
            <a:gdLst>
              <a:gd name="T0" fmla="*/ 2147483647 w 17"/>
              <a:gd name="T1" fmla="*/ 0 h 22"/>
              <a:gd name="T2" fmla="*/ 2147483647 w 17"/>
              <a:gd name="T3" fmla="*/ 2147483647 h 22"/>
              <a:gd name="T4" fmla="*/ 2147483647 w 17"/>
              <a:gd name="T5" fmla="*/ 2147483647 h 22"/>
              <a:gd name="T6" fmla="*/ 2147483647 w 17"/>
              <a:gd name="T7" fmla="*/ 2147483647 h 22"/>
              <a:gd name="T8" fmla="*/ 2147483647 w 17"/>
              <a:gd name="T9" fmla="*/ 2147483647 h 22"/>
              <a:gd name="T10" fmla="*/ 2147483647 w 17"/>
              <a:gd name="T11" fmla="*/ 2147483647 h 22"/>
              <a:gd name="T12" fmla="*/ 2147483647 w 17"/>
              <a:gd name="T13" fmla="*/ 2147483647 h 22"/>
              <a:gd name="T14" fmla="*/ 2147483647 w 17"/>
              <a:gd name="T15" fmla="*/ 2147483647 h 22"/>
              <a:gd name="T16" fmla="*/ 2147483647 w 17"/>
              <a:gd name="T17" fmla="*/ 2147483647 h 22"/>
              <a:gd name="T18" fmla="*/ 2147483647 w 17"/>
              <a:gd name="T19" fmla="*/ 2147483647 h 22"/>
              <a:gd name="T20" fmla="*/ 2147483647 w 17"/>
              <a:gd name="T21" fmla="*/ 2147483647 h 22"/>
              <a:gd name="T22" fmla="*/ 2147483647 w 17"/>
              <a:gd name="T23" fmla="*/ 2147483647 h 22"/>
              <a:gd name="T24" fmla="*/ 2147483647 w 17"/>
              <a:gd name="T25" fmla="*/ 2147483647 h 22"/>
              <a:gd name="T26" fmla="*/ 2147483647 w 17"/>
              <a:gd name="T27" fmla="*/ 2147483647 h 22"/>
              <a:gd name="T28" fmla="*/ 2147483647 w 17"/>
              <a:gd name="T29" fmla="*/ 2147483647 h 22"/>
              <a:gd name="T30" fmla="*/ 2147483647 w 17"/>
              <a:gd name="T31" fmla="*/ 2147483647 h 22"/>
              <a:gd name="T32" fmla="*/ 2147483647 w 17"/>
              <a:gd name="T33" fmla="*/ 2147483647 h 22"/>
              <a:gd name="T34" fmla="*/ 2147483647 w 17"/>
              <a:gd name="T35" fmla="*/ 2147483647 h 22"/>
              <a:gd name="T36" fmla="*/ 2147483647 w 17"/>
              <a:gd name="T37" fmla="*/ 2147483647 h 22"/>
              <a:gd name="T38" fmla="*/ 2147483647 w 17"/>
              <a:gd name="T39" fmla="*/ 2147483647 h 22"/>
              <a:gd name="T40" fmla="*/ 2147483647 w 17"/>
              <a:gd name="T41" fmla="*/ 2147483647 h 22"/>
              <a:gd name="T42" fmla="*/ 0 w 17"/>
              <a:gd name="T43" fmla="*/ 2147483647 h 22"/>
              <a:gd name="T44" fmla="*/ 0 w 17"/>
              <a:gd name="T45" fmla="*/ 2147483647 h 22"/>
              <a:gd name="T46" fmla="*/ 0 w 17"/>
              <a:gd name="T47" fmla="*/ 2147483647 h 22"/>
              <a:gd name="T48" fmla="*/ 0 w 17"/>
              <a:gd name="T49" fmla="*/ 2147483647 h 22"/>
              <a:gd name="T50" fmla="*/ 0 w 17"/>
              <a:gd name="T51" fmla="*/ 2147483647 h 22"/>
              <a:gd name="T52" fmla="*/ 0 w 17"/>
              <a:gd name="T53" fmla="*/ 2147483647 h 22"/>
              <a:gd name="T54" fmla="*/ 0 w 17"/>
              <a:gd name="T55" fmla="*/ 2147483647 h 22"/>
              <a:gd name="T56" fmla="*/ 2147483647 w 17"/>
              <a:gd name="T57" fmla="*/ 2147483647 h 22"/>
              <a:gd name="T58" fmla="*/ 2147483647 w 17"/>
              <a:gd name="T59" fmla="*/ 2147483647 h 22"/>
              <a:gd name="T60" fmla="*/ 2147483647 w 17"/>
              <a:gd name="T61" fmla="*/ 2147483647 h 22"/>
              <a:gd name="T62" fmla="*/ 2147483647 w 17"/>
              <a:gd name="T63" fmla="*/ 2147483647 h 22"/>
              <a:gd name="T64" fmla="*/ 2147483647 w 17"/>
              <a:gd name="T65" fmla="*/ 0 h 2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22"/>
              <a:gd name="T101" fmla="*/ 17 w 17"/>
              <a:gd name="T102" fmla="*/ 22 h 2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22">
                <a:moveTo>
                  <a:pt x="10" y="0"/>
                </a:moveTo>
                <a:lnTo>
                  <a:pt x="10" y="3"/>
                </a:lnTo>
                <a:lnTo>
                  <a:pt x="12" y="3"/>
                </a:lnTo>
                <a:lnTo>
                  <a:pt x="15" y="3"/>
                </a:lnTo>
                <a:lnTo>
                  <a:pt x="15" y="5"/>
                </a:lnTo>
                <a:lnTo>
                  <a:pt x="17" y="5"/>
                </a:lnTo>
                <a:lnTo>
                  <a:pt x="17" y="8"/>
                </a:lnTo>
                <a:lnTo>
                  <a:pt x="17" y="10"/>
                </a:lnTo>
                <a:lnTo>
                  <a:pt x="17" y="12"/>
                </a:lnTo>
                <a:lnTo>
                  <a:pt x="17" y="15"/>
                </a:lnTo>
                <a:lnTo>
                  <a:pt x="17" y="17"/>
                </a:lnTo>
                <a:lnTo>
                  <a:pt x="15" y="17"/>
                </a:lnTo>
                <a:lnTo>
                  <a:pt x="15" y="19"/>
                </a:lnTo>
                <a:lnTo>
                  <a:pt x="12" y="19"/>
                </a:lnTo>
                <a:lnTo>
                  <a:pt x="10" y="19"/>
                </a:lnTo>
                <a:lnTo>
                  <a:pt x="10" y="22"/>
                </a:lnTo>
                <a:lnTo>
                  <a:pt x="8" y="19"/>
                </a:lnTo>
                <a:lnTo>
                  <a:pt x="5" y="19"/>
                </a:lnTo>
                <a:lnTo>
                  <a:pt x="3" y="19"/>
                </a:lnTo>
                <a:lnTo>
                  <a:pt x="3" y="17"/>
                </a:lnTo>
                <a:lnTo>
                  <a:pt x="0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0" y="5"/>
                </a:lnTo>
                <a:lnTo>
                  <a:pt x="3" y="5"/>
                </a:lnTo>
                <a:lnTo>
                  <a:pt x="3" y="3"/>
                </a:lnTo>
                <a:lnTo>
                  <a:pt x="5" y="3"/>
                </a:lnTo>
                <a:lnTo>
                  <a:pt x="8" y="3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19" name="Freeform 86"/>
          <p:cNvSpPr>
            <a:spLocks/>
          </p:cNvSpPr>
          <p:nvPr/>
        </p:nvSpPr>
        <p:spPr bwMode="auto">
          <a:xfrm>
            <a:off x="5106988" y="2943225"/>
            <a:ext cx="25400" cy="33338"/>
          </a:xfrm>
          <a:custGeom>
            <a:avLst/>
            <a:gdLst>
              <a:gd name="T0" fmla="*/ 2147483647 w 16"/>
              <a:gd name="T1" fmla="*/ 0 h 21"/>
              <a:gd name="T2" fmla="*/ 2147483647 w 16"/>
              <a:gd name="T3" fmla="*/ 2147483647 h 21"/>
              <a:gd name="T4" fmla="*/ 2147483647 w 16"/>
              <a:gd name="T5" fmla="*/ 2147483647 h 21"/>
              <a:gd name="T6" fmla="*/ 2147483647 w 16"/>
              <a:gd name="T7" fmla="*/ 2147483647 h 21"/>
              <a:gd name="T8" fmla="*/ 2147483647 w 16"/>
              <a:gd name="T9" fmla="*/ 2147483647 h 21"/>
              <a:gd name="T10" fmla="*/ 2147483647 w 16"/>
              <a:gd name="T11" fmla="*/ 2147483647 h 21"/>
              <a:gd name="T12" fmla="*/ 2147483647 w 16"/>
              <a:gd name="T13" fmla="*/ 2147483647 h 21"/>
              <a:gd name="T14" fmla="*/ 2147483647 w 16"/>
              <a:gd name="T15" fmla="*/ 2147483647 h 21"/>
              <a:gd name="T16" fmla="*/ 2147483647 w 16"/>
              <a:gd name="T17" fmla="*/ 2147483647 h 21"/>
              <a:gd name="T18" fmla="*/ 2147483647 w 16"/>
              <a:gd name="T19" fmla="*/ 2147483647 h 21"/>
              <a:gd name="T20" fmla="*/ 2147483647 w 16"/>
              <a:gd name="T21" fmla="*/ 2147483647 h 21"/>
              <a:gd name="T22" fmla="*/ 2147483647 w 16"/>
              <a:gd name="T23" fmla="*/ 2147483647 h 21"/>
              <a:gd name="T24" fmla="*/ 2147483647 w 16"/>
              <a:gd name="T25" fmla="*/ 2147483647 h 21"/>
              <a:gd name="T26" fmla="*/ 2147483647 w 16"/>
              <a:gd name="T27" fmla="*/ 2147483647 h 21"/>
              <a:gd name="T28" fmla="*/ 2147483647 w 16"/>
              <a:gd name="T29" fmla="*/ 2147483647 h 21"/>
              <a:gd name="T30" fmla="*/ 2147483647 w 16"/>
              <a:gd name="T31" fmla="*/ 2147483647 h 21"/>
              <a:gd name="T32" fmla="*/ 2147483647 w 16"/>
              <a:gd name="T33" fmla="*/ 2147483647 h 21"/>
              <a:gd name="T34" fmla="*/ 2147483647 w 16"/>
              <a:gd name="T35" fmla="*/ 2147483647 h 21"/>
              <a:gd name="T36" fmla="*/ 2147483647 w 16"/>
              <a:gd name="T37" fmla="*/ 2147483647 h 21"/>
              <a:gd name="T38" fmla="*/ 2147483647 w 16"/>
              <a:gd name="T39" fmla="*/ 2147483647 h 21"/>
              <a:gd name="T40" fmla="*/ 2147483647 w 16"/>
              <a:gd name="T41" fmla="*/ 2147483647 h 21"/>
              <a:gd name="T42" fmla="*/ 0 w 16"/>
              <a:gd name="T43" fmla="*/ 2147483647 h 21"/>
              <a:gd name="T44" fmla="*/ 0 w 16"/>
              <a:gd name="T45" fmla="*/ 2147483647 h 21"/>
              <a:gd name="T46" fmla="*/ 0 w 16"/>
              <a:gd name="T47" fmla="*/ 2147483647 h 21"/>
              <a:gd name="T48" fmla="*/ 0 w 16"/>
              <a:gd name="T49" fmla="*/ 2147483647 h 21"/>
              <a:gd name="T50" fmla="*/ 0 w 16"/>
              <a:gd name="T51" fmla="*/ 2147483647 h 21"/>
              <a:gd name="T52" fmla="*/ 0 w 16"/>
              <a:gd name="T53" fmla="*/ 2147483647 h 21"/>
              <a:gd name="T54" fmla="*/ 0 w 16"/>
              <a:gd name="T55" fmla="*/ 2147483647 h 21"/>
              <a:gd name="T56" fmla="*/ 2147483647 w 16"/>
              <a:gd name="T57" fmla="*/ 2147483647 h 21"/>
              <a:gd name="T58" fmla="*/ 2147483647 w 16"/>
              <a:gd name="T59" fmla="*/ 2147483647 h 21"/>
              <a:gd name="T60" fmla="*/ 2147483647 w 16"/>
              <a:gd name="T61" fmla="*/ 2147483647 h 21"/>
              <a:gd name="T62" fmla="*/ 2147483647 w 16"/>
              <a:gd name="T63" fmla="*/ 2147483647 h 21"/>
              <a:gd name="T64" fmla="*/ 2147483647 w 16"/>
              <a:gd name="T65" fmla="*/ 0 h 2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21"/>
              <a:gd name="T101" fmla="*/ 16 w 16"/>
              <a:gd name="T102" fmla="*/ 21 h 2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21">
                <a:moveTo>
                  <a:pt x="9" y="0"/>
                </a:moveTo>
                <a:lnTo>
                  <a:pt x="9" y="2"/>
                </a:lnTo>
                <a:lnTo>
                  <a:pt x="12" y="2"/>
                </a:lnTo>
                <a:lnTo>
                  <a:pt x="14" y="2"/>
                </a:lnTo>
                <a:lnTo>
                  <a:pt x="14" y="4"/>
                </a:lnTo>
                <a:lnTo>
                  <a:pt x="16" y="4"/>
                </a:lnTo>
                <a:lnTo>
                  <a:pt x="16" y="7"/>
                </a:lnTo>
                <a:lnTo>
                  <a:pt x="16" y="9"/>
                </a:lnTo>
                <a:lnTo>
                  <a:pt x="16" y="11"/>
                </a:lnTo>
                <a:lnTo>
                  <a:pt x="16" y="14"/>
                </a:lnTo>
                <a:lnTo>
                  <a:pt x="16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9" y="21"/>
                </a:lnTo>
                <a:lnTo>
                  <a:pt x="7" y="19"/>
                </a:lnTo>
                <a:lnTo>
                  <a:pt x="5" y="19"/>
                </a:lnTo>
                <a:lnTo>
                  <a:pt x="2" y="16"/>
                </a:lnTo>
                <a:lnTo>
                  <a:pt x="0" y="16"/>
                </a:lnTo>
                <a:lnTo>
                  <a:pt x="0" y="14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2" y="4"/>
                </a:lnTo>
                <a:lnTo>
                  <a:pt x="5" y="2"/>
                </a:lnTo>
                <a:lnTo>
                  <a:pt x="7" y="2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87"/>
          <p:cNvGrpSpPr>
            <a:grpSpLocks/>
          </p:cNvGrpSpPr>
          <p:nvPr/>
        </p:nvGrpSpPr>
        <p:grpSpPr bwMode="auto">
          <a:xfrm>
            <a:off x="4038600" y="3962400"/>
            <a:ext cx="4876800" cy="365125"/>
            <a:chOff x="2178" y="3456"/>
            <a:chExt cx="2655" cy="230"/>
          </a:xfrm>
        </p:grpSpPr>
        <p:grpSp>
          <p:nvGrpSpPr>
            <p:cNvPr id="40024" name="Group 88"/>
            <p:cNvGrpSpPr>
              <a:grpSpLocks/>
            </p:cNvGrpSpPr>
            <p:nvPr/>
          </p:nvGrpSpPr>
          <p:grpSpPr bwMode="auto">
            <a:xfrm>
              <a:off x="3504" y="3456"/>
              <a:ext cx="1329" cy="215"/>
              <a:chOff x="2079" y="3463"/>
              <a:chExt cx="2913" cy="215"/>
            </a:xfrm>
          </p:grpSpPr>
          <p:grpSp>
            <p:nvGrpSpPr>
              <p:cNvPr id="40040" name="Group 89"/>
              <p:cNvGrpSpPr>
                <a:grpSpLocks/>
              </p:cNvGrpSpPr>
              <p:nvPr/>
            </p:nvGrpSpPr>
            <p:grpSpPr bwMode="auto">
              <a:xfrm>
                <a:off x="3531" y="3463"/>
                <a:ext cx="1461" cy="209"/>
                <a:chOff x="3531" y="3463"/>
                <a:chExt cx="1474" cy="209"/>
              </a:xfrm>
            </p:grpSpPr>
            <p:grpSp>
              <p:nvGrpSpPr>
                <p:cNvPr id="40048" name="Group 90"/>
                <p:cNvGrpSpPr>
                  <a:grpSpLocks/>
                </p:cNvGrpSpPr>
                <p:nvPr/>
              </p:nvGrpSpPr>
              <p:grpSpPr bwMode="auto">
                <a:xfrm>
                  <a:off x="4257" y="3463"/>
                  <a:ext cx="748" cy="206"/>
                  <a:chOff x="4257" y="3463"/>
                  <a:chExt cx="748" cy="206"/>
                </a:xfrm>
              </p:grpSpPr>
              <p:sp>
                <p:nvSpPr>
                  <p:cNvPr id="40052" name="Freeform 91"/>
                  <p:cNvSpPr>
                    <a:spLocks/>
                  </p:cNvSpPr>
                  <p:nvPr/>
                </p:nvSpPr>
                <p:spPr bwMode="auto">
                  <a:xfrm>
                    <a:off x="4257" y="3463"/>
                    <a:ext cx="379" cy="206"/>
                  </a:xfrm>
                  <a:custGeom>
                    <a:avLst/>
                    <a:gdLst>
                      <a:gd name="T0" fmla="*/ 379 w 379"/>
                      <a:gd name="T1" fmla="*/ 206 h 206"/>
                      <a:gd name="T2" fmla="*/ 0 w 379"/>
                      <a:gd name="T3" fmla="*/ 0 h 206"/>
                      <a:gd name="T4" fmla="*/ 0 60000 65536"/>
                      <a:gd name="T5" fmla="*/ 0 60000 65536"/>
                      <a:gd name="T6" fmla="*/ 0 w 379"/>
                      <a:gd name="T7" fmla="*/ 0 h 206"/>
                      <a:gd name="T8" fmla="*/ 379 w 379"/>
                      <a:gd name="T9" fmla="*/ 206 h 20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79" h="206">
                        <a:moveTo>
                          <a:pt x="379" y="206"/>
                        </a:moveTo>
                        <a:cubicBezTo>
                          <a:pt x="177" y="203"/>
                          <a:pt x="189" y="8"/>
                          <a:pt x="0" y="0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0053" name="Freeform 92"/>
                  <p:cNvSpPr>
                    <a:spLocks/>
                  </p:cNvSpPr>
                  <p:nvPr/>
                </p:nvSpPr>
                <p:spPr bwMode="auto">
                  <a:xfrm flipV="1">
                    <a:off x="4626" y="3463"/>
                    <a:ext cx="379" cy="206"/>
                  </a:xfrm>
                  <a:custGeom>
                    <a:avLst/>
                    <a:gdLst>
                      <a:gd name="T0" fmla="*/ 379 w 379"/>
                      <a:gd name="T1" fmla="*/ 206 h 206"/>
                      <a:gd name="T2" fmla="*/ 0 w 379"/>
                      <a:gd name="T3" fmla="*/ 0 h 206"/>
                      <a:gd name="T4" fmla="*/ 0 60000 65536"/>
                      <a:gd name="T5" fmla="*/ 0 60000 65536"/>
                      <a:gd name="T6" fmla="*/ 0 w 379"/>
                      <a:gd name="T7" fmla="*/ 0 h 206"/>
                      <a:gd name="T8" fmla="*/ 379 w 379"/>
                      <a:gd name="T9" fmla="*/ 206 h 20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79" h="206">
                        <a:moveTo>
                          <a:pt x="379" y="206"/>
                        </a:moveTo>
                        <a:cubicBezTo>
                          <a:pt x="177" y="203"/>
                          <a:pt x="189" y="8"/>
                          <a:pt x="0" y="0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0049" name="Group 93"/>
                <p:cNvGrpSpPr>
                  <a:grpSpLocks/>
                </p:cNvGrpSpPr>
                <p:nvPr/>
              </p:nvGrpSpPr>
              <p:grpSpPr bwMode="auto">
                <a:xfrm>
                  <a:off x="3531" y="3466"/>
                  <a:ext cx="748" cy="206"/>
                  <a:chOff x="4257" y="3463"/>
                  <a:chExt cx="748" cy="206"/>
                </a:xfrm>
              </p:grpSpPr>
              <p:sp>
                <p:nvSpPr>
                  <p:cNvPr id="40050" name="Freeform 94"/>
                  <p:cNvSpPr>
                    <a:spLocks/>
                  </p:cNvSpPr>
                  <p:nvPr/>
                </p:nvSpPr>
                <p:spPr bwMode="auto">
                  <a:xfrm>
                    <a:off x="4257" y="3463"/>
                    <a:ext cx="379" cy="206"/>
                  </a:xfrm>
                  <a:custGeom>
                    <a:avLst/>
                    <a:gdLst>
                      <a:gd name="T0" fmla="*/ 379 w 379"/>
                      <a:gd name="T1" fmla="*/ 206 h 206"/>
                      <a:gd name="T2" fmla="*/ 0 w 379"/>
                      <a:gd name="T3" fmla="*/ 0 h 206"/>
                      <a:gd name="T4" fmla="*/ 0 60000 65536"/>
                      <a:gd name="T5" fmla="*/ 0 60000 65536"/>
                      <a:gd name="T6" fmla="*/ 0 w 379"/>
                      <a:gd name="T7" fmla="*/ 0 h 206"/>
                      <a:gd name="T8" fmla="*/ 379 w 379"/>
                      <a:gd name="T9" fmla="*/ 206 h 20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79" h="206">
                        <a:moveTo>
                          <a:pt x="379" y="206"/>
                        </a:moveTo>
                        <a:cubicBezTo>
                          <a:pt x="177" y="203"/>
                          <a:pt x="189" y="8"/>
                          <a:pt x="0" y="0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0051" name="Freeform 95"/>
                  <p:cNvSpPr>
                    <a:spLocks/>
                  </p:cNvSpPr>
                  <p:nvPr/>
                </p:nvSpPr>
                <p:spPr bwMode="auto">
                  <a:xfrm flipV="1">
                    <a:off x="4626" y="3463"/>
                    <a:ext cx="379" cy="206"/>
                  </a:xfrm>
                  <a:custGeom>
                    <a:avLst/>
                    <a:gdLst>
                      <a:gd name="T0" fmla="*/ 379 w 379"/>
                      <a:gd name="T1" fmla="*/ 206 h 206"/>
                      <a:gd name="T2" fmla="*/ 0 w 379"/>
                      <a:gd name="T3" fmla="*/ 0 h 206"/>
                      <a:gd name="T4" fmla="*/ 0 60000 65536"/>
                      <a:gd name="T5" fmla="*/ 0 60000 65536"/>
                      <a:gd name="T6" fmla="*/ 0 w 379"/>
                      <a:gd name="T7" fmla="*/ 0 h 206"/>
                      <a:gd name="T8" fmla="*/ 379 w 379"/>
                      <a:gd name="T9" fmla="*/ 206 h 20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79" h="206">
                        <a:moveTo>
                          <a:pt x="379" y="206"/>
                        </a:moveTo>
                        <a:cubicBezTo>
                          <a:pt x="177" y="203"/>
                          <a:pt x="189" y="8"/>
                          <a:pt x="0" y="0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0041" name="Group 96"/>
              <p:cNvGrpSpPr>
                <a:grpSpLocks/>
              </p:cNvGrpSpPr>
              <p:nvPr/>
            </p:nvGrpSpPr>
            <p:grpSpPr bwMode="auto">
              <a:xfrm>
                <a:off x="2079" y="3469"/>
                <a:ext cx="1461" cy="209"/>
                <a:chOff x="3531" y="3463"/>
                <a:chExt cx="1474" cy="209"/>
              </a:xfrm>
            </p:grpSpPr>
            <p:grpSp>
              <p:nvGrpSpPr>
                <p:cNvPr id="40042" name="Group 97"/>
                <p:cNvGrpSpPr>
                  <a:grpSpLocks/>
                </p:cNvGrpSpPr>
                <p:nvPr/>
              </p:nvGrpSpPr>
              <p:grpSpPr bwMode="auto">
                <a:xfrm>
                  <a:off x="4257" y="3463"/>
                  <a:ext cx="748" cy="206"/>
                  <a:chOff x="4257" y="3463"/>
                  <a:chExt cx="748" cy="206"/>
                </a:xfrm>
              </p:grpSpPr>
              <p:sp>
                <p:nvSpPr>
                  <p:cNvPr id="40046" name="Freeform 98"/>
                  <p:cNvSpPr>
                    <a:spLocks/>
                  </p:cNvSpPr>
                  <p:nvPr/>
                </p:nvSpPr>
                <p:spPr bwMode="auto">
                  <a:xfrm>
                    <a:off x="4257" y="3463"/>
                    <a:ext cx="379" cy="206"/>
                  </a:xfrm>
                  <a:custGeom>
                    <a:avLst/>
                    <a:gdLst>
                      <a:gd name="T0" fmla="*/ 379 w 379"/>
                      <a:gd name="T1" fmla="*/ 206 h 206"/>
                      <a:gd name="T2" fmla="*/ 0 w 379"/>
                      <a:gd name="T3" fmla="*/ 0 h 206"/>
                      <a:gd name="T4" fmla="*/ 0 60000 65536"/>
                      <a:gd name="T5" fmla="*/ 0 60000 65536"/>
                      <a:gd name="T6" fmla="*/ 0 w 379"/>
                      <a:gd name="T7" fmla="*/ 0 h 206"/>
                      <a:gd name="T8" fmla="*/ 379 w 379"/>
                      <a:gd name="T9" fmla="*/ 206 h 20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79" h="206">
                        <a:moveTo>
                          <a:pt x="379" y="206"/>
                        </a:moveTo>
                        <a:cubicBezTo>
                          <a:pt x="177" y="203"/>
                          <a:pt x="189" y="8"/>
                          <a:pt x="0" y="0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0047" name="Freeform 99"/>
                  <p:cNvSpPr>
                    <a:spLocks/>
                  </p:cNvSpPr>
                  <p:nvPr/>
                </p:nvSpPr>
                <p:spPr bwMode="auto">
                  <a:xfrm flipV="1">
                    <a:off x="4626" y="3463"/>
                    <a:ext cx="379" cy="206"/>
                  </a:xfrm>
                  <a:custGeom>
                    <a:avLst/>
                    <a:gdLst>
                      <a:gd name="T0" fmla="*/ 379 w 379"/>
                      <a:gd name="T1" fmla="*/ 206 h 206"/>
                      <a:gd name="T2" fmla="*/ 0 w 379"/>
                      <a:gd name="T3" fmla="*/ 0 h 206"/>
                      <a:gd name="T4" fmla="*/ 0 60000 65536"/>
                      <a:gd name="T5" fmla="*/ 0 60000 65536"/>
                      <a:gd name="T6" fmla="*/ 0 w 379"/>
                      <a:gd name="T7" fmla="*/ 0 h 206"/>
                      <a:gd name="T8" fmla="*/ 379 w 379"/>
                      <a:gd name="T9" fmla="*/ 206 h 20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79" h="206">
                        <a:moveTo>
                          <a:pt x="379" y="206"/>
                        </a:moveTo>
                        <a:cubicBezTo>
                          <a:pt x="177" y="203"/>
                          <a:pt x="189" y="8"/>
                          <a:pt x="0" y="0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0043" name="Group 100"/>
                <p:cNvGrpSpPr>
                  <a:grpSpLocks/>
                </p:cNvGrpSpPr>
                <p:nvPr/>
              </p:nvGrpSpPr>
              <p:grpSpPr bwMode="auto">
                <a:xfrm>
                  <a:off x="3531" y="3466"/>
                  <a:ext cx="748" cy="206"/>
                  <a:chOff x="4257" y="3463"/>
                  <a:chExt cx="748" cy="206"/>
                </a:xfrm>
              </p:grpSpPr>
              <p:sp>
                <p:nvSpPr>
                  <p:cNvPr id="40044" name="Freeform 101"/>
                  <p:cNvSpPr>
                    <a:spLocks/>
                  </p:cNvSpPr>
                  <p:nvPr/>
                </p:nvSpPr>
                <p:spPr bwMode="auto">
                  <a:xfrm>
                    <a:off x="4257" y="3463"/>
                    <a:ext cx="379" cy="206"/>
                  </a:xfrm>
                  <a:custGeom>
                    <a:avLst/>
                    <a:gdLst>
                      <a:gd name="T0" fmla="*/ 379 w 379"/>
                      <a:gd name="T1" fmla="*/ 206 h 206"/>
                      <a:gd name="T2" fmla="*/ 0 w 379"/>
                      <a:gd name="T3" fmla="*/ 0 h 206"/>
                      <a:gd name="T4" fmla="*/ 0 60000 65536"/>
                      <a:gd name="T5" fmla="*/ 0 60000 65536"/>
                      <a:gd name="T6" fmla="*/ 0 w 379"/>
                      <a:gd name="T7" fmla="*/ 0 h 206"/>
                      <a:gd name="T8" fmla="*/ 379 w 379"/>
                      <a:gd name="T9" fmla="*/ 206 h 20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79" h="206">
                        <a:moveTo>
                          <a:pt x="379" y="206"/>
                        </a:moveTo>
                        <a:cubicBezTo>
                          <a:pt x="177" y="203"/>
                          <a:pt x="189" y="8"/>
                          <a:pt x="0" y="0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0045" name="Freeform 102"/>
                  <p:cNvSpPr>
                    <a:spLocks/>
                  </p:cNvSpPr>
                  <p:nvPr/>
                </p:nvSpPr>
                <p:spPr bwMode="auto">
                  <a:xfrm flipV="1">
                    <a:off x="4626" y="3463"/>
                    <a:ext cx="379" cy="206"/>
                  </a:xfrm>
                  <a:custGeom>
                    <a:avLst/>
                    <a:gdLst>
                      <a:gd name="T0" fmla="*/ 379 w 379"/>
                      <a:gd name="T1" fmla="*/ 206 h 206"/>
                      <a:gd name="T2" fmla="*/ 0 w 379"/>
                      <a:gd name="T3" fmla="*/ 0 h 206"/>
                      <a:gd name="T4" fmla="*/ 0 60000 65536"/>
                      <a:gd name="T5" fmla="*/ 0 60000 65536"/>
                      <a:gd name="T6" fmla="*/ 0 w 379"/>
                      <a:gd name="T7" fmla="*/ 0 h 206"/>
                      <a:gd name="T8" fmla="*/ 379 w 379"/>
                      <a:gd name="T9" fmla="*/ 206 h 20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79" h="206">
                        <a:moveTo>
                          <a:pt x="379" y="206"/>
                        </a:moveTo>
                        <a:cubicBezTo>
                          <a:pt x="177" y="203"/>
                          <a:pt x="189" y="8"/>
                          <a:pt x="0" y="0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40025" name="Group 103"/>
            <p:cNvGrpSpPr>
              <a:grpSpLocks/>
            </p:cNvGrpSpPr>
            <p:nvPr/>
          </p:nvGrpSpPr>
          <p:grpSpPr bwMode="auto">
            <a:xfrm>
              <a:off x="2178" y="3471"/>
              <a:ext cx="1329" cy="215"/>
              <a:chOff x="2079" y="3463"/>
              <a:chExt cx="2913" cy="215"/>
            </a:xfrm>
          </p:grpSpPr>
          <p:grpSp>
            <p:nvGrpSpPr>
              <p:cNvPr id="40026" name="Group 104"/>
              <p:cNvGrpSpPr>
                <a:grpSpLocks/>
              </p:cNvGrpSpPr>
              <p:nvPr/>
            </p:nvGrpSpPr>
            <p:grpSpPr bwMode="auto">
              <a:xfrm>
                <a:off x="3531" y="3463"/>
                <a:ext cx="1461" cy="209"/>
                <a:chOff x="3531" y="3463"/>
                <a:chExt cx="1474" cy="209"/>
              </a:xfrm>
            </p:grpSpPr>
            <p:grpSp>
              <p:nvGrpSpPr>
                <p:cNvPr id="40034" name="Group 105"/>
                <p:cNvGrpSpPr>
                  <a:grpSpLocks/>
                </p:cNvGrpSpPr>
                <p:nvPr/>
              </p:nvGrpSpPr>
              <p:grpSpPr bwMode="auto">
                <a:xfrm>
                  <a:off x="4257" y="3463"/>
                  <a:ext cx="748" cy="206"/>
                  <a:chOff x="4257" y="3463"/>
                  <a:chExt cx="748" cy="206"/>
                </a:xfrm>
              </p:grpSpPr>
              <p:sp>
                <p:nvSpPr>
                  <p:cNvPr id="40038" name="Freeform 106"/>
                  <p:cNvSpPr>
                    <a:spLocks/>
                  </p:cNvSpPr>
                  <p:nvPr/>
                </p:nvSpPr>
                <p:spPr bwMode="auto">
                  <a:xfrm>
                    <a:off x="4257" y="3463"/>
                    <a:ext cx="379" cy="206"/>
                  </a:xfrm>
                  <a:custGeom>
                    <a:avLst/>
                    <a:gdLst>
                      <a:gd name="T0" fmla="*/ 379 w 379"/>
                      <a:gd name="T1" fmla="*/ 206 h 206"/>
                      <a:gd name="T2" fmla="*/ 0 w 379"/>
                      <a:gd name="T3" fmla="*/ 0 h 206"/>
                      <a:gd name="T4" fmla="*/ 0 60000 65536"/>
                      <a:gd name="T5" fmla="*/ 0 60000 65536"/>
                      <a:gd name="T6" fmla="*/ 0 w 379"/>
                      <a:gd name="T7" fmla="*/ 0 h 206"/>
                      <a:gd name="T8" fmla="*/ 379 w 379"/>
                      <a:gd name="T9" fmla="*/ 206 h 20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79" h="206">
                        <a:moveTo>
                          <a:pt x="379" y="206"/>
                        </a:moveTo>
                        <a:cubicBezTo>
                          <a:pt x="177" y="203"/>
                          <a:pt x="189" y="8"/>
                          <a:pt x="0" y="0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0039" name="Freeform 107"/>
                  <p:cNvSpPr>
                    <a:spLocks/>
                  </p:cNvSpPr>
                  <p:nvPr/>
                </p:nvSpPr>
                <p:spPr bwMode="auto">
                  <a:xfrm flipV="1">
                    <a:off x="4626" y="3463"/>
                    <a:ext cx="379" cy="206"/>
                  </a:xfrm>
                  <a:custGeom>
                    <a:avLst/>
                    <a:gdLst>
                      <a:gd name="T0" fmla="*/ 379 w 379"/>
                      <a:gd name="T1" fmla="*/ 206 h 206"/>
                      <a:gd name="T2" fmla="*/ 0 w 379"/>
                      <a:gd name="T3" fmla="*/ 0 h 206"/>
                      <a:gd name="T4" fmla="*/ 0 60000 65536"/>
                      <a:gd name="T5" fmla="*/ 0 60000 65536"/>
                      <a:gd name="T6" fmla="*/ 0 w 379"/>
                      <a:gd name="T7" fmla="*/ 0 h 206"/>
                      <a:gd name="T8" fmla="*/ 379 w 379"/>
                      <a:gd name="T9" fmla="*/ 206 h 20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79" h="206">
                        <a:moveTo>
                          <a:pt x="379" y="206"/>
                        </a:moveTo>
                        <a:cubicBezTo>
                          <a:pt x="177" y="203"/>
                          <a:pt x="189" y="8"/>
                          <a:pt x="0" y="0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0035" name="Group 108"/>
                <p:cNvGrpSpPr>
                  <a:grpSpLocks/>
                </p:cNvGrpSpPr>
                <p:nvPr/>
              </p:nvGrpSpPr>
              <p:grpSpPr bwMode="auto">
                <a:xfrm>
                  <a:off x="3531" y="3466"/>
                  <a:ext cx="748" cy="206"/>
                  <a:chOff x="4257" y="3463"/>
                  <a:chExt cx="748" cy="206"/>
                </a:xfrm>
              </p:grpSpPr>
              <p:sp>
                <p:nvSpPr>
                  <p:cNvPr id="40036" name="Freeform 109"/>
                  <p:cNvSpPr>
                    <a:spLocks/>
                  </p:cNvSpPr>
                  <p:nvPr/>
                </p:nvSpPr>
                <p:spPr bwMode="auto">
                  <a:xfrm>
                    <a:off x="4257" y="3463"/>
                    <a:ext cx="379" cy="206"/>
                  </a:xfrm>
                  <a:custGeom>
                    <a:avLst/>
                    <a:gdLst>
                      <a:gd name="T0" fmla="*/ 379 w 379"/>
                      <a:gd name="T1" fmla="*/ 206 h 206"/>
                      <a:gd name="T2" fmla="*/ 0 w 379"/>
                      <a:gd name="T3" fmla="*/ 0 h 206"/>
                      <a:gd name="T4" fmla="*/ 0 60000 65536"/>
                      <a:gd name="T5" fmla="*/ 0 60000 65536"/>
                      <a:gd name="T6" fmla="*/ 0 w 379"/>
                      <a:gd name="T7" fmla="*/ 0 h 206"/>
                      <a:gd name="T8" fmla="*/ 379 w 379"/>
                      <a:gd name="T9" fmla="*/ 206 h 20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79" h="206">
                        <a:moveTo>
                          <a:pt x="379" y="206"/>
                        </a:moveTo>
                        <a:cubicBezTo>
                          <a:pt x="177" y="203"/>
                          <a:pt x="189" y="8"/>
                          <a:pt x="0" y="0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0037" name="Freeform 110"/>
                  <p:cNvSpPr>
                    <a:spLocks/>
                  </p:cNvSpPr>
                  <p:nvPr/>
                </p:nvSpPr>
                <p:spPr bwMode="auto">
                  <a:xfrm flipV="1">
                    <a:off x="4626" y="3463"/>
                    <a:ext cx="379" cy="206"/>
                  </a:xfrm>
                  <a:custGeom>
                    <a:avLst/>
                    <a:gdLst>
                      <a:gd name="T0" fmla="*/ 379 w 379"/>
                      <a:gd name="T1" fmla="*/ 206 h 206"/>
                      <a:gd name="T2" fmla="*/ 0 w 379"/>
                      <a:gd name="T3" fmla="*/ 0 h 206"/>
                      <a:gd name="T4" fmla="*/ 0 60000 65536"/>
                      <a:gd name="T5" fmla="*/ 0 60000 65536"/>
                      <a:gd name="T6" fmla="*/ 0 w 379"/>
                      <a:gd name="T7" fmla="*/ 0 h 206"/>
                      <a:gd name="T8" fmla="*/ 379 w 379"/>
                      <a:gd name="T9" fmla="*/ 206 h 20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79" h="206">
                        <a:moveTo>
                          <a:pt x="379" y="206"/>
                        </a:moveTo>
                        <a:cubicBezTo>
                          <a:pt x="177" y="203"/>
                          <a:pt x="189" y="8"/>
                          <a:pt x="0" y="0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0027" name="Group 111"/>
              <p:cNvGrpSpPr>
                <a:grpSpLocks/>
              </p:cNvGrpSpPr>
              <p:nvPr/>
            </p:nvGrpSpPr>
            <p:grpSpPr bwMode="auto">
              <a:xfrm>
                <a:off x="2079" y="3469"/>
                <a:ext cx="1461" cy="209"/>
                <a:chOff x="3531" y="3463"/>
                <a:chExt cx="1474" cy="209"/>
              </a:xfrm>
            </p:grpSpPr>
            <p:grpSp>
              <p:nvGrpSpPr>
                <p:cNvPr id="40028" name="Group 112"/>
                <p:cNvGrpSpPr>
                  <a:grpSpLocks/>
                </p:cNvGrpSpPr>
                <p:nvPr/>
              </p:nvGrpSpPr>
              <p:grpSpPr bwMode="auto">
                <a:xfrm>
                  <a:off x="4257" y="3463"/>
                  <a:ext cx="748" cy="206"/>
                  <a:chOff x="4257" y="3463"/>
                  <a:chExt cx="748" cy="206"/>
                </a:xfrm>
              </p:grpSpPr>
              <p:sp>
                <p:nvSpPr>
                  <p:cNvPr id="40032" name="Freeform 113"/>
                  <p:cNvSpPr>
                    <a:spLocks/>
                  </p:cNvSpPr>
                  <p:nvPr/>
                </p:nvSpPr>
                <p:spPr bwMode="auto">
                  <a:xfrm>
                    <a:off x="4257" y="3463"/>
                    <a:ext cx="379" cy="206"/>
                  </a:xfrm>
                  <a:custGeom>
                    <a:avLst/>
                    <a:gdLst>
                      <a:gd name="T0" fmla="*/ 379 w 379"/>
                      <a:gd name="T1" fmla="*/ 206 h 206"/>
                      <a:gd name="T2" fmla="*/ 0 w 379"/>
                      <a:gd name="T3" fmla="*/ 0 h 206"/>
                      <a:gd name="T4" fmla="*/ 0 60000 65536"/>
                      <a:gd name="T5" fmla="*/ 0 60000 65536"/>
                      <a:gd name="T6" fmla="*/ 0 w 379"/>
                      <a:gd name="T7" fmla="*/ 0 h 206"/>
                      <a:gd name="T8" fmla="*/ 379 w 379"/>
                      <a:gd name="T9" fmla="*/ 206 h 20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79" h="206">
                        <a:moveTo>
                          <a:pt x="379" y="206"/>
                        </a:moveTo>
                        <a:cubicBezTo>
                          <a:pt x="177" y="203"/>
                          <a:pt x="189" y="8"/>
                          <a:pt x="0" y="0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0033" name="Freeform 114"/>
                  <p:cNvSpPr>
                    <a:spLocks/>
                  </p:cNvSpPr>
                  <p:nvPr/>
                </p:nvSpPr>
                <p:spPr bwMode="auto">
                  <a:xfrm flipV="1">
                    <a:off x="4626" y="3463"/>
                    <a:ext cx="379" cy="206"/>
                  </a:xfrm>
                  <a:custGeom>
                    <a:avLst/>
                    <a:gdLst>
                      <a:gd name="T0" fmla="*/ 379 w 379"/>
                      <a:gd name="T1" fmla="*/ 206 h 206"/>
                      <a:gd name="T2" fmla="*/ 0 w 379"/>
                      <a:gd name="T3" fmla="*/ 0 h 206"/>
                      <a:gd name="T4" fmla="*/ 0 60000 65536"/>
                      <a:gd name="T5" fmla="*/ 0 60000 65536"/>
                      <a:gd name="T6" fmla="*/ 0 w 379"/>
                      <a:gd name="T7" fmla="*/ 0 h 206"/>
                      <a:gd name="T8" fmla="*/ 379 w 379"/>
                      <a:gd name="T9" fmla="*/ 206 h 20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79" h="206">
                        <a:moveTo>
                          <a:pt x="379" y="206"/>
                        </a:moveTo>
                        <a:cubicBezTo>
                          <a:pt x="177" y="203"/>
                          <a:pt x="189" y="8"/>
                          <a:pt x="0" y="0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0029" name="Group 115"/>
                <p:cNvGrpSpPr>
                  <a:grpSpLocks/>
                </p:cNvGrpSpPr>
                <p:nvPr/>
              </p:nvGrpSpPr>
              <p:grpSpPr bwMode="auto">
                <a:xfrm>
                  <a:off x="3531" y="3466"/>
                  <a:ext cx="748" cy="206"/>
                  <a:chOff x="4257" y="3463"/>
                  <a:chExt cx="748" cy="206"/>
                </a:xfrm>
              </p:grpSpPr>
              <p:sp>
                <p:nvSpPr>
                  <p:cNvPr id="40030" name="Freeform 116"/>
                  <p:cNvSpPr>
                    <a:spLocks/>
                  </p:cNvSpPr>
                  <p:nvPr/>
                </p:nvSpPr>
                <p:spPr bwMode="auto">
                  <a:xfrm>
                    <a:off x="4257" y="3463"/>
                    <a:ext cx="379" cy="206"/>
                  </a:xfrm>
                  <a:custGeom>
                    <a:avLst/>
                    <a:gdLst>
                      <a:gd name="T0" fmla="*/ 379 w 379"/>
                      <a:gd name="T1" fmla="*/ 206 h 206"/>
                      <a:gd name="T2" fmla="*/ 0 w 379"/>
                      <a:gd name="T3" fmla="*/ 0 h 206"/>
                      <a:gd name="T4" fmla="*/ 0 60000 65536"/>
                      <a:gd name="T5" fmla="*/ 0 60000 65536"/>
                      <a:gd name="T6" fmla="*/ 0 w 379"/>
                      <a:gd name="T7" fmla="*/ 0 h 206"/>
                      <a:gd name="T8" fmla="*/ 379 w 379"/>
                      <a:gd name="T9" fmla="*/ 206 h 20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79" h="206">
                        <a:moveTo>
                          <a:pt x="379" y="206"/>
                        </a:moveTo>
                        <a:cubicBezTo>
                          <a:pt x="177" y="203"/>
                          <a:pt x="189" y="8"/>
                          <a:pt x="0" y="0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0031" name="Freeform 117"/>
                  <p:cNvSpPr>
                    <a:spLocks/>
                  </p:cNvSpPr>
                  <p:nvPr/>
                </p:nvSpPr>
                <p:spPr bwMode="auto">
                  <a:xfrm flipV="1">
                    <a:off x="4626" y="3463"/>
                    <a:ext cx="379" cy="206"/>
                  </a:xfrm>
                  <a:custGeom>
                    <a:avLst/>
                    <a:gdLst>
                      <a:gd name="T0" fmla="*/ 379 w 379"/>
                      <a:gd name="T1" fmla="*/ 206 h 206"/>
                      <a:gd name="T2" fmla="*/ 0 w 379"/>
                      <a:gd name="T3" fmla="*/ 0 h 206"/>
                      <a:gd name="T4" fmla="*/ 0 60000 65536"/>
                      <a:gd name="T5" fmla="*/ 0 60000 65536"/>
                      <a:gd name="T6" fmla="*/ 0 w 379"/>
                      <a:gd name="T7" fmla="*/ 0 h 206"/>
                      <a:gd name="T8" fmla="*/ 379 w 379"/>
                      <a:gd name="T9" fmla="*/ 206 h 20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79" h="206">
                        <a:moveTo>
                          <a:pt x="379" y="206"/>
                        </a:moveTo>
                        <a:cubicBezTo>
                          <a:pt x="177" y="203"/>
                          <a:pt x="189" y="8"/>
                          <a:pt x="0" y="0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</p:grpSp>
      <p:sp>
        <p:nvSpPr>
          <p:cNvPr id="131190" name="Text Box 118"/>
          <p:cNvSpPr txBox="1">
            <a:spLocks noChangeArrowheads="1"/>
          </p:cNvSpPr>
          <p:nvPr/>
        </p:nvSpPr>
        <p:spPr bwMode="auto">
          <a:xfrm>
            <a:off x="6765925" y="4438650"/>
            <a:ext cx="1290638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tx2"/>
                </a:solidFill>
                <a:latin typeface="Calibri" pitchFamily="34" charset="0"/>
              </a:rPr>
              <a:t>X-rays</a:t>
            </a:r>
            <a:endParaRPr lang="en-US" sz="3200">
              <a:latin typeface="Calibri" pitchFamily="34" charset="0"/>
            </a:endParaRPr>
          </a:p>
        </p:txBody>
      </p:sp>
      <p:sp>
        <p:nvSpPr>
          <p:cNvPr id="131191" name="Text Box 119"/>
          <p:cNvSpPr txBox="1">
            <a:spLocks noChangeArrowheads="1"/>
          </p:cNvSpPr>
          <p:nvPr/>
        </p:nvSpPr>
        <p:spPr bwMode="auto">
          <a:xfrm>
            <a:off x="533400" y="5353050"/>
            <a:ext cx="8223250" cy="1066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Calibri" pitchFamily="34" charset="0"/>
              </a:rPr>
              <a:t>X-rays give some drops a charge by knocking off</a:t>
            </a:r>
            <a:br>
              <a:rPr lang="en-US" sz="3200">
                <a:latin typeface="Calibri" pitchFamily="34" charset="0"/>
              </a:rPr>
            </a:br>
            <a:r>
              <a:rPr lang="en-US" sz="3200">
                <a:latin typeface="Calibri" pitchFamily="34" charset="0"/>
              </a:rPr>
              <a:t>electrons</a:t>
            </a:r>
          </a:p>
        </p:txBody>
      </p:sp>
      <p:sp>
        <p:nvSpPr>
          <p:cNvPr id="40023" name="Freeform 120"/>
          <p:cNvSpPr>
            <a:spLocks/>
          </p:cNvSpPr>
          <p:nvPr/>
        </p:nvSpPr>
        <p:spPr bwMode="auto">
          <a:xfrm>
            <a:off x="4389438" y="4114800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0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2147483647 w 19"/>
              <a:gd name="T47" fmla="*/ 2147483647 h 19"/>
              <a:gd name="T48" fmla="*/ 0 w 19"/>
              <a:gd name="T49" fmla="*/ 2147483647 h 19"/>
              <a:gd name="T50" fmla="*/ 2147483647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0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0"/>
                </a:lnTo>
                <a:lnTo>
                  <a:pt x="17" y="2"/>
                </a:lnTo>
                <a:lnTo>
                  <a:pt x="17" y="4"/>
                </a:lnTo>
                <a:lnTo>
                  <a:pt x="19" y="4"/>
                </a:lnTo>
                <a:lnTo>
                  <a:pt x="19" y="7"/>
                </a:lnTo>
                <a:lnTo>
                  <a:pt x="19" y="9"/>
                </a:lnTo>
                <a:lnTo>
                  <a:pt x="19" y="11"/>
                </a:lnTo>
                <a:lnTo>
                  <a:pt x="17" y="14"/>
                </a:lnTo>
                <a:lnTo>
                  <a:pt x="17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6"/>
                </a:lnTo>
                <a:lnTo>
                  <a:pt x="3" y="14"/>
                </a:lnTo>
                <a:lnTo>
                  <a:pt x="3" y="11"/>
                </a:lnTo>
                <a:lnTo>
                  <a:pt x="0" y="9"/>
                </a:lnTo>
                <a:lnTo>
                  <a:pt x="3" y="7"/>
                </a:lnTo>
                <a:lnTo>
                  <a:pt x="3" y="4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190" grpId="0" autoUpdateAnimBg="0"/>
      <p:bldP spid="131191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876800" y="2590800"/>
            <a:ext cx="381000" cy="519113"/>
            <a:chOff x="3792" y="2544"/>
            <a:chExt cx="240" cy="327"/>
          </a:xfrm>
        </p:grpSpPr>
        <p:sp>
          <p:nvSpPr>
            <p:cNvPr id="40983" name="Oval 3"/>
            <p:cNvSpPr>
              <a:spLocks noChangeArrowheads="1"/>
            </p:cNvSpPr>
            <p:nvPr/>
          </p:nvSpPr>
          <p:spPr bwMode="auto">
            <a:xfrm>
              <a:off x="3792" y="2640"/>
              <a:ext cx="192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0984" name="Text Box 4"/>
            <p:cNvSpPr txBox="1">
              <a:spLocks noChangeArrowheads="1"/>
            </p:cNvSpPr>
            <p:nvPr/>
          </p:nvSpPr>
          <p:spPr bwMode="auto">
            <a:xfrm>
              <a:off x="3792" y="2544"/>
              <a:ext cx="24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/>
                <a:t>-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762000" y="2995613"/>
            <a:ext cx="4195763" cy="1195387"/>
            <a:chOff x="2079" y="3463"/>
            <a:chExt cx="2913" cy="215"/>
          </a:xfrm>
        </p:grpSpPr>
        <p:grpSp>
          <p:nvGrpSpPr>
            <p:cNvPr id="40969" name="Group 6"/>
            <p:cNvGrpSpPr>
              <a:grpSpLocks/>
            </p:cNvGrpSpPr>
            <p:nvPr/>
          </p:nvGrpSpPr>
          <p:grpSpPr bwMode="auto">
            <a:xfrm>
              <a:off x="3531" y="3463"/>
              <a:ext cx="1461" cy="209"/>
              <a:chOff x="3531" y="3463"/>
              <a:chExt cx="1474" cy="209"/>
            </a:xfrm>
          </p:grpSpPr>
          <p:grpSp>
            <p:nvGrpSpPr>
              <p:cNvPr id="40977" name="Group 7"/>
              <p:cNvGrpSpPr>
                <a:grpSpLocks/>
              </p:cNvGrpSpPr>
              <p:nvPr/>
            </p:nvGrpSpPr>
            <p:grpSpPr bwMode="auto">
              <a:xfrm>
                <a:off x="4257" y="3463"/>
                <a:ext cx="748" cy="206"/>
                <a:chOff x="4257" y="3463"/>
                <a:chExt cx="748" cy="206"/>
              </a:xfrm>
            </p:grpSpPr>
            <p:sp>
              <p:nvSpPr>
                <p:cNvPr id="40981" name="Freeform 8"/>
                <p:cNvSpPr>
                  <a:spLocks/>
                </p:cNvSpPr>
                <p:nvPr/>
              </p:nvSpPr>
              <p:spPr bwMode="auto">
                <a:xfrm>
                  <a:off x="4257" y="3463"/>
                  <a:ext cx="379" cy="206"/>
                </a:xfrm>
                <a:custGeom>
                  <a:avLst/>
                  <a:gdLst>
                    <a:gd name="T0" fmla="*/ 379 w 379"/>
                    <a:gd name="T1" fmla="*/ 206 h 206"/>
                    <a:gd name="T2" fmla="*/ 0 w 379"/>
                    <a:gd name="T3" fmla="*/ 0 h 206"/>
                    <a:gd name="T4" fmla="*/ 0 60000 65536"/>
                    <a:gd name="T5" fmla="*/ 0 60000 65536"/>
                    <a:gd name="T6" fmla="*/ 0 w 379"/>
                    <a:gd name="T7" fmla="*/ 0 h 206"/>
                    <a:gd name="T8" fmla="*/ 379 w 379"/>
                    <a:gd name="T9" fmla="*/ 206 h 20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79" h="206">
                      <a:moveTo>
                        <a:pt x="379" y="206"/>
                      </a:moveTo>
                      <a:cubicBezTo>
                        <a:pt x="177" y="203"/>
                        <a:pt x="189" y="8"/>
                        <a:pt x="0" y="0"/>
                      </a:cubicBezTo>
                    </a:path>
                  </a:pathLst>
                </a:cu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0982" name="Freeform 9"/>
                <p:cNvSpPr>
                  <a:spLocks/>
                </p:cNvSpPr>
                <p:nvPr/>
              </p:nvSpPr>
              <p:spPr bwMode="auto">
                <a:xfrm flipV="1">
                  <a:off x="4626" y="3463"/>
                  <a:ext cx="379" cy="206"/>
                </a:xfrm>
                <a:custGeom>
                  <a:avLst/>
                  <a:gdLst>
                    <a:gd name="T0" fmla="*/ 379 w 379"/>
                    <a:gd name="T1" fmla="*/ 206 h 206"/>
                    <a:gd name="T2" fmla="*/ 0 w 379"/>
                    <a:gd name="T3" fmla="*/ 0 h 206"/>
                    <a:gd name="T4" fmla="*/ 0 60000 65536"/>
                    <a:gd name="T5" fmla="*/ 0 60000 65536"/>
                    <a:gd name="T6" fmla="*/ 0 w 379"/>
                    <a:gd name="T7" fmla="*/ 0 h 206"/>
                    <a:gd name="T8" fmla="*/ 379 w 379"/>
                    <a:gd name="T9" fmla="*/ 206 h 20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79" h="206">
                      <a:moveTo>
                        <a:pt x="379" y="206"/>
                      </a:moveTo>
                      <a:cubicBezTo>
                        <a:pt x="177" y="203"/>
                        <a:pt x="189" y="8"/>
                        <a:pt x="0" y="0"/>
                      </a:cubicBezTo>
                    </a:path>
                  </a:pathLst>
                </a:cu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40978" name="Group 10"/>
              <p:cNvGrpSpPr>
                <a:grpSpLocks/>
              </p:cNvGrpSpPr>
              <p:nvPr/>
            </p:nvGrpSpPr>
            <p:grpSpPr bwMode="auto">
              <a:xfrm>
                <a:off x="3531" y="3466"/>
                <a:ext cx="748" cy="206"/>
                <a:chOff x="4257" y="3463"/>
                <a:chExt cx="748" cy="206"/>
              </a:xfrm>
            </p:grpSpPr>
            <p:sp>
              <p:nvSpPr>
                <p:cNvPr id="40979" name="Freeform 11"/>
                <p:cNvSpPr>
                  <a:spLocks/>
                </p:cNvSpPr>
                <p:nvPr/>
              </p:nvSpPr>
              <p:spPr bwMode="auto">
                <a:xfrm>
                  <a:off x="4257" y="3463"/>
                  <a:ext cx="379" cy="206"/>
                </a:xfrm>
                <a:custGeom>
                  <a:avLst/>
                  <a:gdLst>
                    <a:gd name="T0" fmla="*/ 379 w 379"/>
                    <a:gd name="T1" fmla="*/ 206 h 206"/>
                    <a:gd name="T2" fmla="*/ 0 w 379"/>
                    <a:gd name="T3" fmla="*/ 0 h 206"/>
                    <a:gd name="T4" fmla="*/ 0 60000 65536"/>
                    <a:gd name="T5" fmla="*/ 0 60000 65536"/>
                    <a:gd name="T6" fmla="*/ 0 w 379"/>
                    <a:gd name="T7" fmla="*/ 0 h 206"/>
                    <a:gd name="T8" fmla="*/ 379 w 379"/>
                    <a:gd name="T9" fmla="*/ 206 h 20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79" h="206">
                      <a:moveTo>
                        <a:pt x="379" y="206"/>
                      </a:moveTo>
                      <a:cubicBezTo>
                        <a:pt x="177" y="203"/>
                        <a:pt x="189" y="8"/>
                        <a:pt x="0" y="0"/>
                      </a:cubicBezTo>
                    </a:path>
                  </a:pathLst>
                </a:cu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0980" name="Freeform 12"/>
                <p:cNvSpPr>
                  <a:spLocks/>
                </p:cNvSpPr>
                <p:nvPr/>
              </p:nvSpPr>
              <p:spPr bwMode="auto">
                <a:xfrm flipV="1">
                  <a:off x="4626" y="3463"/>
                  <a:ext cx="379" cy="206"/>
                </a:xfrm>
                <a:custGeom>
                  <a:avLst/>
                  <a:gdLst>
                    <a:gd name="T0" fmla="*/ 379 w 379"/>
                    <a:gd name="T1" fmla="*/ 206 h 206"/>
                    <a:gd name="T2" fmla="*/ 0 w 379"/>
                    <a:gd name="T3" fmla="*/ 0 h 206"/>
                    <a:gd name="T4" fmla="*/ 0 60000 65536"/>
                    <a:gd name="T5" fmla="*/ 0 60000 65536"/>
                    <a:gd name="T6" fmla="*/ 0 w 379"/>
                    <a:gd name="T7" fmla="*/ 0 h 206"/>
                    <a:gd name="T8" fmla="*/ 379 w 379"/>
                    <a:gd name="T9" fmla="*/ 206 h 20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79" h="206">
                      <a:moveTo>
                        <a:pt x="379" y="206"/>
                      </a:moveTo>
                      <a:cubicBezTo>
                        <a:pt x="177" y="203"/>
                        <a:pt x="189" y="8"/>
                        <a:pt x="0" y="0"/>
                      </a:cubicBezTo>
                    </a:path>
                  </a:pathLst>
                </a:cu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40970" name="Group 13"/>
            <p:cNvGrpSpPr>
              <a:grpSpLocks/>
            </p:cNvGrpSpPr>
            <p:nvPr/>
          </p:nvGrpSpPr>
          <p:grpSpPr bwMode="auto">
            <a:xfrm>
              <a:off x="2079" y="3469"/>
              <a:ext cx="1461" cy="209"/>
              <a:chOff x="3531" y="3463"/>
              <a:chExt cx="1474" cy="209"/>
            </a:xfrm>
          </p:grpSpPr>
          <p:grpSp>
            <p:nvGrpSpPr>
              <p:cNvPr id="40971" name="Group 14"/>
              <p:cNvGrpSpPr>
                <a:grpSpLocks/>
              </p:cNvGrpSpPr>
              <p:nvPr/>
            </p:nvGrpSpPr>
            <p:grpSpPr bwMode="auto">
              <a:xfrm>
                <a:off x="4257" y="3463"/>
                <a:ext cx="748" cy="206"/>
                <a:chOff x="4257" y="3463"/>
                <a:chExt cx="748" cy="206"/>
              </a:xfrm>
            </p:grpSpPr>
            <p:sp>
              <p:nvSpPr>
                <p:cNvPr id="40975" name="Freeform 15"/>
                <p:cNvSpPr>
                  <a:spLocks/>
                </p:cNvSpPr>
                <p:nvPr/>
              </p:nvSpPr>
              <p:spPr bwMode="auto">
                <a:xfrm>
                  <a:off x="4257" y="3463"/>
                  <a:ext cx="379" cy="206"/>
                </a:xfrm>
                <a:custGeom>
                  <a:avLst/>
                  <a:gdLst>
                    <a:gd name="T0" fmla="*/ 379 w 379"/>
                    <a:gd name="T1" fmla="*/ 206 h 206"/>
                    <a:gd name="T2" fmla="*/ 0 w 379"/>
                    <a:gd name="T3" fmla="*/ 0 h 206"/>
                    <a:gd name="T4" fmla="*/ 0 60000 65536"/>
                    <a:gd name="T5" fmla="*/ 0 60000 65536"/>
                    <a:gd name="T6" fmla="*/ 0 w 379"/>
                    <a:gd name="T7" fmla="*/ 0 h 206"/>
                    <a:gd name="T8" fmla="*/ 379 w 379"/>
                    <a:gd name="T9" fmla="*/ 206 h 20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79" h="206">
                      <a:moveTo>
                        <a:pt x="379" y="206"/>
                      </a:moveTo>
                      <a:cubicBezTo>
                        <a:pt x="177" y="203"/>
                        <a:pt x="189" y="8"/>
                        <a:pt x="0" y="0"/>
                      </a:cubicBezTo>
                    </a:path>
                  </a:pathLst>
                </a:cu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0976" name="Freeform 16"/>
                <p:cNvSpPr>
                  <a:spLocks/>
                </p:cNvSpPr>
                <p:nvPr/>
              </p:nvSpPr>
              <p:spPr bwMode="auto">
                <a:xfrm flipV="1">
                  <a:off x="4626" y="3463"/>
                  <a:ext cx="379" cy="206"/>
                </a:xfrm>
                <a:custGeom>
                  <a:avLst/>
                  <a:gdLst>
                    <a:gd name="T0" fmla="*/ 379 w 379"/>
                    <a:gd name="T1" fmla="*/ 206 h 206"/>
                    <a:gd name="T2" fmla="*/ 0 w 379"/>
                    <a:gd name="T3" fmla="*/ 0 h 206"/>
                    <a:gd name="T4" fmla="*/ 0 60000 65536"/>
                    <a:gd name="T5" fmla="*/ 0 60000 65536"/>
                    <a:gd name="T6" fmla="*/ 0 w 379"/>
                    <a:gd name="T7" fmla="*/ 0 h 206"/>
                    <a:gd name="T8" fmla="*/ 379 w 379"/>
                    <a:gd name="T9" fmla="*/ 206 h 20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79" h="206">
                      <a:moveTo>
                        <a:pt x="379" y="206"/>
                      </a:moveTo>
                      <a:cubicBezTo>
                        <a:pt x="177" y="203"/>
                        <a:pt x="189" y="8"/>
                        <a:pt x="0" y="0"/>
                      </a:cubicBezTo>
                    </a:path>
                  </a:pathLst>
                </a:cu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40972" name="Group 17"/>
              <p:cNvGrpSpPr>
                <a:grpSpLocks/>
              </p:cNvGrpSpPr>
              <p:nvPr/>
            </p:nvGrpSpPr>
            <p:grpSpPr bwMode="auto">
              <a:xfrm>
                <a:off x="3531" y="3466"/>
                <a:ext cx="748" cy="206"/>
                <a:chOff x="4257" y="3463"/>
                <a:chExt cx="748" cy="206"/>
              </a:xfrm>
            </p:grpSpPr>
            <p:sp>
              <p:nvSpPr>
                <p:cNvPr id="40973" name="Freeform 18"/>
                <p:cNvSpPr>
                  <a:spLocks/>
                </p:cNvSpPr>
                <p:nvPr/>
              </p:nvSpPr>
              <p:spPr bwMode="auto">
                <a:xfrm>
                  <a:off x="4257" y="3463"/>
                  <a:ext cx="379" cy="206"/>
                </a:xfrm>
                <a:custGeom>
                  <a:avLst/>
                  <a:gdLst>
                    <a:gd name="T0" fmla="*/ 379 w 379"/>
                    <a:gd name="T1" fmla="*/ 206 h 206"/>
                    <a:gd name="T2" fmla="*/ 0 w 379"/>
                    <a:gd name="T3" fmla="*/ 0 h 206"/>
                    <a:gd name="T4" fmla="*/ 0 60000 65536"/>
                    <a:gd name="T5" fmla="*/ 0 60000 65536"/>
                    <a:gd name="T6" fmla="*/ 0 w 379"/>
                    <a:gd name="T7" fmla="*/ 0 h 206"/>
                    <a:gd name="T8" fmla="*/ 379 w 379"/>
                    <a:gd name="T9" fmla="*/ 206 h 20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79" h="206">
                      <a:moveTo>
                        <a:pt x="379" y="206"/>
                      </a:moveTo>
                      <a:cubicBezTo>
                        <a:pt x="177" y="203"/>
                        <a:pt x="189" y="8"/>
                        <a:pt x="0" y="0"/>
                      </a:cubicBezTo>
                    </a:path>
                  </a:pathLst>
                </a:cu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0974" name="Freeform 19"/>
                <p:cNvSpPr>
                  <a:spLocks/>
                </p:cNvSpPr>
                <p:nvPr/>
              </p:nvSpPr>
              <p:spPr bwMode="auto">
                <a:xfrm flipV="1">
                  <a:off x="4626" y="3463"/>
                  <a:ext cx="379" cy="206"/>
                </a:xfrm>
                <a:custGeom>
                  <a:avLst/>
                  <a:gdLst>
                    <a:gd name="T0" fmla="*/ 379 w 379"/>
                    <a:gd name="T1" fmla="*/ 206 h 206"/>
                    <a:gd name="T2" fmla="*/ 0 w 379"/>
                    <a:gd name="T3" fmla="*/ 0 h 206"/>
                    <a:gd name="T4" fmla="*/ 0 60000 65536"/>
                    <a:gd name="T5" fmla="*/ 0 60000 65536"/>
                    <a:gd name="T6" fmla="*/ 0 w 379"/>
                    <a:gd name="T7" fmla="*/ 0 h 206"/>
                    <a:gd name="T8" fmla="*/ 379 w 379"/>
                    <a:gd name="T9" fmla="*/ 206 h 20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79" h="206">
                      <a:moveTo>
                        <a:pt x="379" y="206"/>
                      </a:moveTo>
                      <a:cubicBezTo>
                        <a:pt x="177" y="203"/>
                        <a:pt x="189" y="8"/>
                        <a:pt x="0" y="0"/>
                      </a:cubicBezTo>
                    </a:path>
                  </a:pathLst>
                </a:custGeom>
                <a:noFill/>
                <a:ln w="3810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40964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Millikan’s Experiment</a:t>
            </a:r>
          </a:p>
        </p:txBody>
      </p:sp>
      <p:sp>
        <p:nvSpPr>
          <p:cNvPr id="132117" name="Oval 21"/>
          <p:cNvSpPr>
            <a:spLocks noChangeArrowheads="1"/>
          </p:cNvSpPr>
          <p:nvPr/>
        </p:nvSpPr>
        <p:spPr bwMode="auto">
          <a:xfrm>
            <a:off x="4724400" y="-266700"/>
            <a:ext cx="533400" cy="533400"/>
          </a:xfrm>
          <a:prstGeom prst="ellipse">
            <a:avLst/>
          </a:prstGeom>
          <a:solidFill>
            <a:schemeClr val="bg2"/>
          </a:solidFill>
          <a:ln w="12700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grpSp>
        <p:nvGrpSpPr>
          <p:cNvPr id="10" name="Group 22"/>
          <p:cNvGrpSpPr>
            <a:grpSpLocks/>
          </p:cNvGrpSpPr>
          <p:nvPr/>
        </p:nvGrpSpPr>
        <p:grpSpPr bwMode="auto">
          <a:xfrm>
            <a:off x="4724400" y="2614613"/>
            <a:ext cx="762000" cy="579437"/>
            <a:chOff x="2976" y="1555"/>
            <a:chExt cx="480" cy="365"/>
          </a:xfrm>
        </p:grpSpPr>
        <p:sp>
          <p:nvSpPr>
            <p:cNvPr id="40967" name="Oval 23"/>
            <p:cNvSpPr>
              <a:spLocks noChangeArrowheads="1"/>
            </p:cNvSpPr>
            <p:nvPr/>
          </p:nvSpPr>
          <p:spPr bwMode="auto">
            <a:xfrm>
              <a:off x="2976" y="1584"/>
              <a:ext cx="336" cy="336"/>
            </a:xfrm>
            <a:prstGeom prst="ellipse">
              <a:avLst/>
            </a:prstGeom>
            <a:solidFill>
              <a:schemeClr val="bg2"/>
            </a:solidFill>
            <a:ln w="127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0968" name="Text Box 24"/>
            <p:cNvSpPr txBox="1">
              <a:spLocks noChangeArrowheads="1"/>
            </p:cNvSpPr>
            <p:nvPr/>
          </p:nvSpPr>
          <p:spPr bwMode="auto">
            <a:xfrm>
              <a:off x="3024" y="1555"/>
              <a:ext cx="432" cy="3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latin typeface="Calibri" pitchFamily="34" charset="0"/>
                </a:rPr>
                <a:t>+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L 3.33333E-6 0.93334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33333E-6 3.7037E-6 L -3.33333E-6 0.93564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6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33333E-6 7.40741E-7 L 0.35416 -0.1821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" y="-9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2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Millikan’s Experiment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2936875" y="2409825"/>
            <a:ext cx="3205163" cy="284162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2936875" y="2409825"/>
            <a:ext cx="3205163" cy="28416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989" name="Freeform 5"/>
          <p:cNvSpPr>
            <a:spLocks/>
          </p:cNvSpPr>
          <p:nvPr/>
        </p:nvSpPr>
        <p:spPr bwMode="auto">
          <a:xfrm>
            <a:off x="2941638" y="1500188"/>
            <a:ext cx="3197225" cy="933450"/>
          </a:xfrm>
          <a:custGeom>
            <a:avLst/>
            <a:gdLst>
              <a:gd name="T0" fmla="*/ 0 w 2014"/>
              <a:gd name="T1" fmla="*/ 2147483647 h 588"/>
              <a:gd name="T2" fmla="*/ 2147483647 w 2014"/>
              <a:gd name="T3" fmla="*/ 2147483647 h 588"/>
              <a:gd name="T4" fmla="*/ 2147483647 w 2014"/>
              <a:gd name="T5" fmla="*/ 2147483647 h 588"/>
              <a:gd name="T6" fmla="*/ 2147483647 w 2014"/>
              <a:gd name="T7" fmla="*/ 2147483647 h 588"/>
              <a:gd name="T8" fmla="*/ 2147483647 w 2014"/>
              <a:gd name="T9" fmla="*/ 2147483647 h 588"/>
              <a:gd name="T10" fmla="*/ 2147483647 w 2014"/>
              <a:gd name="T11" fmla="*/ 2147483647 h 588"/>
              <a:gd name="T12" fmla="*/ 2147483647 w 2014"/>
              <a:gd name="T13" fmla="*/ 2147483647 h 588"/>
              <a:gd name="T14" fmla="*/ 2147483647 w 2014"/>
              <a:gd name="T15" fmla="*/ 2147483647 h 588"/>
              <a:gd name="T16" fmla="*/ 2147483647 w 2014"/>
              <a:gd name="T17" fmla="*/ 2147483647 h 588"/>
              <a:gd name="T18" fmla="*/ 2147483647 w 2014"/>
              <a:gd name="T19" fmla="*/ 2147483647 h 588"/>
              <a:gd name="T20" fmla="*/ 2147483647 w 2014"/>
              <a:gd name="T21" fmla="*/ 2147483647 h 588"/>
              <a:gd name="T22" fmla="*/ 2147483647 w 2014"/>
              <a:gd name="T23" fmla="*/ 2147483647 h 588"/>
              <a:gd name="T24" fmla="*/ 2147483647 w 2014"/>
              <a:gd name="T25" fmla="*/ 2147483647 h 588"/>
              <a:gd name="T26" fmla="*/ 2147483647 w 2014"/>
              <a:gd name="T27" fmla="*/ 2147483647 h 588"/>
              <a:gd name="T28" fmla="*/ 2147483647 w 2014"/>
              <a:gd name="T29" fmla="*/ 2147483647 h 588"/>
              <a:gd name="T30" fmla="*/ 2147483647 w 2014"/>
              <a:gd name="T31" fmla="*/ 2147483647 h 588"/>
              <a:gd name="T32" fmla="*/ 2147483647 w 2014"/>
              <a:gd name="T33" fmla="*/ 0 h 588"/>
              <a:gd name="T34" fmla="*/ 2147483647 w 2014"/>
              <a:gd name="T35" fmla="*/ 2147483647 h 588"/>
              <a:gd name="T36" fmla="*/ 2147483647 w 2014"/>
              <a:gd name="T37" fmla="*/ 2147483647 h 588"/>
              <a:gd name="T38" fmla="*/ 2147483647 w 2014"/>
              <a:gd name="T39" fmla="*/ 2147483647 h 588"/>
              <a:gd name="T40" fmla="*/ 2147483647 w 2014"/>
              <a:gd name="T41" fmla="*/ 2147483647 h 588"/>
              <a:gd name="T42" fmla="*/ 2147483647 w 2014"/>
              <a:gd name="T43" fmla="*/ 2147483647 h 588"/>
              <a:gd name="T44" fmla="*/ 2147483647 w 2014"/>
              <a:gd name="T45" fmla="*/ 2147483647 h 588"/>
              <a:gd name="T46" fmla="*/ 2147483647 w 2014"/>
              <a:gd name="T47" fmla="*/ 2147483647 h 588"/>
              <a:gd name="T48" fmla="*/ 2147483647 w 2014"/>
              <a:gd name="T49" fmla="*/ 2147483647 h 588"/>
              <a:gd name="T50" fmla="*/ 2147483647 w 2014"/>
              <a:gd name="T51" fmla="*/ 2147483647 h 588"/>
              <a:gd name="T52" fmla="*/ 2147483647 w 2014"/>
              <a:gd name="T53" fmla="*/ 2147483647 h 588"/>
              <a:gd name="T54" fmla="*/ 2147483647 w 2014"/>
              <a:gd name="T55" fmla="*/ 2147483647 h 588"/>
              <a:gd name="T56" fmla="*/ 2147483647 w 2014"/>
              <a:gd name="T57" fmla="*/ 2147483647 h 588"/>
              <a:gd name="T58" fmla="*/ 2147483647 w 2014"/>
              <a:gd name="T59" fmla="*/ 2147483647 h 588"/>
              <a:gd name="T60" fmla="*/ 2147483647 w 2014"/>
              <a:gd name="T61" fmla="*/ 2147483647 h 588"/>
              <a:gd name="T62" fmla="*/ 2147483647 w 2014"/>
              <a:gd name="T63" fmla="*/ 2147483647 h 588"/>
              <a:gd name="T64" fmla="*/ 2147483647 w 2014"/>
              <a:gd name="T65" fmla="*/ 2147483647 h 5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014"/>
              <a:gd name="T100" fmla="*/ 0 h 588"/>
              <a:gd name="T101" fmla="*/ 2014 w 2014"/>
              <a:gd name="T102" fmla="*/ 588 h 58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014" h="588">
                <a:moveTo>
                  <a:pt x="1007" y="588"/>
                </a:moveTo>
                <a:lnTo>
                  <a:pt x="0" y="585"/>
                </a:lnTo>
                <a:lnTo>
                  <a:pt x="2" y="555"/>
                </a:lnTo>
                <a:lnTo>
                  <a:pt x="4" y="524"/>
                </a:lnTo>
                <a:lnTo>
                  <a:pt x="11" y="495"/>
                </a:lnTo>
                <a:lnTo>
                  <a:pt x="21" y="467"/>
                </a:lnTo>
                <a:lnTo>
                  <a:pt x="30" y="438"/>
                </a:lnTo>
                <a:lnTo>
                  <a:pt x="45" y="410"/>
                </a:lnTo>
                <a:lnTo>
                  <a:pt x="61" y="384"/>
                </a:lnTo>
                <a:lnTo>
                  <a:pt x="80" y="355"/>
                </a:lnTo>
                <a:lnTo>
                  <a:pt x="99" y="332"/>
                </a:lnTo>
                <a:lnTo>
                  <a:pt x="120" y="306"/>
                </a:lnTo>
                <a:lnTo>
                  <a:pt x="146" y="282"/>
                </a:lnTo>
                <a:lnTo>
                  <a:pt x="173" y="258"/>
                </a:lnTo>
                <a:lnTo>
                  <a:pt x="201" y="235"/>
                </a:lnTo>
                <a:lnTo>
                  <a:pt x="229" y="213"/>
                </a:lnTo>
                <a:lnTo>
                  <a:pt x="263" y="192"/>
                </a:lnTo>
                <a:lnTo>
                  <a:pt x="296" y="171"/>
                </a:lnTo>
                <a:lnTo>
                  <a:pt x="331" y="152"/>
                </a:lnTo>
                <a:lnTo>
                  <a:pt x="367" y="133"/>
                </a:lnTo>
                <a:lnTo>
                  <a:pt x="405" y="116"/>
                </a:lnTo>
                <a:lnTo>
                  <a:pt x="445" y="99"/>
                </a:lnTo>
                <a:lnTo>
                  <a:pt x="485" y="85"/>
                </a:lnTo>
                <a:lnTo>
                  <a:pt x="528" y="71"/>
                </a:lnTo>
                <a:lnTo>
                  <a:pt x="571" y="57"/>
                </a:lnTo>
                <a:lnTo>
                  <a:pt x="616" y="45"/>
                </a:lnTo>
                <a:lnTo>
                  <a:pt x="661" y="35"/>
                </a:lnTo>
                <a:lnTo>
                  <a:pt x="708" y="26"/>
                </a:lnTo>
                <a:lnTo>
                  <a:pt x="755" y="19"/>
                </a:lnTo>
                <a:lnTo>
                  <a:pt x="805" y="12"/>
                </a:lnTo>
                <a:lnTo>
                  <a:pt x="853" y="7"/>
                </a:lnTo>
                <a:lnTo>
                  <a:pt x="905" y="2"/>
                </a:lnTo>
                <a:lnTo>
                  <a:pt x="954" y="0"/>
                </a:lnTo>
                <a:lnTo>
                  <a:pt x="1007" y="0"/>
                </a:lnTo>
                <a:lnTo>
                  <a:pt x="1059" y="0"/>
                </a:lnTo>
                <a:lnTo>
                  <a:pt x="1108" y="2"/>
                </a:lnTo>
                <a:lnTo>
                  <a:pt x="1161" y="7"/>
                </a:lnTo>
                <a:lnTo>
                  <a:pt x="1210" y="12"/>
                </a:lnTo>
                <a:lnTo>
                  <a:pt x="1258" y="19"/>
                </a:lnTo>
                <a:lnTo>
                  <a:pt x="1305" y="26"/>
                </a:lnTo>
                <a:lnTo>
                  <a:pt x="1353" y="35"/>
                </a:lnTo>
                <a:lnTo>
                  <a:pt x="1398" y="45"/>
                </a:lnTo>
                <a:lnTo>
                  <a:pt x="1443" y="57"/>
                </a:lnTo>
                <a:lnTo>
                  <a:pt x="1485" y="71"/>
                </a:lnTo>
                <a:lnTo>
                  <a:pt x="1528" y="85"/>
                </a:lnTo>
                <a:lnTo>
                  <a:pt x="1568" y="99"/>
                </a:lnTo>
                <a:lnTo>
                  <a:pt x="1608" y="116"/>
                </a:lnTo>
                <a:lnTo>
                  <a:pt x="1646" y="133"/>
                </a:lnTo>
                <a:lnTo>
                  <a:pt x="1684" y="152"/>
                </a:lnTo>
                <a:lnTo>
                  <a:pt x="1717" y="171"/>
                </a:lnTo>
                <a:lnTo>
                  <a:pt x="1751" y="192"/>
                </a:lnTo>
                <a:lnTo>
                  <a:pt x="1784" y="213"/>
                </a:lnTo>
                <a:lnTo>
                  <a:pt x="1812" y="235"/>
                </a:lnTo>
                <a:lnTo>
                  <a:pt x="1841" y="258"/>
                </a:lnTo>
                <a:lnTo>
                  <a:pt x="1867" y="282"/>
                </a:lnTo>
                <a:lnTo>
                  <a:pt x="1893" y="306"/>
                </a:lnTo>
                <a:lnTo>
                  <a:pt x="1914" y="332"/>
                </a:lnTo>
                <a:lnTo>
                  <a:pt x="1935" y="355"/>
                </a:lnTo>
                <a:lnTo>
                  <a:pt x="1952" y="384"/>
                </a:lnTo>
                <a:lnTo>
                  <a:pt x="1969" y="410"/>
                </a:lnTo>
                <a:lnTo>
                  <a:pt x="1983" y="438"/>
                </a:lnTo>
                <a:lnTo>
                  <a:pt x="1992" y="467"/>
                </a:lnTo>
                <a:lnTo>
                  <a:pt x="2002" y="495"/>
                </a:lnTo>
                <a:lnTo>
                  <a:pt x="2009" y="524"/>
                </a:lnTo>
                <a:lnTo>
                  <a:pt x="2014" y="555"/>
                </a:lnTo>
                <a:lnTo>
                  <a:pt x="2014" y="585"/>
                </a:lnTo>
                <a:lnTo>
                  <a:pt x="1007" y="588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990" name="Freeform 6"/>
          <p:cNvSpPr>
            <a:spLocks/>
          </p:cNvSpPr>
          <p:nvPr/>
        </p:nvSpPr>
        <p:spPr bwMode="auto">
          <a:xfrm>
            <a:off x="2941638" y="1500188"/>
            <a:ext cx="3197225" cy="933450"/>
          </a:xfrm>
          <a:custGeom>
            <a:avLst/>
            <a:gdLst>
              <a:gd name="T0" fmla="*/ 0 w 2014"/>
              <a:gd name="T1" fmla="*/ 2147483647 h 588"/>
              <a:gd name="T2" fmla="*/ 2147483647 w 2014"/>
              <a:gd name="T3" fmla="*/ 2147483647 h 588"/>
              <a:gd name="T4" fmla="*/ 2147483647 w 2014"/>
              <a:gd name="T5" fmla="*/ 2147483647 h 588"/>
              <a:gd name="T6" fmla="*/ 2147483647 w 2014"/>
              <a:gd name="T7" fmla="*/ 2147483647 h 588"/>
              <a:gd name="T8" fmla="*/ 2147483647 w 2014"/>
              <a:gd name="T9" fmla="*/ 2147483647 h 588"/>
              <a:gd name="T10" fmla="*/ 2147483647 w 2014"/>
              <a:gd name="T11" fmla="*/ 2147483647 h 588"/>
              <a:gd name="T12" fmla="*/ 2147483647 w 2014"/>
              <a:gd name="T13" fmla="*/ 2147483647 h 588"/>
              <a:gd name="T14" fmla="*/ 2147483647 w 2014"/>
              <a:gd name="T15" fmla="*/ 2147483647 h 588"/>
              <a:gd name="T16" fmla="*/ 2147483647 w 2014"/>
              <a:gd name="T17" fmla="*/ 2147483647 h 588"/>
              <a:gd name="T18" fmla="*/ 2147483647 w 2014"/>
              <a:gd name="T19" fmla="*/ 2147483647 h 588"/>
              <a:gd name="T20" fmla="*/ 2147483647 w 2014"/>
              <a:gd name="T21" fmla="*/ 2147483647 h 588"/>
              <a:gd name="T22" fmla="*/ 2147483647 w 2014"/>
              <a:gd name="T23" fmla="*/ 2147483647 h 588"/>
              <a:gd name="T24" fmla="*/ 2147483647 w 2014"/>
              <a:gd name="T25" fmla="*/ 2147483647 h 588"/>
              <a:gd name="T26" fmla="*/ 2147483647 w 2014"/>
              <a:gd name="T27" fmla="*/ 2147483647 h 588"/>
              <a:gd name="T28" fmla="*/ 2147483647 w 2014"/>
              <a:gd name="T29" fmla="*/ 2147483647 h 588"/>
              <a:gd name="T30" fmla="*/ 2147483647 w 2014"/>
              <a:gd name="T31" fmla="*/ 2147483647 h 588"/>
              <a:gd name="T32" fmla="*/ 2147483647 w 2014"/>
              <a:gd name="T33" fmla="*/ 0 h 588"/>
              <a:gd name="T34" fmla="*/ 2147483647 w 2014"/>
              <a:gd name="T35" fmla="*/ 2147483647 h 588"/>
              <a:gd name="T36" fmla="*/ 2147483647 w 2014"/>
              <a:gd name="T37" fmla="*/ 2147483647 h 588"/>
              <a:gd name="T38" fmla="*/ 2147483647 w 2014"/>
              <a:gd name="T39" fmla="*/ 2147483647 h 588"/>
              <a:gd name="T40" fmla="*/ 2147483647 w 2014"/>
              <a:gd name="T41" fmla="*/ 2147483647 h 588"/>
              <a:gd name="T42" fmla="*/ 2147483647 w 2014"/>
              <a:gd name="T43" fmla="*/ 2147483647 h 588"/>
              <a:gd name="T44" fmla="*/ 2147483647 w 2014"/>
              <a:gd name="T45" fmla="*/ 2147483647 h 588"/>
              <a:gd name="T46" fmla="*/ 2147483647 w 2014"/>
              <a:gd name="T47" fmla="*/ 2147483647 h 588"/>
              <a:gd name="T48" fmla="*/ 2147483647 w 2014"/>
              <a:gd name="T49" fmla="*/ 2147483647 h 588"/>
              <a:gd name="T50" fmla="*/ 2147483647 w 2014"/>
              <a:gd name="T51" fmla="*/ 2147483647 h 588"/>
              <a:gd name="T52" fmla="*/ 2147483647 w 2014"/>
              <a:gd name="T53" fmla="*/ 2147483647 h 588"/>
              <a:gd name="T54" fmla="*/ 2147483647 w 2014"/>
              <a:gd name="T55" fmla="*/ 2147483647 h 588"/>
              <a:gd name="T56" fmla="*/ 2147483647 w 2014"/>
              <a:gd name="T57" fmla="*/ 2147483647 h 588"/>
              <a:gd name="T58" fmla="*/ 2147483647 w 2014"/>
              <a:gd name="T59" fmla="*/ 2147483647 h 588"/>
              <a:gd name="T60" fmla="*/ 2147483647 w 2014"/>
              <a:gd name="T61" fmla="*/ 2147483647 h 588"/>
              <a:gd name="T62" fmla="*/ 2147483647 w 2014"/>
              <a:gd name="T63" fmla="*/ 2147483647 h 588"/>
              <a:gd name="T64" fmla="*/ 2147483647 w 2014"/>
              <a:gd name="T65" fmla="*/ 2147483647 h 5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014"/>
              <a:gd name="T100" fmla="*/ 0 h 588"/>
              <a:gd name="T101" fmla="*/ 2014 w 2014"/>
              <a:gd name="T102" fmla="*/ 588 h 58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014" h="588">
                <a:moveTo>
                  <a:pt x="1007" y="588"/>
                </a:moveTo>
                <a:lnTo>
                  <a:pt x="0" y="585"/>
                </a:lnTo>
                <a:lnTo>
                  <a:pt x="2" y="555"/>
                </a:lnTo>
                <a:lnTo>
                  <a:pt x="4" y="524"/>
                </a:lnTo>
                <a:lnTo>
                  <a:pt x="11" y="495"/>
                </a:lnTo>
                <a:lnTo>
                  <a:pt x="21" y="467"/>
                </a:lnTo>
                <a:lnTo>
                  <a:pt x="30" y="438"/>
                </a:lnTo>
                <a:lnTo>
                  <a:pt x="45" y="410"/>
                </a:lnTo>
                <a:lnTo>
                  <a:pt x="61" y="384"/>
                </a:lnTo>
                <a:lnTo>
                  <a:pt x="80" y="355"/>
                </a:lnTo>
                <a:lnTo>
                  <a:pt x="99" y="332"/>
                </a:lnTo>
                <a:lnTo>
                  <a:pt x="120" y="306"/>
                </a:lnTo>
                <a:lnTo>
                  <a:pt x="146" y="282"/>
                </a:lnTo>
                <a:lnTo>
                  <a:pt x="173" y="258"/>
                </a:lnTo>
                <a:lnTo>
                  <a:pt x="201" y="235"/>
                </a:lnTo>
                <a:lnTo>
                  <a:pt x="229" y="213"/>
                </a:lnTo>
                <a:lnTo>
                  <a:pt x="263" y="192"/>
                </a:lnTo>
                <a:lnTo>
                  <a:pt x="296" y="171"/>
                </a:lnTo>
                <a:lnTo>
                  <a:pt x="331" y="152"/>
                </a:lnTo>
                <a:lnTo>
                  <a:pt x="367" y="133"/>
                </a:lnTo>
                <a:lnTo>
                  <a:pt x="405" y="116"/>
                </a:lnTo>
                <a:lnTo>
                  <a:pt x="445" y="99"/>
                </a:lnTo>
                <a:lnTo>
                  <a:pt x="485" y="85"/>
                </a:lnTo>
                <a:lnTo>
                  <a:pt x="528" y="71"/>
                </a:lnTo>
                <a:lnTo>
                  <a:pt x="571" y="57"/>
                </a:lnTo>
                <a:lnTo>
                  <a:pt x="616" y="45"/>
                </a:lnTo>
                <a:lnTo>
                  <a:pt x="661" y="35"/>
                </a:lnTo>
                <a:lnTo>
                  <a:pt x="708" y="26"/>
                </a:lnTo>
                <a:lnTo>
                  <a:pt x="755" y="19"/>
                </a:lnTo>
                <a:lnTo>
                  <a:pt x="805" y="12"/>
                </a:lnTo>
                <a:lnTo>
                  <a:pt x="853" y="7"/>
                </a:lnTo>
                <a:lnTo>
                  <a:pt x="905" y="2"/>
                </a:lnTo>
                <a:lnTo>
                  <a:pt x="954" y="0"/>
                </a:lnTo>
                <a:lnTo>
                  <a:pt x="1007" y="0"/>
                </a:lnTo>
                <a:lnTo>
                  <a:pt x="1059" y="0"/>
                </a:lnTo>
                <a:lnTo>
                  <a:pt x="1108" y="2"/>
                </a:lnTo>
                <a:lnTo>
                  <a:pt x="1161" y="7"/>
                </a:lnTo>
                <a:lnTo>
                  <a:pt x="1210" y="12"/>
                </a:lnTo>
                <a:lnTo>
                  <a:pt x="1258" y="19"/>
                </a:lnTo>
                <a:lnTo>
                  <a:pt x="1305" y="26"/>
                </a:lnTo>
                <a:lnTo>
                  <a:pt x="1353" y="35"/>
                </a:lnTo>
                <a:lnTo>
                  <a:pt x="1398" y="45"/>
                </a:lnTo>
                <a:lnTo>
                  <a:pt x="1443" y="57"/>
                </a:lnTo>
                <a:lnTo>
                  <a:pt x="1485" y="71"/>
                </a:lnTo>
                <a:lnTo>
                  <a:pt x="1528" y="85"/>
                </a:lnTo>
                <a:lnTo>
                  <a:pt x="1568" y="99"/>
                </a:lnTo>
                <a:lnTo>
                  <a:pt x="1608" y="116"/>
                </a:lnTo>
                <a:lnTo>
                  <a:pt x="1646" y="133"/>
                </a:lnTo>
                <a:lnTo>
                  <a:pt x="1684" y="152"/>
                </a:lnTo>
                <a:lnTo>
                  <a:pt x="1717" y="171"/>
                </a:lnTo>
                <a:lnTo>
                  <a:pt x="1751" y="192"/>
                </a:lnTo>
                <a:lnTo>
                  <a:pt x="1784" y="213"/>
                </a:lnTo>
                <a:lnTo>
                  <a:pt x="1812" y="235"/>
                </a:lnTo>
                <a:lnTo>
                  <a:pt x="1841" y="258"/>
                </a:lnTo>
                <a:lnTo>
                  <a:pt x="1867" y="282"/>
                </a:lnTo>
                <a:lnTo>
                  <a:pt x="1893" y="306"/>
                </a:lnTo>
                <a:lnTo>
                  <a:pt x="1914" y="332"/>
                </a:lnTo>
                <a:lnTo>
                  <a:pt x="1935" y="355"/>
                </a:lnTo>
                <a:lnTo>
                  <a:pt x="1952" y="384"/>
                </a:lnTo>
                <a:lnTo>
                  <a:pt x="1969" y="410"/>
                </a:lnTo>
                <a:lnTo>
                  <a:pt x="1983" y="438"/>
                </a:lnTo>
                <a:lnTo>
                  <a:pt x="1992" y="467"/>
                </a:lnTo>
                <a:lnTo>
                  <a:pt x="2002" y="495"/>
                </a:lnTo>
                <a:lnTo>
                  <a:pt x="2009" y="524"/>
                </a:lnTo>
                <a:lnTo>
                  <a:pt x="2014" y="555"/>
                </a:lnTo>
                <a:lnTo>
                  <a:pt x="2014" y="585"/>
                </a:lnTo>
                <a:lnTo>
                  <a:pt x="1007" y="588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3043238" y="2568575"/>
            <a:ext cx="3000375" cy="2603500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3043238" y="2568575"/>
            <a:ext cx="3000375" cy="26035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993" name="Freeform 9"/>
          <p:cNvSpPr>
            <a:spLocks/>
          </p:cNvSpPr>
          <p:nvPr/>
        </p:nvSpPr>
        <p:spPr bwMode="auto">
          <a:xfrm>
            <a:off x="3233738" y="3803650"/>
            <a:ext cx="2578100" cy="871538"/>
          </a:xfrm>
          <a:custGeom>
            <a:avLst/>
            <a:gdLst>
              <a:gd name="T0" fmla="*/ 0 w 1624"/>
              <a:gd name="T1" fmla="*/ 2147483647 h 549"/>
              <a:gd name="T2" fmla="*/ 2147483647 w 1624"/>
              <a:gd name="T3" fmla="*/ 2147483647 h 549"/>
              <a:gd name="T4" fmla="*/ 2147483647 w 1624"/>
              <a:gd name="T5" fmla="*/ 2147483647 h 549"/>
              <a:gd name="T6" fmla="*/ 2147483647 w 1624"/>
              <a:gd name="T7" fmla="*/ 2147483647 h 549"/>
              <a:gd name="T8" fmla="*/ 2147483647 w 1624"/>
              <a:gd name="T9" fmla="*/ 2147483647 h 549"/>
              <a:gd name="T10" fmla="*/ 2147483647 w 1624"/>
              <a:gd name="T11" fmla="*/ 2147483647 h 549"/>
              <a:gd name="T12" fmla="*/ 2147483647 w 1624"/>
              <a:gd name="T13" fmla="*/ 2147483647 h 549"/>
              <a:gd name="T14" fmla="*/ 2147483647 w 1624"/>
              <a:gd name="T15" fmla="*/ 2147483647 h 549"/>
              <a:gd name="T16" fmla="*/ 2147483647 w 1624"/>
              <a:gd name="T17" fmla="*/ 2147483647 h 549"/>
              <a:gd name="T18" fmla="*/ 2147483647 w 1624"/>
              <a:gd name="T19" fmla="*/ 2147483647 h 549"/>
              <a:gd name="T20" fmla="*/ 2147483647 w 1624"/>
              <a:gd name="T21" fmla="*/ 2147483647 h 549"/>
              <a:gd name="T22" fmla="*/ 2147483647 w 1624"/>
              <a:gd name="T23" fmla="*/ 2147483647 h 549"/>
              <a:gd name="T24" fmla="*/ 2147483647 w 1624"/>
              <a:gd name="T25" fmla="*/ 2147483647 h 549"/>
              <a:gd name="T26" fmla="*/ 2147483647 w 1624"/>
              <a:gd name="T27" fmla="*/ 2147483647 h 549"/>
              <a:gd name="T28" fmla="*/ 2147483647 w 1624"/>
              <a:gd name="T29" fmla="*/ 2147483647 h 549"/>
              <a:gd name="T30" fmla="*/ 2147483647 w 1624"/>
              <a:gd name="T31" fmla="*/ 2147483647 h 549"/>
              <a:gd name="T32" fmla="*/ 2147483647 w 1624"/>
              <a:gd name="T33" fmla="*/ 0 h 549"/>
              <a:gd name="T34" fmla="*/ 2147483647 w 1624"/>
              <a:gd name="T35" fmla="*/ 2147483647 h 549"/>
              <a:gd name="T36" fmla="*/ 2147483647 w 1624"/>
              <a:gd name="T37" fmla="*/ 2147483647 h 549"/>
              <a:gd name="T38" fmla="*/ 2147483647 w 1624"/>
              <a:gd name="T39" fmla="*/ 2147483647 h 549"/>
              <a:gd name="T40" fmla="*/ 2147483647 w 1624"/>
              <a:gd name="T41" fmla="*/ 2147483647 h 549"/>
              <a:gd name="T42" fmla="*/ 2147483647 w 1624"/>
              <a:gd name="T43" fmla="*/ 2147483647 h 549"/>
              <a:gd name="T44" fmla="*/ 2147483647 w 1624"/>
              <a:gd name="T45" fmla="*/ 2147483647 h 549"/>
              <a:gd name="T46" fmla="*/ 2147483647 w 1624"/>
              <a:gd name="T47" fmla="*/ 2147483647 h 549"/>
              <a:gd name="T48" fmla="*/ 2147483647 w 1624"/>
              <a:gd name="T49" fmla="*/ 2147483647 h 549"/>
              <a:gd name="T50" fmla="*/ 2147483647 w 1624"/>
              <a:gd name="T51" fmla="*/ 2147483647 h 549"/>
              <a:gd name="T52" fmla="*/ 2147483647 w 1624"/>
              <a:gd name="T53" fmla="*/ 2147483647 h 549"/>
              <a:gd name="T54" fmla="*/ 2147483647 w 1624"/>
              <a:gd name="T55" fmla="*/ 2147483647 h 549"/>
              <a:gd name="T56" fmla="*/ 2147483647 w 1624"/>
              <a:gd name="T57" fmla="*/ 2147483647 h 549"/>
              <a:gd name="T58" fmla="*/ 2147483647 w 1624"/>
              <a:gd name="T59" fmla="*/ 2147483647 h 549"/>
              <a:gd name="T60" fmla="*/ 2147483647 w 1624"/>
              <a:gd name="T61" fmla="*/ 2147483647 h 549"/>
              <a:gd name="T62" fmla="*/ 2147483647 w 1624"/>
              <a:gd name="T63" fmla="*/ 2147483647 h 549"/>
              <a:gd name="T64" fmla="*/ 2147483647 w 1624"/>
              <a:gd name="T65" fmla="*/ 2147483647 h 54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4"/>
              <a:gd name="T100" fmla="*/ 0 h 549"/>
              <a:gd name="T101" fmla="*/ 1624 w 1624"/>
              <a:gd name="T102" fmla="*/ 549 h 54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4" h="549">
                <a:moveTo>
                  <a:pt x="811" y="549"/>
                </a:moveTo>
                <a:lnTo>
                  <a:pt x="0" y="545"/>
                </a:lnTo>
                <a:lnTo>
                  <a:pt x="0" y="516"/>
                </a:lnTo>
                <a:lnTo>
                  <a:pt x="5" y="490"/>
                </a:lnTo>
                <a:lnTo>
                  <a:pt x="10" y="462"/>
                </a:lnTo>
                <a:lnTo>
                  <a:pt x="17" y="436"/>
                </a:lnTo>
                <a:lnTo>
                  <a:pt x="26" y="410"/>
                </a:lnTo>
                <a:lnTo>
                  <a:pt x="38" y="384"/>
                </a:lnTo>
                <a:lnTo>
                  <a:pt x="50" y="357"/>
                </a:lnTo>
                <a:lnTo>
                  <a:pt x="64" y="331"/>
                </a:lnTo>
                <a:lnTo>
                  <a:pt x="81" y="308"/>
                </a:lnTo>
                <a:lnTo>
                  <a:pt x="100" y="284"/>
                </a:lnTo>
                <a:lnTo>
                  <a:pt x="119" y="263"/>
                </a:lnTo>
                <a:lnTo>
                  <a:pt x="140" y="239"/>
                </a:lnTo>
                <a:lnTo>
                  <a:pt x="164" y="218"/>
                </a:lnTo>
                <a:lnTo>
                  <a:pt x="188" y="199"/>
                </a:lnTo>
                <a:lnTo>
                  <a:pt x="214" y="177"/>
                </a:lnTo>
                <a:lnTo>
                  <a:pt x="240" y="158"/>
                </a:lnTo>
                <a:lnTo>
                  <a:pt x="268" y="142"/>
                </a:lnTo>
                <a:lnTo>
                  <a:pt x="299" y="123"/>
                </a:lnTo>
                <a:lnTo>
                  <a:pt x="327" y="106"/>
                </a:lnTo>
                <a:lnTo>
                  <a:pt x="361" y="92"/>
                </a:lnTo>
                <a:lnTo>
                  <a:pt x="394" y="78"/>
                </a:lnTo>
                <a:lnTo>
                  <a:pt x="427" y="64"/>
                </a:lnTo>
                <a:lnTo>
                  <a:pt x="462" y="52"/>
                </a:lnTo>
                <a:lnTo>
                  <a:pt x="498" y="42"/>
                </a:lnTo>
                <a:lnTo>
                  <a:pt x="534" y="33"/>
                </a:lnTo>
                <a:lnTo>
                  <a:pt x="571" y="23"/>
                </a:lnTo>
                <a:lnTo>
                  <a:pt x="609" y="16"/>
                </a:lnTo>
                <a:lnTo>
                  <a:pt x="650" y="9"/>
                </a:lnTo>
                <a:lnTo>
                  <a:pt x="690" y="4"/>
                </a:lnTo>
                <a:lnTo>
                  <a:pt x="730" y="2"/>
                </a:lnTo>
                <a:lnTo>
                  <a:pt x="770" y="0"/>
                </a:lnTo>
                <a:lnTo>
                  <a:pt x="811" y="0"/>
                </a:lnTo>
                <a:lnTo>
                  <a:pt x="853" y="0"/>
                </a:lnTo>
                <a:lnTo>
                  <a:pt x="894" y="2"/>
                </a:lnTo>
                <a:lnTo>
                  <a:pt x="936" y="4"/>
                </a:lnTo>
                <a:lnTo>
                  <a:pt x="974" y="9"/>
                </a:lnTo>
                <a:lnTo>
                  <a:pt x="1015" y="16"/>
                </a:lnTo>
                <a:lnTo>
                  <a:pt x="1052" y="23"/>
                </a:lnTo>
                <a:lnTo>
                  <a:pt x="1090" y="33"/>
                </a:lnTo>
                <a:lnTo>
                  <a:pt x="1128" y="42"/>
                </a:lnTo>
                <a:lnTo>
                  <a:pt x="1164" y="52"/>
                </a:lnTo>
                <a:lnTo>
                  <a:pt x="1199" y="64"/>
                </a:lnTo>
                <a:lnTo>
                  <a:pt x="1233" y="78"/>
                </a:lnTo>
                <a:lnTo>
                  <a:pt x="1266" y="92"/>
                </a:lnTo>
                <a:lnTo>
                  <a:pt x="1297" y="106"/>
                </a:lnTo>
                <a:lnTo>
                  <a:pt x="1327" y="123"/>
                </a:lnTo>
                <a:lnTo>
                  <a:pt x="1358" y="142"/>
                </a:lnTo>
                <a:lnTo>
                  <a:pt x="1387" y="158"/>
                </a:lnTo>
                <a:lnTo>
                  <a:pt x="1413" y="177"/>
                </a:lnTo>
                <a:lnTo>
                  <a:pt x="1439" y="199"/>
                </a:lnTo>
                <a:lnTo>
                  <a:pt x="1462" y="218"/>
                </a:lnTo>
                <a:lnTo>
                  <a:pt x="1486" y="241"/>
                </a:lnTo>
                <a:lnTo>
                  <a:pt x="1507" y="263"/>
                </a:lnTo>
                <a:lnTo>
                  <a:pt x="1526" y="286"/>
                </a:lnTo>
                <a:lnTo>
                  <a:pt x="1543" y="310"/>
                </a:lnTo>
                <a:lnTo>
                  <a:pt x="1560" y="334"/>
                </a:lnTo>
                <a:lnTo>
                  <a:pt x="1574" y="357"/>
                </a:lnTo>
                <a:lnTo>
                  <a:pt x="1588" y="384"/>
                </a:lnTo>
                <a:lnTo>
                  <a:pt x="1600" y="410"/>
                </a:lnTo>
                <a:lnTo>
                  <a:pt x="1607" y="436"/>
                </a:lnTo>
                <a:lnTo>
                  <a:pt x="1614" y="464"/>
                </a:lnTo>
                <a:lnTo>
                  <a:pt x="1621" y="490"/>
                </a:lnTo>
                <a:lnTo>
                  <a:pt x="1624" y="519"/>
                </a:lnTo>
                <a:lnTo>
                  <a:pt x="1624" y="547"/>
                </a:lnTo>
                <a:lnTo>
                  <a:pt x="811" y="549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994" name="Freeform 10"/>
          <p:cNvSpPr>
            <a:spLocks/>
          </p:cNvSpPr>
          <p:nvPr/>
        </p:nvSpPr>
        <p:spPr bwMode="auto">
          <a:xfrm>
            <a:off x="3233738" y="3803650"/>
            <a:ext cx="2578100" cy="871538"/>
          </a:xfrm>
          <a:custGeom>
            <a:avLst/>
            <a:gdLst>
              <a:gd name="T0" fmla="*/ 0 w 1624"/>
              <a:gd name="T1" fmla="*/ 2147483647 h 549"/>
              <a:gd name="T2" fmla="*/ 2147483647 w 1624"/>
              <a:gd name="T3" fmla="*/ 2147483647 h 549"/>
              <a:gd name="T4" fmla="*/ 2147483647 w 1624"/>
              <a:gd name="T5" fmla="*/ 2147483647 h 549"/>
              <a:gd name="T6" fmla="*/ 2147483647 w 1624"/>
              <a:gd name="T7" fmla="*/ 2147483647 h 549"/>
              <a:gd name="T8" fmla="*/ 2147483647 w 1624"/>
              <a:gd name="T9" fmla="*/ 2147483647 h 549"/>
              <a:gd name="T10" fmla="*/ 2147483647 w 1624"/>
              <a:gd name="T11" fmla="*/ 2147483647 h 549"/>
              <a:gd name="T12" fmla="*/ 2147483647 w 1624"/>
              <a:gd name="T13" fmla="*/ 2147483647 h 549"/>
              <a:gd name="T14" fmla="*/ 2147483647 w 1624"/>
              <a:gd name="T15" fmla="*/ 2147483647 h 549"/>
              <a:gd name="T16" fmla="*/ 2147483647 w 1624"/>
              <a:gd name="T17" fmla="*/ 2147483647 h 549"/>
              <a:gd name="T18" fmla="*/ 2147483647 w 1624"/>
              <a:gd name="T19" fmla="*/ 2147483647 h 549"/>
              <a:gd name="T20" fmla="*/ 2147483647 w 1624"/>
              <a:gd name="T21" fmla="*/ 2147483647 h 549"/>
              <a:gd name="T22" fmla="*/ 2147483647 w 1624"/>
              <a:gd name="T23" fmla="*/ 2147483647 h 549"/>
              <a:gd name="T24" fmla="*/ 2147483647 w 1624"/>
              <a:gd name="T25" fmla="*/ 2147483647 h 549"/>
              <a:gd name="T26" fmla="*/ 2147483647 w 1624"/>
              <a:gd name="T27" fmla="*/ 2147483647 h 549"/>
              <a:gd name="T28" fmla="*/ 2147483647 w 1624"/>
              <a:gd name="T29" fmla="*/ 2147483647 h 549"/>
              <a:gd name="T30" fmla="*/ 2147483647 w 1624"/>
              <a:gd name="T31" fmla="*/ 2147483647 h 549"/>
              <a:gd name="T32" fmla="*/ 2147483647 w 1624"/>
              <a:gd name="T33" fmla="*/ 0 h 549"/>
              <a:gd name="T34" fmla="*/ 2147483647 w 1624"/>
              <a:gd name="T35" fmla="*/ 2147483647 h 549"/>
              <a:gd name="T36" fmla="*/ 2147483647 w 1624"/>
              <a:gd name="T37" fmla="*/ 2147483647 h 549"/>
              <a:gd name="T38" fmla="*/ 2147483647 w 1624"/>
              <a:gd name="T39" fmla="*/ 2147483647 h 549"/>
              <a:gd name="T40" fmla="*/ 2147483647 w 1624"/>
              <a:gd name="T41" fmla="*/ 2147483647 h 549"/>
              <a:gd name="T42" fmla="*/ 2147483647 w 1624"/>
              <a:gd name="T43" fmla="*/ 2147483647 h 549"/>
              <a:gd name="T44" fmla="*/ 2147483647 w 1624"/>
              <a:gd name="T45" fmla="*/ 2147483647 h 549"/>
              <a:gd name="T46" fmla="*/ 2147483647 w 1624"/>
              <a:gd name="T47" fmla="*/ 2147483647 h 549"/>
              <a:gd name="T48" fmla="*/ 2147483647 w 1624"/>
              <a:gd name="T49" fmla="*/ 2147483647 h 549"/>
              <a:gd name="T50" fmla="*/ 2147483647 w 1624"/>
              <a:gd name="T51" fmla="*/ 2147483647 h 549"/>
              <a:gd name="T52" fmla="*/ 2147483647 w 1624"/>
              <a:gd name="T53" fmla="*/ 2147483647 h 549"/>
              <a:gd name="T54" fmla="*/ 2147483647 w 1624"/>
              <a:gd name="T55" fmla="*/ 2147483647 h 549"/>
              <a:gd name="T56" fmla="*/ 2147483647 w 1624"/>
              <a:gd name="T57" fmla="*/ 2147483647 h 549"/>
              <a:gd name="T58" fmla="*/ 2147483647 w 1624"/>
              <a:gd name="T59" fmla="*/ 2147483647 h 549"/>
              <a:gd name="T60" fmla="*/ 2147483647 w 1624"/>
              <a:gd name="T61" fmla="*/ 2147483647 h 549"/>
              <a:gd name="T62" fmla="*/ 2147483647 w 1624"/>
              <a:gd name="T63" fmla="*/ 2147483647 h 549"/>
              <a:gd name="T64" fmla="*/ 2147483647 w 1624"/>
              <a:gd name="T65" fmla="*/ 2147483647 h 54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4"/>
              <a:gd name="T100" fmla="*/ 0 h 549"/>
              <a:gd name="T101" fmla="*/ 1624 w 1624"/>
              <a:gd name="T102" fmla="*/ 549 h 54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4" h="549">
                <a:moveTo>
                  <a:pt x="811" y="549"/>
                </a:moveTo>
                <a:lnTo>
                  <a:pt x="0" y="545"/>
                </a:lnTo>
                <a:lnTo>
                  <a:pt x="0" y="516"/>
                </a:lnTo>
                <a:lnTo>
                  <a:pt x="5" y="490"/>
                </a:lnTo>
                <a:lnTo>
                  <a:pt x="10" y="462"/>
                </a:lnTo>
                <a:lnTo>
                  <a:pt x="17" y="436"/>
                </a:lnTo>
                <a:lnTo>
                  <a:pt x="26" y="410"/>
                </a:lnTo>
                <a:lnTo>
                  <a:pt x="38" y="384"/>
                </a:lnTo>
                <a:lnTo>
                  <a:pt x="50" y="357"/>
                </a:lnTo>
                <a:lnTo>
                  <a:pt x="64" y="331"/>
                </a:lnTo>
                <a:lnTo>
                  <a:pt x="81" y="308"/>
                </a:lnTo>
                <a:lnTo>
                  <a:pt x="100" y="284"/>
                </a:lnTo>
                <a:lnTo>
                  <a:pt x="119" y="263"/>
                </a:lnTo>
                <a:lnTo>
                  <a:pt x="140" y="239"/>
                </a:lnTo>
                <a:lnTo>
                  <a:pt x="164" y="218"/>
                </a:lnTo>
                <a:lnTo>
                  <a:pt x="188" y="199"/>
                </a:lnTo>
                <a:lnTo>
                  <a:pt x="214" y="177"/>
                </a:lnTo>
                <a:lnTo>
                  <a:pt x="240" y="158"/>
                </a:lnTo>
                <a:lnTo>
                  <a:pt x="268" y="142"/>
                </a:lnTo>
                <a:lnTo>
                  <a:pt x="299" y="123"/>
                </a:lnTo>
                <a:lnTo>
                  <a:pt x="327" y="106"/>
                </a:lnTo>
                <a:lnTo>
                  <a:pt x="361" y="92"/>
                </a:lnTo>
                <a:lnTo>
                  <a:pt x="394" y="78"/>
                </a:lnTo>
                <a:lnTo>
                  <a:pt x="427" y="64"/>
                </a:lnTo>
                <a:lnTo>
                  <a:pt x="462" y="52"/>
                </a:lnTo>
                <a:lnTo>
                  <a:pt x="498" y="42"/>
                </a:lnTo>
                <a:lnTo>
                  <a:pt x="534" y="33"/>
                </a:lnTo>
                <a:lnTo>
                  <a:pt x="571" y="23"/>
                </a:lnTo>
                <a:lnTo>
                  <a:pt x="609" y="16"/>
                </a:lnTo>
                <a:lnTo>
                  <a:pt x="650" y="9"/>
                </a:lnTo>
                <a:lnTo>
                  <a:pt x="690" y="4"/>
                </a:lnTo>
                <a:lnTo>
                  <a:pt x="730" y="2"/>
                </a:lnTo>
                <a:lnTo>
                  <a:pt x="770" y="0"/>
                </a:lnTo>
                <a:lnTo>
                  <a:pt x="811" y="0"/>
                </a:lnTo>
                <a:lnTo>
                  <a:pt x="853" y="0"/>
                </a:lnTo>
                <a:lnTo>
                  <a:pt x="894" y="2"/>
                </a:lnTo>
                <a:lnTo>
                  <a:pt x="936" y="4"/>
                </a:lnTo>
                <a:lnTo>
                  <a:pt x="974" y="9"/>
                </a:lnTo>
                <a:lnTo>
                  <a:pt x="1015" y="16"/>
                </a:lnTo>
                <a:lnTo>
                  <a:pt x="1052" y="23"/>
                </a:lnTo>
                <a:lnTo>
                  <a:pt x="1090" y="33"/>
                </a:lnTo>
                <a:lnTo>
                  <a:pt x="1128" y="42"/>
                </a:lnTo>
                <a:lnTo>
                  <a:pt x="1164" y="52"/>
                </a:lnTo>
                <a:lnTo>
                  <a:pt x="1199" y="64"/>
                </a:lnTo>
                <a:lnTo>
                  <a:pt x="1233" y="78"/>
                </a:lnTo>
                <a:lnTo>
                  <a:pt x="1266" y="92"/>
                </a:lnTo>
                <a:lnTo>
                  <a:pt x="1297" y="106"/>
                </a:lnTo>
                <a:lnTo>
                  <a:pt x="1327" y="123"/>
                </a:lnTo>
                <a:lnTo>
                  <a:pt x="1358" y="142"/>
                </a:lnTo>
                <a:lnTo>
                  <a:pt x="1387" y="158"/>
                </a:lnTo>
                <a:lnTo>
                  <a:pt x="1413" y="177"/>
                </a:lnTo>
                <a:lnTo>
                  <a:pt x="1439" y="199"/>
                </a:lnTo>
                <a:lnTo>
                  <a:pt x="1462" y="218"/>
                </a:lnTo>
                <a:lnTo>
                  <a:pt x="1486" y="241"/>
                </a:lnTo>
                <a:lnTo>
                  <a:pt x="1507" y="263"/>
                </a:lnTo>
                <a:lnTo>
                  <a:pt x="1526" y="286"/>
                </a:lnTo>
                <a:lnTo>
                  <a:pt x="1543" y="310"/>
                </a:lnTo>
                <a:lnTo>
                  <a:pt x="1560" y="334"/>
                </a:lnTo>
                <a:lnTo>
                  <a:pt x="1574" y="357"/>
                </a:lnTo>
                <a:lnTo>
                  <a:pt x="1588" y="384"/>
                </a:lnTo>
                <a:lnTo>
                  <a:pt x="1600" y="410"/>
                </a:lnTo>
                <a:lnTo>
                  <a:pt x="1607" y="436"/>
                </a:lnTo>
                <a:lnTo>
                  <a:pt x="1614" y="464"/>
                </a:lnTo>
                <a:lnTo>
                  <a:pt x="1621" y="490"/>
                </a:lnTo>
                <a:lnTo>
                  <a:pt x="1624" y="519"/>
                </a:lnTo>
                <a:lnTo>
                  <a:pt x="1624" y="547"/>
                </a:lnTo>
                <a:lnTo>
                  <a:pt x="811" y="549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3230563" y="4668838"/>
            <a:ext cx="2584450" cy="123825"/>
          </a:xfrm>
          <a:prstGeom prst="rect">
            <a:avLst/>
          </a:prstGeom>
          <a:solidFill>
            <a:srgbClr val="D4B07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3230563" y="4668838"/>
            <a:ext cx="2584450" cy="1238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1997" name="Freeform 13"/>
          <p:cNvSpPr>
            <a:spLocks/>
          </p:cNvSpPr>
          <p:nvPr/>
        </p:nvSpPr>
        <p:spPr bwMode="auto">
          <a:xfrm>
            <a:off x="3192463" y="2873375"/>
            <a:ext cx="2581275" cy="873125"/>
          </a:xfrm>
          <a:custGeom>
            <a:avLst/>
            <a:gdLst>
              <a:gd name="T0" fmla="*/ 0 w 1626"/>
              <a:gd name="T1" fmla="*/ 2147483647 h 550"/>
              <a:gd name="T2" fmla="*/ 2147483647 w 1626"/>
              <a:gd name="T3" fmla="*/ 2147483647 h 550"/>
              <a:gd name="T4" fmla="*/ 2147483647 w 1626"/>
              <a:gd name="T5" fmla="*/ 2147483647 h 550"/>
              <a:gd name="T6" fmla="*/ 2147483647 w 1626"/>
              <a:gd name="T7" fmla="*/ 2147483647 h 550"/>
              <a:gd name="T8" fmla="*/ 2147483647 w 1626"/>
              <a:gd name="T9" fmla="*/ 2147483647 h 550"/>
              <a:gd name="T10" fmla="*/ 2147483647 w 1626"/>
              <a:gd name="T11" fmla="*/ 2147483647 h 550"/>
              <a:gd name="T12" fmla="*/ 2147483647 w 1626"/>
              <a:gd name="T13" fmla="*/ 2147483647 h 550"/>
              <a:gd name="T14" fmla="*/ 2147483647 w 1626"/>
              <a:gd name="T15" fmla="*/ 2147483647 h 550"/>
              <a:gd name="T16" fmla="*/ 2147483647 w 1626"/>
              <a:gd name="T17" fmla="*/ 2147483647 h 550"/>
              <a:gd name="T18" fmla="*/ 2147483647 w 1626"/>
              <a:gd name="T19" fmla="*/ 2147483647 h 550"/>
              <a:gd name="T20" fmla="*/ 2147483647 w 1626"/>
              <a:gd name="T21" fmla="*/ 2147483647 h 550"/>
              <a:gd name="T22" fmla="*/ 2147483647 w 1626"/>
              <a:gd name="T23" fmla="*/ 2147483647 h 550"/>
              <a:gd name="T24" fmla="*/ 2147483647 w 1626"/>
              <a:gd name="T25" fmla="*/ 2147483647 h 550"/>
              <a:gd name="T26" fmla="*/ 2147483647 w 1626"/>
              <a:gd name="T27" fmla="*/ 2147483647 h 550"/>
              <a:gd name="T28" fmla="*/ 2147483647 w 1626"/>
              <a:gd name="T29" fmla="*/ 2147483647 h 550"/>
              <a:gd name="T30" fmla="*/ 2147483647 w 1626"/>
              <a:gd name="T31" fmla="*/ 2147483647 h 550"/>
              <a:gd name="T32" fmla="*/ 2147483647 w 1626"/>
              <a:gd name="T33" fmla="*/ 0 h 550"/>
              <a:gd name="T34" fmla="*/ 2147483647 w 1626"/>
              <a:gd name="T35" fmla="*/ 2147483647 h 550"/>
              <a:gd name="T36" fmla="*/ 2147483647 w 1626"/>
              <a:gd name="T37" fmla="*/ 2147483647 h 550"/>
              <a:gd name="T38" fmla="*/ 2147483647 w 1626"/>
              <a:gd name="T39" fmla="*/ 2147483647 h 550"/>
              <a:gd name="T40" fmla="*/ 2147483647 w 1626"/>
              <a:gd name="T41" fmla="*/ 2147483647 h 550"/>
              <a:gd name="T42" fmla="*/ 2147483647 w 1626"/>
              <a:gd name="T43" fmla="*/ 2147483647 h 550"/>
              <a:gd name="T44" fmla="*/ 2147483647 w 1626"/>
              <a:gd name="T45" fmla="*/ 2147483647 h 550"/>
              <a:gd name="T46" fmla="*/ 2147483647 w 1626"/>
              <a:gd name="T47" fmla="*/ 2147483647 h 550"/>
              <a:gd name="T48" fmla="*/ 2147483647 w 1626"/>
              <a:gd name="T49" fmla="*/ 2147483647 h 550"/>
              <a:gd name="T50" fmla="*/ 2147483647 w 1626"/>
              <a:gd name="T51" fmla="*/ 2147483647 h 550"/>
              <a:gd name="T52" fmla="*/ 2147483647 w 1626"/>
              <a:gd name="T53" fmla="*/ 2147483647 h 550"/>
              <a:gd name="T54" fmla="*/ 2147483647 w 1626"/>
              <a:gd name="T55" fmla="*/ 2147483647 h 550"/>
              <a:gd name="T56" fmla="*/ 2147483647 w 1626"/>
              <a:gd name="T57" fmla="*/ 2147483647 h 550"/>
              <a:gd name="T58" fmla="*/ 2147483647 w 1626"/>
              <a:gd name="T59" fmla="*/ 2147483647 h 550"/>
              <a:gd name="T60" fmla="*/ 2147483647 w 1626"/>
              <a:gd name="T61" fmla="*/ 2147483647 h 550"/>
              <a:gd name="T62" fmla="*/ 2147483647 w 1626"/>
              <a:gd name="T63" fmla="*/ 2147483647 h 550"/>
              <a:gd name="T64" fmla="*/ 2147483647 w 1626"/>
              <a:gd name="T65" fmla="*/ 2147483647 h 55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6"/>
              <a:gd name="T100" fmla="*/ 0 h 550"/>
              <a:gd name="T101" fmla="*/ 1626 w 1626"/>
              <a:gd name="T102" fmla="*/ 550 h 55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6" h="550">
                <a:moveTo>
                  <a:pt x="813" y="550"/>
                </a:moveTo>
                <a:lnTo>
                  <a:pt x="0" y="548"/>
                </a:lnTo>
                <a:lnTo>
                  <a:pt x="3" y="519"/>
                </a:lnTo>
                <a:lnTo>
                  <a:pt x="5" y="491"/>
                </a:lnTo>
                <a:lnTo>
                  <a:pt x="10" y="465"/>
                </a:lnTo>
                <a:lnTo>
                  <a:pt x="17" y="436"/>
                </a:lnTo>
                <a:lnTo>
                  <a:pt x="26" y="410"/>
                </a:lnTo>
                <a:lnTo>
                  <a:pt x="38" y="384"/>
                </a:lnTo>
                <a:lnTo>
                  <a:pt x="52" y="358"/>
                </a:lnTo>
                <a:lnTo>
                  <a:pt x="67" y="334"/>
                </a:lnTo>
                <a:lnTo>
                  <a:pt x="83" y="311"/>
                </a:lnTo>
                <a:lnTo>
                  <a:pt x="100" y="287"/>
                </a:lnTo>
                <a:lnTo>
                  <a:pt x="121" y="263"/>
                </a:lnTo>
                <a:lnTo>
                  <a:pt x="142" y="242"/>
                </a:lnTo>
                <a:lnTo>
                  <a:pt x="164" y="220"/>
                </a:lnTo>
                <a:lnTo>
                  <a:pt x="187" y="199"/>
                </a:lnTo>
                <a:lnTo>
                  <a:pt x="214" y="180"/>
                </a:lnTo>
                <a:lnTo>
                  <a:pt x="242" y="161"/>
                </a:lnTo>
                <a:lnTo>
                  <a:pt x="270" y="142"/>
                </a:lnTo>
                <a:lnTo>
                  <a:pt x="299" y="126"/>
                </a:lnTo>
                <a:lnTo>
                  <a:pt x="330" y="109"/>
                </a:lnTo>
                <a:lnTo>
                  <a:pt x="360" y="95"/>
                </a:lnTo>
                <a:lnTo>
                  <a:pt x="394" y="81"/>
                </a:lnTo>
                <a:lnTo>
                  <a:pt x="429" y="66"/>
                </a:lnTo>
                <a:lnTo>
                  <a:pt x="462" y="55"/>
                </a:lnTo>
                <a:lnTo>
                  <a:pt x="498" y="43"/>
                </a:lnTo>
                <a:lnTo>
                  <a:pt x="536" y="33"/>
                </a:lnTo>
                <a:lnTo>
                  <a:pt x="574" y="24"/>
                </a:lnTo>
                <a:lnTo>
                  <a:pt x="612" y="17"/>
                </a:lnTo>
                <a:lnTo>
                  <a:pt x="650" y="12"/>
                </a:lnTo>
                <a:lnTo>
                  <a:pt x="690" y="7"/>
                </a:lnTo>
                <a:lnTo>
                  <a:pt x="730" y="2"/>
                </a:lnTo>
                <a:lnTo>
                  <a:pt x="770" y="0"/>
                </a:lnTo>
                <a:lnTo>
                  <a:pt x="813" y="0"/>
                </a:lnTo>
                <a:lnTo>
                  <a:pt x="853" y="0"/>
                </a:lnTo>
                <a:lnTo>
                  <a:pt x="896" y="2"/>
                </a:lnTo>
                <a:lnTo>
                  <a:pt x="936" y="7"/>
                </a:lnTo>
                <a:lnTo>
                  <a:pt x="977" y="12"/>
                </a:lnTo>
                <a:lnTo>
                  <a:pt x="1014" y="17"/>
                </a:lnTo>
                <a:lnTo>
                  <a:pt x="1055" y="24"/>
                </a:lnTo>
                <a:lnTo>
                  <a:pt x="1093" y="33"/>
                </a:lnTo>
                <a:lnTo>
                  <a:pt x="1128" y="43"/>
                </a:lnTo>
                <a:lnTo>
                  <a:pt x="1164" y="55"/>
                </a:lnTo>
                <a:lnTo>
                  <a:pt x="1199" y="66"/>
                </a:lnTo>
                <a:lnTo>
                  <a:pt x="1232" y="81"/>
                </a:lnTo>
                <a:lnTo>
                  <a:pt x="1266" y="95"/>
                </a:lnTo>
                <a:lnTo>
                  <a:pt x="1299" y="109"/>
                </a:lnTo>
                <a:lnTo>
                  <a:pt x="1330" y="126"/>
                </a:lnTo>
                <a:lnTo>
                  <a:pt x="1358" y="142"/>
                </a:lnTo>
                <a:lnTo>
                  <a:pt x="1386" y="161"/>
                </a:lnTo>
                <a:lnTo>
                  <a:pt x="1415" y="180"/>
                </a:lnTo>
                <a:lnTo>
                  <a:pt x="1439" y="199"/>
                </a:lnTo>
                <a:lnTo>
                  <a:pt x="1465" y="220"/>
                </a:lnTo>
                <a:lnTo>
                  <a:pt x="1486" y="242"/>
                </a:lnTo>
                <a:lnTo>
                  <a:pt x="1507" y="263"/>
                </a:lnTo>
                <a:lnTo>
                  <a:pt x="1526" y="287"/>
                </a:lnTo>
                <a:lnTo>
                  <a:pt x="1545" y="311"/>
                </a:lnTo>
                <a:lnTo>
                  <a:pt x="1562" y="334"/>
                </a:lnTo>
                <a:lnTo>
                  <a:pt x="1576" y="360"/>
                </a:lnTo>
                <a:lnTo>
                  <a:pt x="1588" y="386"/>
                </a:lnTo>
                <a:lnTo>
                  <a:pt x="1600" y="413"/>
                </a:lnTo>
                <a:lnTo>
                  <a:pt x="1609" y="439"/>
                </a:lnTo>
                <a:lnTo>
                  <a:pt x="1616" y="465"/>
                </a:lnTo>
                <a:lnTo>
                  <a:pt x="1621" y="493"/>
                </a:lnTo>
                <a:lnTo>
                  <a:pt x="1623" y="522"/>
                </a:lnTo>
                <a:lnTo>
                  <a:pt x="1626" y="550"/>
                </a:lnTo>
                <a:lnTo>
                  <a:pt x="813" y="550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998" name="Freeform 14"/>
          <p:cNvSpPr>
            <a:spLocks/>
          </p:cNvSpPr>
          <p:nvPr/>
        </p:nvSpPr>
        <p:spPr bwMode="auto">
          <a:xfrm>
            <a:off x="3192463" y="2873375"/>
            <a:ext cx="2581275" cy="873125"/>
          </a:xfrm>
          <a:custGeom>
            <a:avLst/>
            <a:gdLst>
              <a:gd name="T0" fmla="*/ 0 w 1626"/>
              <a:gd name="T1" fmla="*/ 2147483647 h 550"/>
              <a:gd name="T2" fmla="*/ 2147483647 w 1626"/>
              <a:gd name="T3" fmla="*/ 2147483647 h 550"/>
              <a:gd name="T4" fmla="*/ 2147483647 w 1626"/>
              <a:gd name="T5" fmla="*/ 2147483647 h 550"/>
              <a:gd name="T6" fmla="*/ 2147483647 w 1626"/>
              <a:gd name="T7" fmla="*/ 2147483647 h 550"/>
              <a:gd name="T8" fmla="*/ 2147483647 w 1626"/>
              <a:gd name="T9" fmla="*/ 2147483647 h 550"/>
              <a:gd name="T10" fmla="*/ 2147483647 w 1626"/>
              <a:gd name="T11" fmla="*/ 2147483647 h 550"/>
              <a:gd name="T12" fmla="*/ 2147483647 w 1626"/>
              <a:gd name="T13" fmla="*/ 2147483647 h 550"/>
              <a:gd name="T14" fmla="*/ 2147483647 w 1626"/>
              <a:gd name="T15" fmla="*/ 2147483647 h 550"/>
              <a:gd name="T16" fmla="*/ 2147483647 w 1626"/>
              <a:gd name="T17" fmla="*/ 2147483647 h 550"/>
              <a:gd name="T18" fmla="*/ 2147483647 w 1626"/>
              <a:gd name="T19" fmla="*/ 2147483647 h 550"/>
              <a:gd name="T20" fmla="*/ 2147483647 w 1626"/>
              <a:gd name="T21" fmla="*/ 2147483647 h 550"/>
              <a:gd name="T22" fmla="*/ 2147483647 w 1626"/>
              <a:gd name="T23" fmla="*/ 2147483647 h 550"/>
              <a:gd name="T24" fmla="*/ 2147483647 w 1626"/>
              <a:gd name="T25" fmla="*/ 2147483647 h 550"/>
              <a:gd name="T26" fmla="*/ 2147483647 w 1626"/>
              <a:gd name="T27" fmla="*/ 2147483647 h 550"/>
              <a:gd name="T28" fmla="*/ 2147483647 w 1626"/>
              <a:gd name="T29" fmla="*/ 2147483647 h 550"/>
              <a:gd name="T30" fmla="*/ 2147483647 w 1626"/>
              <a:gd name="T31" fmla="*/ 2147483647 h 550"/>
              <a:gd name="T32" fmla="*/ 2147483647 w 1626"/>
              <a:gd name="T33" fmla="*/ 0 h 550"/>
              <a:gd name="T34" fmla="*/ 2147483647 w 1626"/>
              <a:gd name="T35" fmla="*/ 2147483647 h 550"/>
              <a:gd name="T36" fmla="*/ 2147483647 w 1626"/>
              <a:gd name="T37" fmla="*/ 2147483647 h 550"/>
              <a:gd name="T38" fmla="*/ 2147483647 w 1626"/>
              <a:gd name="T39" fmla="*/ 2147483647 h 550"/>
              <a:gd name="T40" fmla="*/ 2147483647 w 1626"/>
              <a:gd name="T41" fmla="*/ 2147483647 h 550"/>
              <a:gd name="T42" fmla="*/ 2147483647 w 1626"/>
              <a:gd name="T43" fmla="*/ 2147483647 h 550"/>
              <a:gd name="T44" fmla="*/ 2147483647 w 1626"/>
              <a:gd name="T45" fmla="*/ 2147483647 h 550"/>
              <a:gd name="T46" fmla="*/ 2147483647 w 1626"/>
              <a:gd name="T47" fmla="*/ 2147483647 h 550"/>
              <a:gd name="T48" fmla="*/ 2147483647 w 1626"/>
              <a:gd name="T49" fmla="*/ 2147483647 h 550"/>
              <a:gd name="T50" fmla="*/ 2147483647 w 1626"/>
              <a:gd name="T51" fmla="*/ 2147483647 h 550"/>
              <a:gd name="T52" fmla="*/ 2147483647 w 1626"/>
              <a:gd name="T53" fmla="*/ 2147483647 h 550"/>
              <a:gd name="T54" fmla="*/ 2147483647 w 1626"/>
              <a:gd name="T55" fmla="*/ 2147483647 h 550"/>
              <a:gd name="T56" fmla="*/ 2147483647 w 1626"/>
              <a:gd name="T57" fmla="*/ 2147483647 h 550"/>
              <a:gd name="T58" fmla="*/ 2147483647 w 1626"/>
              <a:gd name="T59" fmla="*/ 2147483647 h 550"/>
              <a:gd name="T60" fmla="*/ 2147483647 w 1626"/>
              <a:gd name="T61" fmla="*/ 2147483647 h 550"/>
              <a:gd name="T62" fmla="*/ 2147483647 w 1626"/>
              <a:gd name="T63" fmla="*/ 2147483647 h 550"/>
              <a:gd name="T64" fmla="*/ 2147483647 w 1626"/>
              <a:gd name="T65" fmla="*/ 2147483647 h 55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6"/>
              <a:gd name="T100" fmla="*/ 0 h 550"/>
              <a:gd name="T101" fmla="*/ 1626 w 1626"/>
              <a:gd name="T102" fmla="*/ 550 h 55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6" h="550">
                <a:moveTo>
                  <a:pt x="813" y="550"/>
                </a:moveTo>
                <a:lnTo>
                  <a:pt x="0" y="548"/>
                </a:lnTo>
                <a:lnTo>
                  <a:pt x="3" y="519"/>
                </a:lnTo>
                <a:lnTo>
                  <a:pt x="5" y="491"/>
                </a:lnTo>
                <a:lnTo>
                  <a:pt x="10" y="465"/>
                </a:lnTo>
                <a:lnTo>
                  <a:pt x="17" y="436"/>
                </a:lnTo>
                <a:lnTo>
                  <a:pt x="26" y="410"/>
                </a:lnTo>
                <a:lnTo>
                  <a:pt x="38" y="384"/>
                </a:lnTo>
                <a:lnTo>
                  <a:pt x="52" y="358"/>
                </a:lnTo>
                <a:lnTo>
                  <a:pt x="67" y="334"/>
                </a:lnTo>
                <a:lnTo>
                  <a:pt x="83" y="311"/>
                </a:lnTo>
                <a:lnTo>
                  <a:pt x="100" y="287"/>
                </a:lnTo>
                <a:lnTo>
                  <a:pt x="121" y="263"/>
                </a:lnTo>
                <a:lnTo>
                  <a:pt x="142" y="242"/>
                </a:lnTo>
                <a:lnTo>
                  <a:pt x="164" y="220"/>
                </a:lnTo>
                <a:lnTo>
                  <a:pt x="187" y="199"/>
                </a:lnTo>
                <a:lnTo>
                  <a:pt x="214" y="180"/>
                </a:lnTo>
                <a:lnTo>
                  <a:pt x="242" y="161"/>
                </a:lnTo>
                <a:lnTo>
                  <a:pt x="270" y="142"/>
                </a:lnTo>
                <a:lnTo>
                  <a:pt x="299" y="126"/>
                </a:lnTo>
                <a:lnTo>
                  <a:pt x="330" y="109"/>
                </a:lnTo>
                <a:lnTo>
                  <a:pt x="360" y="95"/>
                </a:lnTo>
                <a:lnTo>
                  <a:pt x="394" y="81"/>
                </a:lnTo>
                <a:lnTo>
                  <a:pt x="429" y="66"/>
                </a:lnTo>
                <a:lnTo>
                  <a:pt x="462" y="55"/>
                </a:lnTo>
                <a:lnTo>
                  <a:pt x="498" y="43"/>
                </a:lnTo>
                <a:lnTo>
                  <a:pt x="536" y="33"/>
                </a:lnTo>
                <a:lnTo>
                  <a:pt x="574" y="24"/>
                </a:lnTo>
                <a:lnTo>
                  <a:pt x="612" y="17"/>
                </a:lnTo>
                <a:lnTo>
                  <a:pt x="650" y="12"/>
                </a:lnTo>
                <a:lnTo>
                  <a:pt x="690" y="7"/>
                </a:lnTo>
                <a:lnTo>
                  <a:pt x="730" y="2"/>
                </a:lnTo>
                <a:lnTo>
                  <a:pt x="770" y="0"/>
                </a:lnTo>
                <a:lnTo>
                  <a:pt x="813" y="0"/>
                </a:lnTo>
                <a:lnTo>
                  <a:pt x="853" y="0"/>
                </a:lnTo>
                <a:lnTo>
                  <a:pt x="896" y="2"/>
                </a:lnTo>
                <a:lnTo>
                  <a:pt x="936" y="7"/>
                </a:lnTo>
                <a:lnTo>
                  <a:pt x="977" y="12"/>
                </a:lnTo>
                <a:lnTo>
                  <a:pt x="1014" y="17"/>
                </a:lnTo>
                <a:lnTo>
                  <a:pt x="1055" y="24"/>
                </a:lnTo>
                <a:lnTo>
                  <a:pt x="1093" y="33"/>
                </a:lnTo>
                <a:lnTo>
                  <a:pt x="1128" y="43"/>
                </a:lnTo>
                <a:lnTo>
                  <a:pt x="1164" y="55"/>
                </a:lnTo>
                <a:lnTo>
                  <a:pt x="1199" y="66"/>
                </a:lnTo>
                <a:lnTo>
                  <a:pt x="1232" y="81"/>
                </a:lnTo>
                <a:lnTo>
                  <a:pt x="1266" y="95"/>
                </a:lnTo>
                <a:lnTo>
                  <a:pt x="1299" y="109"/>
                </a:lnTo>
                <a:lnTo>
                  <a:pt x="1330" y="126"/>
                </a:lnTo>
                <a:lnTo>
                  <a:pt x="1358" y="142"/>
                </a:lnTo>
                <a:lnTo>
                  <a:pt x="1386" y="161"/>
                </a:lnTo>
                <a:lnTo>
                  <a:pt x="1415" y="180"/>
                </a:lnTo>
                <a:lnTo>
                  <a:pt x="1439" y="199"/>
                </a:lnTo>
                <a:lnTo>
                  <a:pt x="1465" y="220"/>
                </a:lnTo>
                <a:lnTo>
                  <a:pt x="1486" y="242"/>
                </a:lnTo>
                <a:lnTo>
                  <a:pt x="1507" y="263"/>
                </a:lnTo>
                <a:lnTo>
                  <a:pt x="1526" y="287"/>
                </a:lnTo>
                <a:lnTo>
                  <a:pt x="1545" y="311"/>
                </a:lnTo>
                <a:lnTo>
                  <a:pt x="1562" y="334"/>
                </a:lnTo>
                <a:lnTo>
                  <a:pt x="1576" y="360"/>
                </a:lnTo>
                <a:lnTo>
                  <a:pt x="1588" y="386"/>
                </a:lnTo>
                <a:lnTo>
                  <a:pt x="1600" y="413"/>
                </a:lnTo>
                <a:lnTo>
                  <a:pt x="1609" y="439"/>
                </a:lnTo>
                <a:lnTo>
                  <a:pt x="1616" y="465"/>
                </a:lnTo>
                <a:lnTo>
                  <a:pt x="1621" y="493"/>
                </a:lnTo>
                <a:lnTo>
                  <a:pt x="1623" y="522"/>
                </a:lnTo>
                <a:lnTo>
                  <a:pt x="1626" y="550"/>
                </a:lnTo>
                <a:lnTo>
                  <a:pt x="813" y="55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3192463" y="3738563"/>
            <a:ext cx="2581275" cy="123825"/>
          </a:xfrm>
          <a:prstGeom prst="rect">
            <a:avLst/>
          </a:prstGeom>
          <a:solidFill>
            <a:srgbClr val="D4B07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00" name="Rectangle 16"/>
          <p:cNvSpPr>
            <a:spLocks noChangeArrowheads="1"/>
          </p:cNvSpPr>
          <p:nvPr/>
        </p:nvSpPr>
        <p:spPr bwMode="auto">
          <a:xfrm>
            <a:off x="3192463" y="3738563"/>
            <a:ext cx="2581275" cy="1238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01" name="Freeform 17"/>
          <p:cNvSpPr>
            <a:spLocks/>
          </p:cNvSpPr>
          <p:nvPr/>
        </p:nvSpPr>
        <p:spPr bwMode="auto">
          <a:xfrm>
            <a:off x="4362450" y="3702050"/>
            <a:ext cx="238125" cy="168275"/>
          </a:xfrm>
          <a:custGeom>
            <a:avLst/>
            <a:gdLst>
              <a:gd name="T0" fmla="*/ 2147483647 w 150"/>
              <a:gd name="T1" fmla="*/ 2147483647 h 106"/>
              <a:gd name="T2" fmla="*/ 2147483647 w 150"/>
              <a:gd name="T3" fmla="*/ 2147483647 h 106"/>
              <a:gd name="T4" fmla="*/ 2147483647 w 150"/>
              <a:gd name="T5" fmla="*/ 2147483647 h 106"/>
              <a:gd name="T6" fmla="*/ 2147483647 w 150"/>
              <a:gd name="T7" fmla="*/ 2147483647 h 106"/>
              <a:gd name="T8" fmla="*/ 2147483647 w 150"/>
              <a:gd name="T9" fmla="*/ 2147483647 h 106"/>
              <a:gd name="T10" fmla="*/ 2147483647 w 150"/>
              <a:gd name="T11" fmla="*/ 2147483647 h 106"/>
              <a:gd name="T12" fmla="*/ 2147483647 w 150"/>
              <a:gd name="T13" fmla="*/ 2147483647 h 106"/>
              <a:gd name="T14" fmla="*/ 2147483647 w 150"/>
              <a:gd name="T15" fmla="*/ 2147483647 h 106"/>
              <a:gd name="T16" fmla="*/ 2147483647 w 150"/>
              <a:gd name="T17" fmla="*/ 2147483647 h 106"/>
              <a:gd name="T18" fmla="*/ 2147483647 w 150"/>
              <a:gd name="T19" fmla="*/ 2147483647 h 106"/>
              <a:gd name="T20" fmla="*/ 2147483647 w 150"/>
              <a:gd name="T21" fmla="*/ 2147483647 h 106"/>
              <a:gd name="T22" fmla="*/ 2147483647 w 150"/>
              <a:gd name="T23" fmla="*/ 2147483647 h 106"/>
              <a:gd name="T24" fmla="*/ 2147483647 w 150"/>
              <a:gd name="T25" fmla="*/ 2147483647 h 106"/>
              <a:gd name="T26" fmla="*/ 2147483647 w 150"/>
              <a:gd name="T27" fmla="*/ 2147483647 h 106"/>
              <a:gd name="T28" fmla="*/ 2147483647 w 150"/>
              <a:gd name="T29" fmla="*/ 2147483647 h 106"/>
              <a:gd name="T30" fmla="*/ 2147483647 w 150"/>
              <a:gd name="T31" fmla="*/ 2147483647 h 106"/>
              <a:gd name="T32" fmla="*/ 2147483647 w 150"/>
              <a:gd name="T33" fmla="*/ 2147483647 h 106"/>
              <a:gd name="T34" fmla="*/ 0 w 150"/>
              <a:gd name="T35" fmla="*/ 2147483647 h 106"/>
              <a:gd name="T36" fmla="*/ 0 w 150"/>
              <a:gd name="T37" fmla="*/ 2147483647 h 106"/>
              <a:gd name="T38" fmla="*/ 2147483647 w 150"/>
              <a:gd name="T39" fmla="*/ 2147483647 h 106"/>
              <a:gd name="T40" fmla="*/ 2147483647 w 150"/>
              <a:gd name="T41" fmla="*/ 2147483647 h 106"/>
              <a:gd name="T42" fmla="*/ 2147483647 w 150"/>
              <a:gd name="T43" fmla="*/ 2147483647 h 106"/>
              <a:gd name="T44" fmla="*/ 2147483647 w 150"/>
              <a:gd name="T45" fmla="*/ 2147483647 h 106"/>
              <a:gd name="T46" fmla="*/ 2147483647 w 150"/>
              <a:gd name="T47" fmla="*/ 2147483647 h 106"/>
              <a:gd name="T48" fmla="*/ 2147483647 w 150"/>
              <a:gd name="T49" fmla="*/ 2147483647 h 106"/>
              <a:gd name="T50" fmla="*/ 2147483647 w 150"/>
              <a:gd name="T51" fmla="*/ 0 h 106"/>
              <a:gd name="T52" fmla="*/ 2147483647 w 150"/>
              <a:gd name="T53" fmla="*/ 0 h 106"/>
              <a:gd name="T54" fmla="*/ 2147483647 w 150"/>
              <a:gd name="T55" fmla="*/ 0 h 106"/>
              <a:gd name="T56" fmla="*/ 2147483647 w 150"/>
              <a:gd name="T57" fmla="*/ 2147483647 h 106"/>
              <a:gd name="T58" fmla="*/ 2147483647 w 150"/>
              <a:gd name="T59" fmla="*/ 2147483647 h 106"/>
              <a:gd name="T60" fmla="*/ 2147483647 w 150"/>
              <a:gd name="T61" fmla="*/ 2147483647 h 106"/>
              <a:gd name="T62" fmla="*/ 2147483647 w 150"/>
              <a:gd name="T63" fmla="*/ 2147483647 h 106"/>
              <a:gd name="T64" fmla="*/ 2147483647 w 150"/>
              <a:gd name="T65" fmla="*/ 2147483647 h 106"/>
              <a:gd name="T66" fmla="*/ 2147483647 w 150"/>
              <a:gd name="T67" fmla="*/ 2147483647 h 106"/>
              <a:gd name="T68" fmla="*/ 2147483647 w 150"/>
              <a:gd name="T69" fmla="*/ 2147483647 h 10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50"/>
              <a:gd name="T106" fmla="*/ 0 h 106"/>
              <a:gd name="T107" fmla="*/ 150 w 150"/>
              <a:gd name="T108" fmla="*/ 106 h 10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50" h="106">
                <a:moveTo>
                  <a:pt x="150" y="26"/>
                </a:moveTo>
                <a:lnTo>
                  <a:pt x="150" y="106"/>
                </a:lnTo>
                <a:lnTo>
                  <a:pt x="150" y="101"/>
                </a:lnTo>
                <a:lnTo>
                  <a:pt x="145" y="97"/>
                </a:lnTo>
                <a:lnTo>
                  <a:pt x="138" y="92"/>
                </a:lnTo>
                <a:lnTo>
                  <a:pt x="128" y="90"/>
                </a:lnTo>
                <a:lnTo>
                  <a:pt x="116" y="85"/>
                </a:lnTo>
                <a:lnTo>
                  <a:pt x="104" y="83"/>
                </a:lnTo>
                <a:lnTo>
                  <a:pt x="90" y="83"/>
                </a:lnTo>
                <a:lnTo>
                  <a:pt x="76" y="83"/>
                </a:lnTo>
                <a:lnTo>
                  <a:pt x="59" y="83"/>
                </a:lnTo>
                <a:lnTo>
                  <a:pt x="45" y="83"/>
                </a:lnTo>
                <a:lnTo>
                  <a:pt x="33" y="85"/>
                </a:lnTo>
                <a:lnTo>
                  <a:pt x="22" y="90"/>
                </a:lnTo>
                <a:lnTo>
                  <a:pt x="14" y="92"/>
                </a:lnTo>
                <a:lnTo>
                  <a:pt x="7" y="97"/>
                </a:lnTo>
                <a:lnTo>
                  <a:pt x="3" y="101"/>
                </a:lnTo>
                <a:lnTo>
                  <a:pt x="0" y="106"/>
                </a:lnTo>
                <a:lnTo>
                  <a:pt x="0" y="26"/>
                </a:lnTo>
                <a:lnTo>
                  <a:pt x="3" y="21"/>
                </a:lnTo>
                <a:lnTo>
                  <a:pt x="7" y="16"/>
                </a:lnTo>
                <a:lnTo>
                  <a:pt x="14" y="11"/>
                </a:lnTo>
                <a:lnTo>
                  <a:pt x="22" y="7"/>
                </a:lnTo>
                <a:lnTo>
                  <a:pt x="33" y="4"/>
                </a:lnTo>
                <a:lnTo>
                  <a:pt x="45" y="2"/>
                </a:lnTo>
                <a:lnTo>
                  <a:pt x="59" y="0"/>
                </a:lnTo>
                <a:lnTo>
                  <a:pt x="76" y="0"/>
                </a:lnTo>
                <a:lnTo>
                  <a:pt x="90" y="0"/>
                </a:lnTo>
                <a:lnTo>
                  <a:pt x="104" y="2"/>
                </a:lnTo>
                <a:lnTo>
                  <a:pt x="116" y="4"/>
                </a:lnTo>
                <a:lnTo>
                  <a:pt x="128" y="7"/>
                </a:lnTo>
                <a:lnTo>
                  <a:pt x="138" y="11"/>
                </a:lnTo>
                <a:lnTo>
                  <a:pt x="145" y="16"/>
                </a:lnTo>
                <a:lnTo>
                  <a:pt x="150" y="19"/>
                </a:lnTo>
                <a:lnTo>
                  <a:pt x="150" y="26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02" name="Freeform 18"/>
          <p:cNvSpPr>
            <a:spLocks/>
          </p:cNvSpPr>
          <p:nvPr/>
        </p:nvSpPr>
        <p:spPr bwMode="auto">
          <a:xfrm>
            <a:off x="4362450" y="3702050"/>
            <a:ext cx="238125" cy="168275"/>
          </a:xfrm>
          <a:custGeom>
            <a:avLst/>
            <a:gdLst>
              <a:gd name="T0" fmla="*/ 2147483647 w 150"/>
              <a:gd name="T1" fmla="*/ 2147483647 h 106"/>
              <a:gd name="T2" fmla="*/ 2147483647 w 150"/>
              <a:gd name="T3" fmla="*/ 2147483647 h 106"/>
              <a:gd name="T4" fmla="*/ 2147483647 w 150"/>
              <a:gd name="T5" fmla="*/ 2147483647 h 106"/>
              <a:gd name="T6" fmla="*/ 2147483647 w 150"/>
              <a:gd name="T7" fmla="*/ 2147483647 h 106"/>
              <a:gd name="T8" fmla="*/ 2147483647 w 150"/>
              <a:gd name="T9" fmla="*/ 2147483647 h 106"/>
              <a:gd name="T10" fmla="*/ 2147483647 w 150"/>
              <a:gd name="T11" fmla="*/ 2147483647 h 106"/>
              <a:gd name="T12" fmla="*/ 2147483647 w 150"/>
              <a:gd name="T13" fmla="*/ 2147483647 h 106"/>
              <a:gd name="T14" fmla="*/ 2147483647 w 150"/>
              <a:gd name="T15" fmla="*/ 2147483647 h 106"/>
              <a:gd name="T16" fmla="*/ 2147483647 w 150"/>
              <a:gd name="T17" fmla="*/ 2147483647 h 106"/>
              <a:gd name="T18" fmla="*/ 2147483647 w 150"/>
              <a:gd name="T19" fmla="*/ 2147483647 h 106"/>
              <a:gd name="T20" fmla="*/ 2147483647 w 150"/>
              <a:gd name="T21" fmla="*/ 2147483647 h 106"/>
              <a:gd name="T22" fmla="*/ 2147483647 w 150"/>
              <a:gd name="T23" fmla="*/ 2147483647 h 106"/>
              <a:gd name="T24" fmla="*/ 2147483647 w 150"/>
              <a:gd name="T25" fmla="*/ 2147483647 h 106"/>
              <a:gd name="T26" fmla="*/ 2147483647 w 150"/>
              <a:gd name="T27" fmla="*/ 2147483647 h 106"/>
              <a:gd name="T28" fmla="*/ 2147483647 w 150"/>
              <a:gd name="T29" fmla="*/ 2147483647 h 106"/>
              <a:gd name="T30" fmla="*/ 2147483647 w 150"/>
              <a:gd name="T31" fmla="*/ 2147483647 h 106"/>
              <a:gd name="T32" fmla="*/ 2147483647 w 150"/>
              <a:gd name="T33" fmla="*/ 2147483647 h 106"/>
              <a:gd name="T34" fmla="*/ 0 w 150"/>
              <a:gd name="T35" fmla="*/ 2147483647 h 106"/>
              <a:gd name="T36" fmla="*/ 0 w 150"/>
              <a:gd name="T37" fmla="*/ 2147483647 h 106"/>
              <a:gd name="T38" fmla="*/ 2147483647 w 150"/>
              <a:gd name="T39" fmla="*/ 2147483647 h 106"/>
              <a:gd name="T40" fmla="*/ 2147483647 w 150"/>
              <a:gd name="T41" fmla="*/ 2147483647 h 106"/>
              <a:gd name="T42" fmla="*/ 2147483647 w 150"/>
              <a:gd name="T43" fmla="*/ 2147483647 h 106"/>
              <a:gd name="T44" fmla="*/ 2147483647 w 150"/>
              <a:gd name="T45" fmla="*/ 2147483647 h 106"/>
              <a:gd name="T46" fmla="*/ 2147483647 w 150"/>
              <a:gd name="T47" fmla="*/ 2147483647 h 106"/>
              <a:gd name="T48" fmla="*/ 2147483647 w 150"/>
              <a:gd name="T49" fmla="*/ 2147483647 h 106"/>
              <a:gd name="T50" fmla="*/ 2147483647 w 150"/>
              <a:gd name="T51" fmla="*/ 0 h 106"/>
              <a:gd name="T52" fmla="*/ 2147483647 w 150"/>
              <a:gd name="T53" fmla="*/ 0 h 106"/>
              <a:gd name="T54" fmla="*/ 2147483647 w 150"/>
              <a:gd name="T55" fmla="*/ 0 h 106"/>
              <a:gd name="T56" fmla="*/ 2147483647 w 150"/>
              <a:gd name="T57" fmla="*/ 2147483647 h 106"/>
              <a:gd name="T58" fmla="*/ 2147483647 w 150"/>
              <a:gd name="T59" fmla="*/ 2147483647 h 106"/>
              <a:gd name="T60" fmla="*/ 2147483647 w 150"/>
              <a:gd name="T61" fmla="*/ 2147483647 h 106"/>
              <a:gd name="T62" fmla="*/ 2147483647 w 150"/>
              <a:gd name="T63" fmla="*/ 2147483647 h 106"/>
              <a:gd name="T64" fmla="*/ 2147483647 w 150"/>
              <a:gd name="T65" fmla="*/ 2147483647 h 106"/>
              <a:gd name="T66" fmla="*/ 2147483647 w 150"/>
              <a:gd name="T67" fmla="*/ 2147483647 h 106"/>
              <a:gd name="T68" fmla="*/ 2147483647 w 150"/>
              <a:gd name="T69" fmla="*/ 2147483647 h 10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50"/>
              <a:gd name="T106" fmla="*/ 0 h 106"/>
              <a:gd name="T107" fmla="*/ 150 w 150"/>
              <a:gd name="T108" fmla="*/ 106 h 10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50" h="106">
                <a:moveTo>
                  <a:pt x="150" y="26"/>
                </a:moveTo>
                <a:lnTo>
                  <a:pt x="150" y="106"/>
                </a:lnTo>
                <a:lnTo>
                  <a:pt x="150" y="101"/>
                </a:lnTo>
                <a:lnTo>
                  <a:pt x="145" y="97"/>
                </a:lnTo>
                <a:lnTo>
                  <a:pt x="138" y="92"/>
                </a:lnTo>
                <a:lnTo>
                  <a:pt x="128" y="90"/>
                </a:lnTo>
                <a:lnTo>
                  <a:pt x="116" y="85"/>
                </a:lnTo>
                <a:lnTo>
                  <a:pt x="104" y="83"/>
                </a:lnTo>
                <a:lnTo>
                  <a:pt x="90" y="83"/>
                </a:lnTo>
                <a:lnTo>
                  <a:pt x="76" y="83"/>
                </a:lnTo>
                <a:lnTo>
                  <a:pt x="59" y="83"/>
                </a:lnTo>
                <a:lnTo>
                  <a:pt x="45" y="83"/>
                </a:lnTo>
                <a:lnTo>
                  <a:pt x="33" y="85"/>
                </a:lnTo>
                <a:lnTo>
                  <a:pt x="22" y="90"/>
                </a:lnTo>
                <a:lnTo>
                  <a:pt x="14" y="92"/>
                </a:lnTo>
                <a:lnTo>
                  <a:pt x="7" y="97"/>
                </a:lnTo>
                <a:lnTo>
                  <a:pt x="3" y="101"/>
                </a:lnTo>
                <a:lnTo>
                  <a:pt x="0" y="106"/>
                </a:lnTo>
                <a:lnTo>
                  <a:pt x="0" y="26"/>
                </a:lnTo>
                <a:lnTo>
                  <a:pt x="3" y="21"/>
                </a:lnTo>
                <a:lnTo>
                  <a:pt x="7" y="16"/>
                </a:lnTo>
                <a:lnTo>
                  <a:pt x="14" y="11"/>
                </a:lnTo>
                <a:lnTo>
                  <a:pt x="22" y="7"/>
                </a:lnTo>
                <a:lnTo>
                  <a:pt x="33" y="4"/>
                </a:lnTo>
                <a:lnTo>
                  <a:pt x="45" y="2"/>
                </a:lnTo>
                <a:lnTo>
                  <a:pt x="59" y="0"/>
                </a:lnTo>
                <a:lnTo>
                  <a:pt x="76" y="0"/>
                </a:lnTo>
                <a:lnTo>
                  <a:pt x="90" y="0"/>
                </a:lnTo>
                <a:lnTo>
                  <a:pt x="104" y="2"/>
                </a:lnTo>
                <a:lnTo>
                  <a:pt x="116" y="4"/>
                </a:lnTo>
                <a:lnTo>
                  <a:pt x="128" y="7"/>
                </a:lnTo>
                <a:lnTo>
                  <a:pt x="138" y="11"/>
                </a:lnTo>
                <a:lnTo>
                  <a:pt x="145" y="16"/>
                </a:lnTo>
                <a:lnTo>
                  <a:pt x="150" y="19"/>
                </a:lnTo>
                <a:lnTo>
                  <a:pt x="150" y="26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03" name="Freeform 19"/>
          <p:cNvSpPr>
            <a:spLocks/>
          </p:cNvSpPr>
          <p:nvPr/>
        </p:nvSpPr>
        <p:spPr bwMode="auto">
          <a:xfrm>
            <a:off x="4370388" y="3840163"/>
            <a:ext cx="225425" cy="65087"/>
          </a:xfrm>
          <a:custGeom>
            <a:avLst/>
            <a:gdLst>
              <a:gd name="T0" fmla="*/ 2147483647 w 142"/>
              <a:gd name="T1" fmla="*/ 2147483647 h 41"/>
              <a:gd name="T2" fmla="*/ 2147483647 w 142"/>
              <a:gd name="T3" fmla="*/ 2147483647 h 41"/>
              <a:gd name="T4" fmla="*/ 2147483647 w 142"/>
              <a:gd name="T5" fmla="*/ 2147483647 h 41"/>
              <a:gd name="T6" fmla="*/ 2147483647 w 142"/>
              <a:gd name="T7" fmla="*/ 2147483647 h 41"/>
              <a:gd name="T8" fmla="*/ 2147483647 w 142"/>
              <a:gd name="T9" fmla="*/ 2147483647 h 41"/>
              <a:gd name="T10" fmla="*/ 2147483647 w 142"/>
              <a:gd name="T11" fmla="*/ 2147483647 h 41"/>
              <a:gd name="T12" fmla="*/ 2147483647 w 142"/>
              <a:gd name="T13" fmla="*/ 2147483647 h 41"/>
              <a:gd name="T14" fmla="*/ 2147483647 w 142"/>
              <a:gd name="T15" fmla="*/ 2147483647 h 41"/>
              <a:gd name="T16" fmla="*/ 2147483647 w 142"/>
              <a:gd name="T17" fmla="*/ 2147483647 h 41"/>
              <a:gd name="T18" fmla="*/ 2147483647 w 142"/>
              <a:gd name="T19" fmla="*/ 2147483647 h 41"/>
              <a:gd name="T20" fmla="*/ 2147483647 w 142"/>
              <a:gd name="T21" fmla="*/ 2147483647 h 41"/>
              <a:gd name="T22" fmla="*/ 2147483647 w 142"/>
              <a:gd name="T23" fmla="*/ 2147483647 h 41"/>
              <a:gd name="T24" fmla="*/ 2147483647 w 142"/>
              <a:gd name="T25" fmla="*/ 2147483647 h 41"/>
              <a:gd name="T26" fmla="*/ 2147483647 w 142"/>
              <a:gd name="T27" fmla="*/ 2147483647 h 41"/>
              <a:gd name="T28" fmla="*/ 2147483647 w 142"/>
              <a:gd name="T29" fmla="*/ 0 h 41"/>
              <a:gd name="T30" fmla="*/ 2147483647 w 142"/>
              <a:gd name="T31" fmla="*/ 0 h 41"/>
              <a:gd name="T32" fmla="*/ 2147483647 w 142"/>
              <a:gd name="T33" fmla="*/ 0 h 41"/>
              <a:gd name="T34" fmla="*/ 2147483647 w 142"/>
              <a:gd name="T35" fmla="*/ 0 h 41"/>
              <a:gd name="T36" fmla="*/ 2147483647 w 142"/>
              <a:gd name="T37" fmla="*/ 0 h 41"/>
              <a:gd name="T38" fmla="*/ 2147483647 w 142"/>
              <a:gd name="T39" fmla="*/ 2147483647 h 41"/>
              <a:gd name="T40" fmla="*/ 2147483647 w 142"/>
              <a:gd name="T41" fmla="*/ 2147483647 h 41"/>
              <a:gd name="T42" fmla="*/ 2147483647 w 142"/>
              <a:gd name="T43" fmla="*/ 2147483647 h 41"/>
              <a:gd name="T44" fmla="*/ 2147483647 w 142"/>
              <a:gd name="T45" fmla="*/ 2147483647 h 41"/>
              <a:gd name="T46" fmla="*/ 0 w 142"/>
              <a:gd name="T47" fmla="*/ 2147483647 h 41"/>
              <a:gd name="T48" fmla="*/ 0 w 142"/>
              <a:gd name="T49" fmla="*/ 2147483647 h 41"/>
              <a:gd name="T50" fmla="*/ 0 w 142"/>
              <a:gd name="T51" fmla="*/ 2147483647 h 41"/>
              <a:gd name="T52" fmla="*/ 2147483647 w 142"/>
              <a:gd name="T53" fmla="*/ 2147483647 h 41"/>
              <a:gd name="T54" fmla="*/ 2147483647 w 142"/>
              <a:gd name="T55" fmla="*/ 2147483647 h 41"/>
              <a:gd name="T56" fmla="*/ 2147483647 w 142"/>
              <a:gd name="T57" fmla="*/ 2147483647 h 41"/>
              <a:gd name="T58" fmla="*/ 2147483647 w 142"/>
              <a:gd name="T59" fmla="*/ 2147483647 h 41"/>
              <a:gd name="T60" fmla="*/ 2147483647 w 142"/>
              <a:gd name="T61" fmla="*/ 2147483647 h 41"/>
              <a:gd name="T62" fmla="*/ 2147483647 w 142"/>
              <a:gd name="T63" fmla="*/ 2147483647 h 41"/>
              <a:gd name="T64" fmla="*/ 2147483647 w 142"/>
              <a:gd name="T65" fmla="*/ 2147483647 h 4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42"/>
              <a:gd name="T100" fmla="*/ 0 h 41"/>
              <a:gd name="T101" fmla="*/ 142 w 142"/>
              <a:gd name="T102" fmla="*/ 41 h 4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42" h="41">
                <a:moveTo>
                  <a:pt x="71" y="41"/>
                </a:moveTo>
                <a:lnTo>
                  <a:pt x="85" y="41"/>
                </a:lnTo>
                <a:lnTo>
                  <a:pt x="99" y="38"/>
                </a:lnTo>
                <a:lnTo>
                  <a:pt x="111" y="36"/>
                </a:lnTo>
                <a:lnTo>
                  <a:pt x="121" y="33"/>
                </a:lnTo>
                <a:lnTo>
                  <a:pt x="130" y="31"/>
                </a:lnTo>
                <a:lnTo>
                  <a:pt x="137" y="26"/>
                </a:lnTo>
                <a:lnTo>
                  <a:pt x="140" y="24"/>
                </a:lnTo>
                <a:lnTo>
                  <a:pt x="142" y="19"/>
                </a:lnTo>
                <a:lnTo>
                  <a:pt x="140" y="14"/>
                </a:lnTo>
                <a:lnTo>
                  <a:pt x="137" y="12"/>
                </a:lnTo>
                <a:lnTo>
                  <a:pt x="130" y="7"/>
                </a:lnTo>
                <a:lnTo>
                  <a:pt x="121" y="5"/>
                </a:lnTo>
                <a:lnTo>
                  <a:pt x="111" y="3"/>
                </a:lnTo>
                <a:lnTo>
                  <a:pt x="99" y="0"/>
                </a:lnTo>
                <a:lnTo>
                  <a:pt x="85" y="0"/>
                </a:lnTo>
                <a:lnTo>
                  <a:pt x="71" y="0"/>
                </a:lnTo>
                <a:lnTo>
                  <a:pt x="57" y="0"/>
                </a:lnTo>
                <a:lnTo>
                  <a:pt x="43" y="0"/>
                </a:lnTo>
                <a:lnTo>
                  <a:pt x="31" y="3"/>
                </a:lnTo>
                <a:lnTo>
                  <a:pt x="19" y="5"/>
                </a:lnTo>
                <a:lnTo>
                  <a:pt x="12" y="7"/>
                </a:lnTo>
                <a:lnTo>
                  <a:pt x="5" y="12"/>
                </a:lnTo>
                <a:lnTo>
                  <a:pt x="0" y="14"/>
                </a:lnTo>
                <a:lnTo>
                  <a:pt x="0" y="19"/>
                </a:lnTo>
                <a:lnTo>
                  <a:pt x="0" y="24"/>
                </a:lnTo>
                <a:lnTo>
                  <a:pt x="5" y="26"/>
                </a:lnTo>
                <a:lnTo>
                  <a:pt x="12" y="31"/>
                </a:lnTo>
                <a:lnTo>
                  <a:pt x="19" y="33"/>
                </a:lnTo>
                <a:lnTo>
                  <a:pt x="31" y="36"/>
                </a:lnTo>
                <a:lnTo>
                  <a:pt x="43" y="38"/>
                </a:lnTo>
                <a:lnTo>
                  <a:pt x="57" y="41"/>
                </a:lnTo>
                <a:lnTo>
                  <a:pt x="71" y="41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04" name="Rectangle 20"/>
          <p:cNvSpPr>
            <a:spLocks noChangeArrowheads="1"/>
          </p:cNvSpPr>
          <p:nvPr/>
        </p:nvSpPr>
        <p:spPr bwMode="auto">
          <a:xfrm>
            <a:off x="2936875" y="3983038"/>
            <a:ext cx="106363" cy="568325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05" name="Rectangle 21"/>
          <p:cNvSpPr>
            <a:spLocks noChangeArrowheads="1"/>
          </p:cNvSpPr>
          <p:nvPr/>
        </p:nvSpPr>
        <p:spPr bwMode="auto">
          <a:xfrm>
            <a:off x="2936875" y="3983038"/>
            <a:ext cx="106363" cy="5683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06" name="Rectangle 22"/>
          <p:cNvSpPr>
            <a:spLocks noChangeArrowheads="1"/>
          </p:cNvSpPr>
          <p:nvPr/>
        </p:nvSpPr>
        <p:spPr bwMode="auto">
          <a:xfrm>
            <a:off x="552450" y="4029075"/>
            <a:ext cx="68263" cy="519113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07" name="Rectangle 23"/>
          <p:cNvSpPr>
            <a:spLocks noChangeArrowheads="1"/>
          </p:cNvSpPr>
          <p:nvPr/>
        </p:nvSpPr>
        <p:spPr bwMode="auto">
          <a:xfrm>
            <a:off x="552450" y="4029075"/>
            <a:ext cx="68263" cy="519113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08" name="Freeform 24"/>
          <p:cNvSpPr>
            <a:spLocks/>
          </p:cNvSpPr>
          <p:nvPr/>
        </p:nvSpPr>
        <p:spPr bwMode="auto">
          <a:xfrm>
            <a:off x="620713" y="4029075"/>
            <a:ext cx="198437" cy="519113"/>
          </a:xfrm>
          <a:custGeom>
            <a:avLst/>
            <a:gdLst>
              <a:gd name="T0" fmla="*/ 0 w 125"/>
              <a:gd name="T1" fmla="*/ 2147483647 h 327"/>
              <a:gd name="T2" fmla="*/ 0 w 125"/>
              <a:gd name="T3" fmla="*/ 0 h 327"/>
              <a:gd name="T4" fmla="*/ 2147483647 w 125"/>
              <a:gd name="T5" fmla="*/ 2147483647 h 327"/>
              <a:gd name="T6" fmla="*/ 0 w 125"/>
              <a:gd name="T7" fmla="*/ 2147483647 h 327"/>
              <a:gd name="T8" fmla="*/ 0 60000 65536"/>
              <a:gd name="T9" fmla="*/ 0 60000 65536"/>
              <a:gd name="T10" fmla="*/ 0 60000 65536"/>
              <a:gd name="T11" fmla="*/ 0 60000 65536"/>
              <a:gd name="T12" fmla="*/ 0 w 125"/>
              <a:gd name="T13" fmla="*/ 0 h 327"/>
              <a:gd name="T14" fmla="*/ 125 w 125"/>
              <a:gd name="T15" fmla="*/ 327 h 3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5" h="327">
                <a:moveTo>
                  <a:pt x="0" y="327"/>
                </a:moveTo>
                <a:lnTo>
                  <a:pt x="0" y="0"/>
                </a:lnTo>
                <a:lnTo>
                  <a:pt x="125" y="163"/>
                </a:lnTo>
                <a:lnTo>
                  <a:pt x="0" y="327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09" name="Freeform 25"/>
          <p:cNvSpPr>
            <a:spLocks/>
          </p:cNvSpPr>
          <p:nvPr/>
        </p:nvSpPr>
        <p:spPr bwMode="auto">
          <a:xfrm>
            <a:off x="620713" y="4029075"/>
            <a:ext cx="198437" cy="519113"/>
          </a:xfrm>
          <a:custGeom>
            <a:avLst/>
            <a:gdLst>
              <a:gd name="T0" fmla="*/ 0 w 125"/>
              <a:gd name="T1" fmla="*/ 2147483647 h 327"/>
              <a:gd name="T2" fmla="*/ 0 w 125"/>
              <a:gd name="T3" fmla="*/ 0 h 327"/>
              <a:gd name="T4" fmla="*/ 2147483647 w 125"/>
              <a:gd name="T5" fmla="*/ 2147483647 h 327"/>
              <a:gd name="T6" fmla="*/ 0 w 125"/>
              <a:gd name="T7" fmla="*/ 2147483647 h 327"/>
              <a:gd name="T8" fmla="*/ 0 60000 65536"/>
              <a:gd name="T9" fmla="*/ 0 60000 65536"/>
              <a:gd name="T10" fmla="*/ 0 60000 65536"/>
              <a:gd name="T11" fmla="*/ 0 60000 65536"/>
              <a:gd name="T12" fmla="*/ 0 w 125"/>
              <a:gd name="T13" fmla="*/ 0 h 327"/>
              <a:gd name="T14" fmla="*/ 125 w 125"/>
              <a:gd name="T15" fmla="*/ 327 h 3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5" h="327">
                <a:moveTo>
                  <a:pt x="0" y="327"/>
                </a:moveTo>
                <a:lnTo>
                  <a:pt x="0" y="0"/>
                </a:lnTo>
                <a:lnTo>
                  <a:pt x="125" y="163"/>
                </a:lnTo>
                <a:lnTo>
                  <a:pt x="0" y="327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10" name="Rectangle 26"/>
          <p:cNvSpPr>
            <a:spLocks noChangeArrowheads="1"/>
          </p:cNvSpPr>
          <p:nvPr/>
        </p:nvSpPr>
        <p:spPr bwMode="auto">
          <a:xfrm>
            <a:off x="739775" y="4205288"/>
            <a:ext cx="1049338" cy="169862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11" name="Rectangle 27"/>
          <p:cNvSpPr>
            <a:spLocks noChangeArrowheads="1"/>
          </p:cNvSpPr>
          <p:nvPr/>
        </p:nvSpPr>
        <p:spPr bwMode="auto">
          <a:xfrm>
            <a:off x="739775" y="4205288"/>
            <a:ext cx="1049338" cy="169862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12" name="Rectangle 28"/>
          <p:cNvSpPr>
            <a:spLocks noChangeArrowheads="1"/>
          </p:cNvSpPr>
          <p:nvPr/>
        </p:nvSpPr>
        <p:spPr bwMode="auto">
          <a:xfrm>
            <a:off x="1247775" y="4179888"/>
            <a:ext cx="76200" cy="220662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13" name="Rectangle 29"/>
          <p:cNvSpPr>
            <a:spLocks noChangeArrowheads="1"/>
          </p:cNvSpPr>
          <p:nvPr/>
        </p:nvSpPr>
        <p:spPr bwMode="auto">
          <a:xfrm>
            <a:off x="1247775" y="4179888"/>
            <a:ext cx="76200" cy="220662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14" name="Rectangle 30"/>
          <p:cNvSpPr>
            <a:spLocks noChangeArrowheads="1"/>
          </p:cNvSpPr>
          <p:nvPr/>
        </p:nvSpPr>
        <p:spPr bwMode="auto">
          <a:xfrm>
            <a:off x="1308100" y="4156075"/>
            <a:ext cx="76200" cy="268288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15" name="Rectangle 31"/>
          <p:cNvSpPr>
            <a:spLocks noChangeArrowheads="1"/>
          </p:cNvSpPr>
          <p:nvPr/>
        </p:nvSpPr>
        <p:spPr bwMode="auto">
          <a:xfrm>
            <a:off x="1308100" y="4156075"/>
            <a:ext cx="76200" cy="268288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16" name="Rectangle 32"/>
          <p:cNvSpPr>
            <a:spLocks noChangeArrowheads="1"/>
          </p:cNvSpPr>
          <p:nvPr/>
        </p:nvSpPr>
        <p:spPr bwMode="auto">
          <a:xfrm>
            <a:off x="2052638" y="4138613"/>
            <a:ext cx="763587" cy="30480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17" name="Rectangle 33"/>
          <p:cNvSpPr>
            <a:spLocks noChangeArrowheads="1"/>
          </p:cNvSpPr>
          <p:nvPr/>
        </p:nvSpPr>
        <p:spPr bwMode="auto">
          <a:xfrm>
            <a:off x="2052638" y="4138613"/>
            <a:ext cx="763587" cy="3048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18" name="Rectangle 34"/>
          <p:cNvSpPr>
            <a:spLocks noChangeArrowheads="1"/>
          </p:cNvSpPr>
          <p:nvPr/>
        </p:nvSpPr>
        <p:spPr bwMode="auto">
          <a:xfrm>
            <a:off x="1376363" y="4138613"/>
            <a:ext cx="406400" cy="30480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19" name="Rectangle 35"/>
          <p:cNvSpPr>
            <a:spLocks noChangeArrowheads="1"/>
          </p:cNvSpPr>
          <p:nvPr/>
        </p:nvSpPr>
        <p:spPr bwMode="auto">
          <a:xfrm>
            <a:off x="1376363" y="4138613"/>
            <a:ext cx="406400" cy="3048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20" name="Rectangle 36"/>
          <p:cNvSpPr>
            <a:spLocks noChangeArrowheads="1"/>
          </p:cNvSpPr>
          <p:nvPr/>
        </p:nvSpPr>
        <p:spPr bwMode="auto">
          <a:xfrm>
            <a:off x="1658938" y="4108450"/>
            <a:ext cx="404812" cy="363538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21" name="Rectangle 37"/>
          <p:cNvSpPr>
            <a:spLocks noChangeArrowheads="1"/>
          </p:cNvSpPr>
          <p:nvPr/>
        </p:nvSpPr>
        <p:spPr bwMode="auto">
          <a:xfrm>
            <a:off x="1658938" y="4108450"/>
            <a:ext cx="404812" cy="363538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22" name="Freeform 38"/>
          <p:cNvSpPr>
            <a:spLocks/>
          </p:cNvSpPr>
          <p:nvPr/>
        </p:nvSpPr>
        <p:spPr bwMode="auto">
          <a:xfrm>
            <a:off x="2790825" y="4051300"/>
            <a:ext cx="93663" cy="474663"/>
          </a:xfrm>
          <a:custGeom>
            <a:avLst/>
            <a:gdLst>
              <a:gd name="T0" fmla="*/ 2147483647 w 59"/>
              <a:gd name="T1" fmla="*/ 0 h 299"/>
              <a:gd name="T2" fmla="*/ 2147483647 w 59"/>
              <a:gd name="T3" fmla="*/ 0 h 299"/>
              <a:gd name="T4" fmla="*/ 2147483647 w 59"/>
              <a:gd name="T5" fmla="*/ 0 h 299"/>
              <a:gd name="T6" fmla="*/ 2147483647 w 59"/>
              <a:gd name="T7" fmla="*/ 2147483647 h 299"/>
              <a:gd name="T8" fmla="*/ 2147483647 w 59"/>
              <a:gd name="T9" fmla="*/ 2147483647 h 299"/>
              <a:gd name="T10" fmla="*/ 2147483647 w 59"/>
              <a:gd name="T11" fmla="*/ 2147483647 h 299"/>
              <a:gd name="T12" fmla="*/ 2147483647 w 59"/>
              <a:gd name="T13" fmla="*/ 2147483647 h 299"/>
              <a:gd name="T14" fmla="*/ 2147483647 w 59"/>
              <a:gd name="T15" fmla="*/ 2147483647 h 299"/>
              <a:gd name="T16" fmla="*/ 2147483647 w 59"/>
              <a:gd name="T17" fmla="*/ 2147483647 h 299"/>
              <a:gd name="T18" fmla="*/ 2147483647 w 59"/>
              <a:gd name="T19" fmla="*/ 2147483647 h 299"/>
              <a:gd name="T20" fmla="*/ 2147483647 w 59"/>
              <a:gd name="T21" fmla="*/ 2147483647 h 299"/>
              <a:gd name="T22" fmla="*/ 2147483647 w 59"/>
              <a:gd name="T23" fmla="*/ 2147483647 h 299"/>
              <a:gd name="T24" fmla="*/ 2147483647 w 59"/>
              <a:gd name="T25" fmla="*/ 2147483647 h 299"/>
              <a:gd name="T26" fmla="*/ 2147483647 w 59"/>
              <a:gd name="T27" fmla="*/ 2147483647 h 299"/>
              <a:gd name="T28" fmla="*/ 2147483647 w 59"/>
              <a:gd name="T29" fmla="*/ 2147483647 h 299"/>
              <a:gd name="T30" fmla="*/ 2147483647 w 59"/>
              <a:gd name="T31" fmla="*/ 2147483647 h 299"/>
              <a:gd name="T32" fmla="*/ 2147483647 w 59"/>
              <a:gd name="T33" fmla="*/ 2147483647 h 299"/>
              <a:gd name="T34" fmla="*/ 2147483647 w 59"/>
              <a:gd name="T35" fmla="*/ 2147483647 h 299"/>
              <a:gd name="T36" fmla="*/ 2147483647 w 59"/>
              <a:gd name="T37" fmla="*/ 2147483647 h 299"/>
              <a:gd name="T38" fmla="*/ 2147483647 w 59"/>
              <a:gd name="T39" fmla="*/ 2147483647 h 299"/>
              <a:gd name="T40" fmla="*/ 2147483647 w 59"/>
              <a:gd name="T41" fmla="*/ 2147483647 h 299"/>
              <a:gd name="T42" fmla="*/ 2147483647 w 59"/>
              <a:gd name="T43" fmla="*/ 2147483647 h 299"/>
              <a:gd name="T44" fmla="*/ 2147483647 w 59"/>
              <a:gd name="T45" fmla="*/ 2147483647 h 299"/>
              <a:gd name="T46" fmla="*/ 2147483647 w 59"/>
              <a:gd name="T47" fmla="*/ 2147483647 h 299"/>
              <a:gd name="T48" fmla="*/ 2147483647 w 59"/>
              <a:gd name="T49" fmla="*/ 2147483647 h 299"/>
              <a:gd name="T50" fmla="*/ 2147483647 w 59"/>
              <a:gd name="T51" fmla="*/ 2147483647 h 299"/>
              <a:gd name="T52" fmla="*/ 0 w 59"/>
              <a:gd name="T53" fmla="*/ 2147483647 h 299"/>
              <a:gd name="T54" fmla="*/ 0 w 59"/>
              <a:gd name="T55" fmla="*/ 2147483647 h 299"/>
              <a:gd name="T56" fmla="*/ 0 w 59"/>
              <a:gd name="T57" fmla="*/ 2147483647 h 299"/>
              <a:gd name="T58" fmla="*/ 0 w 59"/>
              <a:gd name="T59" fmla="*/ 2147483647 h 299"/>
              <a:gd name="T60" fmla="*/ 2147483647 w 59"/>
              <a:gd name="T61" fmla="*/ 2147483647 h 299"/>
              <a:gd name="T62" fmla="*/ 2147483647 w 59"/>
              <a:gd name="T63" fmla="*/ 2147483647 h 299"/>
              <a:gd name="T64" fmla="*/ 2147483647 w 59"/>
              <a:gd name="T65" fmla="*/ 2147483647 h 299"/>
              <a:gd name="T66" fmla="*/ 2147483647 w 59"/>
              <a:gd name="T67" fmla="*/ 2147483647 h 299"/>
              <a:gd name="T68" fmla="*/ 2147483647 w 59"/>
              <a:gd name="T69" fmla="*/ 2147483647 h 299"/>
              <a:gd name="T70" fmla="*/ 2147483647 w 59"/>
              <a:gd name="T71" fmla="*/ 0 h 299"/>
              <a:gd name="T72" fmla="*/ 2147483647 w 59"/>
              <a:gd name="T73" fmla="*/ 0 h 2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9"/>
              <a:gd name="T112" fmla="*/ 0 h 299"/>
              <a:gd name="T113" fmla="*/ 59 w 59"/>
              <a:gd name="T114" fmla="*/ 299 h 2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9" h="299">
                <a:moveTo>
                  <a:pt x="28" y="0"/>
                </a:moveTo>
                <a:lnTo>
                  <a:pt x="28" y="0"/>
                </a:lnTo>
                <a:lnTo>
                  <a:pt x="35" y="0"/>
                </a:lnTo>
                <a:lnTo>
                  <a:pt x="40" y="2"/>
                </a:lnTo>
                <a:lnTo>
                  <a:pt x="45" y="5"/>
                </a:lnTo>
                <a:lnTo>
                  <a:pt x="50" y="9"/>
                </a:lnTo>
                <a:lnTo>
                  <a:pt x="54" y="14"/>
                </a:lnTo>
                <a:lnTo>
                  <a:pt x="57" y="19"/>
                </a:lnTo>
                <a:lnTo>
                  <a:pt x="59" y="24"/>
                </a:lnTo>
                <a:lnTo>
                  <a:pt x="59" y="31"/>
                </a:lnTo>
                <a:lnTo>
                  <a:pt x="59" y="270"/>
                </a:lnTo>
                <a:lnTo>
                  <a:pt x="59" y="275"/>
                </a:lnTo>
                <a:lnTo>
                  <a:pt x="57" y="282"/>
                </a:lnTo>
                <a:lnTo>
                  <a:pt x="54" y="287"/>
                </a:lnTo>
                <a:lnTo>
                  <a:pt x="50" y="292"/>
                </a:lnTo>
                <a:lnTo>
                  <a:pt x="45" y="294"/>
                </a:lnTo>
                <a:lnTo>
                  <a:pt x="40" y="296"/>
                </a:lnTo>
                <a:lnTo>
                  <a:pt x="35" y="299"/>
                </a:lnTo>
                <a:lnTo>
                  <a:pt x="28" y="299"/>
                </a:lnTo>
                <a:lnTo>
                  <a:pt x="23" y="299"/>
                </a:lnTo>
                <a:lnTo>
                  <a:pt x="16" y="296"/>
                </a:lnTo>
                <a:lnTo>
                  <a:pt x="12" y="294"/>
                </a:lnTo>
                <a:lnTo>
                  <a:pt x="7" y="292"/>
                </a:lnTo>
                <a:lnTo>
                  <a:pt x="4" y="287"/>
                </a:lnTo>
                <a:lnTo>
                  <a:pt x="2" y="282"/>
                </a:lnTo>
                <a:lnTo>
                  <a:pt x="0" y="275"/>
                </a:lnTo>
                <a:lnTo>
                  <a:pt x="0" y="270"/>
                </a:lnTo>
                <a:lnTo>
                  <a:pt x="0" y="31"/>
                </a:lnTo>
                <a:lnTo>
                  <a:pt x="0" y="24"/>
                </a:lnTo>
                <a:lnTo>
                  <a:pt x="2" y="19"/>
                </a:lnTo>
                <a:lnTo>
                  <a:pt x="4" y="14"/>
                </a:lnTo>
                <a:lnTo>
                  <a:pt x="7" y="9"/>
                </a:lnTo>
                <a:lnTo>
                  <a:pt x="12" y="5"/>
                </a:lnTo>
                <a:lnTo>
                  <a:pt x="16" y="2"/>
                </a:lnTo>
                <a:lnTo>
                  <a:pt x="23" y="0"/>
                </a:lnTo>
                <a:lnTo>
                  <a:pt x="28" y="0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23" name="Freeform 39"/>
          <p:cNvSpPr>
            <a:spLocks/>
          </p:cNvSpPr>
          <p:nvPr/>
        </p:nvSpPr>
        <p:spPr bwMode="auto">
          <a:xfrm>
            <a:off x="2790825" y="4051300"/>
            <a:ext cx="93663" cy="474663"/>
          </a:xfrm>
          <a:custGeom>
            <a:avLst/>
            <a:gdLst>
              <a:gd name="T0" fmla="*/ 2147483647 w 59"/>
              <a:gd name="T1" fmla="*/ 0 h 299"/>
              <a:gd name="T2" fmla="*/ 2147483647 w 59"/>
              <a:gd name="T3" fmla="*/ 0 h 299"/>
              <a:gd name="T4" fmla="*/ 2147483647 w 59"/>
              <a:gd name="T5" fmla="*/ 2147483647 h 299"/>
              <a:gd name="T6" fmla="*/ 2147483647 w 59"/>
              <a:gd name="T7" fmla="*/ 2147483647 h 299"/>
              <a:gd name="T8" fmla="*/ 2147483647 w 59"/>
              <a:gd name="T9" fmla="*/ 2147483647 h 299"/>
              <a:gd name="T10" fmla="*/ 2147483647 w 59"/>
              <a:gd name="T11" fmla="*/ 2147483647 h 299"/>
              <a:gd name="T12" fmla="*/ 2147483647 w 59"/>
              <a:gd name="T13" fmla="*/ 2147483647 h 299"/>
              <a:gd name="T14" fmla="*/ 2147483647 w 59"/>
              <a:gd name="T15" fmla="*/ 2147483647 h 299"/>
              <a:gd name="T16" fmla="*/ 2147483647 w 59"/>
              <a:gd name="T17" fmla="*/ 2147483647 h 299"/>
              <a:gd name="T18" fmla="*/ 2147483647 w 59"/>
              <a:gd name="T19" fmla="*/ 2147483647 h 299"/>
              <a:gd name="T20" fmla="*/ 2147483647 w 59"/>
              <a:gd name="T21" fmla="*/ 2147483647 h 299"/>
              <a:gd name="T22" fmla="*/ 2147483647 w 59"/>
              <a:gd name="T23" fmla="*/ 2147483647 h 299"/>
              <a:gd name="T24" fmla="*/ 2147483647 w 59"/>
              <a:gd name="T25" fmla="*/ 2147483647 h 299"/>
              <a:gd name="T26" fmla="*/ 2147483647 w 59"/>
              <a:gd name="T27" fmla="*/ 2147483647 h 299"/>
              <a:gd name="T28" fmla="*/ 2147483647 w 59"/>
              <a:gd name="T29" fmla="*/ 2147483647 h 299"/>
              <a:gd name="T30" fmla="*/ 2147483647 w 59"/>
              <a:gd name="T31" fmla="*/ 2147483647 h 299"/>
              <a:gd name="T32" fmla="*/ 2147483647 w 59"/>
              <a:gd name="T33" fmla="*/ 2147483647 h 299"/>
              <a:gd name="T34" fmla="*/ 2147483647 w 59"/>
              <a:gd name="T35" fmla="*/ 2147483647 h 299"/>
              <a:gd name="T36" fmla="*/ 2147483647 w 59"/>
              <a:gd name="T37" fmla="*/ 2147483647 h 299"/>
              <a:gd name="T38" fmla="*/ 2147483647 w 59"/>
              <a:gd name="T39" fmla="*/ 2147483647 h 299"/>
              <a:gd name="T40" fmla="*/ 2147483647 w 59"/>
              <a:gd name="T41" fmla="*/ 2147483647 h 299"/>
              <a:gd name="T42" fmla="*/ 2147483647 w 59"/>
              <a:gd name="T43" fmla="*/ 2147483647 h 299"/>
              <a:gd name="T44" fmla="*/ 2147483647 w 59"/>
              <a:gd name="T45" fmla="*/ 2147483647 h 299"/>
              <a:gd name="T46" fmla="*/ 2147483647 w 59"/>
              <a:gd name="T47" fmla="*/ 2147483647 h 299"/>
              <a:gd name="T48" fmla="*/ 0 w 59"/>
              <a:gd name="T49" fmla="*/ 2147483647 h 299"/>
              <a:gd name="T50" fmla="*/ 0 w 59"/>
              <a:gd name="T51" fmla="*/ 2147483647 h 299"/>
              <a:gd name="T52" fmla="*/ 0 w 59"/>
              <a:gd name="T53" fmla="*/ 2147483647 h 299"/>
              <a:gd name="T54" fmla="*/ 0 w 59"/>
              <a:gd name="T55" fmla="*/ 2147483647 h 299"/>
              <a:gd name="T56" fmla="*/ 2147483647 w 59"/>
              <a:gd name="T57" fmla="*/ 2147483647 h 299"/>
              <a:gd name="T58" fmla="*/ 2147483647 w 59"/>
              <a:gd name="T59" fmla="*/ 2147483647 h 299"/>
              <a:gd name="T60" fmla="*/ 2147483647 w 59"/>
              <a:gd name="T61" fmla="*/ 2147483647 h 299"/>
              <a:gd name="T62" fmla="*/ 2147483647 w 59"/>
              <a:gd name="T63" fmla="*/ 2147483647 h 299"/>
              <a:gd name="T64" fmla="*/ 2147483647 w 59"/>
              <a:gd name="T65" fmla="*/ 2147483647 h 299"/>
              <a:gd name="T66" fmla="*/ 2147483647 w 59"/>
              <a:gd name="T67" fmla="*/ 0 h 299"/>
              <a:gd name="T68" fmla="*/ 2147483647 w 59"/>
              <a:gd name="T69" fmla="*/ 0 h 29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9"/>
              <a:gd name="T106" fmla="*/ 0 h 299"/>
              <a:gd name="T107" fmla="*/ 59 w 59"/>
              <a:gd name="T108" fmla="*/ 299 h 29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9" h="299">
                <a:moveTo>
                  <a:pt x="28" y="0"/>
                </a:moveTo>
                <a:lnTo>
                  <a:pt x="35" y="0"/>
                </a:lnTo>
                <a:lnTo>
                  <a:pt x="40" y="2"/>
                </a:lnTo>
                <a:lnTo>
                  <a:pt x="45" y="5"/>
                </a:lnTo>
                <a:lnTo>
                  <a:pt x="50" y="9"/>
                </a:lnTo>
                <a:lnTo>
                  <a:pt x="54" y="14"/>
                </a:lnTo>
                <a:lnTo>
                  <a:pt x="57" y="19"/>
                </a:lnTo>
                <a:lnTo>
                  <a:pt x="59" y="24"/>
                </a:lnTo>
                <a:lnTo>
                  <a:pt x="59" y="31"/>
                </a:lnTo>
                <a:lnTo>
                  <a:pt x="59" y="270"/>
                </a:lnTo>
                <a:lnTo>
                  <a:pt x="59" y="275"/>
                </a:lnTo>
                <a:lnTo>
                  <a:pt x="57" y="282"/>
                </a:lnTo>
                <a:lnTo>
                  <a:pt x="54" y="287"/>
                </a:lnTo>
                <a:lnTo>
                  <a:pt x="50" y="292"/>
                </a:lnTo>
                <a:lnTo>
                  <a:pt x="45" y="294"/>
                </a:lnTo>
                <a:lnTo>
                  <a:pt x="40" y="296"/>
                </a:lnTo>
                <a:lnTo>
                  <a:pt x="35" y="299"/>
                </a:lnTo>
                <a:lnTo>
                  <a:pt x="28" y="299"/>
                </a:lnTo>
                <a:lnTo>
                  <a:pt x="23" y="299"/>
                </a:lnTo>
                <a:lnTo>
                  <a:pt x="16" y="296"/>
                </a:lnTo>
                <a:lnTo>
                  <a:pt x="12" y="294"/>
                </a:lnTo>
                <a:lnTo>
                  <a:pt x="7" y="292"/>
                </a:lnTo>
                <a:lnTo>
                  <a:pt x="4" y="287"/>
                </a:lnTo>
                <a:lnTo>
                  <a:pt x="2" y="282"/>
                </a:lnTo>
                <a:lnTo>
                  <a:pt x="0" y="275"/>
                </a:lnTo>
                <a:lnTo>
                  <a:pt x="0" y="270"/>
                </a:lnTo>
                <a:lnTo>
                  <a:pt x="0" y="31"/>
                </a:lnTo>
                <a:lnTo>
                  <a:pt x="0" y="24"/>
                </a:lnTo>
                <a:lnTo>
                  <a:pt x="2" y="19"/>
                </a:lnTo>
                <a:lnTo>
                  <a:pt x="4" y="14"/>
                </a:lnTo>
                <a:lnTo>
                  <a:pt x="7" y="9"/>
                </a:lnTo>
                <a:lnTo>
                  <a:pt x="12" y="5"/>
                </a:lnTo>
                <a:lnTo>
                  <a:pt x="16" y="2"/>
                </a:lnTo>
                <a:lnTo>
                  <a:pt x="23" y="0"/>
                </a:lnTo>
                <a:lnTo>
                  <a:pt x="28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24" name="Rectangle 40"/>
          <p:cNvSpPr>
            <a:spLocks noChangeArrowheads="1"/>
          </p:cNvSpPr>
          <p:nvPr/>
        </p:nvSpPr>
        <p:spPr bwMode="auto">
          <a:xfrm>
            <a:off x="7138988" y="2613025"/>
            <a:ext cx="312737" cy="27622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25" name="Rectangle 41"/>
          <p:cNvSpPr>
            <a:spLocks noChangeArrowheads="1"/>
          </p:cNvSpPr>
          <p:nvPr/>
        </p:nvSpPr>
        <p:spPr bwMode="auto">
          <a:xfrm>
            <a:off x="7138988" y="2613025"/>
            <a:ext cx="312737" cy="2762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26" name="Freeform 42"/>
          <p:cNvSpPr>
            <a:spLocks/>
          </p:cNvSpPr>
          <p:nvPr/>
        </p:nvSpPr>
        <p:spPr bwMode="auto">
          <a:xfrm>
            <a:off x="7142163" y="2541588"/>
            <a:ext cx="301625" cy="155575"/>
          </a:xfrm>
          <a:custGeom>
            <a:avLst/>
            <a:gdLst>
              <a:gd name="T0" fmla="*/ 2147483647 w 190"/>
              <a:gd name="T1" fmla="*/ 0 h 98"/>
              <a:gd name="T2" fmla="*/ 2147483647 w 190"/>
              <a:gd name="T3" fmla="*/ 0 h 98"/>
              <a:gd name="T4" fmla="*/ 2147483647 w 190"/>
              <a:gd name="T5" fmla="*/ 2147483647 h 98"/>
              <a:gd name="T6" fmla="*/ 2147483647 w 190"/>
              <a:gd name="T7" fmla="*/ 2147483647 h 98"/>
              <a:gd name="T8" fmla="*/ 2147483647 w 190"/>
              <a:gd name="T9" fmla="*/ 2147483647 h 98"/>
              <a:gd name="T10" fmla="*/ 2147483647 w 190"/>
              <a:gd name="T11" fmla="*/ 2147483647 h 98"/>
              <a:gd name="T12" fmla="*/ 2147483647 w 190"/>
              <a:gd name="T13" fmla="*/ 2147483647 h 98"/>
              <a:gd name="T14" fmla="*/ 2147483647 w 190"/>
              <a:gd name="T15" fmla="*/ 2147483647 h 98"/>
              <a:gd name="T16" fmla="*/ 2147483647 w 190"/>
              <a:gd name="T17" fmla="*/ 2147483647 h 98"/>
              <a:gd name="T18" fmla="*/ 2147483647 w 190"/>
              <a:gd name="T19" fmla="*/ 2147483647 h 98"/>
              <a:gd name="T20" fmla="*/ 2147483647 w 190"/>
              <a:gd name="T21" fmla="*/ 2147483647 h 98"/>
              <a:gd name="T22" fmla="*/ 2147483647 w 190"/>
              <a:gd name="T23" fmla="*/ 2147483647 h 98"/>
              <a:gd name="T24" fmla="*/ 2147483647 w 190"/>
              <a:gd name="T25" fmla="*/ 2147483647 h 98"/>
              <a:gd name="T26" fmla="*/ 2147483647 w 190"/>
              <a:gd name="T27" fmla="*/ 2147483647 h 98"/>
              <a:gd name="T28" fmla="*/ 2147483647 w 190"/>
              <a:gd name="T29" fmla="*/ 2147483647 h 98"/>
              <a:gd name="T30" fmla="*/ 2147483647 w 190"/>
              <a:gd name="T31" fmla="*/ 2147483647 h 98"/>
              <a:gd name="T32" fmla="*/ 2147483647 w 190"/>
              <a:gd name="T33" fmla="*/ 2147483647 h 98"/>
              <a:gd name="T34" fmla="*/ 2147483647 w 190"/>
              <a:gd name="T35" fmla="*/ 2147483647 h 98"/>
              <a:gd name="T36" fmla="*/ 2147483647 w 190"/>
              <a:gd name="T37" fmla="*/ 2147483647 h 98"/>
              <a:gd name="T38" fmla="*/ 2147483647 w 190"/>
              <a:gd name="T39" fmla="*/ 2147483647 h 98"/>
              <a:gd name="T40" fmla="*/ 2147483647 w 190"/>
              <a:gd name="T41" fmla="*/ 2147483647 h 98"/>
              <a:gd name="T42" fmla="*/ 2147483647 w 190"/>
              <a:gd name="T43" fmla="*/ 2147483647 h 98"/>
              <a:gd name="T44" fmla="*/ 2147483647 w 190"/>
              <a:gd name="T45" fmla="*/ 2147483647 h 98"/>
              <a:gd name="T46" fmla="*/ 2147483647 w 190"/>
              <a:gd name="T47" fmla="*/ 2147483647 h 98"/>
              <a:gd name="T48" fmla="*/ 0 w 190"/>
              <a:gd name="T49" fmla="*/ 2147483647 h 98"/>
              <a:gd name="T50" fmla="*/ 2147483647 w 190"/>
              <a:gd name="T51" fmla="*/ 2147483647 h 98"/>
              <a:gd name="T52" fmla="*/ 2147483647 w 190"/>
              <a:gd name="T53" fmla="*/ 2147483647 h 98"/>
              <a:gd name="T54" fmla="*/ 2147483647 w 190"/>
              <a:gd name="T55" fmla="*/ 2147483647 h 98"/>
              <a:gd name="T56" fmla="*/ 2147483647 w 190"/>
              <a:gd name="T57" fmla="*/ 2147483647 h 98"/>
              <a:gd name="T58" fmla="*/ 2147483647 w 190"/>
              <a:gd name="T59" fmla="*/ 2147483647 h 98"/>
              <a:gd name="T60" fmla="*/ 2147483647 w 190"/>
              <a:gd name="T61" fmla="*/ 2147483647 h 98"/>
              <a:gd name="T62" fmla="*/ 2147483647 w 190"/>
              <a:gd name="T63" fmla="*/ 0 h 98"/>
              <a:gd name="T64" fmla="*/ 2147483647 w 190"/>
              <a:gd name="T65" fmla="*/ 0 h 9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0"/>
              <a:gd name="T100" fmla="*/ 0 h 98"/>
              <a:gd name="T101" fmla="*/ 190 w 190"/>
              <a:gd name="T102" fmla="*/ 98 h 9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0" h="98">
                <a:moveTo>
                  <a:pt x="95" y="0"/>
                </a:moveTo>
                <a:lnTo>
                  <a:pt x="114" y="0"/>
                </a:lnTo>
                <a:lnTo>
                  <a:pt x="133" y="3"/>
                </a:lnTo>
                <a:lnTo>
                  <a:pt x="147" y="8"/>
                </a:lnTo>
                <a:lnTo>
                  <a:pt x="161" y="15"/>
                </a:lnTo>
                <a:lnTo>
                  <a:pt x="173" y="22"/>
                </a:lnTo>
                <a:lnTo>
                  <a:pt x="183" y="29"/>
                </a:lnTo>
                <a:lnTo>
                  <a:pt x="188" y="38"/>
                </a:lnTo>
                <a:lnTo>
                  <a:pt x="190" y="48"/>
                </a:lnTo>
                <a:lnTo>
                  <a:pt x="188" y="57"/>
                </a:lnTo>
                <a:lnTo>
                  <a:pt x="183" y="67"/>
                </a:lnTo>
                <a:lnTo>
                  <a:pt x="173" y="76"/>
                </a:lnTo>
                <a:lnTo>
                  <a:pt x="161" y="83"/>
                </a:lnTo>
                <a:lnTo>
                  <a:pt x="147" y="88"/>
                </a:lnTo>
                <a:lnTo>
                  <a:pt x="133" y="93"/>
                </a:lnTo>
                <a:lnTo>
                  <a:pt x="114" y="95"/>
                </a:lnTo>
                <a:lnTo>
                  <a:pt x="95" y="98"/>
                </a:lnTo>
                <a:lnTo>
                  <a:pt x="76" y="95"/>
                </a:lnTo>
                <a:lnTo>
                  <a:pt x="60" y="93"/>
                </a:lnTo>
                <a:lnTo>
                  <a:pt x="43" y="88"/>
                </a:lnTo>
                <a:lnTo>
                  <a:pt x="29" y="83"/>
                </a:lnTo>
                <a:lnTo>
                  <a:pt x="17" y="76"/>
                </a:lnTo>
                <a:lnTo>
                  <a:pt x="7" y="67"/>
                </a:lnTo>
                <a:lnTo>
                  <a:pt x="3" y="57"/>
                </a:lnTo>
                <a:lnTo>
                  <a:pt x="0" y="48"/>
                </a:lnTo>
                <a:lnTo>
                  <a:pt x="3" y="38"/>
                </a:lnTo>
                <a:lnTo>
                  <a:pt x="7" y="29"/>
                </a:lnTo>
                <a:lnTo>
                  <a:pt x="17" y="22"/>
                </a:lnTo>
                <a:lnTo>
                  <a:pt x="29" y="15"/>
                </a:lnTo>
                <a:lnTo>
                  <a:pt x="43" y="8"/>
                </a:lnTo>
                <a:lnTo>
                  <a:pt x="60" y="3"/>
                </a:lnTo>
                <a:lnTo>
                  <a:pt x="76" y="0"/>
                </a:lnTo>
                <a:lnTo>
                  <a:pt x="95" y="0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27" name="Freeform 43"/>
          <p:cNvSpPr>
            <a:spLocks/>
          </p:cNvSpPr>
          <p:nvPr/>
        </p:nvSpPr>
        <p:spPr bwMode="auto">
          <a:xfrm>
            <a:off x="7138988" y="2538413"/>
            <a:ext cx="312737" cy="79375"/>
          </a:xfrm>
          <a:custGeom>
            <a:avLst/>
            <a:gdLst>
              <a:gd name="T0" fmla="*/ 0 w 197"/>
              <a:gd name="T1" fmla="*/ 2147483647 h 50"/>
              <a:gd name="T2" fmla="*/ 0 w 197"/>
              <a:gd name="T3" fmla="*/ 2147483647 h 50"/>
              <a:gd name="T4" fmla="*/ 2147483647 w 197"/>
              <a:gd name="T5" fmla="*/ 2147483647 h 50"/>
              <a:gd name="T6" fmla="*/ 2147483647 w 197"/>
              <a:gd name="T7" fmla="*/ 2147483647 h 50"/>
              <a:gd name="T8" fmla="*/ 2147483647 w 197"/>
              <a:gd name="T9" fmla="*/ 2147483647 h 50"/>
              <a:gd name="T10" fmla="*/ 2147483647 w 197"/>
              <a:gd name="T11" fmla="*/ 2147483647 h 50"/>
              <a:gd name="T12" fmla="*/ 2147483647 w 197"/>
              <a:gd name="T13" fmla="*/ 2147483647 h 50"/>
              <a:gd name="T14" fmla="*/ 2147483647 w 197"/>
              <a:gd name="T15" fmla="*/ 0 h 50"/>
              <a:gd name="T16" fmla="*/ 2147483647 w 197"/>
              <a:gd name="T17" fmla="*/ 0 h 50"/>
              <a:gd name="T18" fmla="*/ 2147483647 w 197"/>
              <a:gd name="T19" fmla="*/ 0 h 50"/>
              <a:gd name="T20" fmla="*/ 2147483647 w 197"/>
              <a:gd name="T21" fmla="*/ 2147483647 h 50"/>
              <a:gd name="T22" fmla="*/ 2147483647 w 197"/>
              <a:gd name="T23" fmla="*/ 2147483647 h 50"/>
              <a:gd name="T24" fmla="*/ 2147483647 w 197"/>
              <a:gd name="T25" fmla="*/ 2147483647 h 50"/>
              <a:gd name="T26" fmla="*/ 2147483647 w 197"/>
              <a:gd name="T27" fmla="*/ 2147483647 h 50"/>
              <a:gd name="T28" fmla="*/ 2147483647 w 197"/>
              <a:gd name="T29" fmla="*/ 2147483647 h 50"/>
              <a:gd name="T30" fmla="*/ 2147483647 w 197"/>
              <a:gd name="T31" fmla="*/ 2147483647 h 50"/>
              <a:gd name="T32" fmla="*/ 2147483647 w 197"/>
              <a:gd name="T33" fmla="*/ 2147483647 h 5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97"/>
              <a:gd name="T52" fmla="*/ 0 h 50"/>
              <a:gd name="T53" fmla="*/ 197 w 197"/>
              <a:gd name="T54" fmla="*/ 50 h 5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97" h="50">
                <a:moveTo>
                  <a:pt x="0" y="50"/>
                </a:moveTo>
                <a:lnTo>
                  <a:pt x="0" y="40"/>
                </a:lnTo>
                <a:lnTo>
                  <a:pt x="7" y="31"/>
                </a:lnTo>
                <a:lnTo>
                  <a:pt x="17" y="21"/>
                </a:lnTo>
                <a:lnTo>
                  <a:pt x="28" y="14"/>
                </a:lnTo>
                <a:lnTo>
                  <a:pt x="43" y="7"/>
                </a:lnTo>
                <a:lnTo>
                  <a:pt x="59" y="2"/>
                </a:lnTo>
                <a:lnTo>
                  <a:pt x="78" y="0"/>
                </a:lnTo>
                <a:lnTo>
                  <a:pt x="97" y="0"/>
                </a:lnTo>
                <a:lnTo>
                  <a:pt x="116" y="0"/>
                </a:lnTo>
                <a:lnTo>
                  <a:pt x="135" y="2"/>
                </a:lnTo>
                <a:lnTo>
                  <a:pt x="152" y="7"/>
                </a:lnTo>
                <a:lnTo>
                  <a:pt x="168" y="14"/>
                </a:lnTo>
                <a:lnTo>
                  <a:pt x="180" y="21"/>
                </a:lnTo>
                <a:lnTo>
                  <a:pt x="187" y="31"/>
                </a:lnTo>
                <a:lnTo>
                  <a:pt x="194" y="40"/>
                </a:lnTo>
                <a:lnTo>
                  <a:pt x="197" y="5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28" name="Rectangle 44"/>
          <p:cNvSpPr>
            <a:spLocks noChangeArrowheads="1"/>
          </p:cNvSpPr>
          <p:nvPr/>
        </p:nvSpPr>
        <p:spPr bwMode="auto">
          <a:xfrm>
            <a:off x="7119938" y="3035300"/>
            <a:ext cx="346075" cy="6350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29" name="Rectangle 45"/>
          <p:cNvSpPr>
            <a:spLocks noChangeArrowheads="1"/>
          </p:cNvSpPr>
          <p:nvPr/>
        </p:nvSpPr>
        <p:spPr bwMode="auto">
          <a:xfrm>
            <a:off x="7119938" y="3035300"/>
            <a:ext cx="346075" cy="635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30" name="Freeform 46"/>
          <p:cNvSpPr>
            <a:spLocks/>
          </p:cNvSpPr>
          <p:nvPr/>
        </p:nvSpPr>
        <p:spPr bwMode="auto">
          <a:xfrm>
            <a:off x="7010400" y="3856038"/>
            <a:ext cx="565150" cy="288925"/>
          </a:xfrm>
          <a:custGeom>
            <a:avLst/>
            <a:gdLst>
              <a:gd name="T0" fmla="*/ 0 w 356"/>
              <a:gd name="T1" fmla="*/ 0 h 182"/>
              <a:gd name="T2" fmla="*/ 2147483647 w 356"/>
              <a:gd name="T3" fmla="*/ 2147483647 h 182"/>
              <a:gd name="T4" fmla="*/ 2147483647 w 356"/>
              <a:gd name="T5" fmla="*/ 2147483647 h 182"/>
              <a:gd name="T6" fmla="*/ 2147483647 w 356"/>
              <a:gd name="T7" fmla="*/ 2147483647 h 182"/>
              <a:gd name="T8" fmla="*/ 2147483647 w 356"/>
              <a:gd name="T9" fmla="*/ 2147483647 h 182"/>
              <a:gd name="T10" fmla="*/ 2147483647 w 356"/>
              <a:gd name="T11" fmla="*/ 2147483647 h 182"/>
              <a:gd name="T12" fmla="*/ 2147483647 w 356"/>
              <a:gd name="T13" fmla="*/ 2147483647 h 182"/>
              <a:gd name="T14" fmla="*/ 2147483647 w 356"/>
              <a:gd name="T15" fmla="*/ 2147483647 h 182"/>
              <a:gd name="T16" fmla="*/ 2147483647 w 356"/>
              <a:gd name="T17" fmla="*/ 2147483647 h 182"/>
              <a:gd name="T18" fmla="*/ 2147483647 w 356"/>
              <a:gd name="T19" fmla="*/ 2147483647 h 182"/>
              <a:gd name="T20" fmla="*/ 2147483647 w 356"/>
              <a:gd name="T21" fmla="*/ 2147483647 h 182"/>
              <a:gd name="T22" fmla="*/ 2147483647 w 356"/>
              <a:gd name="T23" fmla="*/ 2147483647 h 182"/>
              <a:gd name="T24" fmla="*/ 2147483647 w 356"/>
              <a:gd name="T25" fmla="*/ 2147483647 h 182"/>
              <a:gd name="T26" fmla="*/ 2147483647 w 356"/>
              <a:gd name="T27" fmla="*/ 2147483647 h 182"/>
              <a:gd name="T28" fmla="*/ 2147483647 w 356"/>
              <a:gd name="T29" fmla="*/ 2147483647 h 182"/>
              <a:gd name="T30" fmla="*/ 2147483647 w 356"/>
              <a:gd name="T31" fmla="*/ 2147483647 h 182"/>
              <a:gd name="T32" fmla="*/ 2147483647 w 356"/>
              <a:gd name="T33" fmla="*/ 2147483647 h 182"/>
              <a:gd name="T34" fmla="*/ 2147483647 w 356"/>
              <a:gd name="T35" fmla="*/ 2147483647 h 182"/>
              <a:gd name="T36" fmla="*/ 2147483647 w 356"/>
              <a:gd name="T37" fmla="*/ 2147483647 h 182"/>
              <a:gd name="T38" fmla="*/ 2147483647 w 356"/>
              <a:gd name="T39" fmla="*/ 2147483647 h 182"/>
              <a:gd name="T40" fmla="*/ 2147483647 w 356"/>
              <a:gd name="T41" fmla="*/ 2147483647 h 182"/>
              <a:gd name="T42" fmla="*/ 2147483647 w 356"/>
              <a:gd name="T43" fmla="*/ 2147483647 h 182"/>
              <a:gd name="T44" fmla="*/ 2147483647 w 356"/>
              <a:gd name="T45" fmla="*/ 2147483647 h 182"/>
              <a:gd name="T46" fmla="*/ 2147483647 w 356"/>
              <a:gd name="T47" fmla="*/ 2147483647 h 182"/>
              <a:gd name="T48" fmla="*/ 2147483647 w 356"/>
              <a:gd name="T49" fmla="*/ 2147483647 h 182"/>
              <a:gd name="T50" fmla="*/ 2147483647 w 356"/>
              <a:gd name="T51" fmla="*/ 2147483647 h 182"/>
              <a:gd name="T52" fmla="*/ 2147483647 w 356"/>
              <a:gd name="T53" fmla="*/ 2147483647 h 182"/>
              <a:gd name="T54" fmla="*/ 2147483647 w 356"/>
              <a:gd name="T55" fmla="*/ 2147483647 h 182"/>
              <a:gd name="T56" fmla="*/ 2147483647 w 356"/>
              <a:gd name="T57" fmla="*/ 2147483647 h 182"/>
              <a:gd name="T58" fmla="*/ 2147483647 w 356"/>
              <a:gd name="T59" fmla="*/ 2147483647 h 182"/>
              <a:gd name="T60" fmla="*/ 2147483647 w 356"/>
              <a:gd name="T61" fmla="*/ 2147483647 h 182"/>
              <a:gd name="T62" fmla="*/ 0 w 356"/>
              <a:gd name="T63" fmla="*/ 2147483647 h 182"/>
              <a:gd name="T64" fmla="*/ 0 w 356"/>
              <a:gd name="T65" fmla="*/ 2147483647 h 182"/>
              <a:gd name="T66" fmla="*/ 0 w 356"/>
              <a:gd name="T67" fmla="*/ 2147483647 h 182"/>
              <a:gd name="T68" fmla="*/ 0 w 356"/>
              <a:gd name="T69" fmla="*/ 0 h 18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56"/>
              <a:gd name="T106" fmla="*/ 0 h 182"/>
              <a:gd name="T107" fmla="*/ 356 w 356"/>
              <a:gd name="T108" fmla="*/ 182 h 18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56" h="182">
                <a:moveTo>
                  <a:pt x="0" y="0"/>
                </a:moveTo>
                <a:lnTo>
                  <a:pt x="356" y="2"/>
                </a:lnTo>
                <a:lnTo>
                  <a:pt x="356" y="23"/>
                </a:lnTo>
                <a:lnTo>
                  <a:pt x="356" y="45"/>
                </a:lnTo>
                <a:lnTo>
                  <a:pt x="356" y="66"/>
                </a:lnTo>
                <a:lnTo>
                  <a:pt x="356" y="87"/>
                </a:lnTo>
                <a:lnTo>
                  <a:pt x="356" y="109"/>
                </a:lnTo>
                <a:lnTo>
                  <a:pt x="356" y="130"/>
                </a:lnTo>
                <a:lnTo>
                  <a:pt x="356" y="151"/>
                </a:lnTo>
                <a:lnTo>
                  <a:pt x="356" y="173"/>
                </a:lnTo>
                <a:lnTo>
                  <a:pt x="353" y="175"/>
                </a:lnTo>
                <a:lnTo>
                  <a:pt x="353" y="178"/>
                </a:lnTo>
                <a:lnTo>
                  <a:pt x="353" y="180"/>
                </a:lnTo>
                <a:lnTo>
                  <a:pt x="351" y="182"/>
                </a:lnTo>
                <a:lnTo>
                  <a:pt x="349" y="182"/>
                </a:lnTo>
                <a:lnTo>
                  <a:pt x="346" y="182"/>
                </a:lnTo>
                <a:lnTo>
                  <a:pt x="304" y="182"/>
                </a:lnTo>
                <a:lnTo>
                  <a:pt x="263" y="182"/>
                </a:lnTo>
                <a:lnTo>
                  <a:pt x="221" y="182"/>
                </a:lnTo>
                <a:lnTo>
                  <a:pt x="178" y="182"/>
                </a:lnTo>
                <a:lnTo>
                  <a:pt x="138" y="182"/>
                </a:lnTo>
                <a:lnTo>
                  <a:pt x="95" y="182"/>
                </a:lnTo>
                <a:lnTo>
                  <a:pt x="55" y="182"/>
                </a:lnTo>
                <a:lnTo>
                  <a:pt x="12" y="182"/>
                </a:lnTo>
                <a:lnTo>
                  <a:pt x="10" y="182"/>
                </a:lnTo>
                <a:lnTo>
                  <a:pt x="8" y="182"/>
                </a:lnTo>
                <a:lnTo>
                  <a:pt x="5" y="182"/>
                </a:lnTo>
                <a:lnTo>
                  <a:pt x="3" y="182"/>
                </a:lnTo>
                <a:lnTo>
                  <a:pt x="3" y="180"/>
                </a:lnTo>
                <a:lnTo>
                  <a:pt x="0" y="180"/>
                </a:lnTo>
                <a:lnTo>
                  <a:pt x="0" y="178"/>
                </a:lnTo>
                <a:lnTo>
                  <a:pt x="0" y="1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31" name="Rectangle 47"/>
          <p:cNvSpPr>
            <a:spLocks noChangeArrowheads="1"/>
          </p:cNvSpPr>
          <p:nvPr/>
        </p:nvSpPr>
        <p:spPr bwMode="auto">
          <a:xfrm>
            <a:off x="7267575" y="3295650"/>
            <a:ext cx="52388" cy="81597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32" name="Rectangle 48"/>
          <p:cNvSpPr>
            <a:spLocks noChangeArrowheads="1"/>
          </p:cNvSpPr>
          <p:nvPr/>
        </p:nvSpPr>
        <p:spPr bwMode="auto">
          <a:xfrm>
            <a:off x="7267575" y="3295650"/>
            <a:ext cx="52388" cy="81597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33" name="Rectangle 49"/>
          <p:cNvSpPr>
            <a:spLocks noChangeArrowheads="1"/>
          </p:cNvSpPr>
          <p:nvPr/>
        </p:nvSpPr>
        <p:spPr bwMode="auto">
          <a:xfrm>
            <a:off x="7267575" y="3856038"/>
            <a:ext cx="52388" cy="255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34" name="Freeform 50"/>
          <p:cNvSpPr>
            <a:spLocks/>
          </p:cNvSpPr>
          <p:nvPr/>
        </p:nvSpPr>
        <p:spPr bwMode="auto">
          <a:xfrm>
            <a:off x="7191375" y="3144838"/>
            <a:ext cx="203200" cy="157162"/>
          </a:xfrm>
          <a:custGeom>
            <a:avLst/>
            <a:gdLst>
              <a:gd name="T0" fmla="*/ 0 w 128"/>
              <a:gd name="T1" fmla="*/ 0 h 99"/>
              <a:gd name="T2" fmla="*/ 2147483647 w 128"/>
              <a:gd name="T3" fmla="*/ 2147483647 h 99"/>
              <a:gd name="T4" fmla="*/ 2147483647 w 128"/>
              <a:gd name="T5" fmla="*/ 2147483647 h 99"/>
              <a:gd name="T6" fmla="*/ 2147483647 w 128"/>
              <a:gd name="T7" fmla="*/ 0 h 99"/>
              <a:gd name="T8" fmla="*/ 0 w 128"/>
              <a:gd name="T9" fmla="*/ 0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99"/>
              <a:gd name="T17" fmla="*/ 128 w 128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99">
                <a:moveTo>
                  <a:pt x="0" y="0"/>
                </a:moveTo>
                <a:lnTo>
                  <a:pt x="40" y="99"/>
                </a:lnTo>
                <a:lnTo>
                  <a:pt x="88" y="99"/>
                </a:lnTo>
                <a:lnTo>
                  <a:pt x="128" y="0"/>
                </a:lnTo>
                <a:lnTo>
                  <a:pt x="0" y="0"/>
                </a:lnTo>
                <a:close/>
              </a:path>
            </a:pathLst>
          </a:custGeom>
          <a:solidFill>
            <a:srgbClr val="CCCCC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35" name="Freeform 51"/>
          <p:cNvSpPr>
            <a:spLocks/>
          </p:cNvSpPr>
          <p:nvPr/>
        </p:nvSpPr>
        <p:spPr bwMode="auto">
          <a:xfrm>
            <a:off x="7191375" y="3144838"/>
            <a:ext cx="203200" cy="157162"/>
          </a:xfrm>
          <a:custGeom>
            <a:avLst/>
            <a:gdLst>
              <a:gd name="T0" fmla="*/ 0 w 128"/>
              <a:gd name="T1" fmla="*/ 0 h 99"/>
              <a:gd name="T2" fmla="*/ 2147483647 w 128"/>
              <a:gd name="T3" fmla="*/ 2147483647 h 99"/>
              <a:gd name="T4" fmla="*/ 2147483647 w 128"/>
              <a:gd name="T5" fmla="*/ 2147483647 h 99"/>
              <a:gd name="T6" fmla="*/ 2147483647 w 128"/>
              <a:gd name="T7" fmla="*/ 0 h 99"/>
              <a:gd name="T8" fmla="*/ 0 w 128"/>
              <a:gd name="T9" fmla="*/ 0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99"/>
              <a:gd name="T17" fmla="*/ 128 w 128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99">
                <a:moveTo>
                  <a:pt x="0" y="0"/>
                </a:moveTo>
                <a:lnTo>
                  <a:pt x="40" y="99"/>
                </a:lnTo>
                <a:lnTo>
                  <a:pt x="88" y="99"/>
                </a:lnTo>
                <a:lnTo>
                  <a:pt x="128" y="0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36" name="Rectangle 52"/>
          <p:cNvSpPr>
            <a:spLocks noChangeArrowheads="1"/>
          </p:cNvSpPr>
          <p:nvPr/>
        </p:nvSpPr>
        <p:spPr bwMode="auto">
          <a:xfrm>
            <a:off x="5524500" y="2884488"/>
            <a:ext cx="1957388" cy="38100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37" name="Rectangle 53"/>
          <p:cNvSpPr>
            <a:spLocks noChangeArrowheads="1"/>
          </p:cNvSpPr>
          <p:nvPr/>
        </p:nvSpPr>
        <p:spPr bwMode="auto">
          <a:xfrm>
            <a:off x="5524500" y="2884488"/>
            <a:ext cx="1957388" cy="381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38" name="Freeform 54"/>
          <p:cNvSpPr>
            <a:spLocks/>
          </p:cNvSpPr>
          <p:nvPr/>
        </p:nvSpPr>
        <p:spPr bwMode="auto">
          <a:xfrm>
            <a:off x="7086600" y="3098800"/>
            <a:ext cx="417513" cy="46038"/>
          </a:xfrm>
          <a:custGeom>
            <a:avLst/>
            <a:gdLst>
              <a:gd name="T0" fmla="*/ 2147483647 w 263"/>
              <a:gd name="T1" fmla="*/ 0 h 29"/>
              <a:gd name="T2" fmla="*/ 2147483647 w 263"/>
              <a:gd name="T3" fmla="*/ 0 h 29"/>
              <a:gd name="T4" fmla="*/ 2147483647 w 263"/>
              <a:gd name="T5" fmla="*/ 0 h 29"/>
              <a:gd name="T6" fmla="*/ 2147483647 w 263"/>
              <a:gd name="T7" fmla="*/ 0 h 29"/>
              <a:gd name="T8" fmla="*/ 2147483647 w 263"/>
              <a:gd name="T9" fmla="*/ 2147483647 h 29"/>
              <a:gd name="T10" fmla="*/ 2147483647 w 263"/>
              <a:gd name="T11" fmla="*/ 2147483647 h 29"/>
              <a:gd name="T12" fmla="*/ 2147483647 w 263"/>
              <a:gd name="T13" fmla="*/ 2147483647 h 29"/>
              <a:gd name="T14" fmla="*/ 2147483647 w 263"/>
              <a:gd name="T15" fmla="*/ 2147483647 h 29"/>
              <a:gd name="T16" fmla="*/ 2147483647 w 263"/>
              <a:gd name="T17" fmla="*/ 2147483647 h 29"/>
              <a:gd name="T18" fmla="*/ 2147483647 w 263"/>
              <a:gd name="T19" fmla="*/ 2147483647 h 29"/>
              <a:gd name="T20" fmla="*/ 2147483647 w 263"/>
              <a:gd name="T21" fmla="*/ 2147483647 h 29"/>
              <a:gd name="T22" fmla="*/ 2147483647 w 263"/>
              <a:gd name="T23" fmla="*/ 2147483647 h 29"/>
              <a:gd name="T24" fmla="*/ 2147483647 w 263"/>
              <a:gd name="T25" fmla="*/ 2147483647 h 29"/>
              <a:gd name="T26" fmla="*/ 2147483647 w 263"/>
              <a:gd name="T27" fmla="*/ 2147483647 h 29"/>
              <a:gd name="T28" fmla="*/ 2147483647 w 263"/>
              <a:gd name="T29" fmla="*/ 2147483647 h 29"/>
              <a:gd name="T30" fmla="*/ 2147483647 w 263"/>
              <a:gd name="T31" fmla="*/ 2147483647 h 29"/>
              <a:gd name="T32" fmla="*/ 2147483647 w 263"/>
              <a:gd name="T33" fmla="*/ 2147483647 h 29"/>
              <a:gd name="T34" fmla="*/ 2147483647 w 263"/>
              <a:gd name="T35" fmla="*/ 2147483647 h 29"/>
              <a:gd name="T36" fmla="*/ 2147483647 w 263"/>
              <a:gd name="T37" fmla="*/ 2147483647 h 29"/>
              <a:gd name="T38" fmla="*/ 2147483647 w 263"/>
              <a:gd name="T39" fmla="*/ 2147483647 h 29"/>
              <a:gd name="T40" fmla="*/ 2147483647 w 263"/>
              <a:gd name="T41" fmla="*/ 2147483647 h 29"/>
              <a:gd name="T42" fmla="*/ 2147483647 w 263"/>
              <a:gd name="T43" fmla="*/ 2147483647 h 29"/>
              <a:gd name="T44" fmla="*/ 2147483647 w 263"/>
              <a:gd name="T45" fmla="*/ 2147483647 h 29"/>
              <a:gd name="T46" fmla="*/ 2147483647 w 263"/>
              <a:gd name="T47" fmla="*/ 2147483647 h 29"/>
              <a:gd name="T48" fmla="*/ 0 w 263"/>
              <a:gd name="T49" fmla="*/ 2147483647 h 29"/>
              <a:gd name="T50" fmla="*/ 0 w 263"/>
              <a:gd name="T51" fmla="*/ 2147483647 h 29"/>
              <a:gd name="T52" fmla="*/ 0 w 263"/>
              <a:gd name="T53" fmla="*/ 2147483647 h 29"/>
              <a:gd name="T54" fmla="*/ 0 w 263"/>
              <a:gd name="T55" fmla="*/ 2147483647 h 29"/>
              <a:gd name="T56" fmla="*/ 0 w 263"/>
              <a:gd name="T57" fmla="*/ 2147483647 h 29"/>
              <a:gd name="T58" fmla="*/ 0 w 263"/>
              <a:gd name="T59" fmla="*/ 2147483647 h 29"/>
              <a:gd name="T60" fmla="*/ 0 w 263"/>
              <a:gd name="T61" fmla="*/ 2147483647 h 29"/>
              <a:gd name="T62" fmla="*/ 0 w 263"/>
              <a:gd name="T63" fmla="*/ 2147483647 h 29"/>
              <a:gd name="T64" fmla="*/ 2147483647 w 263"/>
              <a:gd name="T65" fmla="*/ 2147483647 h 29"/>
              <a:gd name="T66" fmla="*/ 2147483647 w 263"/>
              <a:gd name="T67" fmla="*/ 2147483647 h 29"/>
              <a:gd name="T68" fmla="*/ 2147483647 w 263"/>
              <a:gd name="T69" fmla="*/ 0 h 29"/>
              <a:gd name="T70" fmla="*/ 2147483647 w 263"/>
              <a:gd name="T71" fmla="*/ 0 h 29"/>
              <a:gd name="T72" fmla="*/ 2147483647 w 263"/>
              <a:gd name="T73" fmla="*/ 0 h 2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63"/>
              <a:gd name="T112" fmla="*/ 0 h 29"/>
              <a:gd name="T113" fmla="*/ 263 w 263"/>
              <a:gd name="T114" fmla="*/ 29 h 2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63" h="29">
                <a:moveTo>
                  <a:pt x="9" y="0"/>
                </a:moveTo>
                <a:lnTo>
                  <a:pt x="251" y="0"/>
                </a:lnTo>
                <a:lnTo>
                  <a:pt x="253" y="0"/>
                </a:lnTo>
                <a:lnTo>
                  <a:pt x="256" y="0"/>
                </a:lnTo>
                <a:lnTo>
                  <a:pt x="256" y="3"/>
                </a:lnTo>
                <a:lnTo>
                  <a:pt x="258" y="3"/>
                </a:lnTo>
                <a:lnTo>
                  <a:pt x="260" y="5"/>
                </a:lnTo>
                <a:lnTo>
                  <a:pt x="260" y="7"/>
                </a:lnTo>
                <a:lnTo>
                  <a:pt x="263" y="10"/>
                </a:lnTo>
                <a:lnTo>
                  <a:pt x="263" y="12"/>
                </a:lnTo>
                <a:lnTo>
                  <a:pt x="263" y="17"/>
                </a:lnTo>
                <a:lnTo>
                  <a:pt x="263" y="19"/>
                </a:lnTo>
                <a:lnTo>
                  <a:pt x="260" y="22"/>
                </a:lnTo>
                <a:lnTo>
                  <a:pt x="260" y="24"/>
                </a:lnTo>
                <a:lnTo>
                  <a:pt x="258" y="26"/>
                </a:lnTo>
                <a:lnTo>
                  <a:pt x="256" y="26"/>
                </a:lnTo>
                <a:lnTo>
                  <a:pt x="256" y="29"/>
                </a:lnTo>
                <a:lnTo>
                  <a:pt x="253" y="29"/>
                </a:lnTo>
                <a:lnTo>
                  <a:pt x="251" y="29"/>
                </a:lnTo>
                <a:lnTo>
                  <a:pt x="9" y="29"/>
                </a:lnTo>
                <a:lnTo>
                  <a:pt x="7" y="29"/>
                </a:lnTo>
                <a:lnTo>
                  <a:pt x="5" y="26"/>
                </a:lnTo>
                <a:lnTo>
                  <a:pt x="2" y="26"/>
                </a:lnTo>
                <a:lnTo>
                  <a:pt x="0" y="24"/>
                </a:lnTo>
                <a:lnTo>
                  <a:pt x="0" y="22"/>
                </a:lnTo>
                <a:lnTo>
                  <a:pt x="0" y="19"/>
                </a:lnTo>
                <a:lnTo>
                  <a:pt x="0" y="17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2" y="3"/>
                </a:lnTo>
                <a:lnTo>
                  <a:pt x="5" y="3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39" name="Freeform 55"/>
          <p:cNvSpPr>
            <a:spLocks/>
          </p:cNvSpPr>
          <p:nvPr/>
        </p:nvSpPr>
        <p:spPr bwMode="auto">
          <a:xfrm>
            <a:off x="7086600" y="3098800"/>
            <a:ext cx="417513" cy="46038"/>
          </a:xfrm>
          <a:custGeom>
            <a:avLst/>
            <a:gdLst>
              <a:gd name="T0" fmla="*/ 2147483647 w 263"/>
              <a:gd name="T1" fmla="*/ 0 h 29"/>
              <a:gd name="T2" fmla="*/ 2147483647 w 263"/>
              <a:gd name="T3" fmla="*/ 0 h 29"/>
              <a:gd name="T4" fmla="*/ 2147483647 w 263"/>
              <a:gd name="T5" fmla="*/ 0 h 29"/>
              <a:gd name="T6" fmla="*/ 2147483647 w 263"/>
              <a:gd name="T7" fmla="*/ 0 h 29"/>
              <a:gd name="T8" fmla="*/ 2147483647 w 263"/>
              <a:gd name="T9" fmla="*/ 2147483647 h 29"/>
              <a:gd name="T10" fmla="*/ 2147483647 w 263"/>
              <a:gd name="T11" fmla="*/ 2147483647 h 29"/>
              <a:gd name="T12" fmla="*/ 2147483647 w 263"/>
              <a:gd name="T13" fmla="*/ 2147483647 h 29"/>
              <a:gd name="T14" fmla="*/ 2147483647 w 263"/>
              <a:gd name="T15" fmla="*/ 2147483647 h 29"/>
              <a:gd name="T16" fmla="*/ 2147483647 w 263"/>
              <a:gd name="T17" fmla="*/ 2147483647 h 29"/>
              <a:gd name="T18" fmla="*/ 2147483647 w 263"/>
              <a:gd name="T19" fmla="*/ 2147483647 h 29"/>
              <a:gd name="T20" fmla="*/ 2147483647 w 263"/>
              <a:gd name="T21" fmla="*/ 2147483647 h 29"/>
              <a:gd name="T22" fmla="*/ 2147483647 w 263"/>
              <a:gd name="T23" fmla="*/ 2147483647 h 29"/>
              <a:gd name="T24" fmla="*/ 2147483647 w 263"/>
              <a:gd name="T25" fmla="*/ 2147483647 h 29"/>
              <a:gd name="T26" fmla="*/ 2147483647 w 263"/>
              <a:gd name="T27" fmla="*/ 2147483647 h 29"/>
              <a:gd name="T28" fmla="*/ 2147483647 w 263"/>
              <a:gd name="T29" fmla="*/ 2147483647 h 29"/>
              <a:gd name="T30" fmla="*/ 2147483647 w 263"/>
              <a:gd name="T31" fmla="*/ 2147483647 h 29"/>
              <a:gd name="T32" fmla="*/ 2147483647 w 263"/>
              <a:gd name="T33" fmla="*/ 2147483647 h 29"/>
              <a:gd name="T34" fmla="*/ 2147483647 w 263"/>
              <a:gd name="T35" fmla="*/ 2147483647 h 29"/>
              <a:gd name="T36" fmla="*/ 2147483647 w 263"/>
              <a:gd name="T37" fmla="*/ 2147483647 h 29"/>
              <a:gd name="T38" fmla="*/ 2147483647 w 263"/>
              <a:gd name="T39" fmla="*/ 2147483647 h 29"/>
              <a:gd name="T40" fmla="*/ 2147483647 w 263"/>
              <a:gd name="T41" fmla="*/ 2147483647 h 29"/>
              <a:gd name="T42" fmla="*/ 2147483647 w 263"/>
              <a:gd name="T43" fmla="*/ 2147483647 h 29"/>
              <a:gd name="T44" fmla="*/ 2147483647 w 263"/>
              <a:gd name="T45" fmla="*/ 2147483647 h 29"/>
              <a:gd name="T46" fmla="*/ 0 w 263"/>
              <a:gd name="T47" fmla="*/ 2147483647 h 29"/>
              <a:gd name="T48" fmla="*/ 0 w 263"/>
              <a:gd name="T49" fmla="*/ 2147483647 h 29"/>
              <a:gd name="T50" fmla="*/ 0 w 263"/>
              <a:gd name="T51" fmla="*/ 2147483647 h 29"/>
              <a:gd name="T52" fmla="*/ 0 w 263"/>
              <a:gd name="T53" fmla="*/ 2147483647 h 29"/>
              <a:gd name="T54" fmla="*/ 0 w 263"/>
              <a:gd name="T55" fmla="*/ 2147483647 h 29"/>
              <a:gd name="T56" fmla="*/ 0 w 263"/>
              <a:gd name="T57" fmla="*/ 2147483647 h 29"/>
              <a:gd name="T58" fmla="*/ 0 w 263"/>
              <a:gd name="T59" fmla="*/ 2147483647 h 29"/>
              <a:gd name="T60" fmla="*/ 0 w 263"/>
              <a:gd name="T61" fmla="*/ 2147483647 h 29"/>
              <a:gd name="T62" fmla="*/ 2147483647 w 263"/>
              <a:gd name="T63" fmla="*/ 2147483647 h 29"/>
              <a:gd name="T64" fmla="*/ 2147483647 w 263"/>
              <a:gd name="T65" fmla="*/ 2147483647 h 29"/>
              <a:gd name="T66" fmla="*/ 2147483647 w 263"/>
              <a:gd name="T67" fmla="*/ 0 h 29"/>
              <a:gd name="T68" fmla="*/ 2147483647 w 263"/>
              <a:gd name="T69" fmla="*/ 0 h 2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63"/>
              <a:gd name="T106" fmla="*/ 0 h 29"/>
              <a:gd name="T107" fmla="*/ 263 w 263"/>
              <a:gd name="T108" fmla="*/ 29 h 2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63" h="29">
                <a:moveTo>
                  <a:pt x="9" y="0"/>
                </a:moveTo>
                <a:lnTo>
                  <a:pt x="251" y="0"/>
                </a:lnTo>
                <a:lnTo>
                  <a:pt x="253" y="0"/>
                </a:lnTo>
                <a:lnTo>
                  <a:pt x="256" y="0"/>
                </a:lnTo>
                <a:lnTo>
                  <a:pt x="256" y="3"/>
                </a:lnTo>
                <a:lnTo>
                  <a:pt x="258" y="3"/>
                </a:lnTo>
                <a:lnTo>
                  <a:pt x="260" y="5"/>
                </a:lnTo>
                <a:lnTo>
                  <a:pt x="260" y="7"/>
                </a:lnTo>
                <a:lnTo>
                  <a:pt x="263" y="10"/>
                </a:lnTo>
                <a:lnTo>
                  <a:pt x="263" y="12"/>
                </a:lnTo>
                <a:lnTo>
                  <a:pt x="263" y="17"/>
                </a:lnTo>
                <a:lnTo>
                  <a:pt x="263" y="19"/>
                </a:lnTo>
                <a:lnTo>
                  <a:pt x="260" y="22"/>
                </a:lnTo>
                <a:lnTo>
                  <a:pt x="260" y="24"/>
                </a:lnTo>
                <a:lnTo>
                  <a:pt x="258" y="26"/>
                </a:lnTo>
                <a:lnTo>
                  <a:pt x="256" y="26"/>
                </a:lnTo>
                <a:lnTo>
                  <a:pt x="256" y="29"/>
                </a:lnTo>
                <a:lnTo>
                  <a:pt x="253" y="29"/>
                </a:lnTo>
                <a:lnTo>
                  <a:pt x="251" y="29"/>
                </a:lnTo>
                <a:lnTo>
                  <a:pt x="9" y="29"/>
                </a:lnTo>
                <a:lnTo>
                  <a:pt x="7" y="29"/>
                </a:lnTo>
                <a:lnTo>
                  <a:pt x="5" y="26"/>
                </a:lnTo>
                <a:lnTo>
                  <a:pt x="2" y="26"/>
                </a:lnTo>
                <a:lnTo>
                  <a:pt x="0" y="24"/>
                </a:lnTo>
                <a:lnTo>
                  <a:pt x="0" y="22"/>
                </a:lnTo>
                <a:lnTo>
                  <a:pt x="0" y="19"/>
                </a:lnTo>
                <a:lnTo>
                  <a:pt x="0" y="17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2" y="3"/>
                </a:lnTo>
                <a:lnTo>
                  <a:pt x="5" y="3"/>
                </a:lnTo>
                <a:lnTo>
                  <a:pt x="7" y="0"/>
                </a:lnTo>
                <a:lnTo>
                  <a:pt x="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40" name="Rectangle 56"/>
          <p:cNvSpPr>
            <a:spLocks noChangeArrowheads="1"/>
          </p:cNvSpPr>
          <p:nvPr/>
        </p:nvSpPr>
        <p:spPr bwMode="auto">
          <a:xfrm>
            <a:off x="7007225" y="2749550"/>
            <a:ext cx="571500" cy="28892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41" name="Rectangle 57"/>
          <p:cNvSpPr>
            <a:spLocks noChangeArrowheads="1"/>
          </p:cNvSpPr>
          <p:nvPr/>
        </p:nvSpPr>
        <p:spPr bwMode="auto">
          <a:xfrm>
            <a:off x="7007225" y="2749550"/>
            <a:ext cx="571500" cy="2889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2042" name="Freeform 58"/>
          <p:cNvSpPr>
            <a:spLocks/>
          </p:cNvSpPr>
          <p:nvPr/>
        </p:nvSpPr>
        <p:spPr bwMode="auto">
          <a:xfrm>
            <a:off x="6992938" y="3144838"/>
            <a:ext cx="596900" cy="1022350"/>
          </a:xfrm>
          <a:custGeom>
            <a:avLst/>
            <a:gdLst>
              <a:gd name="T0" fmla="*/ 2147483647 w 376"/>
              <a:gd name="T1" fmla="*/ 0 h 644"/>
              <a:gd name="T2" fmla="*/ 2147483647 w 376"/>
              <a:gd name="T3" fmla="*/ 2147483647 h 644"/>
              <a:gd name="T4" fmla="*/ 2147483647 w 376"/>
              <a:gd name="T5" fmla="*/ 2147483647 h 644"/>
              <a:gd name="T6" fmla="*/ 2147483647 w 376"/>
              <a:gd name="T7" fmla="*/ 2147483647 h 644"/>
              <a:gd name="T8" fmla="*/ 2147483647 w 376"/>
              <a:gd name="T9" fmla="*/ 2147483647 h 644"/>
              <a:gd name="T10" fmla="*/ 2147483647 w 376"/>
              <a:gd name="T11" fmla="*/ 2147483647 h 644"/>
              <a:gd name="T12" fmla="*/ 2147483647 w 376"/>
              <a:gd name="T13" fmla="*/ 2147483647 h 644"/>
              <a:gd name="T14" fmla="*/ 2147483647 w 376"/>
              <a:gd name="T15" fmla="*/ 2147483647 h 644"/>
              <a:gd name="T16" fmla="*/ 2147483647 w 376"/>
              <a:gd name="T17" fmla="*/ 2147483647 h 644"/>
              <a:gd name="T18" fmla="*/ 2147483647 w 376"/>
              <a:gd name="T19" fmla="*/ 2147483647 h 644"/>
              <a:gd name="T20" fmla="*/ 2147483647 w 376"/>
              <a:gd name="T21" fmla="*/ 2147483647 h 644"/>
              <a:gd name="T22" fmla="*/ 2147483647 w 376"/>
              <a:gd name="T23" fmla="*/ 2147483647 h 644"/>
              <a:gd name="T24" fmla="*/ 2147483647 w 376"/>
              <a:gd name="T25" fmla="*/ 2147483647 h 644"/>
              <a:gd name="T26" fmla="*/ 2147483647 w 376"/>
              <a:gd name="T27" fmla="*/ 2147483647 h 644"/>
              <a:gd name="T28" fmla="*/ 2147483647 w 376"/>
              <a:gd name="T29" fmla="*/ 2147483647 h 644"/>
              <a:gd name="T30" fmla="*/ 2147483647 w 376"/>
              <a:gd name="T31" fmla="*/ 2147483647 h 644"/>
              <a:gd name="T32" fmla="*/ 2147483647 w 376"/>
              <a:gd name="T33" fmla="*/ 2147483647 h 644"/>
              <a:gd name="T34" fmla="*/ 2147483647 w 376"/>
              <a:gd name="T35" fmla="*/ 2147483647 h 644"/>
              <a:gd name="T36" fmla="*/ 2147483647 w 376"/>
              <a:gd name="T37" fmla="*/ 2147483647 h 644"/>
              <a:gd name="T38" fmla="*/ 2147483647 w 376"/>
              <a:gd name="T39" fmla="*/ 2147483647 h 644"/>
              <a:gd name="T40" fmla="*/ 2147483647 w 376"/>
              <a:gd name="T41" fmla="*/ 2147483647 h 644"/>
              <a:gd name="T42" fmla="*/ 2147483647 w 376"/>
              <a:gd name="T43" fmla="*/ 2147483647 h 644"/>
              <a:gd name="T44" fmla="*/ 2147483647 w 376"/>
              <a:gd name="T45" fmla="*/ 2147483647 h 644"/>
              <a:gd name="T46" fmla="*/ 2147483647 w 376"/>
              <a:gd name="T47" fmla="*/ 2147483647 h 644"/>
              <a:gd name="T48" fmla="*/ 2147483647 w 376"/>
              <a:gd name="T49" fmla="*/ 2147483647 h 644"/>
              <a:gd name="T50" fmla="*/ 2147483647 w 376"/>
              <a:gd name="T51" fmla="*/ 2147483647 h 644"/>
              <a:gd name="T52" fmla="*/ 2147483647 w 376"/>
              <a:gd name="T53" fmla="*/ 2147483647 h 644"/>
              <a:gd name="T54" fmla="*/ 2147483647 w 376"/>
              <a:gd name="T55" fmla="*/ 2147483647 h 644"/>
              <a:gd name="T56" fmla="*/ 2147483647 w 376"/>
              <a:gd name="T57" fmla="*/ 2147483647 h 644"/>
              <a:gd name="T58" fmla="*/ 2147483647 w 376"/>
              <a:gd name="T59" fmla="*/ 2147483647 h 644"/>
              <a:gd name="T60" fmla="*/ 2147483647 w 376"/>
              <a:gd name="T61" fmla="*/ 2147483647 h 644"/>
              <a:gd name="T62" fmla="*/ 2147483647 w 376"/>
              <a:gd name="T63" fmla="*/ 2147483647 h 644"/>
              <a:gd name="T64" fmla="*/ 2147483647 w 376"/>
              <a:gd name="T65" fmla="*/ 2147483647 h 644"/>
              <a:gd name="T66" fmla="*/ 2147483647 w 376"/>
              <a:gd name="T67" fmla="*/ 2147483647 h 644"/>
              <a:gd name="T68" fmla="*/ 2147483647 w 376"/>
              <a:gd name="T69" fmla="*/ 2147483647 h 644"/>
              <a:gd name="T70" fmla="*/ 2147483647 w 376"/>
              <a:gd name="T71" fmla="*/ 2147483647 h 644"/>
              <a:gd name="T72" fmla="*/ 0 w 376"/>
              <a:gd name="T73" fmla="*/ 2147483647 h 644"/>
              <a:gd name="T74" fmla="*/ 0 w 376"/>
              <a:gd name="T75" fmla="*/ 2147483647 h 644"/>
              <a:gd name="T76" fmla="*/ 2147483647 w 376"/>
              <a:gd name="T77" fmla="*/ 2147483647 h 644"/>
              <a:gd name="T78" fmla="*/ 2147483647 w 376"/>
              <a:gd name="T79" fmla="*/ 2147483647 h 644"/>
              <a:gd name="T80" fmla="*/ 2147483647 w 376"/>
              <a:gd name="T81" fmla="*/ 0 h 64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6"/>
              <a:gd name="T124" fmla="*/ 0 h 644"/>
              <a:gd name="T125" fmla="*/ 376 w 376"/>
              <a:gd name="T126" fmla="*/ 644 h 64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6" h="644">
                <a:moveTo>
                  <a:pt x="308" y="0"/>
                </a:moveTo>
                <a:lnTo>
                  <a:pt x="284" y="31"/>
                </a:lnTo>
                <a:lnTo>
                  <a:pt x="284" y="178"/>
                </a:lnTo>
                <a:lnTo>
                  <a:pt x="376" y="263"/>
                </a:lnTo>
                <a:lnTo>
                  <a:pt x="376" y="308"/>
                </a:lnTo>
                <a:lnTo>
                  <a:pt x="376" y="355"/>
                </a:lnTo>
                <a:lnTo>
                  <a:pt x="376" y="400"/>
                </a:lnTo>
                <a:lnTo>
                  <a:pt x="376" y="445"/>
                </a:lnTo>
                <a:lnTo>
                  <a:pt x="376" y="490"/>
                </a:lnTo>
                <a:lnTo>
                  <a:pt x="376" y="535"/>
                </a:lnTo>
                <a:lnTo>
                  <a:pt x="376" y="580"/>
                </a:lnTo>
                <a:lnTo>
                  <a:pt x="376" y="626"/>
                </a:lnTo>
                <a:lnTo>
                  <a:pt x="376" y="630"/>
                </a:lnTo>
                <a:lnTo>
                  <a:pt x="376" y="633"/>
                </a:lnTo>
                <a:lnTo>
                  <a:pt x="374" y="635"/>
                </a:lnTo>
                <a:lnTo>
                  <a:pt x="374" y="637"/>
                </a:lnTo>
                <a:lnTo>
                  <a:pt x="372" y="640"/>
                </a:lnTo>
                <a:lnTo>
                  <a:pt x="369" y="640"/>
                </a:lnTo>
                <a:lnTo>
                  <a:pt x="367" y="642"/>
                </a:lnTo>
                <a:lnTo>
                  <a:pt x="364" y="644"/>
                </a:lnTo>
                <a:lnTo>
                  <a:pt x="189" y="644"/>
                </a:lnTo>
                <a:lnTo>
                  <a:pt x="165" y="644"/>
                </a:lnTo>
                <a:lnTo>
                  <a:pt x="144" y="644"/>
                </a:lnTo>
                <a:lnTo>
                  <a:pt x="123" y="644"/>
                </a:lnTo>
                <a:lnTo>
                  <a:pt x="101" y="644"/>
                </a:lnTo>
                <a:lnTo>
                  <a:pt x="78" y="644"/>
                </a:lnTo>
                <a:lnTo>
                  <a:pt x="56" y="644"/>
                </a:lnTo>
                <a:lnTo>
                  <a:pt x="35" y="644"/>
                </a:lnTo>
                <a:lnTo>
                  <a:pt x="14" y="644"/>
                </a:lnTo>
                <a:lnTo>
                  <a:pt x="9" y="642"/>
                </a:lnTo>
                <a:lnTo>
                  <a:pt x="7" y="640"/>
                </a:lnTo>
                <a:lnTo>
                  <a:pt x="4" y="640"/>
                </a:lnTo>
                <a:lnTo>
                  <a:pt x="4" y="637"/>
                </a:lnTo>
                <a:lnTo>
                  <a:pt x="2" y="635"/>
                </a:lnTo>
                <a:lnTo>
                  <a:pt x="2" y="633"/>
                </a:lnTo>
                <a:lnTo>
                  <a:pt x="2" y="630"/>
                </a:lnTo>
                <a:lnTo>
                  <a:pt x="0" y="626"/>
                </a:lnTo>
                <a:lnTo>
                  <a:pt x="0" y="263"/>
                </a:lnTo>
                <a:lnTo>
                  <a:pt x="94" y="178"/>
                </a:lnTo>
                <a:lnTo>
                  <a:pt x="94" y="31"/>
                </a:lnTo>
                <a:lnTo>
                  <a:pt x="71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43" name="Freeform 59"/>
          <p:cNvSpPr>
            <a:spLocks/>
          </p:cNvSpPr>
          <p:nvPr/>
        </p:nvSpPr>
        <p:spPr bwMode="auto">
          <a:xfrm>
            <a:off x="5408613" y="2851150"/>
            <a:ext cx="26987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2147483647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2147483647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7" y="0"/>
                </a:moveTo>
                <a:lnTo>
                  <a:pt x="9" y="0"/>
                </a:lnTo>
                <a:lnTo>
                  <a:pt x="12" y="2"/>
                </a:lnTo>
                <a:lnTo>
                  <a:pt x="14" y="2"/>
                </a:lnTo>
                <a:lnTo>
                  <a:pt x="17" y="5"/>
                </a:lnTo>
                <a:lnTo>
                  <a:pt x="17" y="7"/>
                </a:lnTo>
                <a:lnTo>
                  <a:pt x="17" y="9"/>
                </a:lnTo>
                <a:lnTo>
                  <a:pt x="17" y="12"/>
                </a:lnTo>
                <a:lnTo>
                  <a:pt x="17" y="14"/>
                </a:lnTo>
                <a:lnTo>
                  <a:pt x="17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2" y="19"/>
                </a:lnTo>
                <a:lnTo>
                  <a:pt x="2" y="16"/>
                </a:lnTo>
                <a:lnTo>
                  <a:pt x="0" y="16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2" y="2"/>
                </a:lnTo>
                <a:lnTo>
                  <a:pt x="5" y="2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44" name="Freeform 60"/>
          <p:cNvSpPr>
            <a:spLocks/>
          </p:cNvSpPr>
          <p:nvPr/>
        </p:nvSpPr>
        <p:spPr bwMode="auto">
          <a:xfrm>
            <a:off x="5299075" y="2944813"/>
            <a:ext cx="26988" cy="30162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7" y="0"/>
                </a:moveTo>
                <a:lnTo>
                  <a:pt x="10" y="0"/>
                </a:lnTo>
                <a:lnTo>
                  <a:pt x="12" y="0"/>
                </a:lnTo>
                <a:lnTo>
                  <a:pt x="12" y="2"/>
                </a:lnTo>
                <a:lnTo>
                  <a:pt x="14" y="2"/>
                </a:lnTo>
                <a:lnTo>
                  <a:pt x="14" y="5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7" y="14"/>
                </a:lnTo>
                <a:lnTo>
                  <a:pt x="14" y="14"/>
                </a:lnTo>
                <a:lnTo>
                  <a:pt x="14" y="17"/>
                </a:lnTo>
                <a:lnTo>
                  <a:pt x="12" y="17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7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3" y="2"/>
                </a:lnTo>
                <a:lnTo>
                  <a:pt x="5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45" name="Freeform 61"/>
          <p:cNvSpPr>
            <a:spLocks/>
          </p:cNvSpPr>
          <p:nvPr/>
        </p:nvSpPr>
        <p:spPr bwMode="auto">
          <a:xfrm>
            <a:off x="5314950" y="2846388"/>
            <a:ext cx="30163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2147483647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2147483647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2" y="3"/>
                </a:lnTo>
                <a:lnTo>
                  <a:pt x="14" y="3"/>
                </a:lnTo>
                <a:lnTo>
                  <a:pt x="14" y="5"/>
                </a:lnTo>
                <a:lnTo>
                  <a:pt x="16" y="5"/>
                </a:lnTo>
                <a:lnTo>
                  <a:pt x="16" y="8"/>
                </a:lnTo>
                <a:lnTo>
                  <a:pt x="16" y="10"/>
                </a:lnTo>
                <a:lnTo>
                  <a:pt x="19" y="10"/>
                </a:lnTo>
                <a:lnTo>
                  <a:pt x="16" y="12"/>
                </a:lnTo>
                <a:lnTo>
                  <a:pt x="16" y="15"/>
                </a:lnTo>
                <a:lnTo>
                  <a:pt x="16" y="17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4" y="19"/>
                </a:lnTo>
                <a:lnTo>
                  <a:pt x="2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2" y="5"/>
                </a:lnTo>
                <a:lnTo>
                  <a:pt x="4" y="3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46" name="Freeform 62"/>
          <p:cNvSpPr>
            <a:spLocks/>
          </p:cNvSpPr>
          <p:nvPr/>
        </p:nvSpPr>
        <p:spPr bwMode="auto">
          <a:xfrm>
            <a:off x="5472113" y="2903538"/>
            <a:ext cx="30162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2147483647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2147483647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2"/>
                </a:lnTo>
                <a:lnTo>
                  <a:pt x="17" y="5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9" y="14"/>
                </a:lnTo>
                <a:lnTo>
                  <a:pt x="17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7"/>
                </a:lnTo>
                <a:lnTo>
                  <a:pt x="3" y="14"/>
                </a:lnTo>
                <a:lnTo>
                  <a:pt x="0" y="12"/>
                </a:lnTo>
                <a:lnTo>
                  <a:pt x="0" y="9"/>
                </a:lnTo>
                <a:lnTo>
                  <a:pt x="3" y="7"/>
                </a:lnTo>
                <a:lnTo>
                  <a:pt x="3" y="5"/>
                </a:lnTo>
                <a:lnTo>
                  <a:pt x="5" y="2"/>
                </a:lnTo>
                <a:lnTo>
                  <a:pt x="7" y="2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47" name="Freeform 63"/>
          <p:cNvSpPr>
            <a:spLocks/>
          </p:cNvSpPr>
          <p:nvPr/>
        </p:nvSpPr>
        <p:spPr bwMode="auto">
          <a:xfrm>
            <a:off x="4933950" y="3038475"/>
            <a:ext cx="26988" cy="34925"/>
          </a:xfrm>
          <a:custGeom>
            <a:avLst/>
            <a:gdLst>
              <a:gd name="T0" fmla="*/ 2147483647 w 17"/>
              <a:gd name="T1" fmla="*/ 0 h 22"/>
              <a:gd name="T2" fmla="*/ 2147483647 w 17"/>
              <a:gd name="T3" fmla="*/ 2147483647 h 22"/>
              <a:gd name="T4" fmla="*/ 2147483647 w 17"/>
              <a:gd name="T5" fmla="*/ 2147483647 h 22"/>
              <a:gd name="T6" fmla="*/ 2147483647 w 17"/>
              <a:gd name="T7" fmla="*/ 2147483647 h 22"/>
              <a:gd name="T8" fmla="*/ 2147483647 w 17"/>
              <a:gd name="T9" fmla="*/ 2147483647 h 22"/>
              <a:gd name="T10" fmla="*/ 2147483647 w 17"/>
              <a:gd name="T11" fmla="*/ 2147483647 h 22"/>
              <a:gd name="T12" fmla="*/ 2147483647 w 17"/>
              <a:gd name="T13" fmla="*/ 2147483647 h 22"/>
              <a:gd name="T14" fmla="*/ 2147483647 w 17"/>
              <a:gd name="T15" fmla="*/ 2147483647 h 22"/>
              <a:gd name="T16" fmla="*/ 2147483647 w 17"/>
              <a:gd name="T17" fmla="*/ 2147483647 h 22"/>
              <a:gd name="T18" fmla="*/ 2147483647 w 17"/>
              <a:gd name="T19" fmla="*/ 2147483647 h 22"/>
              <a:gd name="T20" fmla="*/ 2147483647 w 17"/>
              <a:gd name="T21" fmla="*/ 2147483647 h 22"/>
              <a:gd name="T22" fmla="*/ 2147483647 w 17"/>
              <a:gd name="T23" fmla="*/ 2147483647 h 22"/>
              <a:gd name="T24" fmla="*/ 2147483647 w 17"/>
              <a:gd name="T25" fmla="*/ 2147483647 h 22"/>
              <a:gd name="T26" fmla="*/ 2147483647 w 17"/>
              <a:gd name="T27" fmla="*/ 2147483647 h 22"/>
              <a:gd name="T28" fmla="*/ 2147483647 w 17"/>
              <a:gd name="T29" fmla="*/ 2147483647 h 22"/>
              <a:gd name="T30" fmla="*/ 2147483647 w 17"/>
              <a:gd name="T31" fmla="*/ 2147483647 h 22"/>
              <a:gd name="T32" fmla="*/ 2147483647 w 17"/>
              <a:gd name="T33" fmla="*/ 2147483647 h 22"/>
              <a:gd name="T34" fmla="*/ 2147483647 w 17"/>
              <a:gd name="T35" fmla="*/ 2147483647 h 22"/>
              <a:gd name="T36" fmla="*/ 2147483647 w 17"/>
              <a:gd name="T37" fmla="*/ 2147483647 h 22"/>
              <a:gd name="T38" fmla="*/ 2147483647 w 17"/>
              <a:gd name="T39" fmla="*/ 2147483647 h 22"/>
              <a:gd name="T40" fmla="*/ 2147483647 w 17"/>
              <a:gd name="T41" fmla="*/ 2147483647 h 22"/>
              <a:gd name="T42" fmla="*/ 0 w 17"/>
              <a:gd name="T43" fmla="*/ 2147483647 h 22"/>
              <a:gd name="T44" fmla="*/ 0 w 17"/>
              <a:gd name="T45" fmla="*/ 2147483647 h 22"/>
              <a:gd name="T46" fmla="*/ 0 w 17"/>
              <a:gd name="T47" fmla="*/ 2147483647 h 22"/>
              <a:gd name="T48" fmla="*/ 0 w 17"/>
              <a:gd name="T49" fmla="*/ 2147483647 h 22"/>
              <a:gd name="T50" fmla="*/ 0 w 17"/>
              <a:gd name="T51" fmla="*/ 2147483647 h 22"/>
              <a:gd name="T52" fmla="*/ 0 w 17"/>
              <a:gd name="T53" fmla="*/ 2147483647 h 22"/>
              <a:gd name="T54" fmla="*/ 0 w 17"/>
              <a:gd name="T55" fmla="*/ 2147483647 h 22"/>
              <a:gd name="T56" fmla="*/ 2147483647 w 17"/>
              <a:gd name="T57" fmla="*/ 2147483647 h 22"/>
              <a:gd name="T58" fmla="*/ 2147483647 w 17"/>
              <a:gd name="T59" fmla="*/ 2147483647 h 22"/>
              <a:gd name="T60" fmla="*/ 2147483647 w 17"/>
              <a:gd name="T61" fmla="*/ 2147483647 h 22"/>
              <a:gd name="T62" fmla="*/ 2147483647 w 17"/>
              <a:gd name="T63" fmla="*/ 2147483647 h 22"/>
              <a:gd name="T64" fmla="*/ 2147483647 w 17"/>
              <a:gd name="T65" fmla="*/ 0 h 2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22"/>
              <a:gd name="T101" fmla="*/ 17 w 17"/>
              <a:gd name="T102" fmla="*/ 22 h 2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22">
                <a:moveTo>
                  <a:pt x="10" y="0"/>
                </a:moveTo>
                <a:lnTo>
                  <a:pt x="10" y="3"/>
                </a:lnTo>
                <a:lnTo>
                  <a:pt x="12" y="3"/>
                </a:lnTo>
                <a:lnTo>
                  <a:pt x="15" y="3"/>
                </a:lnTo>
                <a:lnTo>
                  <a:pt x="15" y="5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7" y="15"/>
                </a:lnTo>
                <a:lnTo>
                  <a:pt x="17" y="17"/>
                </a:lnTo>
                <a:lnTo>
                  <a:pt x="15" y="17"/>
                </a:lnTo>
                <a:lnTo>
                  <a:pt x="15" y="19"/>
                </a:lnTo>
                <a:lnTo>
                  <a:pt x="12" y="19"/>
                </a:lnTo>
                <a:lnTo>
                  <a:pt x="10" y="19"/>
                </a:lnTo>
                <a:lnTo>
                  <a:pt x="10" y="22"/>
                </a:lnTo>
                <a:lnTo>
                  <a:pt x="8" y="19"/>
                </a:lnTo>
                <a:lnTo>
                  <a:pt x="5" y="19"/>
                </a:lnTo>
                <a:lnTo>
                  <a:pt x="3" y="19"/>
                </a:lnTo>
                <a:lnTo>
                  <a:pt x="3" y="17"/>
                </a:lnTo>
                <a:lnTo>
                  <a:pt x="0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3" y="5"/>
                </a:lnTo>
                <a:lnTo>
                  <a:pt x="3" y="3"/>
                </a:lnTo>
                <a:lnTo>
                  <a:pt x="5" y="3"/>
                </a:lnTo>
                <a:lnTo>
                  <a:pt x="8" y="3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48" name="Freeform 64"/>
          <p:cNvSpPr>
            <a:spLocks/>
          </p:cNvSpPr>
          <p:nvPr/>
        </p:nvSpPr>
        <p:spPr bwMode="auto">
          <a:xfrm>
            <a:off x="4933950" y="2851150"/>
            <a:ext cx="26988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2147483647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2147483647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10" y="0"/>
                </a:moveTo>
                <a:lnTo>
                  <a:pt x="10" y="0"/>
                </a:lnTo>
                <a:lnTo>
                  <a:pt x="12" y="2"/>
                </a:lnTo>
                <a:lnTo>
                  <a:pt x="15" y="2"/>
                </a:lnTo>
                <a:lnTo>
                  <a:pt x="17" y="5"/>
                </a:lnTo>
                <a:lnTo>
                  <a:pt x="17" y="7"/>
                </a:lnTo>
                <a:lnTo>
                  <a:pt x="17" y="9"/>
                </a:lnTo>
                <a:lnTo>
                  <a:pt x="17" y="12"/>
                </a:lnTo>
                <a:lnTo>
                  <a:pt x="17" y="14"/>
                </a:lnTo>
                <a:lnTo>
                  <a:pt x="17" y="16"/>
                </a:lnTo>
                <a:lnTo>
                  <a:pt x="15" y="16"/>
                </a:lnTo>
                <a:lnTo>
                  <a:pt x="15" y="19"/>
                </a:lnTo>
                <a:lnTo>
                  <a:pt x="12" y="19"/>
                </a:lnTo>
                <a:lnTo>
                  <a:pt x="10" y="19"/>
                </a:lnTo>
                <a:lnTo>
                  <a:pt x="8" y="19"/>
                </a:lnTo>
                <a:lnTo>
                  <a:pt x="5" y="19"/>
                </a:lnTo>
                <a:lnTo>
                  <a:pt x="3" y="19"/>
                </a:lnTo>
                <a:lnTo>
                  <a:pt x="3" y="16"/>
                </a:lnTo>
                <a:lnTo>
                  <a:pt x="0" y="16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3" y="2"/>
                </a:lnTo>
                <a:lnTo>
                  <a:pt x="5" y="2"/>
                </a:lnTo>
                <a:lnTo>
                  <a:pt x="8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49" name="Freeform 65"/>
          <p:cNvSpPr>
            <a:spLocks/>
          </p:cNvSpPr>
          <p:nvPr/>
        </p:nvSpPr>
        <p:spPr bwMode="auto">
          <a:xfrm>
            <a:off x="5092700" y="2774950"/>
            <a:ext cx="30163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4" y="3"/>
                </a:lnTo>
                <a:lnTo>
                  <a:pt x="17" y="5"/>
                </a:lnTo>
                <a:lnTo>
                  <a:pt x="17" y="8"/>
                </a:lnTo>
                <a:lnTo>
                  <a:pt x="19" y="10"/>
                </a:lnTo>
                <a:lnTo>
                  <a:pt x="17" y="12"/>
                </a:lnTo>
                <a:lnTo>
                  <a:pt x="17" y="15"/>
                </a:lnTo>
                <a:lnTo>
                  <a:pt x="14" y="17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5" y="17"/>
                </a:lnTo>
                <a:lnTo>
                  <a:pt x="2" y="17"/>
                </a:lnTo>
                <a:lnTo>
                  <a:pt x="2" y="15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0" y="5"/>
                </a:lnTo>
                <a:lnTo>
                  <a:pt x="2" y="5"/>
                </a:lnTo>
                <a:lnTo>
                  <a:pt x="2" y="3"/>
                </a:lnTo>
                <a:lnTo>
                  <a:pt x="5" y="3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50" name="Freeform 66"/>
          <p:cNvSpPr>
            <a:spLocks/>
          </p:cNvSpPr>
          <p:nvPr/>
        </p:nvSpPr>
        <p:spPr bwMode="auto">
          <a:xfrm>
            <a:off x="5084763" y="3136900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0"/>
                </a:lnTo>
                <a:lnTo>
                  <a:pt x="14" y="2"/>
                </a:lnTo>
                <a:lnTo>
                  <a:pt x="17" y="2"/>
                </a:lnTo>
                <a:lnTo>
                  <a:pt x="17" y="5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7" y="14"/>
                </a:lnTo>
                <a:lnTo>
                  <a:pt x="17" y="17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7"/>
                </a:lnTo>
                <a:lnTo>
                  <a:pt x="3" y="17"/>
                </a:lnTo>
                <a:lnTo>
                  <a:pt x="3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3" y="5"/>
                </a:lnTo>
                <a:lnTo>
                  <a:pt x="3" y="2"/>
                </a:lnTo>
                <a:lnTo>
                  <a:pt x="5" y="2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51" name="Freeform 67"/>
          <p:cNvSpPr>
            <a:spLocks/>
          </p:cNvSpPr>
          <p:nvPr/>
        </p:nvSpPr>
        <p:spPr bwMode="auto">
          <a:xfrm>
            <a:off x="4554538" y="3019425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2147483647 w 19"/>
              <a:gd name="T47" fmla="*/ 2147483647 h 19"/>
              <a:gd name="T48" fmla="*/ 0 w 19"/>
              <a:gd name="T49" fmla="*/ 2147483647 h 19"/>
              <a:gd name="T50" fmla="*/ 2147483647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0"/>
                </a:lnTo>
                <a:lnTo>
                  <a:pt x="14" y="3"/>
                </a:lnTo>
                <a:lnTo>
                  <a:pt x="17" y="3"/>
                </a:lnTo>
                <a:lnTo>
                  <a:pt x="17" y="5"/>
                </a:lnTo>
                <a:lnTo>
                  <a:pt x="19" y="8"/>
                </a:lnTo>
                <a:lnTo>
                  <a:pt x="19" y="10"/>
                </a:lnTo>
                <a:lnTo>
                  <a:pt x="19" y="12"/>
                </a:lnTo>
                <a:lnTo>
                  <a:pt x="19" y="15"/>
                </a:lnTo>
                <a:lnTo>
                  <a:pt x="17" y="15"/>
                </a:lnTo>
                <a:lnTo>
                  <a:pt x="17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5" y="17"/>
                </a:lnTo>
                <a:lnTo>
                  <a:pt x="2" y="15"/>
                </a:lnTo>
                <a:lnTo>
                  <a:pt x="2" y="12"/>
                </a:lnTo>
                <a:lnTo>
                  <a:pt x="0" y="10"/>
                </a:lnTo>
                <a:lnTo>
                  <a:pt x="2" y="8"/>
                </a:lnTo>
                <a:lnTo>
                  <a:pt x="2" y="5"/>
                </a:lnTo>
                <a:lnTo>
                  <a:pt x="5" y="3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52" name="Freeform 68"/>
          <p:cNvSpPr>
            <a:spLocks/>
          </p:cNvSpPr>
          <p:nvPr/>
        </p:nvSpPr>
        <p:spPr bwMode="auto">
          <a:xfrm>
            <a:off x="4227513" y="2763838"/>
            <a:ext cx="30162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0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0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4" y="0"/>
                </a:lnTo>
                <a:lnTo>
                  <a:pt x="17" y="3"/>
                </a:lnTo>
                <a:lnTo>
                  <a:pt x="17" y="5"/>
                </a:lnTo>
                <a:lnTo>
                  <a:pt x="19" y="7"/>
                </a:lnTo>
                <a:lnTo>
                  <a:pt x="19" y="10"/>
                </a:lnTo>
                <a:lnTo>
                  <a:pt x="17" y="12"/>
                </a:lnTo>
                <a:lnTo>
                  <a:pt x="17" y="15"/>
                </a:lnTo>
                <a:lnTo>
                  <a:pt x="14" y="17"/>
                </a:lnTo>
                <a:lnTo>
                  <a:pt x="12" y="17"/>
                </a:lnTo>
                <a:lnTo>
                  <a:pt x="9" y="19"/>
                </a:lnTo>
                <a:lnTo>
                  <a:pt x="7" y="17"/>
                </a:lnTo>
                <a:lnTo>
                  <a:pt x="5" y="17"/>
                </a:lnTo>
                <a:lnTo>
                  <a:pt x="2" y="15"/>
                </a:lnTo>
                <a:lnTo>
                  <a:pt x="2" y="12"/>
                </a:lnTo>
                <a:lnTo>
                  <a:pt x="0" y="10"/>
                </a:lnTo>
                <a:lnTo>
                  <a:pt x="0" y="7"/>
                </a:lnTo>
                <a:lnTo>
                  <a:pt x="2" y="5"/>
                </a:lnTo>
                <a:lnTo>
                  <a:pt x="2" y="3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53" name="Freeform 69"/>
          <p:cNvSpPr>
            <a:spLocks/>
          </p:cNvSpPr>
          <p:nvPr/>
        </p:nvSpPr>
        <p:spPr bwMode="auto">
          <a:xfrm>
            <a:off x="4422775" y="2790825"/>
            <a:ext cx="30163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2147483647 h 19"/>
              <a:gd name="T4" fmla="*/ 2147483647 w 19"/>
              <a:gd name="T5" fmla="*/ 2147483647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2147483647 h 19"/>
              <a:gd name="T62" fmla="*/ 2147483647 w 19"/>
              <a:gd name="T63" fmla="*/ 2147483647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2"/>
                </a:lnTo>
                <a:lnTo>
                  <a:pt x="14" y="2"/>
                </a:lnTo>
                <a:lnTo>
                  <a:pt x="17" y="5"/>
                </a:lnTo>
                <a:lnTo>
                  <a:pt x="17" y="7"/>
                </a:lnTo>
                <a:lnTo>
                  <a:pt x="19" y="9"/>
                </a:lnTo>
                <a:lnTo>
                  <a:pt x="19" y="12"/>
                </a:lnTo>
                <a:lnTo>
                  <a:pt x="17" y="14"/>
                </a:lnTo>
                <a:lnTo>
                  <a:pt x="17" y="16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6"/>
                </a:lnTo>
                <a:lnTo>
                  <a:pt x="3" y="14"/>
                </a:lnTo>
                <a:lnTo>
                  <a:pt x="0" y="12"/>
                </a:lnTo>
                <a:lnTo>
                  <a:pt x="0" y="9"/>
                </a:lnTo>
                <a:lnTo>
                  <a:pt x="3" y="7"/>
                </a:lnTo>
                <a:lnTo>
                  <a:pt x="3" y="5"/>
                </a:lnTo>
                <a:lnTo>
                  <a:pt x="5" y="2"/>
                </a:lnTo>
                <a:lnTo>
                  <a:pt x="7" y="2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54" name="Freeform 70"/>
          <p:cNvSpPr>
            <a:spLocks/>
          </p:cNvSpPr>
          <p:nvPr/>
        </p:nvSpPr>
        <p:spPr bwMode="auto">
          <a:xfrm>
            <a:off x="4694238" y="2774950"/>
            <a:ext cx="25400" cy="30163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0 h 19"/>
              <a:gd name="T6" fmla="*/ 2147483647 w 16"/>
              <a:gd name="T7" fmla="*/ 2147483647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0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0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2147483647 h 19"/>
              <a:gd name="T60" fmla="*/ 2147483647 w 16"/>
              <a:gd name="T61" fmla="*/ 0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7" y="0"/>
                </a:moveTo>
                <a:lnTo>
                  <a:pt x="9" y="0"/>
                </a:lnTo>
                <a:lnTo>
                  <a:pt x="12" y="0"/>
                </a:lnTo>
                <a:lnTo>
                  <a:pt x="12" y="3"/>
                </a:lnTo>
                <a:lnTo>
                  <a:pt x="14" y="3"/>
                </a:lnTo>
                <a:lnTo>
                  <a:pt x="14" y="5"/>
                </a:lnTo>
                <a:lnTo>
                  <a:pt x="16" y="5"/>
                </a:lnTo>
                <a:lnTo>
                  <a:pt x="16" y="8"/>
                </a:lnTo>
                <a:lnTo>
                  <a:pt x="16" y="10"/>
                </a:lnTo>
                <a:lnTo>
                  <a:pt x="16" y="12"/>
                </a:lnTo>
                <a:lnTo>
                  <a:pt x="16" y="15"/>
                </a:lnTo>
                <a:lnTo>
                  <a:pt x="14" y="15"/>
                </a:lnTo>
                <a:lnTo>
                  <a:pt x="14" y="17"/>
                </a:lnTo>
                <a:lnTo>
                  <a:pt x="12" y="17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4" y="19"/>
                </a:lnTo>
                <a:lnTo>
                  <a:pt x="2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0" y="5"/>
                </a:lnTo>
                <a:lnTo>
                  <a:pt x="2" y="3"/>
                </a:lnTo>
                <a:lnTo>
                  <a:pt x="4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55" name="Freeform 71"/>
          <p:cNvSpPr>
            <a:spLocks/>
          </p:cNvSpPr>
          <p:nvPr/>
        </p:nvSpPr>
        <p:spPr bwMode="auto">
          <a:xfrm>
            <a:off x="3859213" y="2843213"/>
            <a:ext cx="25400" cy="30162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0 h 19"/>
              <a:gd name="T6" fmla="*/ 2147483647 w 16"/>
              <a:gd name="T7" fmla="*/ 0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0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0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0 h 19"/>
              <a:gd name="T60" fmla="*/ 2147483647 w 16"/>
              <a:gd name="T61" fmla="*/ 0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7" y="0"/>
                </a:moveTo>
                <a:lnTo>
                  <a:pt x="9" y="0"/>
                </a:lnTo>
                <a:lnTo>
                  <a:pt x="12" y="0"/>
                </a:lnTo>
                <a:lnTo>
                  <a:pt x="14" y="2"/>
                </a:lnTo>
                <a:lnTo>
                  <a:pt x="16" y="5"/>
                </a:lnTo>
                <a:lnTo>
                  <a:pt x="16" y="7"/>
                </a:lnTo>
                <a:lnTo>
                  <a:pt x="16" y="10"/>
                </a:lnTo>
                <a:lnTo>
                  <a:pt x="16" y="12"/>
                </a:lnTo>
                <a:lnTo>
                  <a:pt x="14" y="14"/>
                </a:lnTo>
                <a:lnTo>
                  <a:pt x="14" y="17"/>
                </a:lnTo>
                <a:lnTo>
                  <a:pt x="12" y="17"/>
                </a:lnTo>
                <a:lnTo>
                  <a:pt x="9" y="19"/>
                </a:lnTo>
                <a:lnTo>
                  <a:pt x="7" y="19"/>
                </a:lnTo>
                <a:lnTo>
                  <a:pt x="4" y="17"/>
                </a:lnTo>
                <a:lnTo>
                  <a:pt x="2" y="17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56" name="Freeform 72"/>
          <p:cNvSpPr>
            <a:spLocks/>
          </p:cNvSpPr>
          <p:nvPr/>
        </p:nvSpPr>
        <p:spPr bwMode="auto">
          <a:xfrm>
            <a:off x="3527425" y="3032125"/>
            <a:ext cx="30163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0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2147483647 w 19"/>
              <a:gd name="T47" fmla="*/ 2147483647 h 19"/>
              <a:gd name="T48" fmla="*/ 0 w 19"/>
              <a:gd name="T49" fmla="*/ 2147483647 h 19"/>
              <a:gd name="T50" fmla="*/ 2147483647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0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0"/>
                </a:lnTo>
                <a:lnTo>
                  <a:pt x="17" y="2"/>
                </a:lnTo>
                <a:lnTo>
                  <a:pt x="17" y="4"/>
                </a:lnTo>
                <a:lnTo>
                  <a:pt x="19" y="4"/>
                </a:lnTo>
                <a:lnTo>
                  <a:pt x="19" y="7"/>
                </a:lnTo>
                <a:lnTo>
                  <a:pt x="19" y="9"/>
                </a:lnTo>
                <a:lnTo>
                  <a:pt x="19" y="11"/>
                </a:lnTo>
                <a:lnTo>
                  <a:pt x="17" y="14"/>
                </a:lnTo>
                <a:lnTo>
                  <a:pt x="17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6"/>
                </a:lnTo>
                <a:lnTo>
                  <a:pt x="3" y="14"/>
                </a:lnTo>
                <a:lnTo>
                  <a:pt x="3" y="11"/>
                </a:lnTo>
                <a:lnTo>
                  <a:pt x="0" y="9"/>
                </a:lnTo>
                <a:lnTo>
                  <a:pt x="3" y="7"/>
                </a:lnTo>
                <a:lnTo>
                  <a:pt x="3" y="4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57" name="Freeform 73"/>
          <p:cNvSpPr>
            <a:spLocks/>
          </p:cNvSpPr>
          <p:nvPr/>
        </p:nvSpPr>
        <p:spPr bwMode="auto">
          <a:xfrm>
            <a:off x="3903663" y="3268663"/>
            <a:ext cx="26987" cy="30162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2147483647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2147483647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10" y="0"/>
                </a:moveTo>
                <a:lnTo>
                  <a:pt x="10" y="0"/>
                </a:lnTo>
                <a:lnTo>
                  <a:pt x="12" y="0"/>
                </a:lnTo>
                <a:lnTo>
                  <a:pt x="14" y="2"/>
                </a:lnTo>
                <a:lnTo>
                  <a:pt x="17" y="5"/>
                </a:lnTo>
                <a:lnTo>
                  <a:pt x="17" y="7"/>
                </a:lnTo>
                <a:lnTo>
                  <a:pt x="17" y="9"/>
                </a:lnTo>
                <a:lnTo>
                  <a:pt x="17" y="12"/>
                </a:lnTo>
                <a:lnTo>
                  <a:pt x="17" y="14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7"/>
                </a:lnTo>
                <a:lnTo>
                  <a:pt x="3" y="14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3" y="5"/>
                </a:lnTo>
                <a:lnTo>
                  <a:pt x="3" y="2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58" name="Freeform 74"/>
          <p:cNvSpPr>
            <a:spLocks/>
          </p:cNvSpPr>
          <p:nvPr/>
        </p:nvSpPr>
        <p:spPr bwMode="auto">
          <a:xfrm>
            <a:off x="4452938" y="3181350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2147483647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2147483647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2" y="3"/>
                </a:lnTo>
                <a:lnTo>
                  <a:pt x="14" y="3"/>
                </a:lnTo>
                <a:lnTo>
                  <a:pt x="17" y="3"/>
                </a:lnTo>
                <a:lnTo>
                  <a:pt x="17" y="5"/>
                </a:lnTo>
                <a:lnTo>
                  <a:pt x="17" y="8"/>
                </a:lnTo>
                <a:lnTo>
                  <a:pt x="19" y="10"/>
                </a:lnTo>
                <a:lnTo>
                  <a:pt x="19" y="12"/>
                </a:lnTo>
                <a:lnTo>
                  <a:pt x="17" y="15"/>
                </a:lnTo>
                <a:lnTo>
                  <a:pt x="17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2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2" y="5"/>
                </a:lnTo>
                <a:lnTo>
                  <a:pt x="2" y="3"/>
                </a:lnTo>
                <a:lnTo>
                  <a:pt x="5" y="3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59" name="Freeform 75"/>
          <p:cNvSpPr>
            <a:spLocks/>
          </p:cNvSpPr>
          <p:nvPr/>
        </p:nvSpPr>
        <p:spPr bwMode="auto">
          <a:xfrm>
            <a:off x="4164013" y="2930525"/>
            <a:ext cx="25400" cy="30163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2147483647 h 19"/>
              <a:gd name="T6" fmla="*/ 2147483647 w 16"/>
              <a:gd name="T7" fmla="*/ 2147483647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0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0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2147483647 h 19"/>
              <a:gd name="T60" fmla="*/ 2147483647 w 16"/>
              <a:gd name="T61" fmla="*/ 2147483647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7" y="0"/>
                </a:moveTo>
                <a:lnTo>
                  <a:pt x="9" y="0"/>
                </a:lnTo>
                <a:lnTo>
                  <a:pt x="11" y="2"/>
                </a:lnTo>
                <a:lnTo>
                  <a:pt x="14" y="4"/>
                </a:lnTo>
                <a:lnTo>
                  <a:pt x="16" y="7"/>
                </a:lnTo>
                <a:lnTo>
                  <a:pt x="16" y="9"/>
                </a:lnTo>
                <a:lnTo>
                  <a:pt x="16" y="11"/>
                </a:lnTo>
                <a:lnTo>
                  <a:pt x="16" y="14"/>
                </a:lnTo>
                <a:lnTo>
                  <a:pt x="14" y="16"/>
                </a:lnTo>
                <a:lnTo>
                  <a:pt x="11" y="19"/>
                </a:lnTo>
                <a:lnTo>
                  <a:pt x="9" y="19"/>
                </a:lnTo>
                <a:lnTo>
                  <a:pt x="7" y="19"/>
                </a:lnTo>
                <a:lnTo>
                  <a:pt x="4" y="19"/>
                </a:lnTo>
                <a:lnTo>
                  <a:pt x="2" y="19"/>
                </a:lnTo>
                <a:lnTo>
                  <a:pt x="2" y="16"/>
                </a:lnTo>
                <a:lnTo>
                  <a:pt x="0" y="16"/>
                </a:lnTo>
                <a:lnTo>
                  <a:pt x="0" y="14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2" y="4"/>
                </a:lnTo>
                <a:lnTo>
                  <a:pt x="2" y="2"/>
                </a:lnTo>
                <a:lnTo>
                  <a:pt x="4" y="2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60" name="Freeform 76"/>
          <p:cNvSpPr>
            <a:spLocks/>
          </p:cNvSpPr>
          <p:nvPr/>
        </p:nvSpPr>
        <p:spPr bwMode="auto">
          <a:xfrm>
            <a:off x="3911600" y="3065463"/>
            <a:ext cx="25400" cy="33337"/>
          </a:xfrm>
          <a:custGeom>
            <a:avLst/>
            <a:gdLst>
              <a:gd name="T0" fmla="*/ 2147483647 w 16"/>
              <a:gd name="T1" fmla="*/ 0 h 21"/>
              <a:gd name="T2" fmla="*/ 2147483647 w 16"/>
              <a:gd name="T3" fmla="*/ 2147483647 h 21"/>
              <a:gd name="T4" fmla="*/ 2147483647 w 16"/>
              <a:gd name="T5" fmla="*/ 2147483647 h 21"/>
              <a:gd name="T6" fmla="*/ 2147483647 w 16"/>
              <a:gd name="T7" fmla="*/ 2147483647 h 21"/>
              <a:gd name="T8" fmla="*/ 2147483647 w 16"/>
              <a:gd name="T9" fmla="*/ 2147483647 h 21"/>
              <a:gd name="T10" fmla="*/ 2147483647 w 16"/>
              <a:gd name="T11" fmla="*/ 2147483647 h 21"/>
              <a:gd name="T12" fmla="*/ 2147483647 w 16"/>
              <a:gd name="T13" fmla="*/ 2147483647 h 21"/>
              <a:gd name="T14" fmla="*/ 2147483647 w 16"/>
              <a:gd name="T15" fmla="*/ 2147483647 h 21"/>
              <a:gd name="T16" fmla="*/ 2147483647 w 16"/>
              <a:gd name="T17" fmla="*/ 2147483647 h 21"/>
              <a:gd name="T18" fmla="*/ 2147483647 w 16"/>
              <a:gd name="T19" fmla="*/ 2147483647 h 21"/>
              <a:gd name="T20" fmla="*/ 2147483647 w 16"/>
              <a:gd name="T21" fmla="*/ 2147483647 h 21"/>
              <a:gd name="T22" fmla="*/ 2147483647 w 16"/>
              <a:gd name="T23" fmla="*/ 2147483647 h 21"/>
              <a:gd name="T24" fmla="*/ 2147483647 w 16"/>
              <a:gd name="T25" fmla="*/ 2147483647 h 21"/>
              <a:gd name="T26" fmla="*/ 2147483647 w 16"/>
              <a:gd name="T27" fmla="*/ 2147483647 h 21"/>
              <a:gd name="T28" fmla="*/ 2147483647 w 16"/>
              <a:gd name="T29" fmla="*/ 2147483647 h 21"/>
              <a:gd name="T30" fmla="*/ 2147483647 w 16"/>
              <a:gd name="T31" fmla="*/ 2147483647 h 21"/>
              <a:gd name="T32" fmla="*/ 2147483647 w 16"/>
              <a:gd name="T33" fmla="*/ 2147483647 h 21"/>
              <a:gd name="T34" fmla="*/ 2147483647 w 16"/>
              <a:gd name="T35" fmla="*/ 2147483647 h 21"/>
              <a:gd name="T36" fmla="*/ 2147483647 w 16"/>
              <a:gd name="T37" fmla="*/ 2147483647 h 21"/>
              <a:gd name="T38" fmla="*/ 2147483647 w 16"/>
              <a:gd name="T39" fmla="*/ 2147483647 h 21"/>
              <a:gd name="T40" fmla="*/ 2147483647 w 16"/>
              <a:gd name="T41" fmla="*/ 2147483647 h 21"/>
              <a:gd name="T42" fmla="*/ 0 w 16"/>
              <a:gd name="T43" fmla="*/ 2147483647 h 21"/>
              <a:gd name="T44" fmla="*/ 0 w 16"/>
              <a:gd name="T45" fmla="*/ 2147483647 h 21"/>
              <a:gd name="T46" fmla="*/ 0 w 16"/>
              <a:gd name="T47" fmla="*/ 2147483647 h 21"/>
              <a:gd name="T48" fmla="*/ 0 w 16"/>
              <a:gd name="T49" fmla="*/ 2147483647 h 21"/>
              <a:gd name="T50" fmla="*/ 0 w 16"/>
              <a:gd name="T51" fmla="*/ 2147483647 h 21"/>
              <a:gd name="T52" fmla="*/ 0 w 16"/>
              <a:gd name="T53" fmla="*/ 2147483647 h 21"/>
              <a:gd name="T54" fmla="*/ 0 w 16"/>
              <a:gd name="T55" fmla="*/ 2147483647 h 21"/>
              <a:gd name="T56" fmla="*/ 2147483647 w 16"/>
              <a:gd name="T57" fmla="*/ 2147483647 h 21"/>
              <a:gd name="T58" fmla="*/ 2147483647 w 16"/>
              <a:gd name="T59" fmla="*/ 2147483647 h 21"/>
              <a:gd name="T60" fmla="*/ 2147483647 w 16"/>
              <a:gd name="T61" fmla="*/ 2147483647 h 21"/>
              <a:gd name="T62" fmla="*/ 2147483647 w 16"/>
              <a:gd name="T63" fmla="*/ 2147483647 h 21"/>
              <a:gd name="T64" fmla="*/ 2147483647 w 16"/>
              <a:gd name="T65" fmla="*/ 0 h 2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21"/>
              <a:gd name="T101" fmla="*/ 16 w 16"/>
              <a:gd name="T102" fmla="*/ 21 h 2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21">
                <a:moveTo>
                  <a:pt x="7" y="0"/>
                </a:moveTo>
                <a:lnTo>
                  <a:pt x="9" y="2"/>
                </a:lnTo>
                <a:lnTo>
                  <a:pt x="12" y="2"/>
                </a:lnTo>
                <a:lnTo>
                  <a:pt x="14" y="2"/>
                </a:lnTo>
                <a:lnTo>
                  <a:pt x="14" y="5"/>
                </a:lnTo>
                <a:lnTo>
                  <a:pt x="16" y="5"/>
                </a:lnTo>
                <a:lnTo>
                  <a:pt x="16" y="7"/>
                </a:lnTo>
                <a:lnTo>
                  <a:pt x="16" y="9"/>
                </a:lnTo>
                <a:lnTo>
                  <a:pt x="16" y="12"/>
                </a:lnTo>
                <a:lnTo>
                  <a:pt x="16" y="14"/>
                </a:lnTo>
                <a:lnTo>
                  <a:pt x="16" y="17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21"/>
                </a:lnTo>
                <a:lnTo>
                  <a:pt x="7" y="19"/>
                </a:lnTo>
                <a:lnTo>
                  <a:pt x="5" y="19"/>
                </a:lnTo>
                <a:lnTo>
                  <a:pt x="2" y="19"/>
                </a:lnTo>
                <a:lnTo>
                  <a:pt x="2" y="17"/>
                </a:lnTo>
                <a:lnTo>
                  <a:pt x="0" y="17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2" y="5"/>
                </a:lnTo>
                <a:lnTo>
                  <a:pt x="2" y="2"/>
                </a:lnTo>
                <a:lnTo>
                  <a:pt x="5" y="2"/>
                </a:lnTo>
                <a:lnTo>
                  <a:pt x="7" y="2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61" name="Freeform 77"/>
          <p:cNvSpPr>
            <a:spLocks/>
          </p:cNvSpPr>
          <p:nvPr/>
        </p:nvSpPr>
        <p:spPr bwMode="auto">
          <a:xfrm>
            <a:off x="4156075" y="3128963"/>
            <a:ext cx="25400" cy="30162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2147483647 h 19"/>
              <a:gd name="T6" fmla="*/ 2147483647 w 16"/>
              <a:gd name="T7" fmla="*/ 2147483647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2147483647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2147483647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2147483647 h 19"/>
              <a:gd name="T60" fmla="*/ 2147483647 w 16"/>
              <a:gd name="T61" fmla="*/ 2147483647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9" y="0"/>
                </a:moveTo>
                <a:lnTo>
                  <a:pt x="9" y="0"/>
                </a:lnTo>
                <a:lnTo>
                  <a:pt x="12" y="3"/>
                </a:lnTo>
                <a:lnTo>
                  <a:pt x="14" y="3"/>
                </a:lnTo>
                <a:lnTo>
                  <a:pt x="16" y="5"/>
                </a:lnTo>
                <a:lnTo>
                  <a:pt x="16" y="7"/>
                </a:lnTo>
                <a:lnTo>
                  <a:pt x="16" y="10"/>
                </a:lnTo>
                <a:lnTo>
                  <a:pt x="16" y="12"/>
                </a:lnTo>
                <a:lnTo>
                  <a:pt x="16" y="14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2" y="17"/>
                </a:lnTo>
                <a:lnTo>
                  <a:pt x="2" y="14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2" y="5"/>
                </a:lnTo>
                <a:lnTo>
                  <a:pt x="2" y="3"/>
                </a:lnTo>
                <a:lnTo>
                  <a:pt x="5" y="3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62" name="Freeform 78"/>
          <p:cNvSpPr>
            <a:spLocks/>
          </p:cNvSpPr>
          <p:nvPr/>
        </p:nvSpPr>
        <p:spPr bwMode="auto">
          <a:xfrm>
            <a:off x="4257675" y="3276600"/>
            <a:ext cx="30163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4" y="2"/>
                </a:lnTo>
                <a:lnTo>
                  <a:pt x="16" y="2"/>
                </a:lnTo>
                <a:lnTo>
                  <a:pt x="16" y="4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6" y="14"/>
                </a:lnTo>
                <a:lnTo>
                  <a:pt x="16" y="16"/>
                </a:lnTo>
                <a:lnTo>
                  <a:pt x="14" y="16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5" y="16"/>
                </a:lnTo>
                <a:lnTo>
                  <a:pt x="2" y="16"/>
                </a:lnTo>
                <a:lnTo>
                  <a:pt x="2" y="14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2" y="4"/>
                </a:lnTo>
                <a:lnTo>
                  <a:pt x="2" y="2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63" name="Freeform 79"/>
          <p:cNvSpPr>
            <a:spLocks/>
          </p:cNvSpPr>
          <p:nvPr/>
        </p:nvSpPr>
        <p:spPr bwMode="auto">
          <a:xfrm>
            <a:off x="5018088" y="2925763"/>
            <a:ext cx="25400" cy="30162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0 h 19"/>
              <a:gd name="T6" fmla="*/ 2147483647 w 16"/>
              <a:gd name="T7" fmla="*/ 0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0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0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0 h 19"/>
              <a:gd name="T60" fmla="*/ 2147483647 w 16"/>
              <a:gd name="T61" fmla="*/ 0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9" y="0"/>
                </a:moveTo>
                <a:lnTo>
                  <a:pt x="9" y="0"/>
                </a:lnTo>
                <a:lnTo>
                  <a:pt x="11" y="0"/>
                </a:lnTo>
                <a:lnTo>
                  <a:pt x="14" y="0"/>
                </a:lnTo>
                <a:lnTo>
                  <a:pt x="14" y="3"/>
                </a:lnTo>
                <a:lnTo>
                  <a:pt x="16" y="3"/>
                </a:lnTo>
                <a:lnTo>
                  <a:pt x="16" y="5"/>
                </a:lnTo>
                <a:lnTo>
                  <a:pt x="16" y="7"/>
                </a:lnTo>
                <a:lnTo>
                  <a:pt x="16" y="10"/>
                </a:lnTo>
                <a:lnTo>
                  <a:pt x="16" y="12"/>
                </a:lnTo>
                <a:lnTo>
                  <a:pt x="16" y="14"/>
                </a:lnTo>
                <a:lnTo>
                  <a:pt x="14" y="17"/>
                </a:lnTo>
                <a:lnTo>
                  <a:pt x="11" y="17"/>
                </a:lnTo>
                <a:lnTo>
                  <a:pt x="9" y="19"/>
                </a:lnTo>
                <a:lnTo>
                  <a:pt x="7" y="19"/>
                </a:lnTo>
                <a:lnTo>
                  <a:pt x="4" y="17"/>
                </a:lnTo>
                <a:lnTo>
                  <a:pt x="2" y="17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2" y="3"/>
                </a:lnTo>
                <a:lnTo>
                  <a:pt x="2" y="0"/>
                </a:lnTo>
                <a:lnTo>
                  <a:pt x="4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64" name="Freeform 80"/>
          <p:cNvSpPr>
            <a:spLocks/>
          </p:cNvSpPr>
          <p:nvPr/>
        </p:nvSpPr>
        <p:spPr bwMode="auto">
          <a:xfrm>
            <a:off x="5126038" y="3038475"/>
            <a:ext cx="26987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0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2147483647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2147483647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0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10" y="0"/>
                </a:moveTo>
                <a:lnTo>
                  <a:pt x="10" y="0"/>
                </a:lnTo>
                <a:lnTo>
                  <a:pt x="12" y="0"/>
                </a:lnTo>
                <a:lnTo>
                  <a:pt x="14" y="0"/>
                </a:lnTo>
                <a:lnTo>
                  <a:pt x="14" y="3"/>
                </a:lnTo>
                <a:lnTo>
                  <a:pt x="17" y="3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7" y="15"/>
                </a:lnTo>
                <a:lnTo>
                  <a:pt x="14" y="15"/>
                </a:lnTo>
                <a:lnTo>
                  <a:pt x="14" y="17"/>
                </a:lnTo>
                <a:lnTo>
                  <a:pt x="12" y="17"/>
                </a:lnTo>
                <a:lnTo>
                  <a:pt x="10" y="19"/>
                </a:lnTo>
                <a:lnTo>
                  <a:pt x="7" y="19"/>
                </a:lnTo>
                <a:lnTo>
                  <a:pt x="5" y="17"/>
                </a:lnTo>
                <a:lnTo>
                  <a:pt x="3" y="15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3" y="3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65" name="Freeform 81"/>
          <p:cNvSpPr>
            <a:spLocks/>
          </p:cNvSpPr>
          <p:nvPr/>
        </p:nvSpPr>
        <p:spPr bwMode="auto">
          <a:xfrm>
            <a:off x="4629150" y="3121025"/>
            <a:ext cx="26988" cy="34925"/>
          </a:xfrm>
          <a:custGeom>
            <a:avLst/>
            <a:gdLst>
              <a:gd name="T0" fmla="*/ 2147483647 w 17"/>
              <a:gd name="T1" fmla="*/ 0 h 22"/>
              <a:gd name="T2" fmla="*/ 2147483647 w 17"/>
              <a:gd name="T3" fmla="*/ 2147483647 h 22"/>
              <a:gd name="T4" fmla="*/ 2147483647 w 17"/>
              <a:gd name="T5" fmla="*/ 2147483647 h 22"/>
              <a:gd name="T6" fmla="*/ 2147483647 w 17"/>
              <a:gd name="T7" fmla="*/ 2147483647 h 22"/>
              <a:gd name="T8" fmla="*/ 2147483647 w 17"/>
              <a:gd name="T9" fmla="*/ 2147483647 h 22"/>
              <a:gd name="T10" fmla="*/ 2147483647 w 17"/>
              <a:gd name="T11" fmla="*/ 2147483647 h 22"/>
              <a:gd name="T12" fmla="*/ 2147483647 w 17"/>
              <a:gd name="T13" fmla="*/ 2147483647 h 22"/>
              <a:gd name="T14" fmla="*/ 2147483647 w 17"/>
              <a:gd name="T15" fmla="*/ 2147483647 h 22"/>
              <a:gd name="T16" fmla="*/ 2147483647 w 17"/>
              <a:gd name="T17" fmla="*/ 2147483647 h 22"/>
              <a:gd name="T18" fmla="*/ 2147483647 w 17"/>
              <a:gd name="T19" fmla="*/ 2147483647 h 22"/>
              <a:gd name="T20" fmla="*/ 2147483647 w 17"/>
              <a:gd name="T21" fmla="*/ 2147483647 h 22"/>
              <a:gd name="T22" fmla="*/ 2147483647 w 17"/>
              <a:gd name="T23" fmla="*/ 2147483647 h 22"/>
              <a:gd name="T24" fmla="*/ 2147483647 w 17"/>
              <a:gd name="T25" fmla="*/ 2147483647 h 22"/>
              <a:gd name="T26" fmla="*/ 2147483647 w 17"/>
              <a:gd name="T27" fmla="*/ 2147483647 h 22"/>
              <a:gd name="T28" fmla="*/ 2147483647 w 17"/>
              <a:gd name="T29" fmla="*/ 2147483647 h 22"/>
              <a:gd name="T30" fmla="*/ 2147483647 w 17"/>
              <a:gd name="T31" fmla="*/ 2147483647 h 22"/>
              <a:gd name="T32" fmla="*/ 2147483647 w 17"/>
              <a:gd name="T33" fmla="*/ 2147483647 h 22"/>
              <a:gd name="T34" fmla="*/ 2147483647 w 17"/>
              <a:gd name="T35" fmla="*/ 2147483647 h 22"/>
              <a:gd name="T36" fmla="*/ 2147483647 w 17"/>
              <a:gd name="T37" fmla="*/ 2147483647 h 22"/>
              <a:gd name="T38" fmla="*/ 2147483647 w 17"/>
              <a:gd name="T39" fmla="*/ 2147483647 h 22"/>
              <a:gd name="T40" fmla="*/ 2147483647 w 17"/>
              <a:gd name="T41" fmla="*/ 2147483647 h 22"/>
              <a:gd name="T42" fmla="*/ 0 w 17"/>
              <a:gd name="T43" fmla="*/ 2147483647 h 22"/>
              <a:gd name="T44" fmla="*/ 0 w 17"/>
              <a:gd name="T45" fmla="*/ 2147483647 h 22"/>
              <a:gd name="T46" fmla="*/ 0 w 17"/>
              <a:gd name="T47" fmla="*/ 2147483647 h 22"/>
              <a:gd name="T48" fmla="*/ 0 w 17"/>
              <a:gd name="T49" fmla="*/ 2147483647 h 22"/>
              <a:gd name="T50" fmla="*/ 0 w 17"/>
              <a:gd name="T51" fmla="*/ 2147483647 h 22"/>
              <a:gd name="T52" fmla="*/ 0 w 17"/>
              <a:gd name="T53" fmla="*/ 2147483647 h 22"/>
              <a:gd name="T54" fmla="*/ 0 w 17"/>
              <a:gd name="T55" fmla="*/ 2147483647 h 22"/>
              <a:gd name="T56" fmla="*/ 2147483647 w 17"/>
              <a:gd name="T57" fmla="*/ 2147483647 h 22"/>
              <a:gd name="T58" fmla="*/ 2147483647 w 17"/>
              <a:gd name="T59" fmla="*/ 2147483647 h 22"/>
              <a:gd name="T60" fmla="*/ 2147483647 w 17"/>
              <a:gd name="T61" fmla="*/ 2147483647 h 22"/>
              <a:gd name="T62" fmla="*/ 2147483647 w 17"/>
              <a:gd name="T63" fmla="*/ 2147483647 h 22"/>
              <a:gd name="T64" fmla="*/ 2147483647 w 17"/>
              <a:gd name="T65" fmla="*/ 0 h 2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22"/>
              <a:gd name="T101" fmla="*/ 17 w 17"/>
              <a:gd name="T102" fmla="*/ 22 h 2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22">
                <a:moveTo>
                  <a:pt x="10" y="0"/>
                </a:moveTo>
                <a:lnTo>
                  <a:pt x="10" y="3"/>
                </a:lnTo>
                <a:lnTo>
                  <a:pt x="12" y="3"/>
                </a:lnTo>
                <a:lnTo>
                  <a:pt x="15" y="3"/>
                </a:lnTo>
                <a:lnTo>
                  <a:pt x="15" y="5"/>
                </a:lnTo>
                <a:lnTo>
                  <a:pt x="17" y="5"/>
                </a:lnTo>
                <a:lnTo>
                  <a:pt x="17" y="8"/>
                </a:lnTo>
                <a:lnTo>
                  <a:pt x="17" y="10"/>
                </a:lnTo>
                <a:lnTo>
                  <a:pt x="17" y="12"/>
                </a:lnTo>
                <a:lnTo>
                  <a:pt x="17" y="15"/>
                </a:lnTo>
                <a:lnTo>
                  <a:pt x="17" y="17"/>
                </a:lnTo>
                <a:lnTo>
                  <a:pt x="15" y="17"/>
                </a:lnTo>
                <a:lnTo>
                  <a:pt x="15" y="19"/>
                </a:lnTo>
                <a:lnTo>
                  <a:pt x="12" y="19"/>
                </a:lnTo>
                <a:lnTo>
                  <a:pt x="10" y="19"/>
                </a:lnTo>
                <a:lnTo>
                  <a:pt x="10" y="22"/>
                </a:lnTo>
                <a:lnTo>
                  <a:pt x="8" y="19"/>
                </a:lnTo>
                <a:lnTo>
                  <a:pt x="5" y="19"/>
                </a:lnTo>
                <a:lnTo>
                  <a:pt x="3" y="19"/>
                </a:lnTo>
                <a:lnTo>
                  <a:pt x="3" y="17"/>
                </a:lnTo>
                <a:lnTo>
                  <a:pt x="0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0" y="5"/>
                </a:lnTo>
                <a:lnTo>
                  <a:pt x="3" y="5"/>
                </a:lnTo>
                <a:lnTo>
                  <a:pt x="3" y="3"/>
                </a:lnTo>
                <a:lnTo>
                  <a:pt x="5" y="3"/>
                </a:lnTo>
                <a:lnTo>
                  <a:pt x="8" y="3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66" name="Freeform 82"/>
          <p:cNvSpPr>
            <a:spLocks/>
          </p:cNvSpPr>
          <p:nvPr/>
        </p:nvSpPr>
        <p:spPr bwMode="auto">
          <a:xfrm>
            <a:off x="5183188" y="2900363"/>
            <a:ext cx="25400" cy="33337"/>
          </a:xfrm>
          <a:custGeom>
            <a:avLst/>
            <a:gdLst>
              <a:gd name="T0" fmla="*/ 2147483647 w 16"/>
              <a:gd name="T1" fmla="*/ 0 h 21"/>
              <a:gd name="T2" fmla="*/ 2147483647 w 16"/>
              <a:gd name="T3" fmla="*/ 2147483647 h 21"/>
              <a:gd name="T4" fmla="*/ 2147483647 w 16"/>
              <a:gd name="T5" fmla="*/ 2147483647 h 21"/>
              <a:gd name="T6" fmla="*/ 2147483647 w 16"/>
              <a:gd name="T7" fmla="*/ 2147483647 h 21"/>
              <a:gd name="T8" fmla="*/ 2147483647 w 16"/>
              <a:gd name="T9" fmla="*/ 2147483647 h 21"/>
              <a:gd name="T10" fmla="*/ 2147483647 w 16"/>
              <a:gd name="T11" fmla="*/ 2147483647 h 21"/>
              <a:gd name="T12" fmla="*/ 2147483647 w 16"/>
              <a:gd name="T13" fmla="*/ 2147483647 h 21"/>
              <a:gd name="T14" fmla="*/ 2147483647 w 16"/>
              <a:gd name="T15" fmla="*/ 2147483647 h 21"/>
              <a:gd name="T16" fmla="*/ 2147483647 w 16"/>
              <a:gd name="T17" fmla="*/ 2147483647 h 21"/>
              <a:gd name="T18" fmla="*/ 2147483647 w 16"/>
              <a:gd name="T19" fmla="*/ 2147483647 h 21"/>
              <a:gd name="T20" fmla="*/ 2147483647 w 16"/>
              <a:gd name="T21" fmla="*/ 2147483647 h 21"/>
              <a:gd name="T22" fmla="*/ 2147483647 w 16"/>
              <a:gd name="T23" fmla="*/ 2147483647 h 21"/>
              <a:gd name="T24" fmla="*/ 2147483647 w 16"/>
              <a:gd name="T25" fmla="*/ 2147483647 h 21"/>
              <a:gd name="T26" fmla="*/ 2147483647 w 16"/>
              <a:gd name="T27" fmla="*/ 2147483647 h 21"/>
              <a:gd name="T28" fmla="*/ 2147483647 w 16"/>
              <a:gd name="T29" fmla="*/ 2147483647 h 21"/>
              <a:gd name="T30" fmla="*/ 2147483647 w 16"/>
              <a:gd name="T31" fmla="*/ 2147483647 h 21"/>
              <a:gd name="T32" fmla="*/ 2147483647 w 16"/>
              <a:gd name="T33" fmla="*/ 2147483647 h 21"/>
              <a:gd name="T34" fmla="*/ 2147483647 w 16"/>
              <a:gd name="T35" fmla="*/ 2147483647 h 21"/>
              <a:gd name="T36" fmla="*/ 2147483647 w 16"/>
              <a:gd name="T37" fmla="*/ 2147483647 h 21"/>
              <a:gd name="T38" fmla="*/ 2147483647 w 16"/>
              <a:gd name="T39" fmla="*/ 2147483647 h 21"/>
              <a:gd name="T40" fmla="*/ 2147483647 w 16"/>
              <a:gd name="T41" fmla="*/ 2147483647 h 21"/>
              <a:gd name="T42" fmla="*/ 0 w 16"/>
              <a:gd name="T43" fmla="*/ 2147483647 h 21"/>
              <a:gd name="T44" fmla="*/ 0 w 16"/>
              <a:gd name="T45" fmla="*/ 2147483647 h 21"/>
              <a:gd name="T46" fmla="*/ 0 w 16"/>
              <a:gd name="T47" fmla="*/ 2147483647 h 21"/>
              <a:gd name="T48" fmla="*/ 0 w 16"/>
              <a:gd name="T49" fmla="*/ 2147483647 h 21"/>
              <a:gd name="T50" fmla="*/ 0 w 16"/>
              <a:gd name="T51" fmla="*/ 2147483647 h 21"/>
              <a:gd name="T52" fmla="*/ 0 w 16"/>
              <a:gd name="T53" fmla="*/ 2147483647 h 21"/>
              <a:gd name="T54" fmla="*/ 0 w 16"/>
              <a:gd name="T55" fmla="*/ 2147483647 h 21"/>
              <a:gd name="T56" fmla="*/ 2147483647 w 16"/>
              <a:gd name="T57" fmla="*/ 2147483647 h 21"/>
              <a:gd name="T58" fmla="*/ 2147483647 w 16"/>
              <a:gd name="T59" fmla="*/ 2147483647 h 21"/>
              <a:gd name="T60" fmla="*/ 2147483647 w 16"/>
              <a:gd name="T61" fmla="*/ 2147483647 h 21"/>
              <a:gd name="T62" fmla="*/ 2147483647 w 16"/>
              <a:gd name="T63" fmla="*/ 2147483647 h 21"/>
              <a:gd name="T64" fmla="*/ 2147483647 w 16"/>
              <a:gd name="T65" fmla="*/ 0 h 2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21"/>
              <a:gd name="T101" fmla="*/ 16 w 16"/>
              <a:gd name="T102" fmla="*/ 21 h 2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21">
                <a:moveTo>
                  <a:pt x="9" y="0"/>
                </a:moveTo>
                <a:lnTo>
                  <a:pt x="9" y="2"/>
                </a:lnTo>
                <a:lnTo>
                  <a:pt x="12" y="2"/>
                </a:lnTo>
                <a:lnTo>
                  <a:pt x="14" y="2"/>
                </a:lnTo>
                <a:lnTo>
                  <a:pt x="14" y="4"/>
                </a:lnTo>
                <a:lnTo>
                  <a:pt x="16" y="4"/>
                </a:lnTo>
                <a:lnTo>
                  <a:pt x="16" y="7"/>
                </a:lnTo>
                <a:lnTo>
                  <a:pt x="16" y="9"/>
                </a:lnTo>
                <a:lnTo>
                  <a:pt x="16" y="11"/>
                </a:lnTo>
                <a:lnTo>
                  <a:pt x="16" y="14"/>
                </a:lnTo>
                <a:lnTo>
                  <a:pt x="16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9" y="21"/>
                </a:lnTo>
                <a:lnTo>
                  <a:pt x="7" y="19"/>
                </a:lnTo>
                <a:lnTo>
                  <a:pt x="5" y="19"/>
                </a:lnTo>
                <a:lnTo>
                  <a:pt x="2" y="16"/>
                </a:lnTo>
                <a:lnTo>
                  <a:pt x="0" y="16"/>
                </a:lnTo>
                <a:lnTo>
                  <a:pt x="0" y="14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2" y="4"/>
                </a:lnTo>
                <a:lnTo>
                  <a:pt x="5" y="2"/>
                </a:lnTo>
                <a:lnTo>
                  <a:pt x="7" y="2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67" name="Text Box 83"/>
          <p:cNvSpPr txBox="1">
            <a:spLocks noChangeArrowheads="1"/>
          </p:cNvSpPr>
          <p:nvPr/>
        </p:nvSpPr>
        <p:spPr bwMode="auto">
          <a:xfrm>
            <a:off x="1050925" y="5353050"/>
            <a:ext cx="6767513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Calibri" pitchFamily="34" charset="0"/>
              </a:rPr>
              <a:t>They put an electric charge on the plates</a:t>
            </a:r>
          </a:p>
        </p:txBody>
      </p:sp>
      <p:grpSp>
        <p:nvGrpSpPr>
          <p:cNvPr id="42068" name="Group 84"/>
          <p:cNvGrpSpPr>
            <a:grpSpLocks/>
          </p:cNvGrpSpPr>
          <p:nvPr/>
        </p:nvGrpSpPr>
        <p:grpSpPr bwMode="auto">
          <a:xfrm>
            <a:off x="7499350" y="2617788"/>
            <a:ext cx="1244600" cy="558800"/>
            <a:chOff x="4724" y="1649"/>
            <a:chExt cx="784" cy="352"/>
          </a:xfrm>
        </p:grpSpPr>
        <p:sp>
          <p:nvSpPr>
            <p:cNvPr id="42074" name="Freeform 85"/>
            <p:cNvSpPr>
              <a:spLocks/>
            </p:cNvSpPr>
            <p:nvPr/>
          </p:nvSpPr>
          <p:spPr bwMode="auto">
            <a:xfrm>
              <a:off x="4871" y="1649"/>
              <a:ext cx="637" cy="352"/>
            </a:xfrm>
            <a:custGeom>
              <a:avLst/>
              <a:gdLst>
                <a:gd name="T0" fmla="*/ 0 w 637"/>
                <a:gd name="T1" fmla="*/ 91 h 352"/>
                <a:gd name="T2" fmla="*/ 12 w 637"/>
                <a:gd name="T3" fmla="*/ 79 h 352"/>
                <a:gd name="T4" fmla="*/ 23 w 637"/>
                <a:gd name="T5" fmla="*/ 65 h 352"/>
                <a:gd name="T6" fmla="*/ 38 w 637"/>
                <a:gd name="T7" fmla="*/ 53 h 352"/>
                <a:gd name="T8" fmla="*/ 52 w 637"/>
                <a:gd name="T9" fmla="*/ 41 h 352"/>
                <a:gd name="T10" fmla="*/ 85 w 637"/>
                <a:gd name="T11" fmla="*/ 22 h 352"/>
                <a:gd name="T12" fmla="*/ 135 w 637"/>
                <a:gd name="T13" fmla="*/ 25 h 352"/>
                <a:gd name="T14" fmla="*/ 295 w 637"/>
                <a:gd name="T15" fmla="*/ 123 h 352"/>
                <a:gd name="T16" fmla="*/ 433 w 637"/>
                <a:gd name="T17" fmla="*/ 19 h 352"/>
                <a:gd name="T18" fmla="*/ 490 w 637"/>
                <a:gd name="T19" fmla="*/ 8 h 352"/>
                <a:gd name="T20" fmla="*/ 516 w 637"/>
                <a:gd name="T21" fmla="*/ 20 h 352"/>
                <a:gd name="T22" fmla="*/ 540 w 637"/>
                <a:gd name="T23" fmla="*/ 32 h 352"/>
                <a:gd name="T24" fmla="*/ 561 w 637"/>
                <a:gd name="T25" fmla="*/ 48 h 352"/>
                <a:gd name="T26" fmla="*/ 580 w 637"/>
                <a:gd name="T27" fmla="*/ 62 h 352"/>
                <a:gd name="T28" fmla="*/ 597 w 637"/>
                <a:gd name="T29" fmla="*/ 81 h 352"/>
                <a:gd name="T30" fmla="*/ 611 w 637"/>
                <a:gd name="T31" fmla="*/ 98 h 352"/>
                <a:gd name="T32" fmla="*/ 623 w 637"/>
                <a:gd name="T33" fmla="*/ 117 h 352"/>
                <a:gd name="T34" fmla="*/ 630 w 637"/>
                <a:gd name="T35" fmla="*/ 138 h 352"/>
                <a:gd name="T36" fmla="*/ 635 w 637"/>
                <a:gd name="T37" fmla="*/ 160 h 352"/>
                <a:gd name="T38" fmla="*/ 637 w 637"/>
                <a:gd name="T39" fmla="*/ 179 h 352"/>
                <a:gd name="T40" fmla="*/ 635 w 637"/>
                <a:gd name="T41" fmla="*/ 200 h 352"/>
                <a:gd name="T42" fmla="*/ 630 w 637"/>
                <a:gd name="T43" fmla="*/ 221 h 352"/>
                <a:gd name="T44" fmla="*/ 623 w 637"/>
                <a:gd name="T45" fmla="*/ 243 h 352"/>
                <a:gd name="T46" fmla="*/ 611 w 637"/>
                <a:gd name="T47" fmla="*/ 262 h 352"/>
                <a:gd name="T48" fmla="*/ 597 w 637"/>
                <a:gd name="T49" fmla="*/ 278 h 352"/>
                <a:gd name="T50" fmla="*/ 580 w 637"/>
                <a:gd name="T51" fmla="*/ 297 h 352"/>
                <a:gd name="T52" fmla="*/ 561 w 637"/>
                <a:gd name="T53" fmla="*/ 311 h 352"/>
                <a:gd name="T54" fmla="*/ 540 w 637"/>
                <a:gd name="T55" fmla="*/ 328 h 352"/>
                <a:gd name="T56" fmla="*/ 516 w 637"/>
                <a:gd name="T57" fmla="*/ 340 h 352"/>
                <a:gd name="T58" fmla="*/ 490 w 637"/>
                <a:gd name="T59" fmla="*/ 352 h 352"/>
                <a:gd name="T60" fmla="*/ 427 w 637"/>
                <a:gd name="T61" fmla="*/ 337 h 352"/>
                <a:gd name="T62" fmla="*/ 297 w 637"/>
                <a:gd name="T63" fmla="*/ 264 h 352"/>
                <a:gd name="T64" fmla="*/ 133 w 637"/>
                <a:gd name="T65" fmla="*/ 322 h 352"/>
                <a:gd name="T66" fmla="*/ 64 w 637"/>
                <a:gd name="T67" fmla="*/ 326 h 352"/>
                <a:gd name="T68" fmla="*/ 35 w 637"/>
                <a:gd name="T69" fmla="*/ 304 h 352"/>
                <a:gd name="T70" fmla="*/ 12 w 637"/>
                <a:gd name="T71" fmla="*/ 280 h 352"/>
                <a:gd name="T72" fmla="*/ 0 w 637"/>
                <a:gd name="T73" fmla="*/ 91 h 35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37"/>
                <a:gd name="T112" fmla="*/ 0 h 352"/>
                <a:gd name="T113" fmla="*/ 637 w 637"/>
                <a:gd name="T114" fmla="*/ 352 h 35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37" h="352">
                  <a:moveTo>
                    <a:pt x="0" y="91"/>
                  </a:moveTo>
                  <a:lnTo>
                    <a:pt x="12" y="79"/>
                  </a:lnTo>
                  <a:lnTo>
                    <a:pt x="23" y="65"/>
                  </a:lnTo>
                  <a:lnTo>
                    <a:pt x="38" y="53"/>
                  </a:lnTo>
                  <a:lnTo>
                    <a:pt x="52" y="41"/>
                  </a:lnTo>
                  <a:lnTo>
                    <a:pt x="85" y="22"/>
                  </a:lnTo>
                  <a:cubicBezTo>
                    <a:pt x="85" y="22"/>
                    <a:pt x="100" y="8"/>
                    <a:pt x="135" y="25"/>
                  </a:cubicBezTo>
                  <a:cubicBezTo>
                    <a:pt x="170" y="42"/>
                    <a:pt x="241" y="128"/>
                    <a:pt x="295" y="123"/>
                  </a:cubicBezTo>
                  <a:cubicBezTo>
                    <a:pt x="345" y="122"/>
                    <a:pt x="401" y="38"/>
                    <a:pt x="433" y="19"/>
                  </a:cubicBezTo>
                  <a:cubicBezTo>
                    <a:pt x="465" y="0"/>
                    <a:pt x="476" y="8"/>
                    <a:pt x="490" y="8"/>
                  </a:cubicBezTo>
                  <a:lnTo>
                    <a:pt x="516" y="20"/>
                  </a:lnTo>
                  <a:lnTo>
                    <a:pt x="540" y="32"/>
                  </a:lnTo>
                  <a:lnTo>
                    <a:pt x="561" y="48"/>
                  </a:lnTo>
                  <a:lnTo>
                    <a:pt x="580" y="62"/>
                  </a:lnTo>
                  <a:lnTo>
                    <a:pt x="597" y="81"/>
                  </a:lnTo>
                  <a:lnTo>
                    <a:pt x="611" y="98"/>
                  </a:lnTo>
                  <a:lnTo>
                    <a:pt x="623" y="117"/>
                  </a:lnTo>
                  <a:lnTo>
                    <a:pt x="630" y="138"/>
                  </a:lnTo>
                  <a:lnTo>
                    <a:pt x="635" y="160"/>
                  </a:lnTo>
                  <a:lnTo>
                    <a:pt x="637" y="179"/>
                  </a:lnTo>
                  <a:lnTo>
                    <a:pt x="635" y="200"/>
                  </a:lnTo>
                  <a:lnTo>
                    <a:pt x="630" y="221"/>
                  </a:lnTo>
                  <a:lnTo>
                    <a:pt x="623" y="243"/>
                  </a:lnTo>
                  <a:lnTo>
                    <a:pt x="611" y="262"/>
                  </a:lnTo>
                  <a:lnTo>
                    <a:pt x="597" y="278"/>
                  </a:lnTo>
                  <a:lnTo>
                    <a:pt x="580" y="297"/>
                  </a:lnTo>
                  <a:lnTo>
                    <a:pt x="561" y="311"/>
                  </a:lnTo>
                  <a:lnTo>
                    <a:pt x="540" y="328"/>
                  </a:lnTo>
                  <a:lnTo>
                    <a:pt x="516" y="340"/>
                  </a:lnTo>
                  <a:lnTo>
                    <a:pt x="490" y="352"/>
                  </a:lnTo>
                  <a:cubicBezTo>
                    <a:pt x="490" y="352"/>
                    <a:pt x="459" y="352"/>
                    <a:pt x="427" y="337"/>
                  </a:cubicBezTo>
                  <a:cubicBezTo>
                    <a:pt x="395" y="322"/>
                    <a:pt x="346" y="267"/>
                    <a:pt x="297" y="264"/>
                  </a:cubicBezTo>
                  <a:cubicBezTo>
                    <a:pt x="242" y="257"/>
                    <a:pt x="172" y="312"/>
                    <a:pt x="133" y="322"/>
                  </a:cubicBezTo>
                  <a:cubicBezTo>
                    <a:pt x="94" y="332"/>
                    <a:pt x="80" y="329"/>
                    <a:pt x="64" y="326"/>
                  </a:cubicBezTo>
                  <a:lnTo>
                    <a:pt x="35" y="304"/>
                  </a:lnTo>
                  <a:lnTo>
                    <a:pt x="12" y="28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75" name="Freeform 86"/>
            <p:cNvSpPr>
              <a:spLocks/>
            </p:cNvSpPr>
            <p:nvPr/>
          </p:nvSpPr>
          <p:spPr bwMode="auto">
            <a:xfrm>
              <a:off x="4724" y="1742"/>
              <a:ext cx="462" cy="211"/>
            </a:xfrm>
            <a:custGeom>
              <a:avLst/>
              <a:gdLst>
                <a:gd name="T0" fmla="*/ 147 w 462"/>
                <a:gd name="T1" fmla="*/ 0 h 211"/>
                <a:gd name="T2" fmla="*/ 123 w 462"/>
                <a:gd name="T3" fmla="*/ 19 h 211"/>
                <a:gd name="T4" fmla="*/ 95 w 462"/>
                <a:gd name="T5" fmla="*/ 36 h 211"/>
                <a:gd name="T6" fmla="*/ 66 w 462"/>
                <a:gd name="T7" fmla="*/ 48 h 211"/>
                <a:gd name="T8" fmla="*/ 40 w 462"/>
                <a:gd name="T9" fmla="*/ 59 h 211"/>
                <a:gd name="T10" fmla="*/ 35 w 462"/>
                <a:gd name="T11" fmla="*/ 62 h 211"/>
                <a:gd name="T12" fmla="*/ 28 w 462"/>
                <a:gd name="T13" fmla="*/ 62 h 211"/>
                <a:gd name="T14" fmla="*/ 16 w 462"/>
                <a:gd name="T15" fmla="*/ 64 h 211"/>
                <a:gd name="T16" fmla="*/ 0 w 462"/>
                <a:gd name="T17" fmla="*/ 67 h 211"/>
                <a:gd name="T18" fmla="*/ 2 w 462"/>
                <a:gd name="T19" fmla="*/ 90 h 211"/>
                <a:gd name="T20" fmla="*/ 5 w 462"/>
                <a:gd name="T21" fmla="*/ 105 h 211"/>
                <a:gd name="T22" fmla="*/ 2 w 462"/>
                <a:gd name="T23" fmla="*/ 119 h 211"/>
                <a:gd name="T24" fmla="*/ 0 w 462"/>
                <a:gd name="T25" fmla="*/ 147 h 211"/>
                <a:gd name="T26" fmla="*/ 9 w 462"/>
                <a:gd name="T27" fmla="*/ 147 h 211"/>
                <a:gd name="T28" fmla="*/ 19 w 462"/>
                <a:gd name="T29" fmla="*/ 147 h 211"/>
                <a:gd name="T30" fmla="*/ 31 w 462"/>
                <a:gd name="T31" fmla="*/ 150 h 211"/>
                <a:gd name="T32" fmla="*/ 45 w 462"/>
                <a:gd name="T33" fmla="*/ 152 h 211"/>
                <a:gd name="T34" fmla="*/ 71 w 462"/>
                <a:gd name="T35" fmla="*/ 159 h 211"/>
                <a:gd name="T36" fmla="*/ 104 w 462"/>
                <a:gd name="T37" fmla="*/ 169 h 211"/>
                <a:gd name="T38" fmla="*/ 137 w 462"/>
                <a:gd name="T39" fmla="*/ 183 h 211"/>
                <a:gd name="T40" fmla="*/ 168 w 462"/>
                <a:gd name="T41" fmla="*/ 199 h 211"/>
                <a:gd name="T42" fmla="*/ 201 w 462"/>
                <a:gd name="T43" fmla="*/ 211 h 211"/>
                <a:gd name="T44" fmla="*/ 232 w 462"/>
                <a:gd name="T45" fmla="*/ 209 h 211"/>
                <a:gd name="T46" fmla="*/ 260 w 462"/>
                <a:gd name="T47" fmla="*/ 199 h 211"/>
                <a:gd name="T48" fmla="*/ 291 w 462"/>
                <a:gd name="T49" fmla="*/ 190 h 211"/>
                <a:gd name="T50" fmla="*/ 348 w 462"/>
                <a:gd name="T51" fmla="*/ 171 h 211"/>
                <a:gd name="T52" fmla="*/ 412 w 462"/>
                <a:gd name="T53" fmla="*/ 145 h 211"/>
                <a:gd name="T54" fmla="*/ 455 w 462"/>
                <a:gd name="T55" fmla="*/ 114 h 211"/>
                <a:gd name="T56" fmla="*/ 462 w 462"/>
                <a:gd name="T57" fmla="*/ 100 h 211"/>
                <a:gd name="T58" fmla="*/ 455 w 462"/>
                <a:gd name="T59" fmla="*/ 88 h 211"/>
                <a:gd name="T60" fmla="*/ 419 w 462"/>
                <a:gd name="T61" fmla="*/ 67 h 211"/>
                <a:gd name="T62" fmla="*/ 384 w 462"/>
                <a:gd name="T63" fmla="*/ 52 h 211"/>
                <a:gd name="T64" fmla="*/ 306 w 462"/>
                <a:gd name="T65" fmla="*/ 31 h 211"/>
                <a:gd name="T66" fmla="*/ 225 w 462"/>
                <a:gd name="T67" fmla="*/ 17 h 211"/>
                <a:gd name="T68" fmla="*/ 149 w 462"/>
                <a:gd name="T69" fmla="*/ 0 h 2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2"/>
                <a:gd name="T106" fmla="*/ 0 h 211"/>
                <a:gd name="T107" fmla="*/ 462 w 462"/>
                <a:gd name="T108" fmla="*/ 211 h 2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2" h="211">
                  <a:moveTo>
                    <a:pt x="149" y="0"/>
                  </a:moveTo>
                  <a:lnTo>
                    <a:pt x="147" y="0"/>
                  </a:lnTo>
                  <a:lnTo>
                    <a:pt x="135" y="10"/>
                  </a:lnTo>
                  <a:lnTo>
                    <a:pt x="123" y="19"/>
                  </a:lnTo>
                  <a:lnTo>
                    <a:pt x="109" y="29"/>
                  </a:lnTo>
                  <a:lnTo>
                    <a:pt x="95" y="36"/>
                  </a:lnTo>
                  <a:lnTo>
                    <a:pt x="80" y="43"/>
                  </a:lnTo>
                  <a:lnTo>
                    <a:pt x="66" y="48"/>
                  </a:lnTo>
                  <a:lnTo>
                    <a:pt x="54" y="55"/>
                  </a:lnTo>
                  <a:lnTo>
                    <a:pt x="40" y="59"/>
                  </a:lnTo>
                  <a:lnTo>
                    <a:pt x="38" y="59"/>
                  </a:lnTo>
                  <a:lnTo>
                    <a:pt x="35" y="62"/>
                  </a:lnTo>
                  <a:lnTo>
                    <a:pt x="33" y="62"/>
                  </a:lnTo>
                  <a:lnTo>
                    <a:pt x="28" y="62"/>
                  </a:lnTo>
                  <a:lnTo>
                    <a:pt x="24" y="64"/>
                  </a:lnTo>
                  <a:lnTo>
                    <a:pt x="16" y="64"/>
                  </a:lnTo>
                  <a:lnTo>
                    <a:pt x="9" y="64"/>
                  </a:lnTo>
                  <a:lnTo>
                    <a:pt x="0" y="67"/>
                  </a:lnTo>
                  <a:lnTo>
                    <a:pt x="2" y="78"/>
                  </a:lnTo>
                  <a:lnTo>
                    <a:pt x="2" y="90"/>
                  </a:lnTo>
                  <a:lnTo>
                    <a:pt x="2" y="97"/>
                  </a:lnTo>
                  <a:lnTo>
                    <a:pt x="5" y="105"/>
                  </a:lnTo>
                  <a:lnTo>
                    <a:pt x="2" y="112"/>
                  </a:lnTo>
                  <a:lnTo>
                    <a:pt x="2" y="119"/>
                  </a:lnTo>
                  <a:lnTo>
                    <a:pt x="0" y="131"/>
                  </a:lnTo>
                  <a:lnTo>
                    <a:pt x="0" y="147"/>
                  </a:lnTo>
                  <a:lnTo>
                    <a:pt x="5" y="147"/>
                  </a:lnTo>
                  <a:lnTo>
                    <a:pt x="9" y="147"/>
                  </a:lnTo>
                  <a:lnTo>
                    <a:pt x="14" y="147"/>
                  </a:lnTo>
                  <a:lnTo>
                    <a:pt x="19" y="147"/>
                  </a:lnTo>
                  <a:lnTo>
                    <a:pt x="24" y="150"/>
                  </a:lnTo>
                  <a:lnTo>
                    <a:pt x="31" y="150"/>
                  </a:lnTo>
                  <a:lnTo>
                    <a:pt x="38" y="152"/>
                  </a:lnTo>
                  <a:lnTo>
                    <a:pt x="45" y="152"/>
                  </a:lnTo>
                  <a:lnTo>
                    <a:pt x="57" y="157"/>
                  </a:lnTo>
                  <a:lnTo>
                    <a:pt x="71" y="159"/>
                  </a:lnTo>
                  <a:lnTo>
                    <a:pt x="88" y="164"/>
                  </a:lnTo>
                  <a:lnTo>
                    <a:pt x="104" y="169"/>
                  </a:lnTo>
                  <a:lnTo>
                    <a:pt x="121" y="176"/>
                  </a:lnTo>
                  <a:lnTo>
                    <a:pt x="137" y="183"/>
                  </a:lnTo>
                  <a:lnTo>
                    <a:pt x="154" y="190"/>
                  </a:lnTo>
                  <a:lnTo>
                    <a:pt x="168" y="199"/>
                  </a:lnTo>
                  <a:lnTo>
                    <a:pt x="185" y="206"/>
                  </a:lnTo>
                  <a:lnTo>
                    <a:pt x="201" y="211"/>
                  </a:lnTo>
                  <a:lnTo>
                    <a:pt x="215" y="211"/>
                  </a:lnTo>
                  <a:lnTo>
                    <a:pt x="232" y="209"/>
                  </a:lnTo>
                  <a:lnTo>
                    <a:pt x="246" y="204"/>
                  </a:lnTo>
                  <a:lnTo>
                    <a:pt x="260" y="199"/>
                  </a:lnTo>
                  <a:lnTo>
                    <a:pt x="277" y="195"/>
                  </a:lnTo>
                  <a:lnTo>
                    <a:pt x="291" y="190"/>
                  </a:lnTo>
                  <a:lnTo>
                    <a:pt x="320" y="183"/>
                  </a:lnTo>
                  <a:lnTo>
                    <a:pt x="348" y="171"/>
                  </a:lnTo>
                  <a:lnTo>
                    <a:pt x="381" y="159"/>
                  </a:lnTo>
                  <a:lnTo>
                    <a:pt x="412" y="145"/>
                  </a:lnTo>
                  <a:lnTo>
                    <a:pt x="436" y="128"/>
                  </a:lnTo>
                  <a:lnTo>
                    <a:pt x="455" y="114"/>
                  </a:lnTo>
                  <a:lnTo>
                    <a:pt x="460" y="107"/>
                  </a:lnTo>
                  <a:lnTo>
                    <a:pt x="462" y="100"/>
                  </a:lnTo>
                  <a:lnTo>
                    <a:pt x="460" y="93"/>
                  </a:lnTo>
                  <a:lnTo>
                    <a:pt x="455" y="88"/>
                  </a:lnTo>
                  <a:lnTo>
                    <a:pt x="438" y="76"/>
                  </a:lnTo>
                  <a:lnTo>
                    <a:pt x="419" y="67"/>
                  </a:lnTo>
                  <a:lnTo>
                    <a:pt x="403" y="59"/>
                  </a:lnTo>
                  <a:lnTo>
                    <a:pt x="384" y="52"/>
                  </a:lnTo>
                  <a:lnTo>
                    <a:pt x="346" y="41"/>
                  </a:lnTo>
                  <a:lnTo>
                    <a:pt x="306" y="31"/>
                  </a:lnTo>
                  <a:lnTo>
                    <a:pt x="265" y="24"/>
                  </a:lnTo>
                  <a:lnTo>
                    <a:pt x="225" y="17"/>
                  </a:lnTo>
                  <a:lnTo>
                    <a:pt x="187" y="1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76" name="Freeform 87"/>
            <p:cNvSpPr>
              <a:spLocks/>
            </p:cNvSpPr>
            <p:nvPr/>
          </p:nvSpPr>
          <p:spPr bwMode="auto">
            <a:xfrm>
              <a:off x="4724" y="1742"/>
              <a:ext cx="462" cy="211"/>
            </a:xfrm>
            <a:custGeom>
              <a:avLst/>
              <a:gdLst>
                <a:gd name="T0" fmla="*/ 147 w 462"/>
                <a:gd name="T1" fmla="*/ 0 h 211"/>
                <a:gd name="T2" fmla="*/ 123 w 462"/>
                <a:gd name="T3" fmla="*/ 19 h 211"/>
                <a:gd name="T4" fmla="*/ 95 w 462"/>
                <a:gd name="T5" fmla="*/ 36 h 211"/>
                <a:gd name="T6" fmla="*/ 66 w 462"/>
                <a:gd name="T7" fmla="*/ 48 h 211"/>
                <a:gd name="T8" fmla="*/ 40 w 462"/>
                <a:gd name="T9" fmla="*/ 59 h 211"/>
                <a:gd name="T10" fmla="*/ 35 w 462"/>
                <a:gd name="T11" fmla="*/ 62 h 211"/>
                <a:gd name="T12" fmla="*/ 28 w 462"/>
                <a:gd name="T13" fmla="*/ 62 h 211"/>
                <a:gd name="T14" fmla="*/ 16 w 462"/>
                <a:gd name="T15" fmla="*/ 64 h 211"/>
                <a:gd name="T16" fmla="*/ 0 w 462"/>
                <a:gd name="T17" fmla="*/ 67 h 211"/>
                <a:gd name="T18" fmla="*/ 2 w 462"/>
                <a:gd name="T19" fmla="*/ 90 h 211"/>
                <a:gd name="T20" fmla="*/ 5 w 462"/>
                <a:gd name="T21" fmla="*/ 105 h 211"/>
                <a:gd name="T22" fmla="*/ 2 w 462"/>
                <a:gd name="T23" fmla="*/ 119 h 211"/>
                <a:gd name="T24" fmla="*/ 0 w 462"/>
                <a:gd name="T25" fmla="*/ 147 h 211"/>
                <a:gd name="T26" fmla="*/ 9 w 462"/>
                <a:gd name="T27" fmla="*/ 147 h 211"/>
                <a:gd name="T28" fmla="*/ 19 w 462"/>
                <a:gd name="T29" fmla="*/ 147 h 211"/>
                <a:gd name="T30" fmla="*/ 31 w 462"/>
                <a:gd name="T31" fmla="*/ 150 h 211"/>
                <a:gd name="T32" fmla="*/ 45 w 462"/>
                <a:gd name="T33" fmla="*/ 152 h 211"/>
                <a:gd name="T34" fmla="*/ 71 w 462"/>
                <a:gd name="T35" fmla="*/ 159 h 211"/>
                <a:gd name="T36" fmla="*/ 104 w 462"/>
                <a:gd name="T37" fmla="*/ 169 h 211"/>
                <a:gd name="T38" fmla="*/ 137 w 462"/>
                <a:gd name="T39" fmla="*/ 183 h 211"/>
                <a:gd name="T40" fmla="*/ 168 w 462"/>
                <a:gd name="T41" fmla="*/ 199 h 211"/>
                <a:gd name="T42" fmla="*/ 201 w 462"/>
                <a:gd name="T43" fmla="*/ 211 h 211"/>
                <a:gd name="T44" fmla="*/ 232 w 462"/>
                <a:gd name="T45" fmla="*/ 209 h 211"/>
                <a:gd name="T46" fmla="*/ 260 w 462"/>
                <a:gd name="T47" fmla="*/ 199 h 211"/>
                <a:gd name="T48" fmla="*/ 291 w 462"/>
                <a:gd name="T49" fmla="*/ 190 h 211"/>
                <a:gd name="T50" fmla="*/ 348 w 462"/>
                <a:gd name="T51" fmla="*/ 171 h 211"/>
                <a:gd name="T52" fmla="*/ 412 w 462"/>
                <a:gd name="T53" fmla="*/ 145 h 211"/>
                <a:gd name="T54" fmla="*/ 455 w 462"/>
                <a:gd name="T55" fmla="*/ 114 h 211"/>
                <a:gd name="T56" fmla="*/ 462 w 462"/>
                <a:gd name="T57" fmla="*/ 100 h 211"/>
                <a:gd name="T58" fmla="*/ 455 w 462"/>
                <a:gd name="T59" fmla="*/ 88 h 211"/>
                <a:gd name="T60" fmla="*/ 419 w 462"/>
                <a:gd name="T61" fmla="*/ 67 h 211"/>
                <a:gd name="T62" fmla="*/ 384 w 462"/>
                <a:gd name="T63" fmla="*/ 52 h 211"/>
                <a:gd name="T64" fmla="*/ 306 w 462"/>
                <a:gd name="T65" fmla="*/ 31 h 211"/>
                <a:gd name="T66" fmla="*/ 225 w 462"/>
                <a:gd name="T67" fmla="*/ 17 h 211"/>
                <a:gd name="T68" fmla="*/ 149 w 462"/>
                <a:gd name="T69" fmla="*/ 0 h 2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2"/>
                <a:gd name="T106" fmla="*/ 0 h 211"/>
                <a:gd name="T107" fmla="*/ 462 w 462"/>
                <a:gd name="T108" fmla="*/ 211 h 2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2" h="211">
                  <a:moveTo>
                    <a:pt x="149" y="0"/>
                  </a:moveTo>
                  <a:lnTo>
                    <a:pt x="147" y="0"/>
                  </a:lnTo>
                  <a:lnTo>
                    <a:pt x="135" y="10"/>
                  </a:lnTo>
                  <a:lnTo>
                    <a:pt x="123" y="19"/>
                  </a:lnTo>
                  <a:lnTo>
                    <a:pt x="109" y="29"/>
                  </a:lnTo>
                  <a:lnTo>
                    <a:pt x="95" y="36"/>
                  </a:lnTo>
                  <a:lnTo>
                    <a:pt x="80" y="43"/>
                  </a:lnTo>
                  <a:lnTo>
                    <a:pt x="66" y="48"/>
                  </a:lnTo>
                  <a:lnTo>
                    <a:pt x="54" y="55"/>
                  </a:lnTo>
                  <a:lnTo>
                    <a:pt x="40" y="59"/>
                  </a:lnTo>
                  <a:lnTo>
                    <a:pt x="38" y="59"/>
                  </a:lnTo>
                  <a:lnTo>
                    <a:pt x="35" y="62"/>
                  </a:lnTo>
                  <a:lnTo>
                    <a:pt x="33" y="62"/>
                  </a:lnTo>
                  <a:lnTo>
                    <a:pt x="28" y="62"/>
                  </a:lnTo>
                  <a:lnTo>
                    <a:pt x="24" y="64"/>
                  </a:lnTo>
                  <a:lnTo>
                    <a:pt x="16" y="64"/>
                  </a:lnTo>
                  <a:lnTo>
                    <a:pt x="9" y="64"/>
                  </a:lnTo>
                  <a:lnTo>
                    <a:pt x="0" y="67"/>
                  </a:lnTo>
                  <a:lnTo>
                    <a:pt x="2" y="78"/>
                  </a:lnTo>
                  <a:lnTo>
                    <a:pt x="2" y="90"/>
                  </a:lnTo>
                  <a:lnTo>
                    <a:pt x="2" y="97"/>
                  </a:lnTo>
                  <a:lnTo>
                    <a:pt x="5" y="105"/>
                  </a:lnTo>
                  <a:lnTo>
                    <a:pt x="2" y="112"/>
                  </a:lnTo>
                  <a:lnTo>
                    <a:pt x="2" y="119"/>
                  </a:lnTo>
                  <a:lnTo>
                    <a:pt x="0" y="131"/>
                  </a:lnTo>
                  <a:lnTo>
                    <a:pt x="0" y="147"/>
                  </a:lnTo>
                  <a:lnTo>
                    <a:pt x="5" y="147"/>
                  </a:lnTo>
                  <a:lnTo>
                    <a:pt x="9" y="147"/>
                  </a:lnTo>
                  <a:lnTo>
                    <a:pt x="14" y="147"/>
                  </a:lnTo>
                  <a:lnTo>
                    <a:pt x="19" y="147"/>
                  </a:lnTo>
                  <a:lnTo>
                    <a:pt x="24" y="150"/>
                  </a:lnTo>
                  <a:lnTo>
                    <a:pt x="31" y="150"/>
                  </a:lnTo>
                  <a:lnTo>
                    <a:pt x="38" y="152"/>
                  </a:lnTo>
                  <a:lnTo>
                    <a:pt x="45" y="152"/>
                  </a:lnTo>
                  <a:lnTo>
                    <a:pt x="57" y="157"/>
                  </a:lnTo>
                  <a:lnTo>
                    <a:pt x="71" y="159"/>
                  </a:lnTo>
                  <a:lnTo>
                    <a:pt x="88" y="164"/>
                  </a:lnTo>
                  <a:lnTo>
                    <a:pt x="104" y="169"/>
                  </a:lnTo>
                  <a:lnTo>
                    <a:pt x="121" y="176"/>
                  </a:lnTo>
                  <a:lnTo>
                    <a:pt x="137" y="183"/>
                  </a:lnTo>
                  <a:lnTo>
                    <a:pt x="154" y="190"/>
                  </a:lnTo>
                  <a:lnTo>
                    <a:pt x="168" y="199"/>
                  </a:lnTo>
                  <a:lnTo>
                    <a:pt x="185" y="206"/>
                  </a:lnTo>
                  <a:lnTo>
                    <a:pt x="201" y="211"/>
                  </a:lnTo>
                  <a:lnTo>
                    <a:pt x="215" y="211"/>
                  </a:lnTo>
                  <a:lnTo>
                    <a:pt x="232" y="209"/>
                  </a:lnTo>
                  <a:lnTo>
                    <a:pt x="246" y="204"/>
                  </a:lnTo>
                  <a:lnTo>
                    <a:pt x="260" y="199"/>
                  </a:lnTo>
                  <a:lnTo>
                    <a:pt x="277" y="195"/>
                  </a:lnTo>
                  <a:lnTo>
                    <a:pt x="291" y="190"/>
                  </a:lnTo>
                  <a:lnTo>
                    <a:pt x="320" y="183"/>
                  </a:lnTo>
                  <a:lnTo>
                    <a:pt x="348" y="171"/>
                  </a:lnTo>
                  <a:lnTo>
                    <a:pt x="381" y="159"/>
                  </a:lnTo>
                  <a:lnTo>
                    <a:pt x="412" y="145"/>
                  </a:lnTo>
                  <a:lnTo>
                    <a:pt x="436" y="128"/>
                  </a:lnTo>
                  <a:lnTo>
                    <a:pt x="455" y="114"/>
                  </a:lnTo>
                  <a:lnTo>
                    <a:pt x="460" y="107"/>
                  </a:lnTo>
                  <a:lnTo>
                    <a:pt x="462" y="100"/>
                  </a:lnTo>
                  <a:lnTo>
                    <a:pt x="460" y="93"/>
                  </a:lnTo>
                  <a:lnTo>
                    <a:pt x="455" y="88"/>
                  </a:lnTo>
                  <a:lnTo>
                    <a:pt x="438" y="76"/>
                  </a:lnTo>
                  <a:lnTo>
                    <a:pt x="419" y="67"/>
                  </a:lnTo>
                  <a:lnTo>
                    <a:pt x="403" y="59"/>
                  </a:lnTo>
                  <a:lnTo>
                    <a:pt x="384" y="52"/>
                  </a:lnTo>
                  <a:lnTo>
                    <a:pt x="346" y="41"/>
                  </a:lnTo>
                  <a:lnTo>
                    <a:pt x="306" y="31"/>
                  </a:lnTo>
                  <a:lnTo>
                    <a:pt x="265" y="24"/>
                  </a:lnTo>
                  <a:lnTo>
                    <a:pt x="225" y="17"/>
                  </a:lnTo>
                  <a:lnTo>
                    <a:pt x="187" y="10"/>
                  </a:lnTo>
                  <a:lnTo>
                    <a:pt x="14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2069" name="Freeform 88"/>
          <p:cNvSpPr>
            <a:spLocks/>
          </p:cNvSpPr>
          <p:nvPr/>
        </p:nvSpPr>
        <p:spPr bwMode="auto">
          <a:xfrm>
            <a:off x="4389438" y="4114800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0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2147483647 w 19"/>
              <a:gd name="T47" fmla="*/ 2147483647 h 19"/>
              <a:gd name="T48" fmla="*/ 0 w 19"/>
              <a:gd name="T49" fmla="*/ 2147483647 h 19"/>
              <a:gd name="T50" fmla="*/ 2147483647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0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0"/>
                </a:lnTo>
                <a:lnTo>
                  <a:pt x="17" y="2"/>
                </a:lnTo>
                <a:lnTo>
                  <a:pt x="17" y="4"/>
                </a:lnTo>
                <a:lnTo>
                  <a:pt x="19" y="4"/>
                </a:lnTo>
                <a:lnTo>
                  <a:pt x="19" y="7"/>
                </a:lnTo>
                <a:lnTo>
                  <a:pt x="19" y="9"/>
                </a:lnTo>
                <a:lnTo>
                  <a:pt x="19" y="11"/>
                </a:lnTo>
                <a:lnTo>
                  <a:pt x="17" y="14"/>
                </a:lnTo>
                <a:lnTo>
                  <a:pt x="17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6"/>
                </a:lnTo>
                <a:lnTo>
                  <a:pt x="3" y="14"/>
                </a:lnTo>
                <a:lnTo>
                  <a:pt x="3" y="11"/>
                </a:lnTo>
                <a:lnTo>
                  <a:pt x="0" y="9"/>
                </a:lnTo>
                <a:lnTo>
                  <a:pt x="3" y="7"/>
                </a:lnTo>
                <a:lnTo>
                  <a:pt x="3" y="4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09" name="Text Box 89"/>
          <p:cNvSpPr txBox="1">
            <a:spLocks noChangeArrowheads="1"/>
          </p:cNvSpPr>
          <p:nvPr/>
        </p:nvSpPr>
        <p:spPr bwMode="auto">
          <a:xfrm>
            <a:off x="5029200" y="4114800"/>
            <a:ext cx="609600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+</a:t>
            </a:r>
          </a:p>
        </p:txBody>
      </p:sp>
      <p:sp>
        <p:nvSpPr>
          <p:cNvPr id="133210" name="Text Box 90"/>
          <p:cNvSpPr txBox="1">
            <a:spLocks noChangeArrowheads="1"/>
          </p:cNvSpPr>
          <p:nvPr/>
        </p:nvSpPr>
        <p:spPr bwMode="auto">
          <a:xfrm>
            <a:off x="3581400" y="4038600"/>
            <a:ext cx="609600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+</a:t>
            </a:r>
          </a:p>
        </p:txBody>
      </p:sp>
      <p:sp>
        <p:nvSpPr>
          <p:cNvPr id="133211" name="Text Box 91"/>
          <p:cNvSpPr txBox="1">
            <a:spLocks noChangeArrowheads="1"/>
          </p:cNvSpPr>
          <p:nvPr/>
        </p:nvSpPr>
        <p:spPr bwMode="auto">
          <a:xfrm>
            <a:off x="4953000" y="3124200"/>
            <a:ext cx="609600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-</a:t>
            </a:r>
          </a:p>
        </p:txBody>
      </p:sp>
      <p:sp>
        <p:nvSpPr>
          <p:cNvPr id="133212" name="Text Box 92"/>
          <p:cNvSpPr txBox="1">
            <a:spLocks noChangeArrowheads="1"/>
          </p:cNvSpPr>
          <p:nvPr/>
        </p:nvSpPr>
        <p:spPr bwMode="auto">
          <a:xfrm>
            <a:off x="3657600" y="3124200"/>
            <a:ext cx="609600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-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9" grpId="0"/>
      <p:bldP spid="133210" grpId="0"/>
      <p:bldP spid="133211" grpId="0"/>
      <p:bldP spid="1332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Millikan’s Experiment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2936875" y="2409825"/>
            <a:ext cx="3205163" cy="284162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2936875" y="2409825"/>
            <a:ext cx="3205163" cy="28416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13" name="Freeform 5"/>
          <p:cNvSpPr>
            <a:spLocks/>
          </p:cNvSpPr>
          <p:nvPr/>
        </p:nvSpPr>
        <p:spPr bwMode="auto">
          <a:xfrm>
            <a:off x="2941638" y="1500188"/>
            <a:ext cx="3197225" cy="933450"/>
          </a:xfrm>
          <a:custGeom>
            <a:avLst/>
            <a:gdLst>
              <a:gd name="T0" fmla="*/ 0 w 2014"/>
              <a:gd name="T1" fmla="*/ 2147483647 h 588"/>
              <a:gd name="T2" fmla="*/ 2147483647 w 2014"/>
              <a:gd name="T3" fmla="*/ 2147483647 h 588"/>
              <a:gd name="T4" fmla="*/ 2147483647 w 2014"/>
              <a:gd name="T5" fmla="*/ 2147483647 h 588"/>
              <a:gd name="T6" fmla="*/ 2147483647 w 2014"/>
              <a:gd name="T7" fmla="*/ 2147483647 h 588"/>
              <a:gd name="T8" fmla="*/ 2147483647 w 2014"/>
              <a:gd name="T9" fmla="*/ 2147483647 h 588"/>
              <a:gd name="T10" fmla="*/ 2147483647 w 2014"/>
              <a:gd name="T11" fmla="*/ 2147483647 h 588"/>
              <a:gd name="T12" fmla="*/ 2147483647 w 2014"/>
              <a:gd name="T13" fmla="*/ 2147483647 h 588"/>
              <a:gd name="T14" fmla="*/ 2147483647 w 2014"/>
              <a:gd name="T15" fmla="*/ 2147483647 h 588"/>
              <a:gd name="T16" fmla="*/ 2147483647 w 2014"/>
              <a:gd name="T17" fmla="*/ 2147483647 h 588"/>
              <a:gd name="T18" fmla="*/ 2147483647 w 2014"/>
              <a:gd name="T19" fmla="*/ 2147483647 h 588"/>
              <a:gd name="T20" fmla="*/ 2147483647 w 2014"/>
              <a:gd name="T21" fmla="*/ 2147483647 h 588"/>
              <a:gd name="T22" fmla="*/ 2147483647 w 2014"/>
              <a:gd name="T23" fmla="*/ 2147483647 h 588"/>
              <a:gd name="T24" fmla="*/ 2147483647 w 2014"/>
              <a:gd name="T25" fmla="*/ 2147483647 h 588"/>
              <a:gd name="T26" fmla="*/ 2147483647 w 2014"/>
              <a:gd name="T27" fmla="*/ 2147483647 h 588"/>
              <a:gd name="T28" fmla="*/ 2147483647 w 2014"/>
              <a:gd name="T29" fmla="*/ 2147483647 h 588"/>
              <a:gd name="T30" fmla="*/ 2147483647 w 2014"/>
              <a:gd name="T31" fmla="*/ 2147483647 h 588"/>
              <a:gd name="T32" fmla="*/ 2147483647 w 2014"/>
              <a:gd name="T33" fmla="*/ 0 h 588"/>
              <a:gd name="T34" fmla="*/ 2147483647 w 2014"/>
              <a:gd name="T35" fmla="*/ 2147483647 h 588"/>
              <a:gd name="T36" fmla="*/ 2147483647 w 2014"/>
              <a:gd name="T37" fmla="*/ 2147483647 h 588"/>
              <a:gd name="T38" fmla="*/ 2147483647 w 2014"/>
              <a:gd name="T39" fmla="*/ 2147483647 h 588"/>
              <a:gd name="T40" fmla="*/ 2147483647 w 2014"/>
              <a:gd name="T41" fmla="*/ 2147483647 h 588"/>
              <a:gd name="T42" fmla="*/ 2147483647 w 2014"/>
              <a:gd name="T43" fmla="*/ 2147483647 h 588"/>
              <a:gd name="T44" fmla="*/ 2147483647 w 2014"/>
              <a:gd name="T45" fmla="*/ 2147483647 h 588"/>
              <a:gd name="T46" fmla="*/ 2147483647 w 2014"/>
              <a:gd name="T47" fmla="*/ 2147483647 h 588"/>
              <a:gd name="T48" fmla="*/ 2147483647 w 2014"/>
              <a:gd name="T49" fmla="*/ 2147483647 h 588"/>
              <a:gd name="T50" fmla="*/ 2147483647 w 2014"/>
              <a:gd name="T51" fmla="*/ 2147483647 h 588"/>
              <a:gd name="T52" fmla="*/ 2147483647 w 2014"/>
              <a:gd name="T53" fmla="*/ 2147483647 h 588"/>
              <a:gd name="T54" fmla="*/ 2147483647 w 2014"/>
              <a:gd name="T55" fmla="*/ 2147483647 h 588"/>
              <a:gd name="T56" fmla="*/ 2147483647 w 2014"/>
              <a:gd name="T57" fmla="*/ 2147483647 h 588"/>
              <a:gd name="T58" fmla="*/ 2147483647 w 2014"/>
              <a:gd name="T59" fmla="*/ 2147483647 h 588"/>
              <a:gd name="T60" fmla="*/ 2147483647 w 2014"/>
              <a:gd name="T61" fmla="*/ 2147483647 h 588"/>
              <a:gd name="T62" fmla="*/ 2147483647 w 2014"/>
              <a:gd name="T63" fmla="*/ 2147483647 h 588"/>
              <a:gd name="T64" fmla="*/ 2147483647 w 2014"/>
              <a:gd name="T65" fmla="*/ 2147483647 h 5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014"/>
              <a:gd name="T100" fmla="*/ 0 h 588"/>
              <a:gd name="T101" fmla="*/ 2014 w 2014"/>
              <a:gd name="T102" fmla="*/ 588 h 58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014" h="588">
                <a:moveTo>
                  <a:pt x="1007" y="588"/>
                </a:moveTo>
                <a:lnTo>
                  <a:pt x="0" y="585"/>
                </a:lnTo>
                <a:lnTo>
                  <a:pt x="2" y="555"/>
                </a:lnTo>
                <a:lnTo>
                  <a:pt x="4" y="524"/>
                </a:lnTo>
                <a:lnTo>
                  <a:pt x="11" y="495"/>
                </a:lnTo>
                <a:lnTo>
                  <a:pt x="21" y="467"/>
                </a:lnTo>
                <a:lnTo>
                  <a:pt x="30" y="438"/>
                </a:lnTo>
                <a:lnTo>
                  <a:pt x="45" y="410"/>
                </a:lnTo>
                <a:lnTo>
                  <a:pt x="61" y="384"/>
                </a:lnTo>
                <a:lnTo>
                  <a:pt x="80" y="355"/>
                </a:lnTo>
                <a:lnTo>
                  <a:pt x="99" y="332"/>
                </a:lnTo>
                <a:lnTo>
                  <a:pt x="120" y="306"/>
                </a:lnTo>
                <a:lnTo>
                  <a:pt x="146" y="282"/>
                </a:lnTo>
                <a:lnTo>
                  <a:pt x="173" y="258"/>
                </a:lnTo>
                <a:lnTo>
                  <a:pt x="201" y="235"/>
                </a:lnTo>
                <a:lnTo>
                  <a:pt x="229" y="213"/>
                </a:lnTo>
                <a:lnTo>
                  <a:pt x="263" y="192"/>
                </a:lnTo>
                <a:lnTo>
                  <a:pt x="296" y="171"/>
                </a:lnTo>
                <a:lnTo>
                  <a:pt x="331" y="152"/>
                </a:lnTo>
                <a:lnTo>
                  <a:pt x="367" y="133"/>
                </a:lnTo>
                <a:lnTo>
                  <a:pt x="405" y="116"/>
                </a:lnTo>
                <a:lnTo>
                  <a:pt x="445" y="99"/>
                </a:lnTo>
                <a:lnTo>
                  <a:pt x="485" y="85"/>
                </a:lnTo>
                <a:lnTo>
                  <a:pt x="528" y="71"/>
                </a:lnTo>
                <a:lnTo>
                  <a:pt x="571" y="57"/>
                </a:lnTo>
                <a:lnTo>
                  <a:pt x="616" y="45"/>
                </a:lnTo>
                <a:lnTo>
                  <a:pt x="661" y="35"/>
                </a:lnTo>
                <a:lnTo>
                  <a:pt x="708" y="26"/>
                </a:lnTo>
                <a:lnTo>
                  <a:pt x="755" y="19"/>
                </a:lnTo>
                <a:lnTo>
                  <a:pt x="805" y="12"/>
                </a:lnTo>
                <a:lnTo>
                  <a:pt x="853" y="7"/>
                </a:lnTo>
                <a:lnTo>
                  <a:pt x="905" y="2"/>
                </a:lnTo>
                <a:lnTo>
                  <a:pt x="954" y="0"/>
                </a:lnTo>
                <a:lnTo>
                  <a:pt x="1007" y="0"/>
                </a:lnTo>
                <a:lnTo>
                  <a:pt x="1059" y="0"/>
                </a:lnTo>
                <a:lnTo>
                  <a:pt x="1108" y="2"/>
                </a:lnTo>
                <a:lnTo>
                  <a:pt x="1161" y="7"/>
                </a:lnTo>
                <a:lnTo>
                  <a:pt x="1210" y="12"/>
                </a:lnTo>
                <a:lnTo>
                  <a:pt x="1258" y="19"/>
                </a:lnTo>
                <a:lnTo>
                  <a:pt x="1305" y="26"/>
                </a:lnTo>
                <a:lnTo>
                  <a:pt x="1353" y="35"/>
                </a:lnTo>
                <a:lnTo>
                  <a:pt x="1398" y="45"/>
                </a:lnTo>
                <a:lnTo>
                  <a:pt x="1443" y="57"/>
                </a:lnTo>
                <a:lnTo>
                  <a:pt x="1485" y="71"/>
                </a:lnTo>
                <a:lnTo>
                  <a:pt x="1528" y="85"/>
                </a:lnTo>
                <a:lnTo>
                  <a:pt x="1568" y="99"/>
                </a:lnTo>
                <a:lnTo>
                  <a:pt x="1608" y="116"/>
                </a:lnTo>
                <a:lnTo>
                  <a:pt x="1646" y="133"/>
                </a:lnTo>
                <a:lnTo>
                  <a:pt x="1684" y="152"/>
                </a:lnTo>
                <a:lnTo>
                  <a:pt x="1717" y="171"/>
                </a:lnTo>
                <a:lnTo>
                  <a:pt x="1751" y="192"/>
                </a:lnTo>
                <a:lnTo>
                  <a:pt x="1784" y="213"/>
                </a:lnTo>
                <a:lnTo>
                  <a:pt x="1812" y="235"/>
                </a:lnTo>
                <a:lnTo>
                  <a:pt x="1841" y="258"/>
                </a:lnTo>
                <a:lnTo>
                  <a:pt x="1867" y="282"/>
                </a:lnTo>
                <a:lnTo>
                  <a:pt x="1893" y="306"/>
                </a:lnTo>
                <a:lnTo>
                  <a:pt x="1914" y="332"/>
                </a:lnTo>
                <a:lnTo>
                  <a:pt x="1935" y="355"/>
                </a:lnTo>
                <a:lnTo>
                  <a:pt x="1952" y="384"/>
                </a:lnTo>
                <a:lnTo>
                  <a:pt x="1969" y="410"/>
                </a:lnTo>
                <a:lnTo>
                  <a:pt x="1983" y="438"/>
                </a:lnTo>
                <a:lnTo>
                  <a:pt x="1992" y="467"/>
                </a:lnTo>
                <a:lnTo>
                  <a:pt x="2002" y="495"/>
                </a:lnTo>
                <a:lnTo>
                  <a:pt x="2009" y="524"/>
                </a:lnTo>
                <a:lnTo>
                  <a:pt x="2014" y="555"/>
                </a:lnTo>
                <a:lnTo>
                  <a:pt x="2014" y="585"/>
                </a:lnTo>
                <a:lnTo>
                  <a:pt x="1007" y="588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14" name="Freeform 6"/>
          <p:cNvSpPr>
            <a:spLocks/>
          </p:cNvSpPr>
          <p:nvPr/>
        </p:nvSpPr>
        <p:spPr bwMode="auto">
          <a:xfrm>
            <a:off x="2941638" y="1500188"/>
            <a:ext cx="3197225" cy="933450"/>
          </a:xfrm>
          <a:custGeom>
            <a:avLst/>
            <a:gdLst>
              <a:gd name="T0" fmla="*/ 0 w 2014"/>
              <a:gd name="T1" fmla="*/ 2147483647 h 588"/>
              <a:gd name="T2" fmla="*/ 2147483647 w 2014"/>
              <a:gd name="T3" fmla="*/ 2147483647 h 588"/>
              <a:gd name="T4" fmla="*/ 2147483647 w 2014"/>
              <a:gd name="T5" fmla="*/ 2147483647 h 588"/>
              <a:gd name="T6" fmla="*/ 2147483647 w 2014"/>
              <a:gd name="T7" fmla="*/ 2147483647 h 588"/>
              <a:gd name="T8" fmla="*/ 2147483647 w 2014"/>
              <a:gd name="T9" fmla="*/ 2147483647 h 588"/>
              <a:gd name="T10" fmla="*/ 2147483647 w 2014"/>
              <a:gd name="T11" fmla="*/ 2147483647 h 588"/>
              <a:gd name="T12" fmla="*/ 2147483647 w 2014"/>
              <a:gd name="T13" fmla="*/ 2147483647 h 588"/>
              <a:gd name="T14" fmla="*/ 2147483647 w 2014"/>
              <a:gd name="T15" fmla="*/ 2147483647 h 588"/>
              <a:gd name="T16" fmla="*/ 2147483647 w 2014"/>
              <a:gd name="T17" fmla="*/ 2147483647 h 588"/>
              <a:gd name="T18" fmla="*/ 2147483647 w 2014"/>
              <a:gd name="T19" fmla="*/ 2147483647 h 588"/>
              <a:gd name="T20" fmla="*/ 2147483647 w 2014"/>
              <a:gd name="T21" fmla="*/ 2147483647 h 588"/>
              <a:gd name="T22" fmla="*/ 2147483647 w 2014"/>
              <a:gd name="T23" fmla="*/ 2147483647 h 588"/>
              <a:gd name="T24" fmla="*/ 2147483647 w 2014"/>
              <a:gd name="T25" fmla="*/ 2147483647 h 588"/>
              <a:gd name="T26" fmla="*/ 2147483647 w 2014"/>
              <a:gd name="T27" fmla="*/ 2147483647 h 588"/>
              <a:gd name="T28" fmla="*/ 2147483647 w 2014"/>
              <a:gd name="T29" fmla="*/ 2147483647 h 588"/>
              <a:gd name="T30" fmla="*/ 2147483647 w 2014"/>
              <a:gd name="T31" fmla="*/ 2147483647 h 588"/>
              <a:gd name="T32" fmla="*/ 2147483647 w 2014"/>
              <a:gd name="T33" fmla="*/ 0 h 588"/>
              <a:gd name="T34" fmla="*/ 2147483647 w 2014"/>
              <a:gd name="T35" fmla="*/ 2147483647 h 588"/>
              <a:gd name="T36" fmla="*/ 2147483647 w 2014"/>
              <a:gd name="T37" fmla="*/ 2147483647 h 588"/>
              <a:gd name="T38" fmla="*/ 2147483647 w 2014"/>
              <a:gd name="T39" fmla="*/ 2147483647 h 588"/>
              <a:gd name="T40" fmla="*/ 2147483647 w 2014"/>
              <a:gd name="T41" fmla="*/ 2147483647 h 588"/>
              <a:gd name="T42" fmla="*/ 2147483647 w 2014"/>
              <a:gd name="T43" fmla="*/ 2147483647 h 588"/>
              <a:gd name="T44" fmla="*/ 2147483647 w 2014"/>
              <a:gd name="T45" fmla="*/ 2147483647 h 588"/>
              <a:gd name="T46" fmla="*/ 2147483647 w 2014"/>
              <a:gd name="T47" fmla="*/ 2147483647 h 588"/>
              <a:gd name="T48" fmla="*/ 2147483647 w 2014"/>
              <a:gd name="T49" fmla="*/ 2147483647 h 588"/>
              <a:gd name="T50" fmla="*/ 2147483647 w 2014"/>
              <a:gd name="T51" fmla="*/ 2147483647 h 588"/>
              <a:gd name="T52" fmla="*/ 2147483647 w 2014"/>
              <a:gd name="T53" fmla="*/ 2147483647 h 588"/>
              <a:gd name="T54" fmla="*/ 2147483647 w 2014"/>
              <a:gd name="T55" fmla="*/ 2147483647 h 588"/>
              <a:gd name="T56" fmla="*/ 2147483647 w 2014"/>
              <a:gd name="T57" fmla="*/ 2147483647 h 588"/>
              <a:gd name="T58" fmla="*/ 2147483647 w 2014"/>
              <a:gd name="T59" fmla="*/ 2147483647 h 588"/>
              <a:gd name="T60" fmla="*/ 2147483647 w 2014"/>
              <a:gd name="T61" fmla="*/ 2147483647 h 588"/>
              <a:gd name="T62" fmla="*/ 2147483647 w 2014"/>
              <a:gd name="T63" fmla="*/ 2147483647 h 588"/>
              <a:gd name="T64" fmla="*/ 2147483647 w 2014"/>
              <a:gd name="T65" fmla="*/ 2147483647 h 5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014"/>
              <a:gd name="T100" fmla="*/ 0 h 588"/>
              <a:gd name="T101" fmla="*/ 2014 w 2014"/>
              <a:gd name="T102" fmla="*/ 588 h 58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014" h="588">
                <a:moveTo>
                  <a:pt x="1007" y="588"/>
                </a:moveTo>
                <a:lnTo>
                  <a:pt x="0" y="585"/>
                </a:lnTo>
                <a:lnTo>
                  <a:pt x="2" y="555"/>
                </a:lnTo>
                <a:lnTo>
                  <a:pt x="4" y="524"/>
                </a:lnTo>
                <a:lnTo>
                  <a:pt x="11" y="495"/>
                </a:lnTo>
                <a:lnTo>
                  <a:pt x="21" y="467"/>
                </a:lnTo>
                <a:lnTo>
                  <a:pt x="30" y="438"/>
                </a:lnTo>
                <a:lnTo>
                  <a:pt x="45" y="410"/>
                </a:lnTo>
                <a:lnTo>
                  <a:pt x="61" y="384"/>
                </a:lnTo>
                <a:lnTo>
                  <a:pt x="80" y="355"/>
                </a:lnTo>
                <a:lnTo>
                  <a:pt x="99" y="332"/>
                </a:lnTo>
                <a:lnTo>
                  <a:pt x="120" y="306"/>
                </a:lnTo>
                <a:lnTo>
                  <a:pt x="146" y="282"/>
                </a:lnTo>
                <a:lnTo>
                  <a:pt x="173" y="258"/>
                </a:lnTo>
                <a:lnTo>
                  <a:pt x="201" y="235"/>
                </a:lnTo>
                <a:lnTo>
                  <a:pt x="229" y="213"/>
                </a:lnTo>
                <a:lnTo>
                  <a:pt x="263" y="192"/>
                </a:lnTo>
                <a:lnTo>
                  <a:pt x="296" y="171"/>
                </a:lnTo>
                <a:lnTo>
                  <a:pt x="331" y="152"/>
                </a:lnTo>
                <a:lnTo>
                  <a:pt x="367" y="133"/>
                </a:lnTo>
                <a:lnTo>
                  <a:pt x="405" y="116"/>
                </a:lnTo>
                <a:lnTo>
                  <a:pt x="445" y="99"/>
                </a:lnTo>
                <a:lnTo>
                  <a:pt x="485" y="85"/>
                </a:lnTo>
                <a:lnTo>
                  <a:pt x="528" y="71"/>
                </a:lnTo>
                <a:lnTo>
                  <a:pt x="571" y="57"/>
                </a:lnTo>
                <a:lnTo>
                  <a:pt x="616" y="45"/>
                </a:lnTo>
                <a:lnTo>
                  <a:pt x="661" y="35"/>
                </a:lnTo>
                <a:lnTo>
                  <a:pt x="708" y="26"/>
                </a:lnTo>
                <a:lnTo>
                  <a:pt x="755" y="19"/>
                </a:lnTo>
                <a:lnTo>
                  <a:pt x="805" y="12"/>
                </a:lnTo>
                <a:lnTo>
                  <a:pt x="853" y="7"/>
                </a:lnTo>
                <a:lnTo>
                  <a:pt x="905" y="2"/>
                </a:lnTo>
                <a:lnTo>
                  <a:pt x="954" y="0"/>
                </a:lnTo>
                <a:lnTo>
                  <a:pt x="1007" y="0"/>
                </a:lnTo>
                <a:lnTo>
                  <a:pt x="1059" y="0"/>
                </a:lnTo>
                <a:lnTo>
                  <a:pt x="1108" y="2"/>
                </a:lnTo>
                <a:lnTo>
                  <a:pt x="1161" y="7"/>
                </a:lnTo>
                <a:lnTo>
                  <a:pt x="1210" y="12"/>
                </a:lnTo>
                <a:lnTo>
                  <a:pt x="1258" y="19"/>
                </a:lnTo>
                <a:lnTo>
                  <a:pt x="1305" y="26"/>
                </a:lnTo>
                <a:lnTo>
                  <a:pt x="1353" y="35"/>
                </a:lnTo>
                <a:lnTo>
                  <a:pt x="1398" y="45"/>
                </a:lnTo>
                <a:lnTo>
                  <a:pt x="1443" y="57"/>
                </a:lnTo>
                <a:lnTo>
                  <a:pt x="1485" y="71"/>
                </a:lnTo>
                <a:lnTo>
                  <a:pt x="1528" y="85"/>
                </a:lnTo>
                <a:lnTo>
                  <a:pt x="1568" y="99"/>
                </a:lnTo>
                <a:lnTo>
                  <a:pt x="1608" y="116"/>
                </a:lnTo>
                <a:lnTo>
                  <a:pt x="1646" y="133"/>
                </a:lnTo>
                <a:lnTo>
                  <a:pt x="1684" y="152"/>
                </a:lnTo>
                <a:lnTo>
                  <a:pt x="1717" y="171"/>
                </a:lnTo>
                <a:lnTo>
                  <a:pt x="1751" y="192"/>
                </a:lnTo>
                <a:lnTo>
                  <a:pt x="1784" y="213"/>
                </a:lnTo>
                <a:lnTo>
                  <a:pt x="1812" y="235"/>
                </a:lnTo>
                <a:lnTo>
                  <a:pt x="1841" y="258"/>
                </a:lnTo>
                <a:lnTo>
                  <a:pt x="1867" y="282"/>
                </a:lnTo>
                <a:lnTo>
                  <a:pt x="1893" y="306"/>
                </a:lnTo>
                <a:lnTo>
                  <a:pt x="1914" y="332"/>
                </a:lnTo>
                <a:lnTo>
                  <a:pt x="1935" y="355"/>
                </a:lnTo>
                <a:lnTo>
                  <a:pt x="1952" y="384"/>
                </a:lnTo>
                <a:lnTo>
                  <a:pt x="1969" y="410"/>
                </a:lnTo>
                <a:lnTo>
                  <a:pt x="1983" y="438"/>
                </a:lnTo>
                <a:lnTo>
                  <a:pt x="1992" y="467"/>
                </a:lnTo>
                <a:lnTo>
                  <a:pt x="2002" y="495"/>
                </a:lnTo>
                <a:lnTo>
                  <a:pt x="2009" y="524"/>
                </a:lnTo>
                <a:lnTo>
                  <a:pt x="2014" y="555"/>
                </a:lnTo>
                <a:lnTo>
                  <a:pt x="2014" y="585"/>
                </a:lnTo>
                <a:lnTo>
                  <a:pt x="1007" y="588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3043238" y="2568575"/>
            <a:ext cx="3000375" cy="2603500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3043238" y="2568575"/>
            <a:ext cx="3000375" cy="26035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17" name="Freeform 9"/>
          <p:cNvSpPr>
            <a:spLocks/>
          </p:cNvSpPr>
          <p:nvPr/>
        </p:nvSpPr>
        <p:spPr bwMode="auto">
          <a:xfrm>
            <a:off x="3233738" y="3803650"/>
            <a:ext cx="2578100" cy="871538"/>
          </a:xfrm>
          <a:custGeom>
            <a:avLst/>
            <a:gdLst>
              <a:gd name="T0" fmla="*/ 0 w 1624"/>
              <a:gd name="T1" fmla="*/ 2147483647 h 549"/>
              <a:gd name="T2" fmla="*/ 2147483647 w 1624"/>
              <a:gd name="T3" fmla="*/ 2147483647 h 549"/>
              <a:gd name="T4" fmla="*/ 2147483647 w 1624"/>
              <a:gd name="T5" fmla="*/ 2147483647 h 549"/>
              <a:gd name="T6" fmla="*/ 2147483647 w 1624"/>
              <a:gd name="T7" fmla="*/ 2147483647 h 549"/>
              <a:gd name="T8" fmla="*/ 2147483647 w 1624"/>
              <a:gd name="T9" fmla="*/ 2147483647 h 549"/>
              <a:gd name="T10" fmla="*/ 2147483647 w 1624"/>
              <a:gd name="T11" fmla="*/ 2147483647 h 549"/>
              <a:gd name="T12" fmla="*/ 2147483647 w 1624"/>
              <a:gd name="T13" fmla="*/ 2147483647 h 549"/>
              <a:gd name="T14" fmla="*/ 2147483647 w 1624"/>
              <a:gd name="T15" fmla="*/ 2147483647 h 549"/>
              <a:gd name="T16" fmla="*/ 2147483647 w 1624"/>
              <a:gd name="T17" fmla="*/ 2147483647 h 549"/>
              <a:gd name="T18" fmla="*/ 2147483647 w 1624"/>
              <a:gd name="T19" fmla="*/ 2147483647 h 549"/>
              <a:gd name="T20" fmla="*/ 2147483647 w 1624"/>
              <a:gd name="T21" fmla="*/ 2147483647 h 549"/>
              <a:gd name="T22" fmla="*/ 2147483647 w 1624"/>
              <a:gd name="T23" fmla="*/ 2147483647 h 549"/>
              <a:gd name="T24" fmla="*/ 2147483647 w 1624"/>
              <a:gd name="T25" fmla="*/ 2147483647 h 549"/>
              <a:gd name="T26" fmla="*/ 2147483647 w 1624"/>
              <a:gd name="T27" fmla="*/ 2147483647 h 549"/>
              <a:gd name="T28" fmla="*/ 2147483647 w 1624"/>
              <a:gd name="T29" fmla="*/ 2147483647 h 549"/>
              <a:gd name="T30" fmla="*/ 2147483647 w 1624"/>
              <a:gd name="T31" fmla="*/ 2147483647 h 549"/>
              <a:gd name="T32" fmla="*/ 2147483647 w 1624"/>
              <a:gd name="T33" fmla="*/ 0 h 549"/>
              <a:gd name="T34" fmla="*/ 2147483647 w 1624"/>
              <a:gd name="T35" fmla="*/ 2147483647 h 549"/>
              <a:gd name="T36" fmla="*/ 2147483647 w 1624"/>
              <a:gd name="T37" fmla="*/ 2147483647 h 549"/>
              <a:gd name="T38" fmla="*/ 2147483647 w 1624"/>
              <a:gd name="T39" fmla="*/ 2147483647 h 549"/>
              <a:gd name="T40" fmla="*/ 2147483647 w 1624"/>
              <a:gd name="T41" fmla="*/ 2147483647 h 549"/>
              <a:gd name="T42" fmla="*/ 2147483647 w 1624"/>
              <a:gd name="T43" fmla="*/ 2147483647 h 549"/>
              <a:gd name="T44" fmla="*/ 2147483647 w 1624"/>
              <a:gd name="T45" fmla="*/ 2147483647 h 549"/>
              <a:gd name="T46" fmla="*/ 2147483647 w 1624"/>
              <a:gd name="T47" fmla="*/ 2147483647 h 549"/>
              <a:gd name="T48" fmla="*/ 2147483647 w 1624"/>
              <a:gd name="T49" fmla="*/ 2147483647 h 549"/>
              <a:gd name="T50" fmla="*/ 2147483647 w 1624"/>
              <a:gd name="T51" fmla="*/ 2147483647 h 549"/>
              <a:gd name="T52" fmla="*/ 2147483647 w 1624"/>
              <a:gd name="T53" fmla="*/ 2147483647 h 549"/>
              <a:gd name="T54" fmla="*/ 2147483647 w 1624"/>
              <a:gd name="T55" fmla="*/ 2147483647 h 549"/>
              <a:gd name="T56" fmla="*/ 2147483647 w 1624"/>
              <a:gd name="T57" fmla="*/ 2147483647 h 549"/>
              <a:gd name="T58" fmla="*/ 2147483647 w 1624"/>
              <a:gd name="T59" fmla="*/ 2147483647 h 549"/>
              <a:gd name="T60" fmla="*/ 2147483647 w 1624"/>
              <a:gd name="T61" fmla="*/ 2147483647 h 549"/>
              <a:gd name="T62" fmla="*/ 2147483647 w 1624"/>
              <a:gd name="T63" fmla="*/ 2147483647 h 549"/>
              <a:gd name="T64" fmla="*/ 2147483647 w 1624"/>
              <a:gd name="T65" fmla="*/ 2147483647 h 54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4"/>
              <a:gd name="T100" fmla="*/ 0 h 549"/>
              <a:gd name="T101" fmla="*/ 1624 w 1624"/>
              <a:gd name="T102" fmla="*/ 549 h 54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4" h="549">
                <a:moveTo>
                  <a:pt x="811" y="549"/>
                </a:moveTo>
                <a:lnTo>
                  <a:pt x="0" y="545"/>
                </a:lnTo>
                <a:lnTo>
                  <a:pt x="0" y="516"/>
                </a:lnTo>
                <a:lnTo>
                  <a:pt x="5" y="490"/>
                </a:lnTo>
                <a:lnTo>
                  <a:pt x="10" y="462"/>
                </a:lnTo>
                <a:lnTo>
                  <a:pt x="17" y="436"/>
                </a:lnTo>
                <a:lnTo>
                  <a:pt x="26" y="410"/>
                </a:lnTo>
                <a:lnTo>
                  <a:pt x="38" y="384"/>
                </a:lnTo>
                <a:lnTo>
                  <a:pt x="50" y="357"/>
                </a:lnTo>
                <a:lnTo>
                  <a:pt x="64" y="331"/>
                </a:lnTo>
                <a:lnTo>
                  <a:pt x="81" y="308"/>
                </a:lnTo>
                <a:lnTo>
                  <a:pt x="100" y="284"/>
                </a:lnTo>
                <a:lnTo>
                  <a:pt x="119" y="263"/>
                </a:lnTo>
                <a:lnTo>
                  <a:pt x="140" y="239"/>
                </a:lnTo>
                <a:lnTo>
                  <a:pt x="164" y="218"/>
                </a:lnTo>
                <a:lnTo>
                  <a:pt x="188" y="199"/>
                </a:lnTo>
                <a:lnTo>
                  <a:pt x="214" y="177"/>
                </a:lnTo>
                <a:lnTo>
                  <a:pt x="240" y="158"/>
                </a:lnTo>
                <a:lnTo>
                  <a:pt x="268" y="142"/>
                </a:lnTo>
                <a:lnTo>
                  <a:pt x="299" y="123"/>
                </a:lnTo>
                <a:lnTo>
                  <a:pt x="327" y="106"/>
                </a:lnTo>
                <a:lnTo>
                  <a:pt x="361" y="92"/>
                </a:lnTo>
                <a:lnTo>
                  <a:pt x="394" y="78"/>
                </a:lnTo>
                <a:lnTo>
                  <a:pt x="427" y="64"/>
                </a:lnTo>
                <a:lnTo>
                  <a:pt x="462" y="52"/>
                </a:lnTo>
                <a:lnTo>
                  <a:pt x="498" y="42"/>
                </a:lnTo>
                <a:lnTo>
                  <a:pt x="534" y="33"/>
                </a:lnTo>
                <a:lnTo>
                  <a:pt x="571" y="23"/>
                </a:lnTo>
                <a:lnTo>
                  <a:pt x="609" y="16"/>
                </a:lnTo>
                <a:lnTo>
                  <a:pt x="650" y="9"/>
                </a:lnTo>
                <a:lnTo>
                  <a:pt x="690" y="4"/>
                </a:lnTo>
                <a:lnTo>
                  <a:pt x="730" y="2"/>
                </a:lnTo>
                <a:lnTo>
                  <a:pt x="770" y="0"/>
                </a:lnTo>
                <a:lnTo>
                  <a:pt x="811" y="0"/>
                </a:lnTo>
                <a:lnTo>
                  <a:pt x="853" y="0"/>
                </a:lnTo>
                <a:lnTo>
                  <a:pt x="894" y="2"/>
                </a:lnTo>
                <a:lnTo>
                  <a:pt x="936" y="4"/>
                </a:lnTo>
                <a:lnTo>
                  <a:pt x="974" y="9"/>
                </a:lnTo>
                <a:lnTo>
                  <a:pt x="1015" y="16"/>
                </a:lnTo>
                <a:lnTo>
                  <a:pt x="1052" y="23"/>
                </a:lnTo>
                <a:lnTo>
                  <a:pt x="1090" y="33"/>
                </a:lnTo>
                <a:lnTo>
                  <a:pt x="1128" y="42"/>
                </a:lnTo>
                <a:lnTo>
                  <a:pt x="1164" y="52"/>
                </a:lnTo>
                <a:lnTo>
                  <a:pt x="1199" y="64"/>
                </a:lnTo>
                <a:lnTo>
                  <a:pt x="1233" y="78"/>
                </a:lnTo>
                <a:lnTo>
                  <a:pt x="1266" y="92"/>
                </a:lnTo>
                <a:lnTo>
                  <a:pt x="1297" y="106"/>
                </a:lnTo>
                <a:lnTo>
                  <a:pt x="1327" y="123"/>
                </a:lnTo>
                <a:lnTo>
                  <a:pt x="1358" y="142"/>
                </a:lnTo>
                <a:lnTo>
                  <a:pt x="1387" y="158"/>
                </a:lnTo>
                <a:lnTo>
                  <a:pt x="1413" y="177"/>
                </a:lnTo>
                <a:lnTo>
                  <a:pt x="1439" y="199"/>
                </a:lnTo>
                <a:lnTo>
                  <a:pt x="1462" y="218"/>
                </a:lnTo>
                <a:lnTo>
                  <a:pt x="1486" y="241"/>
                </a:lnTo>
                <a:lnTo>
                  <a:pt x="1507" y="263"/>
                </a:lnTo>
                <a:lnTo>
                  <a:pt x="1526" y="286"/>
                </a:lnTo>
                <a:lnTo>
                  <a:pt x="1543" y="310"/>
                </a:lnTo>
                <a:lnTo>
                  <a:pt x="1560" y="334"/>
                </a:lnTo>
                <a:lnTo>
                  <a:pt x="1574" y="357"/>
                </a:lnTo>
                <a:lnTo>
                  <a:pt x="1588" y="384"/>
                </a:lnTo>
                <a:lnTo>
                  <a:pt x="1600" y="410"/>
                </a:lnTo>
                <a:lnTo>
                  <a:pt x="1607" y="436"/>
                </a:lnTo>
                <a:lnTo>
                  <a:pt x="1614" y="464"/>
                </a:lnTo>
                <a:lnTo>
                  <a:pt x="1621" y="490"/>
                </a:lnTo>
                <a:lnTo>
                  <a:pt x="1624" y="519"/>
                </a:lnTo>
                <a:lnTo>
                  <a:pt x="1624" y="547"/>
                </a:lnTo>
                <a:lnTo>
                  <a:pt x="811" y="549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18" name="Freeform 10"/>
          <p:cNvSpPr>
            <a:spLocks/>
          </p:cNvSpPr>
          <p:nvPr/>
        </p:nvSpPr>
        <p:spPr bwMode="auto">
          <a:xfrm>
            <a:off x="3233738" y="3803650"/>
            <a:ext cx="2578100" cy="871538"/>
          </a:xfrm>
          <a:custGeom>
            <a:avLst/>
            <a:gdLst>
              <a:gd name="T0" fmla="*/ 0 w 1624"/>
              <a:gd name="T1" fmla="*/ 2147483647 h 549"/>
              <a:gd name="T2" fmla="*/ 2147483647 w 1624"/>
              <a:gd name="T3" fmla="*/ 2147483647 h 549"/>
              <a:gd name="T4" fmla="*/ 2147483647 w 1624"/>
              <a:gd name="T5" fmla="*/ 2147483647 h 549"/>
              <a:gd name="T6" fmla="*/ 2147483647 w 1624"/>
              <a:gd name="T7" fmla="*/ 2147483647 h 549"/>
              <a:gd name="T8" fmla="*/ 2147483647 w 1624"/>
              <a:gd name="T9" fmla="*/ 2147483647 h 549"/>
              <a:gd name="T10" fmla="*/ 2147483647 w 1624"/>
              <a:gd name="T11" fmla="*/ 2147483647 h 549"/>
              <a:gd name="T12" fmla="*/ 2147483647 w 1624"/>
              <a:gd name="T13" fmla="*/ 2147483647 h 549"/>
              <a:gd name="T14" fmla="*/ 2147483647 w 1624"/>
              <a:gd name="T15" fmla="*/ 2147483647 h 549"/>
              <a:gd name="T16" fmla="*/ 2147483647 w 1624"/>
              <a:gd name="T17" fmla="*/ 2147483647 h 549"/>
              <a:gd name="T18" fmla="*/ 2147483647 w 1624"/>
              <a:gd name="T19" fmla="*/ 2147483647 h 549"/>
              <a:gd name="T20" fmla="*/ 2147483647 w 1624"/>
              <a:gd name="T21" fmla="*/ 2147483647 h 549"/>
              <a:gd name="T22" fmla="*/ 2147483647 w 1624"/>
              <a:gd name="T23" fmla="*/ 2147483647 h 549"/>
              <a:gd name="T24" fmla="*/ 2147483647 w 1624"/>
              <a:gd name="T25" fmla="*/ 2147483647 h 549"/>
              <a:gd name="T26" fmla="*/ 2147483647 w 1624"/>
              <a:gd name="T27" fmla="*/ 2147483647 h 549"/>
              <a:gd name="T28" fmla="*/ 2147483647 w 1624"/>
              <a:gd name="T29" fmla="*/ 2147483647 h 549"/>
              <a:gd name="T30" fmla="*/ 2147483647 w 1624"/>
              <a:gd name="T31" fmla="*/ 2147483647 h 549"/>
              <a:gd name="T32" fmla="*/ 2147483647 w 1624"/>
              <a:gd name="T33" fmla="*/ 0 h 549"/>
              <a:gd name="T34" fmla="*/ 2147483647 w 1624"/>
              <a:gd name="T35" fmla="*/ 2147483647 h 549"/>
              <a:gd name="T36" fmla="*/ 2147483647 w 1624"/>
              <a:gd name="T37" fmla="*/ 2147483647 h 549"/>
              <a:gd name="T38" fmla="*/ 2147483647 w 1624"/>
              <a:gd name="T39" fmla="*/ 2147483647 h 549"/>
              <a:gd name="T40" fmla="*/ 2147483647 w 1624"/>
              <a:gd name="T41" fmla="*/ 2147483647 h 549"/>
              <a:gd name="T42" fmla="*/ 2147483647 w 1624"/>
              <a:gd name="T43" fmla="*/ 2147483647 h 549"/>
              <a:gd name="T44" fmla="*/ 2147483647 w 1624"/>
              <a:gd name="T45" fmla="*/ 2147483647 h 549"/>
              <a:gd name="T46" fmla="*/ 2147483647 w 1624"/>
              <a:gd name="T47" fmla="*/ 2147483647 h 549"/>
              <a:gd name="T48" fmla="*/ 2147483647 w 1624"/>
              <a:gd name="T49" fmla="*/ 2147483647 h 549"/>
              <a:gd name="T50" fmla="*/ 2147483647 w 1624"/>
              <a:gd name="T51" fmla="*/ 2147483647 h 549"/>
              <a:gd name="T52" fmla="*/ 2147483647 w 1624"/>
              <a:gd name="T53" fmla="*/ 2147483647 h 549"/>
              <a:gd name="T54" fmla="*/ 2147483647 w 1624"/>
              <a:gd name="T55" fmla="*/ 2147483647 h 549"/>
              <a:gd name="T56" fmla="*/ 2147483647 w 1624"/>
              <a:gd name="T57" fmla="*/ 2147483647 h 549"/>
              <a:gd name="T58" fmla="*/ 2147483647 w 1624"/>
              <a:gd name="T59" fmla="*/ 2147483647 h 549"/>
              <a:gd name="T60" fmla="*/ 2147483647 w 1624"/>
              <a:gd name="T61" fmla="*/ 2147483647 h 549"/>
              <a:gd name="T62" fmla="*/ 2147483647 w 1624"/>
              <a:gd name="T63" fmla="*/ 2147483647 h 549"/>
              <a:gd name="T64" fmla="*/ 2147483647 w 1624"/>
              <a:gd name="T65" fmla="*/ 2147483647 h 54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4"/>
              <a:gd name="T100" fmla="*/ 0 h 549"/>
              <a:gd name="T101" fmla="*/ 1624 w 1624"/>
              <a:gd name="T102" fmla="*/ 549 h 54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4" h="549">
                <a:moveTo>
                  <a:pt x="811" y="549"/>
                </a:moveTo>
                <a:lnTo>
                  <a:pt x="0" y="545"/>
                </a:lnTo>
                <a:lnTo>
                  <a:pt x="0" y="516"/>
                </a:lnTo>
                <a:lnTo>
                  <a:pt x="5" y="490"/>
                </a:lnTo>
                <a:lnTo>
                  <a:pt x="10" y="462"/>
                </a:lnTo>
                <a:lnTo>
                  <a:pt x="17" y="436"/>
                </a:lnTo>
                <a:lnTo>
                  <a:pt x="26" y="410"/>
                </a:lnTo>
                <a:lnTo>
                  <a:pt x="38" y="384"/>
                </a:lnTo>
                <a:lnTo>
                  <a:pt x="50" y="357"/>
                </a:lnTo>
                <a:lnTo>
                  <a:pt x="64" y="331"/>
                </a:lnTo>
                <a:lnTo>
                  <a:pt x="81" y="308"/>
                </a:lnTo>
                <a:lnTo>
                  <a:pt x="100" y="284"/>
                </a:lnTo>
                <a:lnTo>
                  <a:pt x="119" y="263"/>
                </a:lnTo>
                <a:lnTo>
                  <a:pt x="140" y="239"/>
                </a:lnTo>
                <a:lnTo>
                  <a:pt x="164" y="218"/>
                </a:lnTo>
                <a:lnTo>
                  <a:pt x="188" y="199"/>
                </a:lnTo>
                <a:lnTo>
                  <a:pt x="214" y="177"/>
                </a:lnTo>
                <a:lnTo>
                  <a:pt x="240" y="158"/>
                </a:lnTo>
                <a:lnTo>
                  <a:pt x="268" y="142"/>
                </a:lnTo>
                <a:lnTo>
                  <a:pt x="299" y="123"/>
                </a:lnTo>
                <a:lnTo>
                  <a:pt x="327" y="106"/>
                </a:lnTo>
                <a:lnTo>
                  <a:pt x="361" y="92"/>
                </a:lnTo>
                <a:lnTo>
                  <a:pt x="394" y="78"/>
                </a:lnTo>
                <a:lnTo>
                  <a:pt x="427" y="64"/>
                </a:lnTo>
                <a:lnTo>
                  <a:pt x="462" y="52"/>
                </a:lnTo>
                <a:lnTo>
                  <a:pt x="498" y="42"/>
                </a:lnTo>
                <a:lnTo>
                  <a:pt x="534" y="33"/>
                </a:lnTo>
                <a:lnTo>
                  <a:pt x="571" y="23"/>
                </a:lnTo>
                <a:lnTo>
                  <a:pt x="609" y="16"/>
                </a:lnTo>
                <a:lnTo>
                  <a:pt x="650" y="9"/>
                </a:lnTo>
                <a:lnTo>
                  <a:pt x="690" y="4"/>
                </a:lnTo>
                <a:lnTo>
                  <a:pt x="730" y="2"/>
                </a:lnTo>
                <a:lnTo>
                  <a:pt x="770" y="0"/>
                </a:lnTo>
                <a:lnTo>
                  <a:pt x="811" y="0"/>
                </a:lnTo>
                <a:lnTo>
                  <a:pt x="853" y="0"/>
                </a:lnTo>
                <a:lnTo>
                  <a:pt x="894" y="2"/>
                </a:lnTo>
                <a:lnTo>
                  <a:pt x="936" y="4"/>
                </a:lnTo>
                <a:lnTo>
                  <a:pt x="974" y="9"/>
                </a:lnTo>
                <a:lnTo>
                  <a:pt x="1015" y="16"/>
                </a:lnTo>
                <a:lnTo>
                  <a:pt x="1052" y="23"/>
                </a:lnTo>
                <a:lnTo>
                  <a:pt x="1090" y="33"/>
                </a:lnTo>
                <a:lnTo>
                  <a:pt x="1128" y="42"/>
                </a:lnTo>
                <a:lnTo>
                  <a:pt x="1164" y="52"/>
                </a:lnTo>
                <a:lnTo>
                  <a:pt x="1199" y="64"/>
                </a:lnTo>
                <a:lnTo>
                  <a:pt x="1233" y="78"/>
                </a:lnTo>
                <a:lnTo>
                  <a:pt x="1266" y="92"/>
                </a:lnTo>
                <a:lnTo>
                  <a:pt x="1297" y="106"/>
                </a:lnTo>
                <a:lnTo>
                  <a:pt x="1327" y="123"/>
                </a:lnTo>
                <a:lnTo>
                  <a:pt x="1358" y="142"/>
                </a:lnTo>
                <a:lnTo>
                  <a:pt x="1387" y="158"/>
                </a:lnTo>
                <a:lnTo>
                  <a:pt x="1413" y="177"/>
                </a:lnTo>
                <a:lnTo>
                  <a:pt x="1439" y="199"/>
                </a:lnTo>
                <a:lnTo>
                  <a:pt x="1462" y="218"/>
                </a:lnTo>
                <a:lnTo>
                  <a:pt x="1486" y="241"/>
                </a:lnTo>
                <a:lnTo>
                  <a:pt x="1507" y="263"/>
                </a:lnTo>
                <a:lnTo>
                  <a:pt x="1526" y="286"/>
                </a:lnTo>
                <a:lnTo>
                  <a:pt x="1543" y="310"/>
                </a:lnTo>
                <a:lnTo>
                  <a:pt x="1560" y="334"/>
                </a:lnTo>
                <a:lnTo>
                  <a:pt x="1574" y="357"/>
                </a:lnTo>
                <a:lnTo>
                  <a:pt x="1588" y="384"/>
                </a:lnTo>
                <a:lnTo>
                  <a:pt x="1600" y="410"/>
                </a:lnTo>
                <a:lnTo>
                  <a:pt x="1607" y="436"/>
                </a:lnTo>
                <a:lnTo>
                  <a:pt x="1614" y="464"/>
                </a:lnTo>
                <a:lnTo>
                  <a:pt x="1621" y="490"/>
                </a:lnTo>
                <a:lnTo>
                  <a:pt x="1624" y="519"/>
                </a:lnTo>
                <a:lnTo>
                  <a:pt x="1624" y="547"/>
                </a:lnTo>
                <a:lnTo>
                  <a:pt x="811" y="549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3230563" y="4668838"/>
            <a:ext cx="2584450" cy="123825"/>
          </a:xfrm>
          <a:prstGeom prst="rect">
            <a:avLst/>
          </a:prstGeom>
          <a:solidFill>
            <a:srgbClr val="D4B07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3230563" y="4668838"/>
            <a:ext cx="2584450" cy="1238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21" name="Freeform 13"/>
          <p:cNvSpPr>
            <a:spLocks/>
          </p:cNvSpPr>
          <p:nvPr/>
        </p:nvSpPr>
        <p:spPr bwMode="auto">
          <a:xfrm>
            <a:off x="3192463" y="2873375"/>
            <a:ext cx="2581275" cy="873125"/>
          </a:xfrm>
          <a:custGeom>
            <a:avLst/>
            <a:gdLst>
              <a:gd name="T0" fmla="*/ 0 w 1626"/>
              <a:gd name="T1" fmla="*/ 2147483647 h 550"/>
              <a:gd name="T2" fmla="*/ 2147483647 w 1626"/>
              <a:gd name="T3" fmla="*/ 2147483647 h 550"/>
              <a:gd name="T4" fmla="*/ 2147483647 w 1626"/>
              <a:gd name="T5" fmla="*/ 2147483647 h 550"/>
              <a:gd name="T6" fmla="*/ 2147483647 w 1626"/>
              <a:gd name="T7" fmla="*/ 2147483647 h 550"/>
              <a:gd name="T8" fmla="*/ 2147483647 w 1626"/>
              <a:gd name="T9" fmla="*/ 2147483647 h 550"/>
              <a:gd name="T10" fmla="*/ 2147483647 w 1626"/>
              <a:gd name="T11" fmla="*/ 2147483647 h 550"/>
              <a:gd name="T12" fmla="*/ 2147483647 w 1626"/>
              <a:gd name="T13" fmla="*/ 2147483647 h 550"/>
              <a:gd name="T14" fmla="*/ 2147483647 w 1626"/>
              <a:gd name="T15" fmla="*/ 2147483647 h 550"/>
              <a:gd name="T16" fmla="*/ 2147483647 w 1626"/>
              <a:gd name="T17" fmla="*/ 2147483647 h 550"/>
              <a:gd name="T18" fmla="*/ 2147483647 w 1626"/>
              <a:gd name="T19" fmla="*/ 2147483647 h 550"/>
              <a:gd name="T20" fmla="*/ 2147483647 w 1626"/>
              <a:gd name="T21" fmla="*/ 2147483647 h 550"/>
              <a:gd name="T22" fmla="*/ 2147483647 w 1626"/>
              <a:gd name="T23" fmla="*/ 2147483647 h 550"/>
              <a:gd name="T24" fmla="*/ 2147483647 w 1626"/>
              <a:gd name="T25" fmla="*/ 2147483647 h 550"/>
              <a:gd name="T26" fmla="*/ 2147483647 w 1626"/>
              <a:gd name="T27" fmla="*/ 2147483647 h 550"/>
              <a:gd name="T28" fmla="*/ 2147483647 w 1626"/>
              <a:gd name="T29" fmla="*/ 2147483647 h 550"/>
              <a:gd name="T30" fmla="*/ 2147483647 w 1626"/>
              <a:gd name="T31" fmla="*/ 2147483647 h 550"/>
              <a:gd name="T32" fmla="*/ 2147483647 w 1626"/>
              <a:gd name="T33" fmla="*/ 0 h 550"/>
              <a:gd name="T34" fmla="*/ 2147483647 w 1626"/>
              <a:gd name="T35" fmla="*/ 2147483647 h 550"/>
              <a:gd name="T36" fmla="*/ 2147483647 w 1626"/>
              <a:gd name="T37" fmla="*/ 2147483647 h 550"/>
              <a:gd name="T38" fmla="*/ 2147483647 w 1626"/>
              <a:gd name="T39" fmla="*/ 2147483647 h 550"/>
              <a:gd name="T40" fmla="*/ 2147483647 w 1626"/>
              <a:gd name="T41" fmla="*/ 2147483647 h 550"/>
              <a:gd name="T42" fmla="*/ 2147483647 w 1626"/>
              <a:gd name="T43" fmla="*/ 2147483647 h 550"/>
              <a:gd name="T44" fmla="*/ 2147483647 w 1626"/>
              <a:gd name="T45" fmla="*/ 2147483647 h 550"/>
              <a:gd name="T46" fmla="*/ 2147483647 w 1626"/>
              <a:gd name="T47" fmla="*/ 2147483647 h 550"/>
              <a:gd name="T48" fmla="*/ 2147483647 w 1626"/>
              <a:gd name="T49" fmla="*/ 2147483647 h 550"/>
              <a:gd name="T50" fmla="*/ 2147483647 w 1626"/>
              <a:gd name="T51" fmla="*/ 2147483647 h 550"/>
              <a:gd name="T52" fmla="*/ 2147483647 w 1626"/>
              <a:gd name="T53" fmla="*/ 2147483647 h 550"/>
              <a:gd name="T54" fmla="*/ 2147483647 w 1626"/>
              <a:gd name="T55" fmla="*/ 2147483647 h 550"/>
              <a:gd name="T56" fmla="*/ 2147483647 w 1626"/>
              <a:gd name="T57" fmla="*/ 2147483647 h 550"/>
              <a:gd name="T58" fmla="*/ 2147483647 w 1626"/>
              <a:gd name="T59" fmla="*/ 2147483647 h 550"/>
              <a:gd name="T60" fmla="*/ 2147483647 w 1626"/>
              <a:gd name="T61" fmla="*/ 2147483647 h 550"/>
              <a:gd name="T62" fmla="*/ 2147483647 w 1626"/>
              <a:gd name="T63" fmla="*/ 2147483647 h 550"/>
              <a:gd name="T64" fmla="*/ 2147483647 w 1626"/>
              <a:gd name="T65" fmla="*/ 2147483647 h 55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6"/>
              <a:gd name="T100" fmla="*/ 0 h 550"/>
              <a:gd name="T101" fmla="*/ 1626 w 1626"/>
              <a:gd name="T102" fmla="*/ 550 h 55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6" h="550">
                <a:moveTo>
                  <a:pt x="813" y="550"/>
                </a:moveTo>
                <a:lnTo>
                  <a:pt x="0" y="548"/>
                </a:lnTo>
                <a:lnTo>
                  <a:pt x="3" y="519"/>
                </a:lnTo>
                <a:lnTo>
                  <a:pt x="5" y="491"/>
                </a:lnTo>
                <a:lnTo>
                  <a:pt x="10" y="465"/>
                </a:lnTo>
                <a:lnTo>
                  <a:pt x="17" y="436"/>
                </a:lnTo>
                <a:lnTo>
                  <a:pt x="26" y="410"/>
                </a:lnTo>
                <a:lnTo>
                  <a:pt x="38" y="384"/>
                </a:lnTo>
                <a:lnTo>
                  <a:pt x="52" y="358"/>
                </a:lnTo>
                <a:lnTo>
                  <a:pt x="67" y="334"/>
                </a:lnTo>
                <a:lnTo>
                  <a:pt x="83" y="311"/>
                </a:lnTo>
                <a:lnTo>
                  <a:pt x="100" y="287"/>
                </a:lnTo>
                <a:lnTo>
                  <a:pt x="121" y="263"/>
                </a:lnTo>
                <a:lnTo>
                  <a:pt x="142" y="242"/>
                </a:lnTo>
                <a:lnTo>
                  <a:pt x="164" y="220"/>
                </a:lnTo>
                <a:lnTo>
                  <a:pt x="187" y="199"/>
                </a:lnTo>
                <a:lnTo>
                  <a:pt x="214" y="180"/>
                </a:lnTo>
                <a:lnTo>
                  <a:pt x="242" y="161"/>
                </a:lnTo>
                <a:lnTo>
                  <a:pt x="270" y="142"/>
                </a:lnTo>
                <a:lnTo>
                  <a:pt x="299" y="126"/>
                </a:lnTo>
                <a:lnTo>
                  <a:pt x="330" y="109"/>
                </a:lnTo>
                <a:lnTo>
                  <a:pt x="360" y="95"/>
                </a:lnTo>
                <a:lnTo>
                  <a:pt x="394" y="81"/>
                </a:lnTo>
                <a:lnTo>
                  <a:pt x="429" y="66"/>
                </a:lnTo>
                <a:lnTo>
                  <a:pt x="462" y="55"/>
                </a:lnTo>
                <a:lnTo>
                  <a:pt x="498" y="43"/>
                </a:lnTo>
                <a:lnTo>
                  <a:pt x="536" y="33"/>
                </a:lnTo>
                <a:lnTo>
                  <a:pt x="574" y="24"/>
                </a:lnTo>
                <a:lnTo>
                  <a:pt x="612" y="17"/>
                </a:lnTo>
                <a:lnTo>
                  <a:pt x="650" y="12"/>
                </a:lnTo>
                <a:lnTo>
                  <a:pt x="690" y="7"/>
                </a:lnTo>
                <a:lnTo>
                  <a:pt x="730" y="2"/>
                </a:lnTo>
                <a:lnTo>
                  <a:pt x="770" y="0"/>
                </a:lnTo>
                <a:lnTo>
                  <a:pt x="813" y="0"/>
                </a:lnTo>
                <a:lnTo>
                  <a:pt x="853" y="0"/>
                </a:lnTo>
                <a:lnTo>
                  <a:pt x="896" y="2"/>
                </a:lnTo>
                <a:lnTo>
                  <a:pt x="936" y="7"/>
                </a:lnTo>
                <a:lnTo>
                  <a:pt x="977" y="12"/>
                </a:lnTo>
                <a:lnTo>
                  <a:pt x="1014" y="17"/>
                </a:lnTo>
                <a:lnTo>
                  <a:pt x="1055" y="24"/>
                </a:lnTo>
                <a:lnTo>
                  <a:pt x="1093" y="33"/>
                </a:lnTo>
                <a:lnTo>
                  <a:pt x="1128" y="43"/>
                </a:lnTo>
                <a:lnTo>
                  <a:pt x="1164" y="55"/>
                </a:lnTo>
                <a:lnTo>
                  <a:pt x="1199" y="66"/>
                </a:lnTo>
                <a:lnTo>
                  <a:pt x="1232" y="81"/>
                </a:lnTo>
                <a:lnTo>
                  <a:pt x="1266" y="95"/>
                </a:lnTo>
                <a:lnTo>
                  <a:pt x="1299" y="109"/>
                </a:lnTo>
                <a:lnTo>
                  <a:pt x="1330" y="126"/>
                </a:lnTo>
                <a:lnTo>
                  <a:pt x="1358" y="142"/>
                </a:lnTo>
                <a:lnTo>
                  <a:pt x="1386" y="161"/>
                </a:lnTo>
                <a:lnTo>
                  <a:pt x="1415" y="180"/>
                </a:lnTo>
                <a:lnTo>
                  <a:pt x="1439" y="199"/>
                </a:lnTo>
                <a:lnTo>
                  <a:pt x="1465" y="220"/>
                </a:lnTo>
                <a:lnTo>
                  <a:pt x="1486" y="242"/>
                </a:lnTo>
                <a:lnTo>
                  <a:pt x="1507" y="263"/>
                </a:lnTo>
                <a:lnTo>
                  <a:pt x="1526" y="287"/>
                </a:lnTo>
                <a:lnTo>
                  <a:pt x="1545" y="311"/>
                </a:lnTo>
                <a:lnTo>
                  <a:pt x="1562" y="334"/>
                </a:lnTo>
                <a:lnTo>
                  <a:pt x="1576" y="360"/>
                </a:lnTo>
                <a:lnTo>
                  <a:pt x="1588" y="386"/>
                </a:lnTo>
                <a:lnTo>
                  <a:pt x="1600" y="413"/>
                </a:lnTo>
                <a:lnTo>
                  <a:pt x="1609" y="439"/>
                </a:lnTo>
                <a:lnTo>
                  <a:pt x="1616" y="465"/>
                </a:lnTo>
                <a:lnTo>
                  <a:pt x="1621" y="493"/>
                </a:lnTo>
                <a:lnTo>
                  <a:pt x="1623" y="522"/>
                </a:lnTo>
                <a:lnTo>
                  <a:pt x="1626" y="550"/>
                </a:lnTo>
                <a:lnTo>
                  <a:pt x="813" y="550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2" name="Freeform 14"/>
          <p:cNvSpPr>
            <a:spLocks/>
          </p:cNvSpPr>
          <p:nvPr/>
        </p:nvSpPr>
        <p:spPr bwMode="auto">
          <a:xfrm>
            <a:off x="3192463" y="2873375"/>
            <a:ext cx="2581275" cy="873125"/>
          </a:xfrm>
          <a:custGeom>
            <a:avLst/>
            <a:gdLst>
              <a:gd name="T0" fmla="*/ 0 w 1626"/>
              <a:gd name="T1" fmla="*/ 2147483647 h 550"/>
              <a:gd name="T2" fmla="*/ 2147483647 w 1626"/>
              <a:gd name="T3" fmla="*/ 2147483647 h 550"/>
              <a:gd name="T4" fmla="*/ 2147483647 w 1626"/>
              <a:gd name="T5" fmla="*/ 2147483647 h 550"/>
              <a:gd name="T6" fmla="*/ 2147483647 w 1626"/>
              <a:gd name="T7" fmla="*/ 2147483647 h 550"/>
              <a:gd name="T8" fmla="*/ 2147483647 w 1626"/>
              <a:gd name="T9" fmla="*/ 2147483647 h 550"/>
              <a:gd name="T10" fmla="*/ 2147483647 w 1626"/>
              <a:gd name="T11" fmla="*/ 2147483647 h 550"/>
              <a:gd name="T12" fmla="*/ 2147483647 w 1626"/>
              <a:gd name="T13" fmla="*/ 2147483647 h 550"/>
              <a:gd name="T14" fmla="*/ 2147483647 w 1626"/>
              <a:gd name="T15" fmla="*/ 2147483647 h 550"/>
              <a:gd name="T16" fmla="*/ 2147483647 w 1626"/>
              <a:gd name="T17" fmla="*/ 2147483647 h 550"/>
              <a:gd name="T18" fmla="*/ 2147483647 w 1626"/>
              <a:gd name="T19" fmla="*/ 2147483647 h 550"/>
              <a:gd name="T20" fmla="*/ 2147483647 w 1626"/>
              <a:gd name="T21" fmla="*/ 2147483647 h 550"/>
              <a:gd name="T22" fmla="*/ 2147483647 w 1626"/>
              <a:gd name="T23" fmla="*/ 2147483647 h 550"/>
              <a:gd name="T24" fmla="*/ 2147483647 w 1626"/>
              <a:gd name="T25" fmla="*/ 2147483647 h 550"/>
              <a:gd name="T26" fmla="*/ 2147483647 w 1626"/>
              <a:gd name="T27" fmla="*/ 2147483647 h 550"/>
              <a:gd name="T28" fmla="*/ 2147483647 w 1626"/>
              <a:gd name="T29" fmla="*/ 2147483647 h 550"/>
              <a:gd name="T30" fmla="*/ 2147483647 w 1626"/>
              <a:gd name="T31" fmla="*/ 2147483647 h 550"/>
              <a:gd name="T32" fmla="*/ 2147483647 w 1626"/>
              <a:gd name="T33" fmla="*/ 0 h 550"/>
              <a:gd name="T34" fmla="*/ 2147483647 w 1626"/>
              <a:gd name="T35" fmla="*/ 2147483647 h 550"/>
              <a:gd name="T36" fmla="*/ 2147483647 w 1626"/>
              <a:gd name="T37" fmla="*/ 2147483647 h 550"/>
              <a:gd name="T38" fmla="*/ 2147483647 w 1626"/>
              <a:gd name="T39" fmla="*/ 2147483647 h 550"/>
              <a:gd name="T40" fmla="*/ 2147483647 w 1626"/>
              <a:gd name="T41" fmla="*/ 2147483647 h 550"/>
              <a:gd name="T42" fmla="*/ 2147483647 w 1626"/>
              <a:gd name="T43" fmla="*/ 2147483647 h 550"/>
              <a:gd name="T44" fmla="*/ 2147483647 w 1626"/>
              <a:gd name="T45" fmla="*/ 2147483647 h 550"/>
              <a:gd name="T46" fmla="*/ 2147483647 w 1626"/>
              <a:gd name="T47" fmla="*/ 2147483647 h 550"/>
              <a:gd name="T48" fmla="*/ 2147483647 w 1626"/>
              <a:gd name="T49" fmla="*/ 2147483647 h 550"/>
              <a:gd name="T50" fmla="*/ 2147483647 w 1626"/>
              <a:gd name="T51" fmla="*/ 2147483647 h 550"/>
              <a:gd name="T52" fmla="*/ 2147483647 w 1626"/>
              <a:gd name="T53" fmla="*/ 2147483647 h 550"/>
              <a:gd name="T54" fmla="*/ 2147483647 w 1626"/>
              <a:gd name="T55" fmla="*/ 2147483647 h 550"/>
              <a:gd name="T56" fmla="*/ 2147483647 w 1626"/>
              <a:gd name="T57" fmla="*/ 2147483647 h 550"/>
              <a:gd name="T58" fmla="*/ 2147483647 w 1626"/>
              <a:gd name="T59" fmla="*/ 2147483647 h 550"/>
              <a:gd name="T60" fmla="*/ 2147483647 w 1626"/>
              <a:gd name="T61" fmla="*/ 2147483647 h 550"/>
              <a:gd name="T62" fmla="*/ 2147483647 w 1626"/>
              <a:gd name="T63" fmla="*/ 2147483647 h 550"/>
              <a:gd name="T64" fmla="*/ 2147483647 w 1626"/>
              <a:gd name="T65" fmla="*/ 2147483647 h 55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6"/>
              <a:gd name="T100" fmla="*/ 0 h 550"/>
              <a:gd name="T101" fmla="*/ 1626 w 1626"/>
              <a:gd name="T102" fmla="*/ 550 h 55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6" h="550">
                <a:moveTo>
                  <a:pt x="813" y="550"/>
                </a:moveTo>
                <a:lnTo>
                  <a:pt x="0" y="548"/>
                </a:lnTo>
                <a:lnTo>
                  <a:pt x="3" y="519"/>
                </a:lnTo>
                <a:lnTo>
                  <a:pt x="5" y="491"/>
                </a:lnTo>
                <a:lnTo>
                  <a:pt x="10" y="465"/>
                </a:lnTo>
                <a:lnTo>
                  <a:pt x="17" y="436"/>
                </a:lnTo>
                <a:lnTo>
                  <a:pt x="26" y="410"/>
                </a:lnTo>
                <a:lnTo>
                  <a:pt x="38" y="384"/>
                </a:lnTo>
                <a:lnTo>
                  <a:pt x="52" y="358"/>
                </a:lnTo>
                <a:lnTo>
                  <a:pt x="67" y="334"/>
                </a:lnTo>
                <a:lnTo>
                  <a:pt x="83" y="311"/>
                </a:lnTo>
                <a:lnTo>
                  <a:pt x="100" y="287"/>
                </a:lnTo>
                <a:lnTo>
                  <a:pt x="121" y="263"/>
                </a:lnTo>
                <a:lnTo>
                  <a:pt x="142" y="242"/>
                </a:lnTo>
                <a:lnTo>
                  <a:pt x="164" y="220"/>
                </a:lnTo>
                <a:lnTo>
                  <a:pt x="187" y="199"/>
                </a:lnTo>
                <a:lnTo>
                  <a:pt x="214" y="180"/>
                </a:lnTo>
                <a:lnTo>
                  <a:pt x="242" y="161"/>
                </a:lnTo>
                <a:lnTo>
                  <a:pt x="270" y="142"/>
                </a:lnTo>
                <a:lnTo>
                  <a:pt x="299" y="126"/>
                </a:lnTo>
                <a:lnTo>
                  <a:pt x="330" y="109"/>
                </a:lnTo>
                <a:lnTo>
                  <a:pt x="360" y="95"/>
                </a:lnTo>
                <a:lnTo>
                  <a:pt x="394" y="81"/>
                </a:lnTo>
                <a:lnTo>
                  <a:pt x="429" y="66"/>
                </a:lnTo>
                <a:lnTo>
                  <a:pt x="462" y="55"/>
                </a:lnTo>
                <a:lnTo>
                  <a:pt x="498" y="43"/>
                </a:lnTo>
                <a:lnTo>
                  <a:pt x="536" y="33"/>
                </a:lnTo>
                <a:lnTo>
                  <a:pt x="574" y="24"/>
                </a:lnTo>
                <a:lnTo>
                  <a:pt x="612" y="17"/>
                </a:lnTo>
                <a:lnTo>
                  <a:pt x="650" y="12"/>
                </a:lnTo>
                <a:lnTo>
                  <a:pt x="690" y="7"/>
                </a:lnTo>
                <a:lnTo>
                  <a:pt x="730" y="2"/>
                </a:lnTo>
                <a:lnTo>
                  <a:pt x="770" y="0"/>
                </a:lnTo>
                <a:lnTo>
                  <a:pt x="813" y="0"/>
                </a:lnTo>
                <a:lnTo>
                  <a:pt x="853" y="0"/>
                </a:lnTo>
                <a:lnTo>
                  <a:pt x="896" y="2"/>
                </a:lnTo>
                <a:lnTo>
                  <a:pt x="936" y="7"/>
                </a:lnTo>
                <a:lnTo>
                  <a:pt x="977" y="12"/>
                </a:lnTo>
                <a:lnTo>
                  <a:pt x="1014" y="17"/>
                </a:lnTo>
                <a:lnTo>
                  <a:pt x="1055" y="24"/>
                </a:lnTo>
                <a:lnTo>
                  <a:pt x="1093" y="33"/>
                </a:lnTo>
                <a:lnTo>
                  <a:pt x="1128" y="43"/>
                </a:lnTo>
                <a:lnTo>
                  <a:pt x="1164" y="55"/>
                </a:lnTo>
                <a:lnTo>
                  <a:pt x="1199" y="66"/>
                </a:lnTo>
                <a:lnTo>
                  <a:pt x="1232" y="81"/>
                </a:lnTo>
                <a:lnTo>
                  <a:pt x="1266" y="95"/>
                </a:lnTo>
                <a:lnTo>
                  <a:pt x="1299" y="109"/>
                </a:lnTo>
                <a:lnTo>
                  <a:pt x="1330" y="126"/>
                </a:lnTo>
                <a:lnTo>
                  <a:pt x="1358" y="142"/>
                </a:lnTo>
                <a:lnTo>
                  <a:pt x="1386" y="161"/>
                </a:lnTo>
                <a:lnTo>
                  <a:pt x="1415" y="180"/>
                </a:lnTo>
                <a:lnTo>
                  <a:pt x="1439" y="199"/>
                </a:lnTo>
                <a:lnTo>
                  <a:pt x="1465" y="220"/>
                </a:lnTo>
                <a:lnTo>
                  <a:pt x="1486" y="242"/>
                </a:lnTo>
                <a:lnTo>
                  <a:pt x="1507" y="263"/>
                </a:lnTo>
                <a:lnTo>
                  <a:pt x="1526" y="287"/>
                </a:lnTo>
                <a:lnTo>
                  <a:pt x="1545" y="311"/>
                </a:lnTo>
                <a:lnTo>
                  <a:pt x="1562" y="334"/>
                </a:lnTo>
                <a:lnTo>
                  <a:pt x="1576" y="360"/>
                </a:lnTo>
                <a:lnTo>
                  <a:pt x="1588" y="386"/>
                </a:lnTo>
                <a:lnTo>
                  <a:pt x="1600" y="413"/>
                </a:lnTo>
                <a:lnTo>
                  <a:pt x="1609" y="439"/>
                </a:lnTo>
                <a:lnTo>
                  <a:pt x="1616" y="465"/>
                </a:lnTo>
                <a:lnTo>
                  <a:pt x="1621" y="493"/>
                </a:lnTo>
                <a:lnTo>
                  <a:pt x="1623" y="522"/>
                </a:lnTo>
                <a:lnTo>
                  <a:pt x="1626" y="550"/>
                </a:lnTo>
                <a:lnTo>
                  <a:pt x="813" y="55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3" name="Rectangle 15"/>
          <p:cNvSpPr>
            <a:spLocks noChangeArrowheads="1"/>
          </p:cNvSpPr>
          <p:nvPr/>
        </p:nvSpPr>
        <p:spPr bwMode="auto">
          <a:xfrm>
            <a:off x="3192463" y="3738563"/>
            <a:ext cx="2581275" cy="123825"/>
          </a:xfrm>
          <a:prstGeom prst="rect">
            <a:avLst/>
          </a:prstGeom>
          <a:solidFill>
            <a:srgbClr val="D4B07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24" name="Rectangle 16"/>
          <p:cNvSpPr>
            <a:spLocks noChangeArrowheads="1"/>
          </p:cNvSpPr>
          <p:nvPr/>
        </p:nvSpPr>
        <p:spPr bwMode="auto">
          <a:xfrm>
            <a:off x="3192463" y="3738563"/>
            <a:ext cx="2581275" cy="1238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25" name="Freeform 17"/>
          <p:cNvSpPr>
            <a:spLocks/>
          </p:cNvSpPr>
          <p:nvPr/>
        </p:nvSpPr>
        <p:spPr bwMode="auto">
          <a:xfrm>
            <a:off x="4362450" y="3702050"/>
            <a:ext cx="238125" cy="168275"/>
          </a:xfrm>
          <a:custGeom>
            <a:avLst/>
            <a:gdLst>
              <a:gd name="T0" fmla="*/ 2147483647 w 150"/>
              <a:gd name="T1" fmla="*/ 2147483647 h 106"/>
              <a:gd name="T2" fmla="*/ 2147483647 w 150"/>
              <a:gd name="T3" fmla="*/ 2147483647 h 106"/>
              <a:gd name="T4" fmla="*/ 2147483647 w 150"/>
              <a:gd name="T5" fmla="*/ 2147483647 h 106"/>
              <a:gd name="T6" fmla="*/ 2147483647 w 150"/>
              <a:gd name="T7" fmla="*/ 2147483647 h 106"/>
              <a:gd name="T8" fmla="*/ 2147483647 w 150"/>
              <a:gd name="T9" fmla="*/ 2147483647 h 106"/>
              <a:gd name="T10" fmla="*/ 2147483647 w 150"/>
              <a:gd name="T11" fmla="*/ 2147483647 h 106"/>
              <a:gd name="T12" fmla="*/ 2147483647 w 150"/>
              <a:gd name="T13" fmla="*/ 2147483647 h 106"/>
              <a:gd name="T14" fmla="*/ 2147483647 w 150"/>
              <a:gd name="T15" fmla="*/ 2147483647 h 106"/>
              <a:gd name="T16" fmla="*/ 2147483647 w 150"/>
              <a:gd name="T17" fmla="*/ 2147483647 h 106"/>
              <a:gd name="T18" fmla="*/ 2147483647 w 150"/>
              <a:gd name="T19" fmla="*/ 2147483647 h 106"/>
              <a:gd name="T20" fmla="*/ 2147483647 w 150"/>
              <a:gd name="T21" fmla="*/ 2147483647 h 106"/>
              <a:gd name="T22" fmla="*/ 2147483647 w 150"/>
              <a:gd name="T23" fmla="*/ 2147483647 h 106"/>
              <a:gd name="T24" fmla="*/ 2147483647 w 150"/>
              <a:gd name="T25" fmla="*/ 2147483647 h 106"/>
              <a:gd name="T26" fmla="*/ 2147483647 w 150"/>
              <a:gd name="T27" fmla="*/ 2147483647 h 106"/>
              <a:gd name="T28" fmla="*/ 2147483647 w 150"/>
              <a:gd name="T29" fmla="*/ 2147483647 h 106"/>
              <a:gd name="T30" fmla="*/ 2147483647 w 150"/>
              <a:gd name="T31" fmla="*/ 2147483647 h 106"/>
              <a:gd name="T32" fmla="*/ 2147483647 w 150"/>
              <a:gd name="T33" fmla="*/ 2147483647 h 106"/>
              <a:gd name="T34" fmla="*/ 0 w 150"/>
              <a:gd name="T35" fmla="*/ 2147483647 h 106"/>
              <a:gd name="T36" fmla="*/ 0 w 150"/>
              <a:gd name="T37" fmla="*/ 2147483647 h 106"/>
              <a:gd name="T38" fmla="*/ 2147483647 w 150"/>
              <a:gd name="T39" fmla="*/ 2147483647 h 106"/>
              <a:gd name="T40" fmla="*/ 2147483647 w 150"/>
              <a:gd name="T41" fmla="*/ 2147483647 h 106"/>
              <a:gd name="T42" fmla="*/ 2147483647 w 150"/>
              <a:gd name="T43" fmla="*/ 2147483647 h 106"/>
              <a:gd name="T44" fmla="*/ 2147483647 w 150"/>
              <a:gd name="T45" fmla="*/ 2147483647 h 106"/>
              <a:gd name="T46" fmla="*/ 2147483647 w 150"/>
              <a:gd name="T47" fmla="*/ 2147483647 h 106"/>
              <a:gd name="T48" fmla="*/ 2147483647 w 150"/>
              <a:gd name="T49" fmla="*/ 2147483647 h 106"/>
              <a:gd name="T50" fmla="*/ 2147483647 w 150"/>
              <a:gd name="T51" fmla="*/ 0 h 106"/>
              <a:gd name="T52" fmla="*/ 2147483647 w 150"/>
              <a:gd name="T53" fmla="*/ 0 h 106"/>
              <a:gd name="T54" fmla="*/ 2147483647 w 150"/>
              <a:gd name="T55" fmla="*/ 0 h 106"/>
              <a:gd name="T56" fmla="*/ 2147483647 w 150"/>
              <a:gd name="T57" fmla="*/ 2147483647 h 106"/>
              <a:gd name="T58" fmla="*/ 2147483647 w 150"/>
              <a:gd name="T59" fmla="*/ 2147483647 h 106"/>
              <a:gd name="T60" fmla="*/ 2147483647 w 150"/>
              <a:gd name="T61" fmla="*/ 2147483647 h 106"/>
              <a:gd name="T62" fmla="*/ 2147483647 w 150"/>
              <a:gd name="T63" fmla="*/ 2147483647 h 106"/>
              <a:gd name="T64" fmla="*/ 2147483647 w 150"/>
              <a:gd name="T65" fmla="*/ 2147483647 h 106"/>
              <a:gd name="T66" fmla="*/ 2147483647 w 150"/>
              <a:gd name="T67" fmla="*/ 2147483647 h 106"/>
              <a:gd name="T68" fmla="*/ 2147483647 w 150"/>
              <a:gd name="T69" fmla="*/ 2147483647 h 10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50"/>
              <a:gd name="T106" fmla="*/ 0 h 106"/>
              <a:gd name="T107" fmla="*/ 150 w 150"/>
              <a:gd name="T108" fmla="*/ 106 h 10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50" h="106">
                <a:moveTo>
                  <a:pt x="150" y="26"/>
                </a:moveTo>
                <a:lnTo>
                  <a:pt x="150" y="106"/>
                </a:lnTo>
                <a:lnTo>
                  <a:pt x="150" y="101"/>
                </a:lnTo>
                <a:lnTo>
                  <a:pt x="145" y="97"/>
                </a:lnTo>
                <a:lnTo>
                  <a:pt x="138" y="92"/>
                </a:lnTo>
                <a:lnTo>
                  <a:pt x="128" y="90"/>
                </a:lnTo>
                <a:lnTo>
                  <a:pt x="116" y="85"/>
                </a:lnTo>
                <a:lnTo>
                  <a:pt x="104" y="83"/>
                </a:lnTo>
                <a:lnTo>
                  <a:pt x="90" y="83"/>
                </a:lnTo>
                <a:lnTo>
                  <a:pt x="76" y="83"/>
                </a:lnTo>
                <a:lnTo>
                  <a:pt x="59" y="83"/>
                </a:lnTo>
                <a:lnTo>
                  <a:pt x="45" y="83"/>
                </a:lnTo>
                <a:lnTo>
                  <a:pt x="33" y="85"/>
                </a:lnTo>
                <a:lnTo>
                  <a:pt x="22" y="90"/>
                </a:lnTo>
                <a:lnTo>
                  <a:pt x="14" y="92"/>
                </a:lnTo>
                <a:lnTo>
                  <a:pt x="7" y="97"/>
                </a:lnTo>
                <a:lnTo>
                  <a:pt x="3" y="101"/>
                </a:lnTo>
                <a:lnTo>
                  <a:pt x="0" y="106"/>
                </a:lnTo>
                <a:lnTo>
                  <a:pt x="0" y="26"/>
                </a:lnTo>
                <a:lnTo>
                  <a:pt x="3" y="21"/>
                </a:lnTo>
                <a:lnTo>
                  <a:pt x="7" y="16"/>
                </a:lnTo>
                <a:lnTo>
                  <a:pt x="14" y="11"/>
                </a:lnTo>
                <a:lnTo>
                  <a:pt x="22" y="7"/>
                </a:lnTo>
                <a:lnTo>
                  <a:pt x="33" y="4"/>
                </a:lnTo>
                <a:lnTo>
                  <a:pt x="45" y="2"/>
                </a:lnTo>
                <a:lnTo>
                  <a:pt x="59" y="0"/>
                </a:lnTo>
                <a:lnTo>
                  <a:pt x="76" y="0"/>
                </a:lnTo>
                <a:lnTo>
                  <a:pt x="90" y="0"/>
                </a:lnTo>
                <a:lnTo>
                  <a:pt x="104" y="2"/>
                </a:lnTo>
                <a:lnTo>
                  <a:pt x="116" y="4"/>
                </a:lnTo>
                <a:lnTo>
                  <a:pt x="128" y="7"/>
                </a:lnTo>
                <a:lnTo>
                  <a:pt x="138" y="11"/>
                </a:lnTo>
                <a:lnTo>
                  <a:pt x="145" y="16"/>
                </a:lnTo>
                <a:lnTo>
                  <a:pt x="150" y="19"/>
                </a:lnTo>
                <a:lnTo>
                  <a:pt x="150" y="26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6" name="Freeform 18"/>
          <p:cNvSpPr>
            <a:spLocks/>
          </p:cNvSpPr>
          <p:nvPr/>
        </p:nvSpPr>
        <p:spPr bwMode="auto">
          <a:xfrm>
            <a:off x="4362450" y="3702050"/>
            <a:ext cx="238125" cy="168275"/>
          </a:xfrm>
          <a:custGeom>
            <a:avLst/>
            <a:gdLst>
              <a:gd name="T0" fmla="*/ 2147483647 w 150"/>
              <a:gd name="T1" fmla="*/ 2147483647 h 106"/>
              <a:gd name="T2" fmla="*/ 2147483647 w 150"/>
              <a:gd name="T3" fmla="*/ 2147483647 h 106"/>
              <a:gd name="T4" fmla="*/ 2147483647 w 150"/>
              <a:gd name="T5" fmla="*/ 2147483647 h 106"/>
              <a:gd name="T6" fmla="*/ 2147483647 w 150"/>
              <a:gd name="T7" fmla="*/ 2147483647 h 106"/>
              <a:gd name="T8" fmla="*/ 2147483647 w 150"/>
              <a:gd name="T9" fmla="*/ 2147483647 h 106"/>
              <a:gd name="T10" fmla="*/ 2147483647 w 150"/>
              <a:gd name="T11" fmla="*/ 2147483647 h 106"/>
              <a:gd name="T12" fmla="*/ 2147483647 w 150"/>
              <a:gd name="T13" fmla="*/ 2147483647 h 106"/>
              <a:gd name="T14" fmla="*/ 2147483647 w 150"/>
              <a:gd name="T15" fmla="*/ 2147483647 h 106"/>
              <a:gd name="T16" fmla="*/ 2147483647 w 150"/>
              <a:gd name="T17" fmla="*/ 2147483647 h 106"/>
              <a:gd name="T18" fmla="*/ 2147483647 w 150"/>
              <a:gd name="T19" fmla="*/ 2147483647 h 106"/>
              <a:gd name="T20" fmla="*/ 2147483647 w 150"/>
              <a:gd name="T21" fmla="*/ 2147483647 h 106"/>
              <a:gd name="T22" fmla="*/ 2147483647 w 150"/>
              <a:gd name="T23" fmla="*/ 2147483647 h 106"/>
              <a:gd name="T24" fmla="*/ 2147483647 w 150"/>
              <a:gd name="T25" fmla="*/ 2147483647 h 106"/>
              <a:gd name="T26" fmla="*/ 2147483647 w 150"/>
              <a:gd name="T27" fmla="*/ 2147483647 h 106"/>
              <a:gd name="T28" fmla="*/ 2147483647 w 150"/>
              <a:gd name="T29" fmla="*/ 2147483647 h 106"/>
              <a:gd name="T30" fmla="*/ 2147483647 w 150"/>
              <a:gd name="T31" fmla="*/ 2147483647 h 106"/>
              <a:gd name="T32" fmla="*/ 2147483647 w 150"/>
              <a:gd name="T33" fmla="*/ 2147483647 h 106"/>
              <a:gd name="T34" fmla="*/ 0 w 150"/>
              <a:gd name="T35" fmla="*/ 2147483647 h 106"/>
              <a:gd name="T36" fmla="*/ 0 w 150"/>
              <a:gd name="T37" fmla="*/ 2147483647 h 106"/>
              <a:gd name="T38" fmla="*/ 2147483647 w 150"/>
              <a:gd name="T39" fmla="*/ 2147483647 h 106"/>
              <a:gd name="T40" fmla="*/ 2147483647 w 150"/>
              <a:gd name="T41" fmla="*/ 2147483647 h 106"/>
              <a:gd name="T42" fmla="*/ 2147483647 w 150"/>
              <a:gd name="T43" fmla="*/ 2147483647 h 106"/>
              <a:gd name="T44" fmla="*/ 2147483647 w 150"/>
              <a:gd name="T45" fmla="*/ 2147483647 h 106"/>
              <a:gd name="T46" fmla="*/ 2147483647 w 150"/>
              <a:gd name="T47" fmla="*/ 2147483647 h 106"/>
              <a:gd name="T48" fmla="*/ 2147483647 w 150"/>
              <a:gd name="T49" fmla="*/ 2147483647 h 106"/>
              <a:gd name="T50" fmla="*/ 2147483647 w 150"/>
              <a:gd name="T51" fmla="*/ 0 h 106"/>
              <a:gd name="T52" fmla="*/ 2147483647 w 150"/>
              <a:gd name="T53" fmla="*/ 0 h 106"/>
              <a:gd name="T54" fmla="*/ 2147483647 w 150"/>
              <a:gd name="T55" fmla="*/ 0 h 106"/>
              <a:gd name="T56" fmla="*/ 2147483647 w 150"/>
              <a:gd name="T57" fmla="*/ 2147483647 h 106"/>
              <a:gd name="T58" fmla="*/ 2147483647 w 150"/>
              <a:gd name="T59" fmla="*/ 2147483647 h 106"/>
              <a:gd name="T60" fmla="*/ 2147483647 w 150"/>
              <a:gd name="T61" fmla="*/ 2147483647 h 106"/>
              <a:gd name="T62" fmla="*/ 2147483647 w 150"/>
              <a:gd name="T63" fmla="*/ 2147483647 h 106"/>
              <a:gd name="T64" fmla="*/ 2147483647 w 150"/>
              <a:gd name="T65" fmla="*/ 2147483647 h 106"/>
              <a:gd name="T66" fmla="*/ 2147483647 w 150"/>
              <a:gd name="T67" fmla="*/ 2147483647 h 106"/>
              <a:gd name="T68" fmla="*/ 2147483647 w 150"/>
              <a:gd name="T69" fmla="*/ 2147483647 h 10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50"/>
              <a:gd name="T106" fmla="*/ 0 h 106"/>
              <a:gd name="T107" fmla="*/ 150 w 150"/>
              <a:gd name="T108" fmla="*/ 106 h 10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50" h="106">
                <a:moveTo>
                  <a:pt x="150" y="26"/>
                </a:moveTo>
                <a:lnTo>
                  <a:pt x="150" y="106"/>
                </a:lnTo>
                <a:lnTo>
                  <a:pt x="150" y="101"/>
                </a:lnTo>
                <a:lnTo>
                  <a:pt x="145" y="97"/>
                </a:lnTo>
                <a:lnTo>
                  <a:pt x="138" y="92"/>
                </a:lnTo>
                <a:lnTo>
                  <a:pt x="128" y="90"/>
                </a:lnTo>
                <a:lnTo>
                  <a:pt x="116" y="85"/>
                </a:lnTo>
                <a:lnTo>
                  <a:pt x="104" y="83"/>
                </a:lnTo>
                <a:lnTo>
                  <a:pt x="90" y="83"/>
                </a:lnTo>
                <a:lnTo>
                  <a:pt x="76" y="83"/>
                </a:lnTo>
                <a:lnTo>
                  <a:pt x="59" y="83"/>
                </a:lnTo>
                <a:lnTo>
                  <a:pt x="45" y="83"/>
                </a:lnTo>
                <a:lnTo>
                  <a:pt x="33" y="85"/>
                </a:lnTo>
                <a:lnTo>
                  <a:pt x="22" y="90"/>
                </a:lnTo>
                <a:lnTo>
                  <a:pt x="14" y="92"/>
                </a:lnTo>
                <a:lnTo>
                  <a:pt x="7" y="97"/>
                </a:lnTo>
                <a:lnTo>
                  <a:pt x="3" y="101"/>
                </a:lnTo>
                <a:lnTo>
                  <a:pt x="0" y="106"/>
                </a:lnTo>
                <a:lnTo>
                  <a:pt x="0" y="26"/>
                </a:lnTo>
                <a:lnTo>
                  <a:pt x="3" y="21"/>
                </a:lnTo>
                <a:lnTo>
                  <a:pt x="7" y="16"/>
                </a:lnTo>
                <a:lnTo>
                  <a:pt x="14" y="11"/>
                </a:lnTo>
                <a:lnTo>
                  <a:pt x="22" y="7"/>
                </a:lnTo>
                <a:lnTo>
                  <a:pt x="33" y="4"/>
                </a:lnTo>
                <a:lnTo>
                  <a:pt x="45" y="2"/>
                </a:lnTo>
                <a:lnTo>
                  <a:pt x="59" y="0"/>
                </a:lnTo>
                <a:lnTo>
                  <a:pt x="76" y="0"/>
                </a:lnTo>
                <a:lnTo>
                  <a:pt x="90" y="0"/>
                </a:lnTo>
                <a:lnTo>
                  <a:pt x="104" y="2"/>
                </a:lnTo>
                <a:lnTo>
                  <a:pt x="116" y="4"/>
                </a:lnTo>
                <a:lnTo>
                  <a:pt x="128" y="7"/>
                </a:lnTo>
                <a:lnTo>
                  <a:pt x="138" y="11"/>
                </a:lnTo>
                <a:lnTo>
                  <a:pt x="145" y="16"/>
                </a:lnTo>
                <a:lnTo>
                  <a:pt x="150" y="19"/>
                </a:lnTo>
                <a:lnTo>
                  <a:pt x="150" y="26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7" name="Freeform 19"/>
          <p:cNvSpPr>
            <a:spLocks/>
          </p:cNvSpPr>
          <p:nvPr/>
        </p:nvSpPr>
        <p:spPr bwMode="auto">
          <a:xfrm>
            <a:off x="4370388" y="3840163"/>
            <a:ext cx="225425" cy="65087"/>
          </a:xfrm>
          <a:custGeom>
            <a:avLst/>
            <a:gdLst>
              <a:gd name="T0" fmla="*/ 2147483647 w 142"/>
              <a:gd name="T1" fmla="*/ 2147483647 h 41"/>
              <a:gd name="T2" fmla="*/ 2147483647 w 142"/>
              <a:gd name="T3" fmla="*/ 2147483647 h 41"/>
              <a:gd name="T4" fmla="*/ 2147483647 w 142"/>
              <a:gd name="T5" fmla="*/ 2147483647 h 41"/>
              <a:gd name="T6" fmla="*/ 2147483647 w 142"/>
              <a:gd name="T7" fmla="*/ 2147483647 h 41"/>
              <a:gd name="T8" fmla="*/ 2147483647 w 142"/>
              <a:gd name="T9" fmla="*/ 2147483647 h 41"/>
              <a:gd name="T10" fmla="*/ 2147483647 w 142"/>
              <a:gd name="T11" fmla="*/ 2147483647 h 41"/>
              <a:gd name="T12" fmla="*/ 2147483647 w 142"/>
              <a:gd name="T13" fmla="*/ 2147483647 h 41"/>
              <a:gd name="T14" fmla="*/ 2147483647 w 142"/>
              <a:gd name="T15" fmla="*/ 2147483647 h 41"/>
              <a:gd name="T16" fmla="*/ 2147483647 w 142"/>
              <a:gd name="T17" fmla="*/ 2147483647 h 41"/>
              <a:gd name="T18" fmla="*/ 2147483647 w 142"/>
              <a:gd name="T19" fmla="*/ 2147483647 h 41"/>
              <a:gd name="T20" fmla="*/ 2147483647 w 142"/>
              <a:gd name="T21" fmla="*/ 2147483647 h 41"/>
              <a:gd name="T22" fmla="*/ 2147483647 w 142"/>
              <a:gd name="T23" fmla="*/ 2147483647 h 41"/>
              <a:gd name="T24" fmla="*/ 2147483647 w 142"/>
              <a:gd name="T25" fmla="*/ 2147483647 h 41"/>
              <a:gd name="T26" fmla="*/ 2147483647 w 142"/>
              <a:gd name="T27" fmla="*/ 2147483647 h 41"/>
              <a:gd name="T28" fmla="*/ 2147483647 w 142"/>
              <a:gd name="T29" fmla="*/ 0 h 41"/>
              <a:gd name="T30" fmla="*/ 2147483647 w 142"/>
              <a:gd name="T31" fmla="*/ 0 h 41"/>
              <a:gd name="T32" fmla="*/ 2147483647 w 142"/>
              <a:gd name="T33" fmla="*/ 0 h 41"/>
              <a:gd name="T34" fmla="*/ 2147483647 w 142"/>
              <a:gd name="T35" fmla="*/ 0 h 41"/>
              <a:gd name="T36" fmla="*/ 2147483647 w 142"/>
              <a:gd name="T37" fmla="*/ 0 h 41"/>
              <a:gd name="T38" fmla="*/ 2147483647 w 142"/>
              <a:gd name="T39" fmla="*/ 2147483647 h 41"/>
              <a:gd name="T40" fmla="*/ 2147483647 w 142"/>
              <a:gd name="T41" fmla="*/ 2147483647 h 41"/>
              <a:gd name="T42" fmla="*/ 2147483647 w 142"/>
              <a:gd name="T43" fmla="*/ 2147483647 h 41"/>
              <a:gd name="T44" fmla="*/ 2147483647 w 142"/>
              <a:gd name="T45" fmla="*/ 2147483647 h 41"/>
              <a:gd name="T46" fmla="*/ 0 w 142"/>
              <a:gd name="T47" fmla="*/ 2147483647 h 41"/>
              <a:gd name="T48" fmla="*/ 0 w 142"/>
              <a:gd name="T49" fmla="*/ 2147483647 h 41"/>
              <a:gd name="T50" fmla="*/ 0 w 142"/>
              <a:gd name="T51" fmla="*/ 2147483647 h 41"/>
              <a:gd name="T52" fmla="*/ 2147483647 w 142"/>
              <a:gd name="T53" fmla="*/ 2147483647 h 41"/>
              <a:gd name="T54" fmla="*/ 2147483647 w 142"/>
              <a:gd name="T55" fmla="*/ 2147483647 h 41"/>
              <a:gd name="T56" fmla="*/ 2147483647 w 142"/>
              <a:gd name="T57" fmla="*/ 2147483647 h 41"/>
              <a:gd name="T58" fmla="*/ 2147483647 w 142"/>
              <a:gd name="T59" fmla="*/ 2147483647 h 41"/>
              <a:gd name="T60" fmla="*/ 2147483647 w 142"/>
              <a:gd name="T61" fmla="*/ 2147483647 h 41"/>
              <a:gd name="T62" fmla="*/ 2147483647 w 142"/>
              <a:gd name="T63" fmla="*/ 2147483647 h 41"/>
              <a:gd name="T64" fmla="*/ 2147483647 w 142"/>
              <a:gd name="T65" fmla="*/ 2147483647 h 4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42"/>
              <a:gd name="T100" fmla="*/ 0 h 41"/>
              <a:gd name="T101" fmla="*/ 142 w 142"/>
              <a:gd name="T102" fmla="*/ 41 h 4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42" h="41">
                <a:moveTo>
                  <a:pt x="71" y="41"/>
                </a:moveTo>
                <a:lnTo>
                  <a:pt x="85" y="41"/>
                </a:lnTo>
                <a:lnTo>
                  <a:pt x="99" y="38"/>
                </a:lnTo>
                <a:lnTo>
                  <a:pt x="111" y="36"/>
                </a:lnTo>
                <a:lnTo>
                  <a:pt x="121" y="33"/>
                </a:lnTo>
                <a:lnTo>
                  <a:pt x="130" y="31"/>
                </a:lnTo>
                <a:lnTo>
                  <a:pt x="137" y="26"/>
                </a:lnTo>
                <a:lnTo>
                  <a:pt x="140" y="24"/>
                </a:lnTo>
                <a:lnTo>
                  <a:pt x="142" y="19"/>
                </a:lnTo>
                <a:lnTo>
                  <a:pt x="140" y="14"/>
                </a:lnTo>
                <a:lnTo>
                  <a:pt x="137" y="12"/>
                </a:lnTo>
                <a:lnTo>
                  <a:pt x="130" y="7"/>
                </a:lnTo>
                <a:lnTo>
                  <a:pt x="121" y="5"/>
                </a:lnTo>
                <a:lnTo>
                  <a:pt x="111" y="3"/>
                </a:lnTo>
                <a:lnTo>
                  <a:pt x="99" y="0"/>
                </a:lnTo>
                <a:lnTo>
                  <a:pt x="85" y="0"/>
                </a:lnTo>
                <a:lnTo>
                  <a:pt x="71" y="0"/>
                </a:lnTo>
                <a:lnTo>
                  <a:pt x="57" y="0"/>
                </a:lnTo>
                <a:lnTo>
                  <a:pt x="43" y="0"/>
                </a:lnTo>
                <a:lnTo>
                  <a:pt x="31" y="3"/>
                </a:lnTo>
                <a:lnTo>
                  <a:pt x="19" y="5"/>
                </a:lnTo>
                <a:lnTo>
                  <a:pt x="12" y="7"/>
                </a:lnTo>
                <a:lnTo>
                  <a:pt x="5" y="12"/>
                </a:lnTo>
                <a:lnTo>
                  <a:pt x="0" y="14"/>
                </a:lnTo>
                <a:lnTo>
                  <a:pt x="0" y="19"/>
                </a:lnTo>
                <a:lnTo>
                  <a:pt x="0" y="24"/>
                </a:lnTo>
                <a:lnTo>
                  <a:pt x="5" y="26"/>
                </a:lnTo>
                <a:lnTo>
                  <a:pt x="12" y="31"/>
                </a:lnTo>
                <a:lnTo>
                  <a:pt x="19" y="33"/>
                </a:lnTo>
                <a:lnTo>
                  <a:pt x="31" y="36"/>
                </a:lnTo>
                <a:lnTo>
                  <a:pt x="43" y="38"/>
                </a:lnTo>
                <a:lnTo>
                  <a:pt x="57" y="41"/>
                </a:lnTo>
                <a:lnTo>
                  <a:pt x="71" y="41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8" name="Rectangle 20"/>
          <p:cNvSpPr>
            <a:spLocks noChangeArrowheads="1"/>
          </p:cNvSpPr>
          <p:nvPr/>
        </p:nvSpPr>
        <p:spPr bwMode="auto">
          <a:xfrm>
            <a:off x="2936875" y="3983038"/>
            <a:ext cx="106363" cy="568325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29" name="Rectangle 21"/>
          <p:cNvSpPr>
            <a:spLocks noChangeArrowheads="1"/>
          </p:cNvSpPr>
          <p:nvPr/>
        </p:nvSpPr>
        <p:spPr bwMode="auto">
          <a:xfrm>
            <a:off x="2936875" y="3983038"/>
            <a:ext cx="106363" cy="5683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30" name="Rectangle 22"/>
          <p:cNvSpPr>
            <a:spLocks noChangeArrowheads="1"/>
          </p:cNvSpPr>
          <p:nvPr/>
        </p:nvSpPr>
        <p:spPr bwMode="auto">
          <a:xfrm>
            <a:off x="552450" y="4029075"/>
            <a:ext cx="68263" cy="519113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31" name="Rectangle 23"/>
          <p:cNvSpPr>
            <a:spLocks noChangeArrowheads="1"/>
          </p:cNvSpPr>
          <p:nvPr/>
        </p:nvSpPr>
        <p:spPr bwMode="auto">
          <a:xfrm>
            <a:off x="552450" y="4029075"/>
            <a:ext cx="68263" cy="519113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32" name="Freeform 24"/>
          <p:cNvSpPr>
            <a:spLocks/>
          </p:cNvSpPr>
          <p:nvPr/>
        </p:nvSpPr>
        <p:spPr bwMode="auto">
          <a:xfrm>
            <a:off x="620713" y="4029075"/>
            <a:ext cx="198437" cy="519113"/>
          </a:xfrm>
          <a:custGeom>
            <a:avLst/>
            <a:gdLst>
              <a:gd name="T0" fmla="*/ 0 w 125"/>
              <a:gd name="T1" fmla="*/ 2147483647 h 327"/>
              <a:gd name="T2" fmla="*/ 0 w 125"/>
              <a:gd name="T3" fmla="*/ 0 h 327"/>
              <a:gd name="T4" fmla="*/ 2147483647 w 125"/>
              <a:gd name="T5" fmla="*/ 2147483647 h 327"/>
              <a:gd name="T6" fmla="*/ 0 w 125"/>
              <a:gd name="T7" fmla="*/ 2147483647 h 327"/>
              <a:gd name="T8" fmla="*/ 0 60000 65536"/>
              <a:gd name="T9" fmla="*/ 0 60000 65536"/>
              <a:gd name="T10" fmla="*/ 0 60000 65536"/>
              <a:gd name="T11" fmla="*/ 0 60000 65536"/>
              <a:gd name="T12" fmla="*/ 0 w 125"/>
              <a:gd name="T13" fmla="*/ 0 h 327"/>
              <a:gd name="T14" fmla="*/ 125 w 125"/>
              <a:gd name="T15" fmla="*/ 327 h 3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5" h="327">
                <a:moveTo>
                  <a:pt x="0" y="327"/>
                </a:moveTo>
                <a:lnTo>
                  <a:pt x="0" y="0"/>
                </a:lnTo>
                <a:lnTo>
                  <a:pt x="125" y="163"/>
                </a:lnTo>
                <a:lnTo>
                  <a:pt x="0" y="327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33" name="Freeform 25"/>
          <p:cNvSpPr>
            <a:spLocks/>
          </p:cNvSpPr>
          <p:nvPr/>
        </p:nvSpPr>
        <p:spPr bwMode="auto">
          <a:xfrm>
            <a:off x="620713" y="4029075"/>
            <a:ext cx="198437" cy="519113"/>
          </a:xfrm>
          <a:custGeom>
            <a:avLst/>
            <a:gdLst>
              <a:gd name="T0" fmla="*/ 0 w 125"/>
              <a:gd name="T1" fmla="*/ 2147483647 h 327"/>
              <a:gd name="T2" fmla="*/ 0 w 125"/>
              <a:gd name="T3" fmla="*/ 0 h 327"/>
              <a:gd name="T4" fmla="*/ 2147483647 w 125"/>
              <a:gd name="T5" fmla="*/ 2147483647 h 327"/>
              <a:gd name="T6" fmla="*/ 0 w 125"/>
              <a:gd name="T7" fmla="*/ 2147483647 h 327"/>
              <a:gd name="T8" fmla="*/ 0 60000 65536"/>
              <a:gd name="T9" fmla="*/ 0 60000 65536"/>
              <a:gd name="T10" fmla="*/ 0 60000 65536"/>
              <a:gd name="T11" fmla="*/ 0 60000 65536"/>
              <a:gd name="T12" fmla="*/ 0 w 125"/>
              <a:gd name="T13" fmla="*/ 0 h 327"/>
              <a:gd name="T14" fmla="*/ 125 w 125"/>
              <a:gd name="T15" fmla="*/ 327 h 3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5" h="327">
                <a:moveTo>
                  <a:pt x="0" y="327"/>
                </a:moveTo>
                <a:lnTo>
                  <a:pt x="0" y="0"/>
                </a:lnTo>
                <a:lnTo>
                  <a:pt x="125" y="163"/>
                </a:lnTo>
                <a:lnTo>
                  <a:pt x="0" y="327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34" name="Rectangle 26"/>
          <p:cNvSpPr>
            <a:spLocks noChangeArrowheads="1"/>
          </p:cNvSpPr>
          <p:nvPr/>
        </p:nvSpPr>
        <p:spPr bwMode="auto">
          <a:xfrm>
            <a:off x="739775" y="4205288"/>
            <a:ext cx="1049338" cy="169862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35" name="Rectangle 27"/>
          <p:cNvSpPr>
            <a:spLocks noChangeArrowheads="1"/>
          </p:cNvSpPr>
          <p:nvPr/>
        </p:nvSpPr>
        <p:spPr bwMode="auto">
          <a:xfrm>
            <a:off x="739775" y="4205288"/>
            <a:ext cx="1049338" cy="169862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36" name="Rectangle 28"/>
          <p:cNvSpPr>
            <a:spLocks noChangeArrowheads="1"/>
          </p:cNvSpPr>
          <p:nvPr/>
        </p:nvSpPr>
        <p:spPr bwMode="auto">
          <a:xfrm>
            <a:off x="1247775" y="4179888"/>
            <a:ext cx="76200" cy="220662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37" name="Rectangle 29"/>
          <p:cNvSpPr>
            <a:spLocks noChangeArrowheads="1"/>
          </p:cNvSpPr>
          <p:nvPr/>
        </p:nvSpPr>
        <p:spPr bwMode="auto">
          <a:xfrm>
            <a:off x="1247775" y="4179888"/>
            <a:ext cx="76200" cy="220662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38" name="Rectangle 30"/>
          <p:cNvSpPr>
            <a:spLocks noChangeArrowheads="1"/>
          </p:cNvSpPr>
          <p:nvPr/>
        </p:nvSpPr>
        <p:spPr bwMode="auto">
          <a:xfrm>
            <a:off x="1308100" y="4156075"/>
            <a:ext cx="76200" cy="268288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39" name="Rectangle 31"/>
          <p:cNvSpPr>
            <a:spLocks noChangeArrowheads="1"/>
          </p:cNvSpPr>
          <p:nvPr/>
        </p:nvSpPr>
        <p:spPr bwMode="auto">
          <a:xfrm>
            <a:off x="1308100" y="4156075"/>
            <a:ext cx="76200" cy="268288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40" name="Rectangle 32"/>
          <p:cNvSpPr>
            <a:spLocks noChangeArrowheads="1"/>
          </p:cNvSpPr>
          <p:nvPr/>
        </p:nvSpPr>
        <p:spPr bwMode="auto">
          <a:xfrm>
            <a:off x="2052638" y="4138613"/>
            <a:ext cx="763587" cy="30480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41" name="Rectangle 33"/>
          <p:cNvSpPr>
            <a:spLocks noChangeArrowheads="1"/>
          </p:cNvSpPr>
          <p:nvPr/>
        </p:nvSpPr>
        <p:spPr bwMode="auto">
          <a:xfrm>
            <a:off x="2052638" y="4138613"/>
            <a:ext cx="763587" cy="3048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42" name="Rectangle 34"/>
          <p:cNvSpPr>
            <a:spLocks noChangeArrowheads="1"/>
          </p:cNvSpPr>
          <p:nvPr/>
        </p:nvSpPr>
        <p:spPr bwMode="auto">
          <a:xfrm>
            <a:off x="1376363" y="4138613"/>
            <a:ext cx="406400" cy="30480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43" name="Rectangle 35"/>
          <p:cNvSpPr>
            <a:spLocks noChangeArrowheads="1"/>
          </p:cNvSpPr>
          <p:nvPr/>
        </p:nvSpPr>
        <p:spPr bwMode="auto">
          <a:xfrm>
            <a:off x="1376363" y="4138613"/>
            <a:ext cx="406400" cy="3048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44" name="Rectangle 36"/>
          <p:cNvSpPr>
            <a:spLocks noChangeArrowheads="1"/>
          </p:cNvSpPr>
          <p:nvPr/>
        </p:nvSpPr>
        <p:spPr bwMode="auto">
          <a:xfrm>
            <a:off x="1658938" y="4108450"/>
            <a:ext cx="404812" cy="363538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45" name="Rectangle 37"/>
          <p:cNvSpPr>
            <a:spLocks noChangeArrowheads="1"/>
          </p:cNvSpPr>
          <p:nvPr/>
        </p:nvSpPr>
        <p:spPr bwMode="auto">
          <a:xfrm>
            <a:off x="1658938" y="4108450"/>
            <a:ext cx="404812" cy="363538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46" name="Freeform 38"/>
          <p:cNvSpPr>
            <a:spLocks/>
          </p:cNvSpPr>
          <p:nvPr/>
        </p:nvSpPr>
        <p:spPr bwMode="auto">
          <a:xfrm>
            <a:off x="2790825" y="4051300"/>
            <a:ext cx="93663" cy="474663"/>
          </a:xfrm>
          <a:custGeom>
            <a:avLst/>
            <a:gdLst>
              <a:gd name="T0" fmla="*/ 2147483647 w 59"/>
              <a:gd name="T1" fmla="*/ 0 h 299"/>
              <a:gd name="T2" fmla="*/ 2147483647 w 59"/>
              <a:gd name="T3" fmla="*/ 0 h 299"/>
              <a:gd name="T4" fmla="*/ 2147483647 w 59"/>
              <a:gd name="T5" fmla="*/ 0 h 299"/>
              <a:gd name="T6" fmla="*/ 2147483647 w 59"/>
              <a:gd name="T7" fmla="*/ 2147483647 h 299"/>
              <a:gd name="T8" fmla="*/ 2147483647 w 59"/>
              <a:gd name="T9" fmla="*/ 2147483647 h 299"/>
              <a:gd name="T10" fmla="*/ 2147483647 w 59"/>
              <a:gd name="T11" fmla="*/ 2147483647 h 299"/>
              <a:gd name="T12" fmla="*/ 2147483647 w 59"/>
              <a:gd name="T13" fmla="*/ 2147483647 h 299"/>
              <a:gd name="T14" fmla="*/ 2147483647 w 59"/>
              <a:gd name="T15" fmla="*/ 2147483647 h 299"/>
              <a:gd name="T16" fmla="*/ 2147483647 w 59"/>
              <a:gd name="T17" fmla="*/ 2147483647 h 299"/>
              <a:gd name="T18" fmla="*/ 2147483647 w 59"/>
              <a:gd name="T19" fmla="*/ 2147483647 h 299"/>
              <a:gd name="T20" fmla="*/ 2147483647 w 59"/>
              <a:gd name="T21" fmla="*/ 2147483647 h 299"/>
              <a:gd name="T22" fmla="*/ 2147483647 w 59"/>
              <a:gd name="T23" fmla="*/ 2147483647 h 299"/>
              <a:gd name="T24" fmla="*/ 2147483647 w 59"/>
              <a:gd name="T25" fmla="*/ 2147483647 h 299"/>
              <a:gd name="T26" fmla="*/ 2147483647 w 59"/>
              <a:gd name="T27" fmla="*/ 2147483647 h 299"/>
              <a:gd name="T28" fmla="*/ 2147483647 w 59"/>
              <a:gd name="T29" fmla="*/ 2147483647 h 299"/>
              <a:gd name="T30" fmla="*/ 2147483647 w 59"/>
              <a:gd name="T31" fmla="*/ 2147483647 h 299"/>
              <a:gd name="T32" fmla="*/ 2147483647 w 59"/>
              <a:gd name="T33" fmla="*/ 2147483647 h 299"/>
              <a:gd name="T34" fmla="*/ 2147483647 w 59"/>
              <a:gd name="T35" fmla="*/ 2147483647 h 299"/>
              <a:gd name="T36" fmla="*/ 2147483647 w 59"/>
              <a:gd name="T37" fmla="*/ 2147483647 h 299"/>
              <a:gd name="T38" fmla="*/ 2147483647 w 59"/>
              <a:gd name="T39" fmla="*/ 2147483647 h 299"/>
              <a:gd name="T40" fmla="*/ 2147483647 w 59"/>
              <a:gd name="T41" fmla="*/ 2147483647 h 299"/>
              <a:gd name="T42" fmla="*/ 2147483647 w 59"/>
              <a:gd name="T43" fmla="*/ 2147483647 h 299"/>
              <a:gd name="T44" fmla="*/ 2147483647 w 59"/>
              <a:gd name="T45" fmla="*/ 2147483647 h 299"/>
              <a:gd name="T46" fmla="*/ 2147483647 w 59"/>
              <a:gd name="T47" fmla="*/ 2147483647 h 299"/>
              <a:gd name="T48" fmla="*/ 2147483647 w 59"/>
              <a:gd name="T49" fmla="*/ 2147483647 h 299"/>
              <a:gd name="T50" fmla="*/ 2147483647 w 59"/>
              <a:gd name="T51" fmla="*/ 2147483647 h 299"/>
              <a:gd name="T52" fmla="*/ 0 w 59"/>
              <a:gd name="T53" fmla="*/ 2147483647 h 299"/>
              <a:gd name="T54" fmla="*/ 0 w 59"/>
              <a:gd name="T55" fmla="*/ 2147483647 h 299"/>
              <a:gd name="T56" fmla="*/ 0 w 59"/>
              <a:gd name="T57" fmla="*/ 2147483647 h 299"/>
              <a:gd name="T58" fmla="*/ 0 w 59"/>
              <a:gd name="T59" fmla="*/ 2147483647 h 299"/>
              <a:gd name="T60" fmla="*/ 2147483647 w 59"/>
              <a:gd name="T61" fmla="*/ 2147483647 h 299"/>
              <a:gd name="T62" fmla="*/ 2147483647 w 59"/>
              <a:gd name="T63" fmla="*/ 2147483647 h 299"/>
              <a:gd name="T64" fmla="*/ 2147483647 w 59"/>
              <a:gd name="T65" fmla="*/ 2147483647 h 299"/>
              <a:gd name="T66" fmla="*/ 2147483647 w 59"/>
              <a:gd name="T67" fmla="*/ 2147483647 h 299"/>
              <a:gd name="T68" fmla="*/ 2147483647 w 59"/>
              <a:gd name="T69" fmla="*/ 2147483647 h 299"/>
              <a:gd name="T70" fmla="*/ 2147483647 w 59"/>
              <a:gd name="T71" fmla="*/ 0 h 299"/>
              <a:gd name="T72" fmla="*/ 2147483647 w 59"/>
              <a:gd name="T73" fmla="*/ 0 h 2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9"/>
              <a:gd name="T112" fmla="*/ 0 h 299"/>
              <a:gd name="T113" fmla="*/ 59 w 59"/>
              <a:gd name="T114" fmla="*/ 299 h 2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9" h="299">
                <a:moveTo>
                  <a:pt x="28" y="0"/>
                </a:moveTo>
                <a:lnTo>
                  <a:pt x="28" y="0"/>
                </a:lnTo>
                <a:lnTo>
                  <a:pt x="35" y="0"/>
                </a:lnTo>
                <a:lnTo>
                  <a:pt x="40" y="2"/>
                </a:lnTo>
                <a:lnTo>
                  <a:pt x="45" y="5"/>
                </a:lnTo>
                <a:lnTo>
                  <a:pt x="50" y="9"/>
                </a:lnTo>
                <a:lnTo>
                  <a:pt x="54" y="14"/>
                </a:lnTo>
                <a:lnTo>
                  <a:pt x="57" y="19"/>
                </a:lnTo>
                <a:lnTo>
                  <a:pt x="59" y="24"/>
                </a:lnTo>
                <a:lnTo>
                  <a:pt x="59" y="31"/>
                </a:lnTo>
                <a:lnTo>
                  <a:pt x="59" y="270"/>
                </a:lnTo>
                <a:lnTo>
                  <a:pt x="59" y="275"/>
                </a:lnTo>
                <a:lnTo>
                  <a:pt x="57" y="282"/>
                </a:lnTo>
                <a:lnTo>
                  <a:pt x="54" y="287"/>
                </a:lnTo>
                <a:lnTo>
                  <a:pt x="50" y="292"/>
                </a:lnTo>
                <a:lnTo>
                  <a:pt x="45" y="294"/>
                </a:lnTo>
                <a:lnTo>
                  <a:pt x="40" y="296"/>
                </a:lnTo>
                <a:lnTo>
                  <a:pt x="35" y="299"/>
                </a:lnTo>
                <a:lnTo>
                  <a:pt x="28" y="299"/>
                </a:lnTo>
                <a:lnTo>
                  <a:pt x="23" y="299"/>
                </a:lnTo>
                <a:lnTo>
                  <a:pt x="16" y="296"/>
                </a:lnTo>
                <a:lnTo>
                  <a:pt x="12" y="294"/>
                </a:lnTo>
                <a:lnTo>
                  <a:pt x="7" y="292"/>
                </a:lnTo>
                <a:lnTo>
                  <a:pt x="4" y="287"/>
                </a:lnTo>
                <a:lnTo>
                  <a:pt x="2" y="282"/>
                </a:lnTo>
                <a:lnTo>
                  <a:pt x="0" y="275"/>
                </a:lnTo>
                <a:lnTo>
                  <a:pt x="0" y="270"/>
                </a:lnTo>
                <a:lnTo>
                  <a:pt x="0" y="31"/>
                </a:lnTo>
                <a:lnTo>
                  <a:pt x="0" y="24"/>
                </a:lnTo>
                <a:lnTo>
                  <a:pt x="2" y="19"/>
                </a:lnTo>
                <a:lnTo>
                  <a:pt x="4" y="14"/>
                </a:lnTo>
                <a:lnTo>
                  <a:pt x="7" y="9"/>
                </a:lnTo>
                <a:lnTo>
                  <a:pt x="12" y="5"/>
                </a:lnTo>
                <a:lnTo>
                  <a:pt x="16" y="2"/>
                </a:lnTo>
                <a:lnTo>
                  <a:pt x="23" y="0"/>
                </a:lnTo>
                <a:lnTo>
                  <a:pt x="28" y="0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47" name="Freeform 39"/>
          <p:cNvSpPr>
            <a:spLocks/>
          </p:cNvSpPr>
          <p:nvPr/>
        </p:nvSpPr>
        <p:spPr bwMode="auto">
          <a:xfrm>
            <a:off x="2790825" y="4051300"/>
            <a:ext cx="93663" cy="474663"/>
          </a:xfrm>
          <a:custGeom>
            <a:avLst/>
            <a:gdLst>
              <a:gd name="T0" fmla="*/ 2147483647 w 59"/>
              <a:gd name="T1" fmla="*/ 0 h 299"/>
              <a:gd name="T2" fmla="*/ 2147483647 w 59"/>
              <a:gd name="T3" fmla="*/ 0 h 299"/>
              <a:gd name="T4" fmla="*/ 2147483647 w 59"/>
              <a:gd name="T5" fmla="*/ 2147483647 h 299"/>
              <a:gd name="T6" fmla="*/ 2147483647 w 59"/>
              <a:gd name="T7" fmla="*/ 2147483647 h 299"/>
              <a:gd name="T8" fmla="*/ 2147483647 w 59"/>
              <a:gd name="T9" fmla="*/ 2147483647 h 299"/>
              <a:gd name="T10" fmla="*/ 2147483647 w 59"/>
              <a:gd name="T11" fmla="*/ 2147483647 h 299"/>
              <a:gd name="T12" fmla="*/ 2147483647 w 59"/>
              <a:gd name="T13" fmla="*/ 2147483647 h 299"/>
              <a:gd name="T14" fmla="*/ 2147483647 w 59"/>
              <a:gd name="T15" fmla="*/ 2147483647 h 299"/>
              <a:gd name="T16" fmla="*/ 2147483647 w 59"/>
              <a:gd name="T17" fmla="*/ 2147483647 h 299"/>
              <a:gd name="T18" fmla="*/ 2147483647 w 59"/>
              <a:gd name="T19" fmla="*/ 2147483647 h 299"/>
              <a:gd name="T20" fmla="*/ 2147483647 w 59"/>
              <a:gd name="T21" fmla="*/ 2147483647 h 299"/>
              <a:gd name="T22" fmla="*/ 2147483647 w 59"/>
              <a:gd name="T23" fmla="*/ 2147483647 h 299"/>
              <a:gd name="T24" fmla="*/ 2147483647 w 59"/>
              <a:gd name="T25" fmla="*/ 2147483647 h 299"/>
              <a:gd name="T26" fmla="*/ 2147483647 w 59"/>
              <a:gd name="T27" fmla="*/ 2147483647 h 299"/>
              <a:gd name="T28" fmla="*/ 2147483647 w 59"/>
              <a:gd name="T29" fmla="*/ 2147483647 h 299"/>
              <a:gd name="T30" fmla="*/ 2147483647 w 59"/>
              <a:gd name="T31" fmla="*/ 2147483647 h 299"/>
              <a:gd name="T32" fmla="*/ 2147483647 w 59"/>
              <a:gd name="T33" fmla="*/ 2147483647 h 299"/>
              <a:gd name="T34" fmla="*/ 2147483647 w 59"/>
              <a:gd name="T35" fmla="*/ 2147483647 h 299"/>
              <a:gd name="T36" fmla="*/ 2147483647 w 59"/>
              <a:gd name="T37" fmla="*/ 2147483647 h 299"/>
              <a:gd name="T38" fmla="*/ 2147483647 w 59"/>
              <a:gd name="T39" fmla="*/ 2147483647 h 299"/>
              <a:gd name="T40" fmla="*/ 2147483647 w 59"/>
              <a:gd name="T41" fmla="*/ 2147483647 h 299"/>
              <a:gd name="T42" fmla="*/ 2147483647 w 59"/>
              <a:gd name="T43" fmla="*/ 2147483647 h 299"/>
              <a:gd name="T44" fmla="*/ 2147483647 w 59"/>
              <a:gd name="T45" fmla="*/ 2147483647 h 299"/>
              <a:gd name="T46" fmla="*/ 2147483647 w 59"/>
              <a:gd name="T47" fmla="*/ 2147483647 h 299"/>
              <a:gd name="T48" fmla="*/ 0 w 59"/>
              <a:gd name="T49" fmla="*/ 2147483647 h 299"/>
              <a:gd name="T50" fmla="*/ 0 w 59"/>
              <a:gd name="T51" fmla="*/ 2147483647 h 299"/>
              <a:gd name="T52" fmla="*/ 0 w 59"/>
              <a:gd name="T53" fmla="*/ 2147483647 h 299"/>
              <a:gd name="T54" fmla="*/ 0 w 59"/>
              <a:gd name="T55" fmla="*/ 2147483647 h 299"/>
              <a:gd name="T56" fmla="*/ 2147483647 w 59"/>
              <a:gd name="T57" fmla="*/ 2147483647 h 299"/>
              <a:gd name="T58" fmla="*/ 2147483647 w 59"/>
              <a:gd name="T59" fmla="*/ 2147483647 h 299"/>
              <a:gd name="T60" fmla="*/ 2147483647 w 59"/>
              <a:gd name="T61" fmla="*/ 2147483647 h 299"/>
              <a:gd name="T62" fmla="*/ 2147483647 w 59"/>
              <a:gd name="T63" fmla="*/ 2147483647 h 299"/>
              <a:gd name="T64" fmla="*/ 2147483647 w 59"/>
              <a:gd name="T65" fmla="*/ 2147483647 h 299"/>
              <a:gd name="T66" fmla="*/ 2147483647 w 59"/>
              <a:gd name="T67" fmla="*/ 0 h 299"/>
              <a:gd name="T68" fmla="*/ 2147483647 w 59"/>
              <a:gd name="T69" fmla="*/ 0 h 29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9"/>
              <a:gd name="T106" fmla="*/ 0 h 299"/>
              <a:gd name="T107" fmla="*/ 59 w 59"/>
              <a:gd name="T108" fmla="*/ 299 h 29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9" h="299">
                <a:moveTo>
                  <a:pt x="28" y="0"/>
                </a:moveTo>
                <a:lnTo>
                  <a:pt x="35" y="0"/>
                </a:lnTo>
                <a:lnTo>
                  <a:pt x="40" y="2"/>
                </a:lnTo>
                <a:lnTo>
                  <a:pt x="45" y="5"/>
                </a:lnTo>
                <a:lnTo>
                  <a:pt x="50" y="9"/>
                </a:lnTo>
                <a:lnTo>
                  <a:pt x="54" y="14"/>
                </a:lnTo>
                <a:lnTo>
                  <a:pt x="57" y="19"/>
                </a:lnTo>
                <a:lnTo>
                  <a:pt x="59" y="24"/>
                </a:lnTo>
                <a:lnTo>
                  <a:pt x="59" y="31"/>
                </a:lnTo>
                <a:lnTo>
                  <a:pt x="59" y="270"/>
                </a:lnTo>
                <a:lnTo>
                  <a:pt x="59" y="275"/>
                </a:lnTo>
                <a:lnTo>
                  <a:pt x="57" y="282"/>
                </a:lnTo>
                <a:lnTo>
                  <a:pt x="54" y="287"/>
                </a:lnTo>
                <a:lnTo>
                  <a:pt x="50" y="292"/>
                </a:lnTo>
                <a:lnTo>
                  <a:pt x="45" y="294"/>
                </a:lnTo>
                <a:lnTo>
                  <a:pt x="40" y="296"/>
                </a:lnTo>
                <a:lnTo>
                  <a:pt x="35" y="299"/>
                </a:lnTo>
                <a:lnTo>
                  <a:pt x="28" y="299"/>
                </a:lnTo>
                <a:lnTo>
                  <a:pt x="23" y="299"/>
                </a:lnTo>
                <a:lnTo>
                  <a:pt x="16" y="296"/>
                </a:lnTo>
                <a:lnTo>
                  <a:pt x="12" y="294"/>
                </a:lnTo>
                <a:lnTo>
                  <a:pt x="7" y="292"/>
                </a:lnTo>
                <a:lnTo>
                  <a:pt x="4" y="287"/>
                </a:lnTo>
                <a:lnTo>
                  <a:pt x="2" y="282"/>
                </a:lnTo>
                <a:lnTo>
                  <a:pt x="0" y="275"/>
                </a:lnTo>
                <a:lnTo>
                  <a:pt x="0" y="270"/>
                </a:lnTo>
                <a:lnTo>
                  <a:pt x="0" y="31"/>
                </a:lnTo>
                <a:lnTo>
                  <a:pt x="0" y="24"/>
                </a:lnTo>
                <a:lnTo>
                  <a:pt x="2" y="19"/>
                </a:lnTo>
                <a:lnTo>
                  <a:pt x="4" y="14"/>
                </a:lnTo>
                <a:lnTo>
                  <a:pt x="7" y="9"/>
                </a:lnTo>
                <a:lnTo>
                  <a:pt x="12" y="5"/>
                </a:lnTo>
                <a:lnTo>
                  <a:pt x="16" y="2"/>
                </a:lnTo>
                <a:lnTo>
                  <a:pt x="23" y="0"/>
                </a:lnTo>
                <a:lnTo>
                  <a:pt x="28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48" name="Rectangle 40"/>
          <p:cNvSpPr>
            <a:spLocks noChangeArrowheads="1"/>
          </p:cNvSpPr>
          <p:nvPr/>
        </p:nvSpPr>
        <p:spPr bwMode="auto">
          <a:xfrm>
            <a:off x="7138988" y="2613025"/>
            <a:ext cx="312737" cy="27622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49" name="Rectangle 41"/>
          <p:cNvSpPr>
            <a:spLocks noChangeArrowheads="1"/>
          </p:cNvSpPr>
          <p:nvPr/>
        </p:nvSpPr>
        <p:spPr bwMode="auto">
          <a:xfrm>
            <a:off x="7138988" y="2613025"/>
            <a:ext cx="312737" cy="2762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50" name="Freeform 42"/>
          <p:cNvSpPr>
            <a:spLocks/>
          </p:cNvSpPr>
          <p:nvPr/>
        </p:nvSpPr>
        <p:spPr bwMode="auto">
          <a:xfrm>
            <a:off x="7142163" y="2541588"/>
            <a:ext cx="301625" cy="155575"/>
          </a:xfrm>
          <a:custGeom>
            <a:avLst/>
            <a:gdLst>
              <a:gd name="T0" fmla="*/ 2147483647 w 190"/>
              <a:gd name="T1" fmla="*/ 0 h 98"/>
              <a:gd name="T2" fmla="*/ 2147483647 w 190"/>
              <a:gd name="T3" fmla="*/ 0 h 98"/>
              <a:gd name="T4" fmla="*/ 2147483647 w 190"/>
              <a:gd name="T5" fmla="*/ 2147483647 h 98"/>
              <a:gd name="T6" fmla="*/ 2147483647 w 190"/>
              <a:gd name="T7" fmla="*/ 2147483647 h 98"/>
              <a:gd name="T8" fmla="*/ 2147483647 w 190"/>
              <a:gd name="T9" fmla="*/ 2147483647 h 98"/>
              <a:gd name="T10" fmla="*/ 2147483647 w 190"/>
              <a:gd name="T11" fmla="*/ 2147483647 h 98"/>
              <a:gd name="T12" fmla="*/ 2147483647 w 190"/>
              <a:gd name="T13" fmla="*/ 2147483647 h 98"/>
              <a:gd name="T14" fmla="*/ 2147483647 w 190"/>
              <a:gd name="T15" fmla="*/ 2147483647 h 98"/>
              <a:gd name="T16" fmla="*/ 2147483647 w 190"/>
              <a:gd name="T17" fmla="*/ 2147483647 h 98"/>
              <a:gd name="T18" fmla="*/ 2147483647 w 190"/>
              <a:gd name="T19" fmla="*/ 2147483647 h 98"/>
              <a:gd name="T20" fmla="*/ 2147483647 w 190"/>
              <a:gd name="T21" fmla="*/ 2147483647 h 98"/>
              <a:gd name="T22" fmla="*/ 2147483647 w 190"/>
              <a:gd name="T23" fmla="*/ 2147483647 h 98"/>
              <a:gd name="T24" fmla="*/ 2147483647 w 190"/>
              <a:gd name="T25" fmla="*/ 2147483647 h 98"/>
              <a:gd name="T26" fmla="*/ 2147483647 w 190"/>
              <a:gd name="T27" fmla="*/ 2147483647 h 98"/>
              <a:gd name="T28" fmla="*/ 2147483647 w 190"/>
              <a:gd name="T29" fmla="*/ 2147483647 h 98"/>
              <a:gd name="T30" fmla="*/ 2147483647 w 190"/>
              <a:gd name="T31" fmla="*/ 2147483647 h 98"/>
              <a:gd name="T32" fmla="*/ 2147483647 w 190"/>
              <a:gd name="T33" fmla="*/ 2147483647 h 98"/>
              <a:gd name="T34" fmla="*/ 2147483647 w 190"/>
              <a:gd name="T35" fmla="*/ 2147483647 h 98"/>
              <a:gd name="T36" fmla="*/ 2147483647 w 190"/>
              <a:gd name="T37" fmla="*/ 2147483647 h 98"/>
              <a:gd name="T38" fmla="*/ 2147483647 w 190"/>
              <a:gd name="T39" fmla="*/ 2147483647 h 98"/>
              <a:gd name="T40" fmla="*/ 2147483647 w 190"/>
              <a:gd name="T41" fmla="*/ 2147483647 h 98"/>
              <a:gd name="T42" fmla="*/ 2147483647 w 190"/>
              <a:gd name="T43" fmla="*/ 2147483647 h 98"/>
              <a:gd name="T44" fmla="*/ 2147483647 w 190"/>
              <a:gd name="T45" fmla="*/ 2147483647 h 98"/>
              <a:gd name="T46" fmla="*/ 2147483647 w 190"/>
              <a:gd name="T47" fmla="*/ 2147483647 h 98"/>
              <a:gd name="T48" fmla="*/ 0 w 190"/>
              <a:gd name="T49" fmla="*/ 2147483647 h 98"/>
              <a:gd name="T50" fmla="*/ 2147483647 w 190"/>
              <a:gd name="T51" fmla="*/ 2147483647 h 98"/>
              <a:gd name="T52" fmla="*/ 2147483647 w 190"/>
              <a:gd name="T53" fmla="*/ 2147483647 h 98"/>
              <a:gd name="T54" fmla="*/ 2147483647 w 190"/>
              <a:gd name="T55" fmla="*/ 2147483647 h 98"/>
              <a:gd name="T56" fmla="*/ 2147483647 w 190"/>
              <a:gd name="T57" fmla="*/ 2147483647 h 98"/>
              <a:gd name="T58" fmla="*/ 2147483647 w 190"/>
              <a:gd name="T59" fmla="*/ 2147483647 h 98"/>
              <a:gd name="T60" fmla="*/ 2147483647 w 190"/>
              <a:gd name="T61" fmla="*/ 2147483647 h 98"/>
              <a:gd name="T62" fmla="*/ 2147483647 w 190"/>
              <a:gd name="T63" fmla="*/ 0 h 98"/>
              <a:gd name="T64" fmla="*/ 2147483647 w 190"/>
              <a:gd name="T65" fmla="*/ 0 h 9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0"/>
              <a:gd name="T100" fmla="*/ 0 h 98"/>
              <a:gd name="T101" fmla="*/ 190 w 190"/>
              <a:gd name="T102" fmla="*/ 98 h 9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0" h="98">
                <a:moveTo>
                  <a:pt x="95" y="0"/>
                </a:moveTo>
                <a:lnTo>
                  <a:pt x="114" y="0"/>
                </a:lnTo>
                <a:lnTo>
                  <a:pt x="133" y="3"/>
                </a:lnTo>
                <a:lnTo>
                  <a:pt x="147" y="8"/>
                </a:lnTo>
                <a:lnTo>
                  <a:pt x="161" y="15"/>
                </a:lnTo>
                <a:lnTo>
                  <a:pt x="173" y="22"/>
                </a:lnTo>
                <a:lnTo>
                  <a:pt x="183" y="29"/>
                </a:lnTo>
                <a:lnTo>
                  <a:pt x="188" y="38"/>
                </a:lnTo>
                <a:lnTo>
                  <a:pt x="190" y="48"/>
                </a:lnTo>
                <a:lnTo>
                  <a:pt x="188" y="57"/>
                </a:lnTo>
                <a:lnTo>
                  <a:pt x="183" y="67"/>
                </a:lnTo>
                <a:lnTo>
                  <a:pt x="173" y="76"/>
                </a:lnTo>
                <a:lnTo>
                  <a:pt x="161" y="83"/>
                </a:lnTo>
                <a:lnTo>
                  <a:pt x="147" y="88"/>
                </a:lnTo>
                <a:lnTo>
                  <a:pt x="133" y="93"/>
                </a:lnTo>
                <a:lnTo>
                  <a:pt x="114" y="95"/>
                </a:lnTo>
                <a:lnTo>
                  <a:pt x="95" y="98"/>
                </a:lnTo>
                <a:lnTo>
                  <a:pt x="76" y="95"/>
                </a:lnTo>
                <a:lnTo>
                  <a:pt x="60" y="93"/>
                </a:lnTo>
                <a:lnTo>
                  <a:pt x="43" y="88"/>
                </a:lnTo>
                <a:lnTo>
                  <a:pt x="29" y="83"/>
                </a:lnTo>
                <a:lnTo>
                  <a:pt x="17" y="76"/>
                </a:lnTo>
                <a:lnTo>
                  <a:pt x="7" y="67"/>
                </a:lnTo>
                <a:lnTo>
                  <a:pt x="3" y="57"/>
                </a:lnTo>
                <a:lnTo>
                  <a:pt x="0" y="48"/>
                </a:lnTo>
                <a:lnTo>
                  <a:pt x="3" y="38"/>
                </a:lnTo>
                <a:lnTo>
                  <a:pt x="7" y="29"/>
                </a:lnTo>
                <a:lnTo>
                  <a:pt x="17" y="22"/>
                </a:lnTo>
                <a:lnTo>
                  <a:pt x="29" y="15"/>
                </a:lnTo>
                <a:lnTo>
                  <a:pt x="43" y="8"/>
                </a:lnTo>
                <a:lnTo>
                  <a:pt x="60" y="3"/>
                </a:lnTo>
                <a:lnTo>
                  <a:pt x="76" y="0"/>
                </a:lnTo>
                <a:lnTo>
                  <a:pt x="95" y="0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51" name="Freeform 43"/>
          <p:cNvSpPr>
            <a:spLocks/>
          </p:cNvSpPr>
          <p:nvPr/>
        </p:nvSpPr>
        <p:spPr bwMode="auto">
          <a:xfrm>
            <a:off x="7138988" y="2538413"/>
            <a:ext cx="312737" cy="79375"/>
          </a:xfrm>
          <a:custGeom>
            <a:avLst/>
            <a:gdLst>
              <a:gd name="T0" fmla="*/ 0 w 197"/>
              <a:gd name="T1" fmla="*/ 2147483647 h 50"/>
              <a:gd name="T2" fmla="*/ 0 w 197"/>
              <a:gd name="T3" fmla="*/ 2147483647 h 50"/>
              <a:gd name="T4" fmla="*/ 2147483647 w 197"/>
              <a:gd name="T5" fmla="*/ 2147483647 h 50"/>
              <a:gd name="T6" fmla="*/ 2147483647 w 197"/>
              <a:gd name="T7" fmla="*/ 2147483647 h 50"/>
              <a:gd name="T8" fmla="*/ 2147483647 w 197"/>
              <a:gd name="T9" fmla="*/ 2147483647 h 50"/>
              <a:gd name="T10" fmla="*/ 2147483647 w 197"/>
              <a:gd name="T11" fmla="*/ 2147483647 h 50"/>
              <a:gd name="T12" fmla="*/ 2147483647 w 197"/>
              <a:gd name="T13" fmla="*/ 2147483647 h 50"/>
              <a:gd name="T14" fmla="*/ 2147483647 w 197"/>
              <a:gd name="T15" fmla="*/ 0 h 50"/>
              <a:gd name="T16" fmla="*/ 2147483647 w 197"/>
              <a:gd name="T17" fmla="*/ 0 h 50"/>
              <a:gd name="T18" fmla="*/ 2147483647 w 197"/>
              <a:gd name="T19" fmla="*/ 0 h 50"/>
              <a:gd name="T20" fmla="*/ 2147483647 w 197"/>
              <a:gd name="T21" fmla="*/ 2147483647 h 50"/>
              <a:gd name="T22" fmla="*/ 2147483647 w 197"/>
              <a:gd name="T23" fmla="*/ 2147483647 h 50"/>
              <a:gd name="T24" fmla="*/ 2147483647 w 197"/>
              <a:gd name="T25" fmla="*/ 2147483647 h 50"/>
              <a:gd name="T26" fmla="*/ 2147483647 w 197"/>
              <a:gd name="T27" fmla="*/ 2147483647 h 50"/>
              <a:gd name="T28" fmla="*/ 2147483647 w 197"/>
              <a:gd name="T29" fmla="*/ 2147483647 h 50"/>
              <a:gd name="T30" fmla="*/ 2147483647 w 197"/>
              <a:gd name="T31" fmla="*/ 2147483647 h 50"/>
              <a:gd name="T32" fmla="*/ 2147483647 w 197"/>
              <a:gd name="T33" fmla="*/ 2147483647 h 5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97"/>
              <a:gd name="T52" fmla="*/ 0 h 50"/>
              <a:gd name="T53" fmla="*/ 197 w 197"/>
              <a:gd name="T54" fmla="*/ 50 h 5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97" h="50">
                <a:moveTo>
                  <a:pt x="0" y="50"/>
                </a:moveTo>
                <a:lnTo>
                  <a:pt x="0" y="40"/>
                </a:lnTo>
                <a:lnTo>
                  <a:pt x="7" y="31"/>
                </a:lnTo>
                <a:lnTo>
                  <a:pt x="17" y="21"/>
                </a:lnTo>
                <a:lnTo>
                  <a:pt x="28" y="14"/>
                </a:lnTo>
                <a:lnTo>
                  <a:pt x="43" y="7"/>
                </a:lnTo>
                <a:lnTo>
                  <a:pt x="59" y="2"/>
                </a:lnTo>
                <a:lnTo>
                  <a:pt x="78" y="0"/>
                </a:lnTo>
                <a:lnTo>
                  <a:pt x="97" y="0"/>
                </a:lnTo>
                <a:lnTo>
                  <a:pt x="116" y="0"/>
                </a:lnTo>
                <a:lnTo>
                  <a:pt x="135" y="2"/>
                </a:lnTo>
                <a:lnTo>
                  <a:pt x="152" y="7"/>
                </a:lnTo>
                <a:lnTo>
                  <a:pt x="168" y="14"/>
                </a:lnTo>
                <a:lnTo>
                  <a:pt x="180" y="21"/>
                </a:lnTo>
                <a:lnTo>
                  <a:pt x="187" y="31"/>
                </a:lnTo>
                <a:lnTo>
                  <a:pt x="194" y="40"/>
                </a:lnTo>
                <a:lnTo>
                  <a:pt x="197" y="5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52" name="Rectangle 44"/>
          <p:cNvSpPr>
            <a:spLocks noChangeArrowheads="1"/>
          </p:cNvSpPr>
          <p:nvPr/>
        </p:nvSpPr>
        <p:spPr bwMode="auto">
          <a:xfrm>
            <a:off x="7119938" y="3035300"/>
            <a:ext cx="346075" cy="6350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53" name="Rectangle 45"/>
          <p:cNvSpPr>
            <a:spLocks noChangeArrowheads="1"/>
          </p:cNvSpPr>
          <p:nvPr/>
        </p:nvSpPr>
        <p:spPr bwMode="auto">
          <a:xfrm>
            <a:off x="7119938" y="3035300"/>
            <a:ext cx="346075" cy="635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54" name="Freeform 46"/>
          <p:cNvSpPr>
            <a:spLocks/>
          </p:cNvSpPr>
          <p:nvPr/>
        </p:nvSpPr>
        <p:spPr bwMode="auto">
          <a:xfrm>
            <a:off x="7010400" y="3856038"/>
            <a:ext cx="565150" cy="288925"/>
          </a:xfrm>
          <a:custGeom>
            <a:avLst/>
            <a:gdLst>
              <a:gd name="T0" fmla="*/ 0 w 356"/>
              <a:gd name="T1" fmla="*/ 0 h 182"/>
              <a:gd name="T2" fmla="*/ 2147483647 w 356"/>
              <a:gd name="T3" fmla="*/ 2147483647 h 182"/>
              <a:gd name="T4" fmla="*/ 2147483647 w 356"/>
              <a:gd name="T5" fmla="*/ 2147483647 h 182"/>
              <a:gd name="T6" fmla="*/ 2147483647 w 356"/>
              <a:gd name="T7" fmla="*/ 2147483647 h 182"/>
              <a:gd name="T8" fmla="*/ 2147483647 w 356"/>
              <a:gd name="T9" fmla="*/ 2147483647 h 182"/>
              <a:gd name="T10" fmla="*/ 2147483647 w 356"/>
              <a:gd name="T11" fmla="*/ 2147483647 h 182"/>
              <a:gd name="T12" fmla="*/ 2147483647 w 356"/>
              <a:gd name="T13" fmla="*/ 2147483647 h 182"/>
              <a:gd name="T14" fmla="*/ 2147483647 w 356"/>
              <a:gd name="T15" fmla="*/ 2147483647 h 182"/>
              <a:gd name="T16" fmla="*/ 2147483647 w 356"/>
              <a:gd name="T17" fmla="*/ 2147483647 h 182"/>
              <a:gd name="T18" fmla="*/ 2147483647 w 356"/>
              <a:gd name="T19" fmla="*/ 2147483647 h 182"/>
              <a:gd name="T20" fmla="*/ 2147483647 w 356"/>
              <a:gd name="T21" fmla="*/ 2147483647 h 182"/>
              <a:gd name="T22" fmla="*/ 2147483647 w 356"/>
              <a:gd name="T23" fmla="*/ 2147483647 h 182"/>
              <a:gd name="T24" fmla="*/ 2147483647 w 356"/>
              <a:gd name="T25" fmla="*/ 2147483647 h 182"/>
              <a:gd name="T26" fmla="*/ 2147483647 w 356"/>
              <a:gd name="T27" fmla="*/ 2147483647 h 182"/>
              <a:gd name="T28" fmla="*/ 2147483647 w 356"/>
              <a:gd name="T29" fmla="*/ 2147483647 h 182"/>
              <a:gd name="T30" fmla="*/ 2147483647 w 356"/>
              <a:gd name="T31" fmla="*/ 2147483647 h 182"/>
              <a:gd name="T32" fmla="*/ 2147483647 w 356"/>
              <a:gd name="T33" fmla="*/ 2147483647 h 182"/>
              <a:gd name="T34" fmla="*/ 2147483647 w 356"/>
              <a:gd name="T35" fmla="*/ 2147483647 h 182"/>
              <a:gd name="T36" fmla="*/ 2147483647 w 356"/>
              <a:gd name="T37" fmla="*/ 2147483647 h 182"/>
              <a:gd name="T38" fmla="*/ 2147483647 w 356"/>
              <a:gd name="T39" fmla="*/ 2147483647 h 182"/>
              <a:gd name="T40" fmla="*/ 2147483647 w 356"/>
              <a:gd name="T41" fmla="*/ 2147483647 h 182"/>
              <a:gd name="T42" fmla="*/ 2147483647 w 356"/>
              <a:gd name="T43" fmla="*/ 2147483647 h 182"/>
              <a:gd name="T44" fmla="*/ 2147483647 w 356"/>
              <a:gd name="T45" fmla="*/ 2147483647 h 182"/>
              <a:gd name="T46" fmla="*/ 2147483647 w 356"/>
              <a:gd name="T47" fmla="*/ 2147483647 h 182"/>
              <a:gd name="T48" fmla="*/ 2147483647 w 356"/>
              <a:gd name="T49" fmla="*/ 2147483647 h 182"/>
              <a:gd name="T50" fmla="*/ 2147483647 w 356"/>
              <a:gd name="T51" fmla="*/ 2147483647 h 182"/>
              <a:gd name="T52" fmla="*/ 2147483647 w 356"/>
              <a:gd name="T53" fmla="*/ 2147483647 h 182"/>
              <a:gd name="T54" fmla="*/ 2147483647 w 356"/>
              <a:gd name="T55" fmla="*/ 2147483647 h 182"/>
              <a:gd name="T56" fmla="*/ 2147483647 w 356"/>
              <a:gd name="T57" fmla="*/ 2147483647 h 182"/>
              <a:gd name="T58" fmla="*/ 2147483647 w 356"/>
              <a:gd name="T59" fmla="*/ 2147483647 h 182"/>
              <a:gd name="T60" fmla="*/ 2147483647 w 356"/>
              <a:gd name="T61" fmla="*/ 2147483647 h 182"/>
              <a:gd name="T62" fmla="*/ 0 w 356"/>
              <a:gd name="T63" fmla="*/ 2147483647 h 182"/>
              <a:gd name="T64" fmla="*/ 0 w 356"/>
              <a:gd name="T65" fmla="*/ 2147483647 h 182"/>
              <a:gd name="T66" fmla="*/ 0 w 356"/>
              <a:gd name="T67" fmla="*/ 2147483647 h 182"/>
              <a:gd name="T68" fmla="*/ 0 w 356"/>
              <a:gd name="T69" fmla="*/ 0 h 18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56"/>
              <a:gd name="T106" fmla="*/ 0 h 182"/>
              <a:gd name="T107" fmla="*/ 356 w 356"/>
              <a:gd name="T108" fmla="*/ 182 h 18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56" h="182">
                <a:moveTo>
                  <a:pt x="0" y="0"/>
                </a:moveTo>
                <a:lnTo>
                  <a:pt x="356" y="2"/>
                </a:lnTo>
                <a:lnTo>
                  <a:pt x="356" y="23"/>
                </a:lnTo>
                <a:lnTo>
                  <a:pt x="356" y="45"/>
                </a:lnTo>
                <a:lnTo>
                  <a:pt x="356" y="66"/>
                </a:lnTo>
                <a:lnTo>
                  <a:pt x="356" y="87"/>
                </a:lnTo>
                <a:lnTo>
                  <a:pt x="356" y="109"/>
                </a:lnTo>
                <a:lnTo>
                  <a:pt x="356" y="130"/>
                </a:lnTo>
                <a:lnTo>
                  <a:pt x="356" y="151"/>
                </a:lnTo>
                <a:lnTo>
                  <a:pt x="356" y="173"/>
                </a:lnTo>
                <a:lnTo>
                  <a:pt x="353" y="175"/>
                </a:lnTo>
                <a:lnTo>
                  <a:pt x="353" y="178"/>
                </a:lnTo>
                <a:lnTo>
                  <a:pt x="353" y="180"/>
                </a:lnTo>
                <a:lnTo>
                  <a:pt x="351" y="182"/>
                </a:lnTo>
                <a:lnTo>
                  <a:pt x="349" y="182"/>
                </a:lnTo>
                <a:lnTo>
                  <a:pt x="346" y="182"/>
                </a:lnTo>
                <a:lnTo>
                  <a:pt x="304" y="182"/>
                </a:lnTo>
                <a:lnTo>
                  <a:pt x="263" y="182"/>
                </a:lnTo>
                <a:lnTo>
                  <a:pt x="221" y="182"/>
                </a:lnTo>
                <a:lnTo>
                  <a:pt x="178" y="182"/>
                </a:lnTo>
                <a:lnTo>
                  <a:pt x="138" y="182"/>
                </a:lnTo>
                <a:lnTo>
                  <a:pt x="95" y="182"/>
                </a:lnTo>
                <a:lnTo>
                  <a:pt x="55" y="182"/>
                </a:lnTo>
                <a:lnTo>
                  <a:pt x="12" y="182"/>
                </a:lnTo>
                <a:lnTo>
                  <a:pt x="10" y="182"/>
                </a:lnTo>
                <a:lnTo>
                  <a:pt x="8" y="182"/>
                </a:lnTo>
                <a:lnTo>
                  <a:pt x="5" y="182"/>
                </a:lnTo>
                <a:lnTo>
                  <a:pt x="3" y="182"/>
                </a:lnTo>
                <a:lnTo>
                  <a:pt x="3" y="180"/>
                </a:lnTo>
                <a:lnTo>
                  <a:pt x="0" y="180"/>
                </a:lnTo>
                <a:lnTo>
                  <a:pt x="0" y="178"/>
                </a:lnTo>
                <a:lnTo>
                  <a:pt x="0" y="1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55" name="Rectangle 47"/>
          <p:cNvSpPr>
            <a:spLocks noChangeArrowheads="1"/>
          </p:cNvSpPr>
          <p:nvPr/>
        </p:nvSpPr>
        <p:spPr bwMode="auto">
          <a:xfrm>
            <a:off x="7267575" y="3295650"/>
            <a:ext cx="52388" cy="81597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56" name="Rectangle 48"/>
          <p:cNvSpPr>
            <a:spLocks noChangeArrowheads="1"/>
          </p:cNvSpPr>
          <p:nvPr/>
        </p:nvSpPr>
        <p:spPr bwMode="auto">
          <a:xfrm>
            <a:off x="7267575" y="3295650"/>
            <a:ext cx="52388" cy="81597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57" name="Rectangle 49"/>
          <p:cNvSpPr>
            <a:spLocks noChangeArrowheads="1"/>
          </p:cNvSpPr>
          <p:nvPr/>
        </p:nvSpPr>
        <p:spPr bwMode="auto">
          <a:xfrm>
            <a:off x="7267575" y="3856038"/>
            <a:ext cx="52388" cy="255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58" name="Freeform 50"/>
          <p:cNvSpPr>
            <a:spLocks/>
          </p:cNvSpPr>
          <p:nvPr/>
        </p:nvSpPr>
        <p:spPr bwMode="auto">
          <a:xfrm>
            <a:off x="7191375" y="3144838"/>
            <a:ext cx="203200" cy="157162"/>
          </a:xfrm>
          <a:custGeom>
            <a:avLst/>
            <a:gdLst>
              <a:gd name="T0" fmla="*/ 0 w 128"/>
              <a:gd name="T1" fmla="*/ 0 h 99"/>
              <a:gd name="T2" fmla="*/ 2147483647 w 128"/>
              <a:gd name="T3" fmla="*/ 2147483647 h 99"/>
              <a:gd name="T4" fmla="*/ 2147483647 w 128"/>
              <a:gd name="T5" fmla="*/ 2147483647 h 99"/>
              <a:gd name="T6" fmla="*/ 2147483647 w 128"/>
              <a:gd name="T7" fmla="*/ 0 h 99"/>
              <a:gd name="T8" fmla="*/ 0 w 128"/>
              <a:gd name="T9" fmla="*/ 0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99"/>
              <a:gd name="T17" fmla="*/ 128 w 128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99">
                <a:moveTo>
                  <a:pt x="0" y="0"/>
                </a:moveTo>
                <a:lnTo>
                  <a:pt x="40" y="99"/>
                </a:lnTo>
                <a:lnTo>
                  <a:pt x="88" y="99"/>
                </a:lnTo>
                <a:lnTo>
                  <a:pt x="128" y="0"/>
                </a:lnTo>
                <a:lnTo>
                  <a:pt x="0" y="0"/>
                </a:lnTo>
                <a:close/>
              </a:path>
            </a:pathLst>
          </a:custGeom>
          <a:solidFill>
            <a:srgbClr val="CCCCC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59" name="Freeform 51"/>
          <p:cNvSpPr>
            <a:spLocks/>
          </p:cNvSpPr>
          <p:nvPr/>
        </p:nvSpPr>
        <p:spPr bwMode="auto">
          <a:xfrm>
            <a:off x="7191375" y="3144838"/>
            <a:ext cx="203200" cy="157162"/>
          </a:xfrm>
          <a:custGeom>
            <a:avLst/>
            <a:gdLst>
              <a:gd name="T0" fmla="*/ 0 w 128"/>
              <a:gd name="T1" fmla="*/ 0 h 99"/>
              <a:gd name="T2" fmla="*/ 2147483647 w 128"/>
              <a:gd name="T3" fmla="*/ 2147483647 h 99"/>
              <a:gd name="T4" fmla="*/ 2147483647 w 128"/>
              <a:gd name="T5" fmla="*/ 2147483647 h 99"/>
              <a:gd name="T6" fmla="*/ 2147483647 w 128"/>
              <a:gd name="T7" fmla="*/ 0 h 99"/>
              <a:gd name="T8" fmla="*/ 0 w 128"/>
              <a:gd name="T9" fmla="*/ 0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99"/>
              <a:gd name="T17" fmla="*/ 128 w 128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99">
                <a:moveTo>
                  <a:pt x="0" y="0"/>
                </a:moveTo>
                <a:lnTo>
                  <a:pt x="40" y="99"/>
                </a:lnTo>
                <a:lnTo>
                  <a:pt x="88" y="99"/>
                </a:lnTo>
                <a:lnTo>
                  <a:pt x="128" y="0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60" name="Rectangle 52"/>
          <p:cNvSpPr>
            <a:spLocks noChangeArrowheads="1"/>
          </p:cNvSpPr>
          <p:nvPr/>
        </p:nvSpPr>
        <p:spPr bwMode="auto">
          <a:xfrm>
            <a:off x="5524500" y="2884488"/>
            <a:ext cx="1957388" cy="38100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61" name="Rectangle 53"/>
          <p:cNvSpPr>
            <a:spLocks noChangeArrowheads="1"/>
          </p:cNvSpPr>
          <p:nvPr/>
        </p:nvSpPr>
        <p:spPr bwMode="auto">
          <a:xfrm>
            <a:off x="5524500" y="2884488"/>
            <a:ext cx="1957388" cy="381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62" name="Freeform 54"/>
          <p:cNvSpPr>
            <a:spLocks/>
          </p:cNvSpPr>
          <p:nvPr/>
        </p:nvSpPr>
        <p:spPr bwMode="auto">
          <a:xfrm>
            <a:off x="7086600" y="3098800"/>
            <a:ext cx="417513" cy="46038"/>
          </a:xfrm>
          <a:custGeom>
            <a:avLst/>
            <a:gdLst>
              <a:gd name="T0" fmla="*/ 2147483647 w 263"/>
              <a:gd name="T1" fmla="*/ 0 h 29"/>
              <a:gd name="T2" fmla="*/ 2147483647 w 263"/>
              <a:gd name="T3" fmla="*/ 0 h 29"/>
              <a:gd name="T4" fmla="*/ 2147483647 w 263"/>
              <a:gd name="T5" fmla="*/ 0 h 29"/>
              <a:gd name="T6" fmla="*/ 2147483647 w 263"/>
              <a:gd name="T7" fmla="*/ 0 h 29"/>
              <a:gd name="T8" fmla="*/ 2147483647 w 263"/>
              <a:gd name="T9" fmla="*/ 2147483647 h 29"/>
              <a:gd name="T10" fmla="*/ 2147483647 w 263"/>
              <a:gd name="T11" fmla="*/ 2147483647 h 29"/>
              <a:gd name="T12" fmla="*/ 2147483647 w 263"/>
              <a:gd name="T13" fmla="*/ 2147483647 h 29"/>
              <a:gd name="T14" fmla="*/ 2147483647 w 263"/>
              <a:gd name="T15" fmla="*/ 2147483647 h 29"/>
              <a:gd name="T16" fmla="*/ 2147483647 w 263"/>
              <a:gd name="T17" fmla="*/ 2147483647 h 29"/>
              <a:gd name="T18" fmla="*/ 2147483647 w 263"/>
              <a:gd name="T19" fmla="*/ 2147483647 h 29"/>
              <a:gd name="T20" fmla="*/ 2147483647 w 263"/>
              <a:gd name="T21" fmla="*/ 2147483647 h 29"/>
              <a:gd name="T22" fmla="*/ 2147483647 w 263"/>
              <a:gd name="T23" fmla="*/ 2147483647 h 29"/>
              <a:gd name="T24" fmla="*/ 2147483647 w 263"/>
              <a:gd name="T25" fmla="*/ 2147483647 h 29"/>
              <a:gd name="T26" fmla="*/ 2147483647 w 263"/>
              <a:gd name="T27" fmla="*/ 2147483647 h 29"/>
              <a:gd name="T28" fmla="*/ 2147483647 w 263"/>
              <a:gd name="T29" fmla="*/ 2147483647 h 29"/>
              <a:gd name="T30" fmla="*/ 2147483647 w 263"/>
              <a:gd name="T31" fmla="*/ 2147483647 h 29"/>
              <a:gd name="T32" fmla="*/ 2147483647 w 263"/>
              <a:gd name="T33" fmla="*/ 2147483647 h 29"/>
              <a:gd name="T34" fmla="*/ 2147483647 w 263"/>
              <a:gd name="T35" fmla="*/ 2147483647 h 29"/>
              <a:gd name="T36" fmla="*/ 2147483647 w 263"/>
              <a:gd name="T37" fmla="*/ 2147483647 h 29"/>
              <a:gd name="T38" fmla="*/ 2147483647 w 263"/>
              <a:gd name="T39" fmla="*/ 2147483647 h 29"/>
              <a:gd name="T40" fmla="*/ 2147483647 w 263"/>
              <a:gd name="T41" fmla="*/ 2147483647 h 29"/>
              <a:gd name="T42" fmla="*/ 2147483647 w 263"/>
              <a:gd name="T43" fmla="*/ 2147483647 h 29"/>
              <a:gd name="T44" fmla="*/ 2147483647 w 263"/>
              <a:gd name="T45" fmla="*/ 2147483647 h 29"/>
              <a:gd name="T46" fmla="*/ 2147483647 w 263"/>
              <a:gd name="T47" fmla="*/ 2147483647 h 29"/>
              <a:gd name="T48" fmla="*/ 0 w 263"/>
              <a:gd name="T49" fmla="*/ 2147483647 h 29"/>
              <a:gd name="T50" fmla="*/ 0 w 263"/>
              <a:gd name="T51" fmla="*/ 2147483647 h 29"/>
              <a:gd name="T52" fmla="*/ 0 w 263"/>
              <a:gd name="T53" fmla="*/ 2147483647 h 29"/>
              <a:gd name="T54" fmla="*/ 0 w 263"/>
              <a:gd name="T55" fmla="*/ 2147483647 h 29"/>
              <a:gd name="T56" fmla="*/ 0 w 263"/>
              <a:gd name="T57" fmla="*/ 2147483647 h 29"/>
              <a:gd name="T58" fmla="*/ 0 w 263"/>
              <a:gd name="T59" fmla="*/ 2147483647 h 29"/>
              <a:gd name="T60" fmla="*/ 0 w 263"/>
              <a:gd name="T61" fmla="*/ 2147483647 h 29"/>
              <a:gd name="T62" fmla="*/ 0 w 263"/>
              <a:gd name="T63" fmla="*/ 2147483647 h 29"/>
              <a:gd name="T64" fmla="*/ 2147483647 w 263"/>
              <a:gd name="T65" fmla="*/ 2147483647 h 29"/>
              <a:gd name="T66" fmla="*/ 2147483647 w 263"/>
              <a:gd name="T67" fmla="*/ 2147483647 h 29"/>
              <a:gd name="T68" fmla="*/ 2147483647 w 263"/>
              <a:gd name="T69" fmla="*/ 0 h 29"/>
              <a:gd name="T70" fmla="*/ 2147483647 w 263"/>
              <a:gd name="T71" fmla="*/ 0 h 29"/>
              <a:gd name="T72" fmla="*/ 2147483647 w 263"/>
              <a:gd name="T73" fmla="*/ 0 h 2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63"/>
              <a:gd name="T112" fmla="*/ 0 h 29"/>
              <a:gd name="T113" fmla="*/ 263 w 263"/>
              <a:gd name="T114" fmla="*/ 29 h 2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63" h="29">
                <a:moveTo>
                  <a:pt x="9" y="0"/>
                </a:moveTo>
                <a:lnTo>
                  <a:pt x="251" y="0"/>
                </a:lnTo>
                <a:lnTo>
                  <a:pt x="253" y="0"/>
                </a:lnTo>
                <a:lnTo>
                  <a:pt x="256" y="0"/>
                </a:lnTo>
                <a:lnTo>
                  <a:pt x="256" y="3"/>
                </a:lnTo>
                <a:lnTo>
                  <a:pt x="258" y="3"/>
                </a:lnTo>
                <a:lnTo>
                  <a:pt x="260" y="5"/>
                </a:lnTo>
                <a:lnTo>
                  <a:pt x="260" y="7"/>
                </a:lnTo>
                <a:lnTo>
                  <a:pt x="263" y="10"/>
                </a:lnTo>
                <a:lnTo>
                  <a:pt x="263" y="12"/>
                </a:lnTo>
                <a:lnTo>
                  <a:pt x="263" y="17"/>
                </a:lnTo>
                <a:lnTo>
                  <a:pt x="263" y="19"/>
                </a:lnTo>
                <a:lnTo>
                  <a:pt x="260" y="22"/>
                </a:lnTo>
                <a:lnTo>
                  <a:pt x="260" y="24"/>
                </a:lnTo>
                <a:lnTo>
                  <a:pt x="258" y="26"/>
                </a:lnTo>
                <a:lnTo>
                  <a:pt x="256" y="26"/>
                </a:lnTo>
                <a:lnTo>
                  <a:pt x="256" y="29"/>
                </a:lnTo>
                <a:lnTo>
                  <a:pt x="253" y="29"/>
                </a:lnTo>
                <a:lnTo>
                  <a:pt x="251" y="29"/>
                </a:lnTo>
                <a:lnTo>
                  <a:pt x="9" y="29"/>
                </a:lnTo>
                <a:lnTo>
                  <a:pt x="7" y="29"/>
                </a:lnTo>
                <a:lnTo>
                  <a:pt x="5" y="26"/>
                </a:lnTo>
                <a:lnTo>
                  <a:pt x="2" y="26"/>
                </a:lnTo>
                <a:lnTo>
                  <a:pt x="0" y="24"/>
                </a:lnTo>
                <a:lnTo>
                  <a:pt x="0" y="22"/>
                </a:lnTo>
                <a:lnTo>
                  <a:pt x="0" y="19"/>
                </a:lnTo>
                <a:lnTo>
                  <a:pt x="0" y="17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2" y="3"/>
                </a:lnTo>
                <a:lnTo>
                  <a:pt x="5" y="3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63" name="Freeform 55"/>
          <p:cNvSpPr>
            <a:spLocks/>
          </p:cNvSpPr>
          <p:nvPr/>
        </p:nvSpPr>
        <p:spPr bwMode="auto">
          <a:xfrm>
            <a:off x="7086600" y="3098800"/>
            <a:ext cx="417513" cy="46038"/>
          </a:xfrm>
          <a:custGeom>
            <a:avLst/>
            <a:gdLst>
              <a:gd name="T0" fmla="*/ 2147483647 w 263"/>
              <a:gd name="T1" fmla="*/ 0 h 29"/>
              <a:gd name="T2" fmla="*/ 2147483647 w 263"/>
              <a:gd name="T3" fmla="*/ 0 h 29"/>
              <a:gd name="T4" fmla="*/ 2147483647 w 263"/>
              <a:gd name="T5" fmla="*/ 0 h 29"/>
              <a:gd name="T6" fmla="*/ 2147483647 w 263"/>
              <a:gd name="T7" fmla="*/ 0 h 29"/>
              <a:gd name="T8" fmla="*/ 2147483647 w 263"/>
              <a:gd name="T9" fmla="*/ 2147483647 h 29"/>
              <a:gd name="T10" fmla="*/ 2147483647 w 263"/>
              <a:gd name="T11" fmla="*/ 2147483647 h 29"/>
              <a:gd name="T12" fmla="*/ 2147483647 w 263"/>
              <a:gd name="T13" fmla="*/ 2147483647 h 29"/>
              <a:gd name="T14" fmla="*/ 2147483647 w 263"/>
              <a:gd name="T15" fmla="*/ 2147483647 h 29"/>
              <a:gd name="T16" fmla="*/ 2147483647 w 263"/>
              <a:gd name="T17" fmla="*/ 2147483647 h 29"/>
              <a:gd name="T18" fmla="*/ 2147483647 w 263"/>
              <a:gd name="T19" fmla="*/ 2147483647 h 29"/>
              <a:gd name="T20" fmla="*/ 2147483647 w 263"/>
              <a:gd name="T21" fmla="*/ 2147483647 h 29"/>
              <a:gd name="T22" fmla="*/ 2147483647 w 263"/>
              <a:gd name="T23" fmla="*/ 2147483647 h 29"/>
              <a:gd name="T24" fmla="*/ 2147483647 w 263"/>
              <a:gd name="T25" fmla="*/ 2147483647 h 29"/>
              <a:gd name="T26" fmla="*/ 2147483647 w 263"/>
              <a:gd name="T27" fmla="*/ 2147483647 h 29"/>
              <a:gd name="T28" fmla="*/ 2147483647 w 263"/>
              <a:gd name="T29" fmla="*/ 2147483647 h 29"/>
              <a:gd name="T30" fmla="*/ 2147483647 w 263"/>
              <a:gd name="T31" fmla="*/ 2147483647 h 29"/>
              <a:gd name="T32" fmla="*/ 2147483647 w 263"/>
              <a:gd name="T33" fmla="*/ 2147483647 h 29"/>
              <a:gd name="T34" fmla="*/ 2147483647 w 263"/>
              <a:gd name="T35" fmla="*/ 2147483647 h 29"/>
              <a:gd name="T36" fmla="*/ 2147483647 w 263"/>
              <a:gd name="T37" fmla="*/ 2147483647 h 29"/>
              <a:gd name="T38" fmla="*/ 2147483647 w 263"/>
              <a:gd name="T39" fmla="*/ 2147483647 h 29"/>
              <a:gd name="T40" fmla="*/ 2147483647 w 263"/>
              <a:gd name="T41" fmla="*/ 2147483647 h 29"/>
              <a:gd name="T42" fmla="*/ 2147483647 w 263"/>
              <a:gd name="T43" fmla="*/ 2147483647 h 29"/>
              <a:gd name="T44" fmla="*/ 2147483647 w 263"/>
              <a:gd name="T45" fmla="*/ 2147483647 h 29"/>
              <a:gd name="T46" fmla="*/ 0 w 263"/>
              <a:gd name="T47" fmla="*/ 2147483647 h 29"/>
              <a:gd name="T48" fmla="*/ 0 w 263"/>
              <a:gd name="T49" fmla="*/ 2147483647 h 29"/>
              <a:gd name="T50" fmla="*/ 0 w 263"/>
              <a:gd name="T51" fmla="*/ 2147483647 h 29"/>
              <a:gd name="T52" fmla="*/ 0 w 263"/>
              <a:gd name="T53" fmla="*/ 2147483647 h 29"/>
              <a:gd name="T54" fmla="*/ 0 w 263"/>
              <a:gd name="T55" fmla="*/ 2147483647 h 29"/>
              <a:gd name="T56" fmla="*/ 0 w 263"/>
              <a:gd name="T57" fmla="*/ 2147483647 h 29"/>
              <a:gd name="T58" fmla="*/ 0 w 263"/>
              <a:gd name="T59" fmla="*/ 2147483647 h 29"/>
              <a:gd name="T60" fmla="*/ 0 w 263"/>
              <a:gd name="T61" fmla="*/ 2147483647 h 29"/>
              <a:gd name="T62" fmla="*/ 2147483647 w 263"/>
              <a:gd name="T63" fmla="*/ 2147483647 h 29"/>
              <a:gd name="T64" fmla="*/ 2147483647 w 263"/>
              <a:gd name="T65" fmla="*/ 2147483647 h 29"/>
              <a:gd name="T66" fmla="*/ 2147483647 w 263"/>
              <a:gd name="T67" fmla="*/ 0 h 29"/>
              <a:gd name="T68" fmla="*/ 2147483647 w 263"/>
              <a:gd name="T69" fmla="*/ 0 h 2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63"/>
              <a:gd name="T106" fmla="*/ 0 h 29"/>
              <a:gd name="T107" fmla="*/ 263 w 263"/>
              <a:gd name="T108" fmla="*/ 29 h 2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63" h="29">
                <a:moveTo>
                  <a:pt x="9" y="0"/>
                </a:moveTo>
                <a:lnTo>
                  <a:pt x="251" y="0"/>
                </a:lnTo>
                <a:lnTo>
                  <a:pt x="253" y="0"/>
                </a:lnTo>
                <a:lnTo>
                  <a:pt x="256" y="0"/>
                </a:lnTo>
                <a:lnTo>
                  <a:pt x="256" y="3"/>
                </a:lnTo>
                <a:lnTo>
                  <a:pt x="258" y="3"/>
                </a:lnTo>
                <a:lnTo>
                  <a:pt x="260" y="5"/>
                </a:lnTo>
                <a:lnTo>
                  <a:pt x="260" y="7"/>
                </a:lnTo>
                <a:lnTo>
                  <a:pt x="263" y="10"/>
                </a:lnTo>
                <a:lnTo>
                  <a:pt x="263" y="12"/>
                </a:lnTo>
                <a:lnTo>
                  <a:pt x="263" y="17"/>
                </a:lnTo>
                <a:lnTo>
                  <a:pt x="263" y="19"/>
                </a:lnTo>
                <a:lnTo>
                  <a:pt x="260" y="22"/>
                </a:lnTo>
                <a:lnTo>
                  <a:pt x="260" y="24"/>
                </a:lnTo>
                <a:lnTo>
                  <a:pt x="258" y="26"/>
                </a:lnTo>
                <a:lnTo>
                  <a:pt x="256" y="26"/>
                </a:lnTo>
                <a:lnTo>
                  <a:pt x="256" y="29"/>
                </a:lnTo>
                <a:lnTo>
                  <a:pt x="253" y="29"/>
                </a:lnTo>
                <a:lnTo>
                  <a:pt x="251" y="29"/>
                </a:lnTo>
                <a:lnTo>
                  <a:pt x="9" y="29"/>
                </a:lnTo>
                <a:lnTo>
                  <a:pt x="7" y="29"/>
                </a:lnTo>
                <a:lnTo>
                  <a:pt x="5" y="26"/>
                </a:lnTo>
                <a:lnTo>
                  <a:pt x="2" y="26"/>
                </a:lnTo>
                <a:lnTo>
                  <a:pt x="0" y="24"/>
                </a:lnTo>
                <a:lnTo>
                  <a:pt x="0" y="22"/>
                </a:lnTo>
                <a:lnTo>
                  <a:pt x="0" y="19"/>
                </a:lnTo>
                <a:lnTo>
                  <a:pt x="0" y="17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2" y="3"/>
                </a:lnTo>
                <a:lnTo>
                  <a:pt x="5" y="3"/>
                </a:lnTo>
                <a:lnTo>
                  <a:pt x="7" y="0"/>
                </a:lnTo>
                <a:lnTo>
                  <a:pt x="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64" name="Rectangle 56"/>
          <p:cNvSpPr>
            <a:spLocks noChangeArrowheads="1"/>
          </p:cNvSpPr>
          <p:nvPr/>
        </p:nvSpPr>
        <p:spPr bwMode="auto">
          <a:xfrm>
            <a:off x="7007225" y="2749550"/>
            <a:ext cx="571500" cy="28892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65" name="Rectangle 57"/>
          <p:cNvSpPr>
            <a:spLocks noChangeArrowheads="1"/>
          </p:cNvSpPr>
          <p:nvPr/>
        </p:nvSpPr>
        <p:spPr bwMode="auto">
          <a:xfrm>
            <a:off x="7007225" y="2749550"/>
            <a:ext cx="571500" cy="2889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66" name="Freeform 58"/>
          <p:cNvSpPr>
            <a:spLocks/>
          </p:cNvSpPr>
          <p:nvPr/>
        </p:nvSpPr>
        <p:spPr bwMode="auto">
          <a:xfrm>
            <a:off x="6992938" y="3144838"/>
            <a:ext cx="596900" cy="1022350"/>
          </a:xfrm>
          <a:custGeom>
            <a:avLst/>
            <a:gdLst>
              <a:gd name="T0" fmla="*/ 2147483647 w 376"/>
              <a:gd name="T1" fmla="*/ 0 h 644"/>
              <a:gd name="T2" fmla="*/ 2147483647 w 376"/>
              <a:gd name="T3" fmla="*/ 2147483647 h 644"/>
              <a:gd name="T4" fmla="*/ 2147483647 w 376"/>
              <a:gd name="T5" fmla="*/ 2147483647 h 644"/>
              <a:gd name="T6" fmla="*/ 2147483647 w 376"/>
              <a:gd name="T7" fmla="*/ 2147483647 h 644"/>
              <a:gd name="T8" fmla="*/ 2147483647 w 376"/>
              <a:gd name="T9" fmla="*/ 2147483647 h 644"/>
              <a:gd name="T10" fmla="*/ 2147483647 w 376"/>
              <a:gd name="T11" fmla="*/ 2147483647 h 644"/>
              <a:gd name="T12" fmla="*/ 2147483647 w 376"/>
              <a:gd name="T13" fmla="*/ 2147483647 h 644"/>
              <a:gd name="T14" fmla="*/ 2147483647 w 376"/>
              <a:gd name="T15" fmla="*/ 2147483647 h 644"/>
              <a:gd name="T16" fmla="*/ 2147483647 w 376"/>
              <a:gd name="T17" fmla="*/ 2147483647 h 644"/>
              <a:gd name="T18" fmla="*/ 2147483647 w 376"/>
              <a:gd name="T19" fmla="*/ 2147483647 h 644"/>
              <a:gd name="T20" fmla="*/ 2147483647 w 376"/>
              <a:gd name="T21" fmla="*/ 2147483647 h 644"/>
              <a:gd name="T22" fmla="*/ 2147483647 w 376"/>
              <a:gd name="T23" fmla="*/ 2147483647 h 644"/>
              <a:gd name="T24" fmla="*/ 2147483647 w 376"/>
              <a:gd name="T25" fmla="*/ 2147483647 h 644"/>
              <a:gd name="T26" fmla="*/ 2147483647 w 376"/>
              <a:gd name="T27" fmla="*/ 2147483647 h 644"/>
              <a:gd name="T28" fmla="*/ 2147483647 w 376"/>
              <a:gd name="T29" fmla="*/ 2147483647 h 644"/>
              <a:gd name="T30" fmla="*/ 2147483647 w 376"/>
              <a:gd name="T31" fmla="*/ 2147483647 h 644"/>
              <a:gd name="T32" fmla="*/ 2147483647 w 376"/>
              <a:gd name="T33" fmla="*/ 2147483647 h 644"/>
              <a:gd name="T34" fmla="*/ 2147483647 w 376"/>
              <a:gd name="T35" fmla="*/ 2147483647 h 644"/>
              <a:gd name="T36" fmla="*/ 2147483647 w 376"/>
              <a:gd name="T37" fmla="*/ 2147483647 h 644"/>
              <a:gd name="T38" fmla="*/ 2147483647 w 376"/>
              <a:gd name="T39" fmla="*/ 2147483647 h 644"/>
              <a:gd name="T40" fmla="*/ 2147483647 w 376"/>
              <a:gd name="T41" fmla="*/ 2147483647 h 644"/>
              <a:gd name="T42" fmla="*/ 2147483647 w 376"/>
              <a:gd name="T43" fmla="*/ 2147483647 h 644"/>
              <a:gd name="T44" fmla="*/ 2147483647 w 376"/>
              <a:gd name="T45" fmla="*/ 2147483647 h 644"/>
              <a:gd name="T46" fmla="*/ 2147483647 w 376"/>
              <a:gd name="T47" fmla="*/ 2147483647 h 644"/>
              <a:gd name="T48" fmla="*/ 2147483647 w 376"/>
              <a:gd name="T49" fmla="*/ 2147483647 h 644"/>
              <a:gd name="T50" fmla="*/ 2147483647 w 376"/>
              <a:gd name="T51" fmla="*/ 2147483647 h 644"/>
              <a:gd name="T52" fmla="*/ 2147483647 w 376"/>
              <a:gd name="T53" fmla="*/ 2147483647 h 644"/>
              <a:gd name="T54" fmla="*/ 2147483647 w 376"/>
              <a:gd name="T55" fmla="*/ 2147483647 h 644"/>
              <a:gd name="T56" fmla="*/ 2147483647 w 376"/>
              <a:gd name="T57" fmla="*/ 2147483647 h 644"/>
              <a:gd name="T58" fmla="*/ 2147483647 w 376"/>
              <a:gd name="T59" fmla="*/ 2147483647 h 644"/>
              <a:gd name="T60" fmla="*/ 2147483647 w 376"/>
              <a:gd name="T61" fmla="*/ 2147483647 h 644"/>
              <a:gd name="T62" fmla="*/ 2147483647 w 376"/>
              <a:gd name="T63" fmla="*/ 2147483647 h 644"/>
              <a:gd name="T64" fmla="*/ 2147483647 w 376"/>
              <a:gd name="T65" fmla="*/ 2147483647 h 644"/>
              <a:gd name="T66" fmla="*/ 2147483647 w 376"/>
              <a:gd name="T67" fmla="*/ 2147483647 h 644"/>
              <a:gd name="T68" fmla="*/ 2147483647 w 376"/>
              <a:gd name="T69" fmla="*/ 2147483647 h 644"/>
              <a:gd name="T70" fmla="*/ 2147483647 w 376"/>
              <a:gd name="T71" fmla="*/ 2147483647 h 644"/>
              <a:gd name="T72" fmla="*/ 0 w 376"/>
              <a:gd name="T73" fmla="*/ 2147483647 h 644"/>
              <a:gd name="T74" fmla="*/ 0 w 376"/>
              <a:gd name="T75" fmla="*/ 2147483647 h 644"/>
              <a:gd name="T76" fmla="*/ 2147483647 w 376"/>
              <a:gd name="T77" fmla="*/ 2147483647 h 644"/>
              <a:gd name="T78" fmla="*/ 2147483647 w 376"/>
              <a:gd name="T79" fmla="*/ 2147483647 h 644"/>
              <a:gd name="T80" fmla="*/ 2147483647 w 376"/>
              <a:gd name="T81" fmla="*/ 0 h 64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6"/>
              <a:gd name="T124" fmla="*/ 0 h 644"/>
              <a:gd name="T125" fmla="*/ 376 w 376"/>
              <a:gd name="T126" fmla="*/ 644 h 64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6" h="644">
                <a:moveTo>
                  <a:pt x="308" y="0"/>
                </a:moveTo>
                <a:lnTo>
                  <a:pt x="284" y="31"/>
                </a:lnTo>
                <a:lnTo>
                  <a:pt x="284" y="178"/>
                </a:lnTo>
                <a:lnTo>
                  <a:pt x="376" y="263"/>
                </a:lnTo>
                <a:lnTo>
                  <a:pt x="376" y="308"/>
                </a:lnTo>
                <a:lnTo>
                  <a:pt x="376" y="355"/>
                </a:lnTo>
                <a:lnTo>
                  <a:pt x="376" y="400"/>
                </a:lnTo>
                <a:lnTo>
                  <a:pt x="376" y="445"/>
                </a:lnTo>
                <a:lnTo>
                  <a:pt x="376" y="490"/>
                </a:lnTo>
                <a:lnTo>
                  <a:pt x="376" y="535"/>
                </a:lnTo>
                <a:lnTo>
                  <a:pt x="376" y="580"/>
                </a:lnTo>
                <a:lnTo>
                  <a:pt x="376" y="626"/>
                </a:lnTo>
                <a:lnTo>
                  <a:pt x="376" y="630"/>
                </a:lnTo>
                <a:lnTo>
                  <a:pt x="376" y="633"/>
                </a:lnTo>
                <a:lnTo>
                  <a:pt x="374" y="635"/>
                </a:lnTo>
                <a:lnTo>
                  <a:pt x="374" y="637"/>
                </a:lnTo>
                <a:lnTo>
                  <a:pt x="372" y="640"/>
                </a:lnTo>
                <a:lnTo>
                  <a:pt x="369" y="640"/>
                </a:lnTo>
                <a:lnTo>
                  <a:pt x="367" y="642"/>
                </a:lnTo>
                <a:lnTo>
                  <a:pt x="364" y="644"/>
                </a:lnTo>
                <a:lnTo>
                  <a:pt x="189" y="644"/>
                </a:lnTo>
                <a:lnTo>
                  <a:pt x="165" y="644"/>
                </a:lnTo>
                <a:lnTo>
                  <a:pt x="144" y="644"/>
                </a:lnTo>
                <a:lnTo>
                  <a:pt x="123" y="644"/>
                </a:lnTo>
                <a:lnTo>
                  <a:pt x="101" y="644"/>
                </a:lnTo>
                <a:lnTo>
                  <a:pt x="78" y="644"/>
                </a:lnTo>
                <a:lnTo>
                  <a:pt x="56" y="644"/>
                </a:lnTo>
                <a:lnTo>
                  <a:pt x="35" y="644"/>
                </a:lnTo>
                <a:lnTo>
                  <a:pt x="14" y="644"/>
                </a:lnTo>
                <a:lnTo>
                  <a:pt x="9" y="642"/>
                </a:lnTo>
                <a:lnTo>
                  <a:pt x="7" y="640"/>
                </a:lnTo>
                <a:lnTo>
                  <a:pt x="4" y="640"/>
                </a:lnTo>
                <a:lnTo>
                  <a:pt x="4" y="637"/>
                </a:lnTo>
                <a:lnTo>
                  <a:pt x="2" y="635"/>
                </a:lnTo>
                <a:lnTo>
                  <a:pt x="2" y="633"/>
                </a:lnTo>
                <a:lnTo>
                  <a:pt x="2" y="630"/>
                </a:lnTo>
                <a:lnTo>
                  <a:pt x="0" y="626"/>
                </a:lnTo>
                <a:lnTo>
                  <a:pt x="0" y="263"/>
                </a:lnTo>
                <a:lnTo>
                  <a:pt x="94" y="178"/>
                </a:lnTo>
                <a:lnTo>
                  <a:pt x="94" y="31"/>
                </a:lnTo>
                <a:lnTo>
                  <a:pt x="71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67" name="Freeform 59"/>
          <p:cNvSpPr>
            <a:spLocks/>
          </p:cNvSpPr>
          <p:nvPr/>
        </p:nvSpPr>
        <p:spPr bwMode="auto">
          <a:xfrm>
            <a:off x="5408613" y="2851150"/>
            <a:ext cx="26987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2147483647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2147483647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7" y="0"/>
                </a:moveTo>
                <a:lnTo>
                  <a:pt x="9" y="0"/>
                </a:lnTo>
                <a:lnTo>
                  <a:pt x="12" y="2"/>
                </a:lnTo>
                <a:lnTo>
                  <a:pt x="14" y="2"/>
                </a:lnTo>
                <a:lnTo>
                  <a:pt x="17" y="5"/>
                </a:lnTo>
                <a:lnTo>
                  <a:pt x="17" y="7"/>
                </a:lnTo>
                <a:lnTo>
                  <a:pt x="17" y="9"/>
                </a:lnTo>
                <a:lnTo>
                  <a:pt x="17" y="12"/>
                </a:lnTo>
                <a:lnTo>
                  <a:pt x="17" y="14"/>
                </a:lnTo>
                <a:lnTo>
                  <a:pt x="17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2" y="19"/>
                </a:lnTo>
                <a:lnTo>
                  <a:pt x="2" y="16"/>
                </a:lnTo>
                <a:lnTo>
                  <a:pt x="0" y="16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2" y="2"/>
                </a:lnTo>
                <a:lnTo>
                  <a:pt x="5" y="2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68" name="Freeform 60"/>
          <p:cNvSpPr>
            <a:spLocks/>
          </p:cNvSpPr>
          <p:nvPr/>
        </p:nvSpPr>
        <p:spPr bwMode="auto">
          <a:xfrm>
            <a:off x="5299075" y="2944813"/>
            <a:ext cx="26988" cy="30162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7" y="0"/>
                </a:moveTo>
                <a:lnTo>
                  <a:pt x="10" y="0"/>
                </a:lnTo>
                <a:lnTo>
                  <a:pt x="12" y="0"/>
                </a:lnTo>
                <a:lnTo>
                  <a:pt x="12" y="2"/>
                </a:lnTo>
                <a:lnTo>
                  <a:pt x="14" y="2"/>
                </a:lnTo>
                <a:lnTo>
                  <a:pt x="14" y="5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7" y="14"/>
                </a:lnTo>
                <a:lnTo>
                  <a:pt x="14" y="14"/>
                </a:lnTo>
                <a:lnTo>
                  <a:pt x="14" y="17"/>
                </a:lnTo>
                <a:lnTo>
                  <a:pt x="12" y="17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7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3" y="2"/>
                </a:lnTo>
                <a:lnTo>
                  <a:pt x="5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69" name="Freeform 61"/>
          <p:cNvSpPr>
            <a:spLocks/>
          </p:cNvSpPr>
          <p:nvPr/>
        </p:nvSpPr>
        <p:spPr bwMode="auto">
          <a:xfrm>
            <a:off x="5314950" y="2846388"/>
            <a:ext cx="30163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2147483647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2147483647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2" y="3"/>
                </a:lnTo>
                <a:lnTo>
                  <a:pt x="14" y="3"/>
                </a:lnTo>
                <a:lnTo>
                  <a:pt x="14" y="5"/>
                </a:lnTo>
                <a:lnTo>
                  <a:pt x="16" y="5"/>
                </a:lnTo>
                <a:lnTo>
                  <a:pt x="16" y="8"/>
                </a:lnTo>
                <a:lnTo>
                  <a:pt x="16" y="10"/>
                </a:lnTo>
                <a:lnTo>
                  <a:pt x="19" y="10"/>
                </a:lnTo>
                <a:lnTo>
                  <a:pt x="16" y="12"/>
                </a:lnTo>
                <a:lnTo>
                  <a:pt x="16" y="15"/>
                </a:lnTo>
                <a:lnTo>
                  <a:pt x="16" y="17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4" y="19"/>
                </a:lnTo>
                <a:lnTo>
                  <a:pt x="2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2" y="5"/>
                </a:lnTo>
                <a:lnTo>
                  <a:pt x="4" y="3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70" name="Freeform 62"/>
          <p:cNvSpPr>
            <a:spLocks/>
          </p:cNvSpPr>
          <p:nvPr/>
        </p:nvSpPr>
        <p:spPr bwMode="auto">
          <a:xfrm>
            <a:off x="5472113" y="2903538"/>
            <a:ext cx="30162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2147483647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2147483647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2"/>
                </a:lnTo>
                <a:lnTo>
                  <a:pt x="17" y="5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9" y="14"/>
                </a:lnTo>
                <a:lnTo>
                  <a:pt x="17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7"/>
                </a:lnTo>
                <a:lnTo>
                  <a:pt x="3" y="14"/>
                </a:lnTo>
                <a:lnTo>
                  <a:pt x="0" y="12"/>
                </a:lnTo>
                <a:lnTo>
                  <a:pt x="0" y="9"/>
                </a:lnTo>
                <a:lnTo>
                  <a:pt x="3" y="7"/>
                </a:lnTo>
                <a:lnTo>
                  <a:pt x="3" y="5"/>
                </a:lnTo>
                <a:lnTo>
                  <a:pt x="5" y="2"/>
                </a:lnTo>
                <a:lnTo>
                  <a:pt x="7" y="2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71" name="Freeform 63"/>
          <p:cNvSpPr>
            <a:spLocks/>
          </p:cNvSpPr>
          <p:nvPr/>
        </p:nvSpPr>
        <p:spPr bwMode="auto">
          <a:xfrm>
            <a:off x="4933950" y="3038475"/>
            <a:ext cx="26988" cy="34925"/>
          </a:xfrm>
          <a:custGeom>
            <a:avLst/>
            <a:gdLst>
              <a:gd name="T0" fmla="*/ 2147483647 w 17"/>
              <a:gd name="T1" fmla="*/ 0 h 22"/>
              <a:gd name="T2" fmla="*/ 2147483647 w 17"/>
              <a:gd name="T3" fmla="*/ 2147483647 h 22"/>
              <a:gd name="T4" fmla="*/ 2147483647 w 17"/>
              <a:gd name="T5" fmla="*/ 2147483647 h 22"/>
              <a:gd name="T6" fmla="*/ 2147483647 w 17"/>
              <a:gd name="T7" fmla="*/ 2147483647 h 22"/>
              <a:gd name="T8" fmla="*/ 2147483647 w 17"/>
              <a:gd name="T9" fmla="*/ 2147483647 h 22"/>
              <a:gd name="T10" fmla="*/ 2147483647 w 17"/>
              <a:gd name="T11" fmla="*/ 2147483647 h 22"/>
              <a:gd name="T12" fmla="*/ 2147483647 w 17"/>
              <a:gd name="T13" fmla="*/ 2147483647 h 22"/>
              <a:gd name="T14" fmla="*/ 2147483647 w 17"/>
              <a:gd name="T15" fmla="*/ 2147483647 h 22"/>
              <a:gd name="T16" fmla="*/ 2147483647 w 17"/>
              <a:gd name="T17" fmla="*/ 2147483647 h 22"/>
              <a:gd name="T18" fmla="*/ 2147483647 w 17"/>
              <a:gd name="T19" fmla="*/ 2147483647 h 22"/>
              <a:gd name="T20" fmla="*/ 2147483647 w 17"/>
              <a:gd name="T21" fmla="*/ 2147483647 h 22"/>
              <a:gd name="T22" fmla="*/ 2147483647 w 17"/>
              <a:gd name="T23" fmla="*/ 2147483647 h 22"/>
              <a:gd name="T24" fmla="*/ 2147483647 w 17"/>
              <a:gd name="T25" fmla="*/ 2147483647 h 22"/>
              <a:gd name="T26" fmla="*/ 2147483647 w 17"/>
              <a:gd name="T27" fmla="*/ 2147483647 h 22"/>
              <a:gd name="T28" fmla="*/ 2147483647 w 17"/>
              <a:gd name="T29" fmla="*/ 2147483647 h 22"/>
              <a:gd name="T30" fmla="*/ 2147483647 w 17"/>
              <a:gd name="T31" fmla="*/ 2147483647 h 22"/>
              <a:gd name="T32" fmla="*/ 2147483647 w 17"/>
              <a:gd name="T33" fmla="*/ 2147483647 h 22"/>
              <a:gd name="T34" fmla="*/ 2147483647 w 17"/>
              <a:gd name="T35" fmla="*/ 2147483647 h 22"/>
              <a:gd name="T36" fmla="*/ 2147483647 w 17"/>
              <a:gd name="T37" fmla="*/ 2147483647 h 22"/>
              <a:gd name="T38" fmla="*/ 2147483647 w 17"/>
              <a:gd name="T39" fmla="*/ 2147483647 h 22"/>
              <a:gd name="T40" fmla="*/ 2147483647 w 17"/>
              <a:gd name="T41" fmla="*/ 2147483647 h 22"/>
              <a:gd name="T42" fmla="*/ 0 w 17"/>
              <a:gd name="T43" fmla="*/ 2147483647 h 22"/>
              <a:gd name="T44" fmla="*/ 0 w 17"/>
              <a:gd name="T45" fmla="*/ 2147483647 h 22"/>
              <a:gd name="T46" fmla="*/ 0 w 17"/>
              <a:gd name="T47" fmla="*/ 2147483647 h 22"/>
              <a:gd name="T48" fmla="*/ 0 w 17"/>
              <a:gd name="T49" fmla="*/ 2147483647 h 22"/>
              <a:gd name="T50" fmla="*/ 0 w 17"/>
              <a:gd name="T51" fmla="*/ 2147483647 h 22"/>
              <a:gd name="T52" fmla="*/ 0 w 17"/>
              <a:gd name="T53" fmla="*/ 2147483647 h 22"/>
              <a:gd name="T54" fmla="*/ 0 w 17"/>
              <a:gd name="T55" fmla="*/ 2147483647 h 22"/>
              <a:gd name="T56" fmla="*/ 2147483647 w 17"/>
              <a:gd name="T57" fmla="*/ 2147483647 h 22"/>
              <a:gd name="T58" fmla="*/ 2147483647 w 17"/>
              <a:gd name="T59" fmla="*/ 2147483647 h 22"/>
              <a:gd name="T60" fmla="*/ 2147483647 w 17"/>
              <a:gd name="T61" fmla="*/ 2147483647 h 22"/>
              <a:gd name="T62" fmla="*/ 2147483647 w 17"/>
              <a:gd name="T63" fmla="*/ 2147483647 h 22"/>
              <a:gd name="T64" fmla="*/ 2147483647 w 17"/>
              <a:gd name="T65" fmla="*/ 0 h 2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22"/>
              <a:gd name="T101" fmla="*/ 17 w 17"/>
              <a:gd name="T102" fmla="*/ 22 h 2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22">
                <a:moveTo>
                  <a:pt x="10" y="0"/>
                </a:moveTo>
                <a:lnTo>
                  <a:pt x="10" y="3"/>
                </a:lnTo>
                <a:lnTo>
                  <a:pt x="12" y="3"/>
                </a:lnTo>
                <a:lnTo>
                  <a:pt x="15" y="3"/>
                </a:lnTo>
                <a:lnTo>
                  <a:pt x="15" y="5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7" y="15"/>
                </a:lnTo>
                <a:lnTo>
                  <a:pt x="17" y="17"/>
                </a:lnTo>
                <a:lnTo>
                  <a:pt x="15" y="17"/>
                </a:lnTo>
                <a:lnTo>
                  <a:pt x="15" y="19"/>
                </a:lnTo>
                <a:lnTo>
                  <a:pt x="12" y="19"/>
                </a:lnTo>
                <a:lnTo>
                  <a:pt x="10" y="19"/>
                </a:lnTo>
                <a:lnTo>
                  <a:pt x="10" y="22"/>
                </a:lnTo>
                <a:lnTo>
                  <a:pt x="8" y="19"/>
                </a:lnTo>
                <a:lnTo>
                  <a:pt x="5" y="19"/>
                </a:lnTo>
                <a:lnTo>
                  <a:pt x="3" y="19"/>
                </a:lnTo>
                <a:lnTo>
                  <a:pt x="3" y="17"/>
                </a:lnTo>
                <a:lnTo>
                  <a:pt x="0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3" y="5"/>
                </a:lnTo>
                <a:lnTo>
                  <a:pt x="3" y="3"/>
                </a:lnTo>
                <a:lnTo>
                  <a:pt x="5" y="3"/>
                </a:lnTo>
                <a:lnTo>
                  <a:pt x="8" y="3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72" name="Freeform 64"/>
          <p:cNvSpPr>
            <a:spLocks/>
          </p:cNvSpPr>
          <p:nvPr/>
        </p:nvSpPr>
        <p:spPr bwMode="auto">
          <a:xfrm>
            <a:off x="4933950" y="2851150"/>
            <a:ext cx="26988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2147483647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2147483647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10" y="0"/>
                </a:moveTo>
                <a:lnTo>
                  <a:pt x="10" y="0"/>
                </a:lnTo>
                <a:lnTo>
                  <a:pt x="12" y="2"/>
                </a:lnTo>
                <a:lnTo>
                  <a:pt x="15" y="2"/>
                </a:lnTo>
                <a:lnTo>
                  <a:pt x="17" y="5"/>
                </a:lnTo>
                <a:lnTo>
                  <a:pt x="17" y="7"/>
                </a:lnTo>
                <a:lnTo>
                  <a:pt x="17" y="9"/>
                </a:lnTo>
                <a:lnTo>
                  <a:pt x="17" y="12"/>
                </a:lnTo>
                <a:lnTo>
                  <a:pt x="17" y="14"/>
                </a:lnTo>
                <a:lnTo>
                  <a:pt x="17" y="16"/>
                </a:lnTo>
                <a:lnTo>
                  <a:pt x="15" y="16"/>
                </a:lnTo>
                <a:lnTo>
                  <a:pt x="15" y="19"/>
                </a:lnTo>
                <a:lnTo>
                  <a:pt x="12" y="19"/>
                </a:lnTo>
                <a:lnTo>
                  <a:pt x="10" y="19"/>
                </a:lnTo>
                <a:lnTo>
                  <a:pt x="8" y="19"/>
                </a:lnTo>
                <a:lnTo>
                  <a:pt x="5" y="19"/>
                </a:lnTo>
                <a:lnTo>
                  <a:pt x="3" y="19"/>
                </a:lnTo>
                <a:lnTo>
                  <a:pt x="3" y="16"/>
                </a:lnTo>
                <a:lnTo>
                  <a:pt x="0" y="16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3" y="2"/>
                </a:lnTo>
                <a:lnTo>
                  <a:pt x="5" y="2"/>
                </a:lnTo>
                <a:lnTo>
                  <a:pt x="8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73" name="Freeform 65"/>
          <p:cNvSpPr>
            <a:spLocks/>
          </p:cNvSpPr>
          <p:nvPr/>
        </p:nvSpPr>
        <p:spPr bwMode="auto">
          <a:xfrm>
            <a:off x="5092700" y="2774950"/>
            <a:ext cx="30163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4" y="3"/>
                </a:lnTo>
                <a:lnTo>
                  <a:pt x="17" y="5"/>
                </a:lnTo>
                <a:lnTo>
                  <a:pt x="17" y="8"/>
                </a:lnTo>
                <a:lnTo>
                  <a:pt x="19" y="10"/>
                </a:lnTo>
                <a:lnTo>
                  <a:pt x="17" y="12"/>
                </a:lnTo>
                <a:lnTo>
                  <a:pt x="17" y="15"/>
                </a:lnTo>
                <a:lnTo>
                  <a:pt x="14" y="17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5" y="17"/>
                </a:lnTo>
                <a:lnTo>
                  <a:pt x="2" y="17"/>
                </a:lnTo>
                <a:lnTo>
                  <a:pt x="2" y="15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0" y="5"/>
                </a:lnTo>
                <a:lnTo>
                  <a:pt x="2" y="5"/>
                </a:lnTo>
                <a:lnTo>
                  <a:pt x="2" y="3"/>
                </a:lnTo>
                <a:lnTo>
                  <a:pt x="5" y="3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74" name="Freeform 66"/>
          <p:cNvSpPr>
            <a:spLocks/>
          </p:cNvSpPr>
          <p:nvPr/>
        </p:nvSpPr>
        <p:spPr bwMode="auto">
          <a:xfrm>
            <a:off x="5084763" y="3136900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0"/>
                </a:lnTo>
                <a:lnTo>
                  <a:pt x="14" y="2"/>
                </a:lnTo>
                <a:lnTo>
                  <a:pt x="17" y="2"/>
                </a:lnTo>
                <a:lnTo>
                  <a:pt x="17" y="5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7" y="14"/>
                </a:lnTo>
                <a:lnTo>
                  <a:pt x="17" y="17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7"/>
                </a:lnTo>
                <a:lnTo>
                  <a:pt x="3" y="17"/>
                </a:lnTo>
                <a:lnTo>
                  <a:pt x="3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3" y="5"/>
                </a:lnTo>
                <a:lnTo>
                  <a:pt x="3" y="2"/>
                </a:lnTo>
                <a:lnTo>
                  <a:pt x="5" y="2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75" name="Freeform 67"/>
          <p:cNvSpPr>
            <a:spLocks/>
          </p:cNvSpPr>
          <p:nvPr/>
        </p:nvSpPr>
        <p:spPr bwMode="auto">
          <a:xfrm>
            <a:off x="4554538" y="3019425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2147483647 w 19"/>
              <a:gd name="T47" fmla="*/ 2147483647 h 19"/>
              <a:gd name="T48" fmla="*/ 0 w 19"/>
              <a:gd name="T49" fmla="*/ 2147483647 h 19"/>
              <a:gd name="T50" fmla="*/ 2147483647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0"/>
                </a:lnTo>
                <a:lnTo>
                  <a:pt x="14" y="3"/>
                </a:lnTo>
                <a:lnTo>
                  <a:pt x="17" y="3"/>
                </a:lnTo>
                <a:lnTo>
                  <a:pt x="17" y="5"/>
                </a:lnTo>
                <a:lnTo>
                  <a:pt x="19" y="8"/>
                </a:lnTo>
                <a:lnTo>
                  <a:pt x="19" y="10"/>
                </a:lnTo>
                <a:lnTo>
                  <a:pt x="19" y="12"/>
                </a:lnTo>
                <a:lnTo>
                  <a:pt x="19" y="15"/>
                </a:lnTo>
                <a:lnTo>
                  <a:pt x="17" y="15"/>
                </a:lnTo>
                <a:lnTo>
                  <a:pt x="17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5" y="17"/>
                </a:lnTo>
                <a:lnTo>
                  <a:pt x="2" y="15"/>
                </a:lnTo>
                <a:lnTo>
                  <a:pt x="2" y="12"/>
                </a:lnTo>
                <a:lnTo>
                  <a:pt x="0" y="10"/>
                </a:lnTo>
                <a:lnTo>
                  <a:pt x="2" y="8"/>
                </a:lnTo>
                <a:lnTo>
                  <a:pt x="2" y="5"/>
                </a:lnTo>
                <a:lnTo>
                  <a:pt x="5" y="3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76" name="Freeform 68"/>
          <p:cNvSpPr>
            <a:spLocks/>
          </p:cNvSpPr>
          <p:nvPr/>
        </p:nvSpPr>
        <p:spPr bwMode="auto">
          <a:xfrm>
            <a:off x="4227513" y="2763838"/>
            <a:ext cx="30162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0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0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4" y="0"/>
                </a:lnTo>
                <a:lnTo>
                  <a:pt x="17" y="3"/>
                </a:lnTo>
                <a:lnTo>
                  <a:pt x="17" y="5"/>
                </a:lnTo>
                <a:lnTo>
                  <a:pt x="19" y="7"/>
                </a:lnTo>
                <a:lnTo>
                  <a:pt x="19" y="10"/>
                </a:lnTo>
                <a:lnTo>
                  <a:pt x="17" y="12"/>
                </a:lnTo>
                <a:lnTo>
                  <a:pt x="17" y="15"/>
                </a:lnTo>
                <a:lnTo>
                  <a:pt x="14" y="17"/>
                </a:lnTo>
                <a:lnTo>
                  <a:pt x="12" y="17"/>
                </a:lnTo>
                <a:lnTo>
                  <a:pt x="9" y="19"/>
                </a:lnTo>
                <a:lnTo>
                  <a:pt x="7" y="17"/>
                </a:lnTo>
                <a:lnTo>
                  <a:pt x="5" y="17"/>
                </a:lnTo>
                <a:lnTo>
                  <a:pt x="2" y="15"/>
                </a:lnTo>
                <a:lnTo>
                  <a:pt x="2" y="12"/>
                </a:lnTo>
                <a:lnTo>
                  <a:pt x="0" y="10"/>
                </a:lnTo>
                <a:lnTo>
                  <a:pt x="0" y="7"/>
                </a:lnTo>
                <a:lnTo>
                  <a:pt x="2" y="5"/>
                </a:lnTo>
                <a:lnTo>
                  <a:pt x="2" y="3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77" name="Freeform 69"/>
          <p:cNvSpPr>
            <a:spLocks/>
          </p:cNvSpPr>
          <p:nvPr/>
        </p:nvSpPr>
        <p:spPr bwMode="auto">
          <a:xfrm>
            <a:off x="4422775" y="2790825"/>
            <a:ext cx="30163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2147483647 h 19"/>
              <a:gd name="T4" fmla="*/ 2147483647 w 19"/>
              <a:gd name="T5" fmla="*/ 2147483647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2147483647 h 19"/>
              <a:gd name="T62" fmla="*/ 2147483647 w 19"/>
              <a:gd name="T63" fmla="*/ 2147483647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2"/>
                </a:lnTo>
                <a:lnTo>
                  <a:pt x="14" y="2"/>
                </a:lnTo>
                <a:lnTo>
                  <a:pt x="17" y="5"/>
                </a:lnTo>
                <a:lnTo>
                  <a:pt x="17" y="7"/>
                </a:lnTo>
                <a:lnTo>
                  <a:pt x="19" y="9"/>
                </a:lnTo>
                <a:lnTo>
                  <a:pt x="19" y="12"/>
                </a:lnTo>
                <a:lnTo>
                  <a:pt x="17" y="14"/>
                </a:lnTo>
                <a:lnTo>
                  <a:pt x="17" y="16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6"/>
                </a:lnTo>
                <a:lnTo>
                  <a:pt x="3" y="14"/>
                </a:lnTo>
                <a:lnTo>
                  <a:pt x="0" y="12"/>
                </a:lnTo>
                <a:lnTo>
                  <a:pt x="0" y="9"/>
                </a:lnTo>
                <a:lnTo>
                  <a:pt x="3" y="7"/>
                </a:lnTo>
                <a:lnTo>
                  <a:pt x="3" y="5"/>
                </a:lnTo>
                <a:lnTo>
                  <a:pt x="5" y="2"/>
                </a:lnTo>
                <a:lnTo>
                  <a:pt x="7" y="2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78" name="Freeform 70"/>
          <p:cNvSpPr>
            <a:spLocks/>
          </p:cNvSpPr>
          <p:nvPr/>
        </p:nvSpPr>
        <p:spPr bwMode="auto">
          <a:xfrm>
            <a:off x="4694238" y="2774950"/>
            <a:ext cx="25400" cy="30163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0 h 19"/>
              <a:gd name="T6" fmla="*/ 2147483647 w 16"/>
              <a:gd name="T7" fmla="*/ 2147483647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0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0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2147483647 h 19"/>
              <a:gd name="T60" fmla="*/ 2147483647 w 16"/>
              <a:gd name="T61" fmla="*/ 0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7" y="0"/>
                </a:moveTo>
                <a:lnTo>
                  <a:pt x="9" y="0"/>
                </a:lnTo>
                <a:lnTo>
                  <a:pt x="12" y="0"/>
                </a:lnTo>
                <a:lnTo>
                  <a:pt x="12" y="3"/>
                </a:lnTo>
                <a:lnTo>
                  <a:pt x="14" y="3"/>
                </a:lnTo>
                <a:lnTo>
                  <a:pt x="14" y="5"/>
                </a:lnTo>
                <a:lnTo>
                  <a:pt x="16" y="5"/>
                </a:lnTo>
                <a:lnTo>
                  <a:pt x="16" y="8"/>
                </a:lnTo>
                <a:lnTo>
                  <a:pt x="16" y="10"/>
                </a:lnTo>
                <a:lnTo>
                  <a:pt x="16" y="12"/>
                </a:lnTo>
                <a:lnTo>
                  <a:pt x="16" y="15"/>
                </a:lnTo>
                <a:lnTo>
                  <a:pt x="14" y="15"/>
                </a:lnTo>
                <a:lnTo>
                  <a:pt x="14" y="17"/>
                </a:lnTo>
                <a:lnTo>
                  <a:pt x="12" y="17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4" y="19"/>
                </a:lnTo>
                <a:lnTo>
                  <a:pt x="2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0" y="5"/>
                </a:lnTo>
                <a:lnTo>
                  <a:pt x="2" y="3"/>
                </a:lnTo>
                <a:lnTo>
                  <a:pt x="4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79" name="Freeform 71"/>
          <p:cNvSpPr>
            <a:spLocks/>
          </p:cNvSpPr>
          <p:nvPr/>
        </p:nvSpPr>
        <p:spPr bwMode="auto">
          <a:xfrm>
            <a:off x="3859213" y="2843213"/>
            <a:ext cx="25400" cy="30162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0 h 19"/>
              <a:gd name="T6" fmla="*/ 2147483647 w 16"/>
              <a:gd name="T7" fmla="*/ 0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0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0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0 h 19"/>
              <a:gd name="T60" fmla="*/ 2147483647 w 16"/>
              <a:gd name="T61" fmla="*/ 0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7" y="0"/>
                </a:moveTo>
                <a:lnTo>
                  <a:pt x="9" y="0"/>
                </a:lnTo>
                <a:lnTo>
                  <a:pt x="12" y="0"/>
                </a:lnTo>
                <a:lnTo>
                  <a:pt x="14" y="2"/>
                </a:lnTo>
                <a:lnTo>
                  <a:pt x="16" y="5"/>
                </a:lnTo>
                <a:lnTo>
                  <a:pt x="16" y="7"/>
                </a:lnTo>
                <a:lnTo>
                  <a:pt x="16" y="10"/>
                </a:lnTo>
                <a:lnTo>
                  <a:pt x="16" y="12"/>
                </a:lnTo>
                <a:lnTo>
                  <a:pt x="14" y="14"/>
                </a:lnTo>
                <a:lnTo>
                  <a:pt x="14" y="17"/>
                </a:lnTo>
                <a:lnTo>
                  <a:pt x="12" y="17"/>
                </a:lnTo>
                <a:lnTo>
                  <a:pt x="9" y="19"/>
                </a:lnTo>
                <a:lnTo>
                  <a:pt x="7" y="19"/>
                </a:lnTo>
                <a:lnTo>
                  <a:pt x="4" y="17"/>
                </a:lnTo>
                <a:lnTo>
                  <a:pt x="2" y="17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80" name="Freeform 72"/>
          <p:cNvSpPr>
            <a:spLocks/>
          </p:cNvSpPr>
          <p:nvPr/>
        </p:nvSpPr>
        <p:spPr bwMode="auto">
          <a:xfrm>
            <a:off x="3527425" y="3032125"/>
            <a:ext cx="30163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0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2147483647 w 19"/>
              <a:gd name="T47" fmla="*/ 2147483647 h 19"/>
              <a:gd name="T48" fmla="*/ 0 w 19"/>
              <a:gd name="T49" fmla="*/ 2147483647 h 19"/>
              <a:gd name="T50" fmla="*/ 2147483647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0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0"/>
                </a:lnTo>
                <a:lnTo>
                  <a:pt x="17" y="2"/>
                </a:lnTo>
                <a:lnTo>
                  <a:pt x="17" y="4"/>
                </a:lnTo>
                <a:lnTo>
                  <a:pt x="19" y="4"/>
                </a:lnTo>
                <a:lnTo>
                  <a:pt x="19" y="7"/>
                </a:lnTo>
                <a:lnTo>
                  <a:pt x="19" y="9"/>
                </a:lnTo>
                <a:lnTo>
                  <a:pt x="19" y="11"/>
                </a:lnTo>
                <a:lnTo>
                  <a:pt x="17" y="14"/>
                </a:lnTo>
                <a:lnTo>
                  <a:pt x="17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6"/>
                </a:lnTo>
                <a:lnTo>
                  <a:pt x="3" y="14"/>
                </a:lnTo>
                <a:lnTo>
                  <a:pt x="3" y="11"/>
                </a:lnTo>
                <a:lnTo>
                  <a:pt x="0" y="9"/>
                </a:lnTo>
                <a:lnTo>
                  <a:pt x="3" y="7"/>
                </a:lnTo>
                <a:lnTo>
                  <a:pt x="3" y="4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81" name="Freeform 73"/>
          <p:cNvSpPr>
            <a:spLocks/>
          </p:cNvSpPr>
          <p:nvPr/>
        </p:nvSpPr>
        <p:spPr bwMode="auto">
          <a:xfrm>
            <a:off x="3903663" y="3268663"/>
            <a:ext cx="26987" cy="30162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2147483647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2147483647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10" y="0"/>
                </a:moveTo>
                <a:lnTo>
                  <a:pt x="10" y="0"/>
                </a:lnTo>
                <a:lnTo>
                  <a:pt x="12" y="0"/>
                </a:lnTo>
                <a:lnTo>
                  <a:pt x="14" y="2"/>
                </a:lnTo>
                <a:lnTo>
                  <a:pt x="17" y="5"/>
                </a:lnTo>
                <a:lnTo>
                  <a:pt x="17" y="7"/>
                </a:lnTo>
                <a:lnTo>
                  <a:pt x="17" y="9"/>
                </a:lnTo>
                <a:lnTo>
                  <a:pt x="17" y="12"/>
                </a:lnTo>
                <a:lnTo>
                  <a:pt x="17" y="14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7"/>
                </a:lnTo>
                <a:lnTo>
                  <a:pt x="3" y="14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3" y="5"/>
                </a:lnTo>
                <a:lnTo>
                  <a:pt x="3" y="2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82" name="Freeform 74"/>
          <p:cNvSpPr>
            <a:spLocks/>
          </p:cNvSpPr>
          <p:nvPr/>
        </p:nvSpPr>
        <p:spPr bwMode="auto">
          <a:xfrm>
            <a:off x="4452938" y="3181350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2147483647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2147483647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2" y="3"/>
                </a:lnTo>
                <a:lnTo>
                  <a:pt x="14" y="3"/>
                </a:lnTo>
                <a:lnTo>
                  <a:pt x="17" y="3"/>
                </a:lnTo>
                <a:lnTo>
                  <a:pt x="17" y="5"/>
                </a:lnTo>
                <a:lnTo>
                  <a:pt x="17" y="8"/>
                </a:lnTo>
                <a:lnTo>
                  <a:pt x="19" y="10"/>
                </a:lnTo>
                <a:lnTo>
                  <a:pt x="19" y="12"/>
                </a:lnTo>
                <a:lnTo>
                  <a:pt x="17" y="15"/>
                </a:lnTo>
                <a:lnTo>
                  <a:pt x="17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2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2" y="5"/>
                </a:lnTo>
                <a:lnTo>
                  <a:pt x="2" y="3"/>
                </a:lnTo>
                <a:lnTo>
                  <a:pt x="5" y="3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83" name="Freeform 75"/>
          <p:cNvSpPr>
            <a:spLocks/>
          </p:cNvSpPr>
          <p:nvPr/>
        </p:nvSpPr>
        <p:spPr bwMode="auto">
          <a:xfrm>
            <a:off x="4164013" y="2930525"/>
            <a:ext cx="25400" cy="30163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2147483647 h 19"/>
              <a:gd name="T6" fmla="*/ 2147483647 w 16"/>
              <a:gd name="T7" fmla="*/ 2147483647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0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0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2147483647 h 19"/>
              <a:gd name="T60" fmla="*/ 2147483647 w 16"/>
              <a:gd name="T61" fmla="*/ 2147483647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7" y="0"/>
                </a:moveTo>
                <a:lnTo>
                  <a:pt x="9" y="0"/>
                </a:lnTo>
                <a:lnTo>
                  <a:pt x="11" y="2"/>
                </a:lnTo>
                <a:lnTo>
                  <a:pt x="14" y="4"/>
                </a:lnTo>
                <a:lnTo>
                  <a:pt x="16" y="7"/>
                </a:lnTo>
                <a:lnTo>
                  <a:pt x="16" y="9"/>
                </a:lnTo>
                <a:lnTo>
                  <a:pt x="16" y="11"/>
                </a:lnTo>
                <a:lnTo>
                  <a:pt x="16" y="14"/>
                </a:lnTo>
                <a:lnTo>
                  <a:pt x="14" y="16"/>
                </a:lnTo>
                <a:lnTo>
                  <a:pt x="11" y="19"/>
                </a:lnTo>
                <a:lnTo>
                  <a:pt x="9" y="19"/>
                </a:lnTo>
                <a:lnTo>
                  <a:pt x="7" y="19"/>
                </a:lnTo>
                <a:lnTo>
                  <a:pt x="4" y="19"/>
                </a:lnTo>
                <a:lnTo>
                  <a:pt x="2" y="19"/>
                </a:lnTo>
                <a:lnTo>
                  <a:pt x="2" y="16"/>
                </a:lnTo>
                <a:lnTo>
                  <a:pt x="0" y="16"/>
                </a:lnTo>
                <a:lnTo>
                  <a:pt x="0" y="14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2" y="4"/>
                </a:lnTo>
                <a:lnTo>
                  <a:pt x="2" y="2"/>
                </a:lnTo>
                <a:lnTo>
                  <a:pt x="4" y="2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84" name="Freeform 76"/>
          <p:cNvSpPr>
            <a:spLocks/>
          </p:cNvSpPr>
          <p:nvPr/>
        </p:nvSpPr>
        <p:spPr bwMode="auto">
          <a:xfrm>
            <a:off x="3911600" y="3065463"/>
            <a:ext cx="25400" cy="33337"/>
          </a:xfrm>
          <a:custGeom>
            <a:avLst/>
            <a:gdLst>
              <a:gd name="T0" fmla="*/ 2147483647 w 16"/>
              <a:gd name="T1" fmla="*/ 0 h 21"/>
              <a:gd name="T2" fmla="*/ 2147483647 w 16"/>
              <a:gd name="T3" fmla="*/ 2147483647 h 21"/>
              <a:gd name="T4" fmla="*/ 2147483647 w 16"/>
              <a:gd name="T5" fmla="*/ 2147483647 h 21"/>
              <a:gd name="T6" fmla="*/ 2147483647 w 16"/>
              <a:gd name="T7" fmla="*/ 2147483647 h 21"/>
              <a:gd name="T8" fmla="*/ 2147483647 w 16"/>
              <a:gd name="T9" fmla="*/ 2147483647 h 21"/>
              <a:gd name="T10" fmla="*/ 2147483647 w 16"/>
              <a:gd name="T11" fmla="*/ 2147483647 h 21"/>
              <a:gd name="T12" fmla="*/ 2147483647 w 16"/>
              <a:gd name="T13" fmla="*/ 2147483647 h 21"/>
              <a:gd name="T14" fmla="*/ 2147483647 w 16"/>
              <a:gd name="T15" fmla="*/ 2147483647 h 21"/>
              <a:gd name="T16" fmla="*/ 2147483647 w 16"/>
              <a:gd name="T17" fmla="*/ 2147483647 h 21"/>
              <a:gd name="T18" fmla="*/ 2147483647 w 16"/>
              <a:gd name="T19" fmla="*/ 2147483647 h 21"/>
              <a:gd name="T20" fmla="*/ 2147483647 w 16"/>
              <a:gd name="T21" fmla="*/ 2147483647 h 21"/>
              <a:gd name="T22" fmla="*/ 2147483647 w 16"/>
              <a:gd name="T23" fmla="*/ 2147483647 h 21"/>
              <a:gd name="T24" fmla="*/ 2147483647 w 16"/>
              <a:gd name="T25" fmla="*/ 2147483647 h 21"/>
              <a:gd name="T26" fmla="*/ 2147483647 w 16"/>
              <a:gd name="T27" fmla="*/ 2147483647 h 21"/>
              <a:gd name="T28" fmla="*/ 2147483647 w 16"/>
              <a:gd name="T29" fmla="*/ 2147483647 h 21"/>
              <a:gd name="T30" fmla="*/ 2147483647 w 16"/>
              <a:gd name="T31" fmla="*/ 2147483647 h 21"/>
              <a:gd name="T32" fmla="*/ 2147483647 w 16"/>
              <a:gd name="T33" fmla="*/ 2147483647 h 21"/>
              <a:gd name="T34" fmla="*/ 2147483647 w 16"/>
              <a:gd name="T35" fmla="*/ 2147483647 h 21"/>
              <a:gd name="T36" fmla="*/ 2147483647 w 16"/>
              <a:gd name="T37" fmla="*/ 2147483647 h 21"/>
              <a:gd name="T38" fmla="*/ 2147483647 w 16"/>
              <a:gd name="T39" fmla="*/ 2147483647 h 21"/>
              <a:gd name="T40" fmla="*/ 2147483647 w 16"/>
              <a:gd name="T41" fmla="*/ 2147483647 h 21"/>
              <a:gd name="T42" fmla="*/ 0 w 16"/>
              <a:gd name="T43" fmla="*/ 2147483647 h 21"/>
              <a:gd name="T44" fmla="*/ 0 w 16"/>
              <a:gd name="T45" fmla="*/ 2147483647 h 21"/>
              <a:gd name="T46" fmla="*/ 0 w 16"/>
              <a:gd name="T47" fmla="*/ 2147483647 h 21"/>
              <a:gd name="T48" fmla="*/ 0 w 16"/>
              <a:gd name="T49" fmla="*/ 2147483647 h 21"/>
              <a:gd name="T50" fmla="*/ 0 w 16"/>
              <a:gd name="T51" fmla="*/ 2147483647 h 21"/>
              <a:gd name="T52" fmla="*/ 0 w 16"/>
              <a:gd name="T53" fmla="*/ 2147483647 h 21"/>
              <a:gd name="T54" fmla="*/ 0 w 16"/>
              <a:gd name="T55" fmla="*/ 2147483647 h 21"/>
              <a:gd name="T56" fmla="*/ 2147483647 w 16"/>
              <a:gd name="T57" fmla="*/ 2147483647 h 21"/>
              <a:gd name="T58" fmla="*/ 2147483647 w 16"/>
              <a:gd name="T59" fmla="*/ 2147483647 h 21"/>
              <a:gd name="T60" fmla="*/ 2147483647 w 16"/>
              <a:gd name="T61" fmla="*/ 2147483647 h 21"/>
              <a:gd name="T62" fmla="*/ 2147483647 w 16"/>
              <a:gd name="T63" fmla="*/ 2147483647 h 21"/>
              <a:gd name="T64" fmla="*/ 2147483647 w 16"/>
              <a:gd name="T65" fmla="*/ 0 h 2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21"/>
              <a:gd name="T101" fmla="*/ 16 w 16"/>
              <a:gd name="T102" fmla="*/ 21 h 2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21">
                <a:moveTo>
                  <a:pt x="7" y="0"/>
                </a:moveTo>
                <a:lnTo>
                  <a:pt x="9" y="2"/>
                </a:lnTo>
                <a:lnTo>
                  <a:pt x="12" y="2"/>
                </a:lnTo>
                <a:lnTo>
                  <a:pt x="14" y="2"/>
                </a:lnTo>
                <a:lnTo>
                  <a:pt x="14" y="5"/>
                </a:lnTo>
                <a:lnTo>
                  <a:pt x="16" y="5"/>
                </a:lnTo>
                <a:lnTo>
                  <a:pt x="16" y="7"/>
                </a:lnTo>
                <a:lnTo>
                  <a:pt x="16" y="9"/>
                </a:lnTo>
                <a:lnTo>
                  <a:pt x="16" y="12"/>
                </a:lnTo>
                <a:lnTo>
                  <a:pt x="16" y="14"/>
                </a:lnTo>
                <a:lnTo>
                  <a:pt x="16" y="17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21"/>
                </a:lnTo>
                <a:lnTo>
                  <a:pt x="7" y="19"/>
                </a:lnTo>
                <a:lnTo>
                  <a:pt x="5" y="19"/>
                </a:lnTo>
                <a:lnTo>
                  <a:pt x="2" y="19"/>
                </a:lnTo>
                <a:lnTo>
                  <a:pt x="2" y="17"/>
                </a:lnTo>
                <a:lnTo>
                  <a:pt x="0" y="17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2" y="5"/>
                </a:lnTo>
                <a:lnTo>
                  <a:pt x="2" y="2"/>
                </a:lnTo>
                <a:lnTo>
                  <a:pt x="5" y="2"/>
                </a:lnTo>
                <a:lnTo>
                  <a:pt x="7" y="2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85" name="Freeform 77"/>
          <p:cNvSpPr>
            <a:spLocks/>
          </p:cNvSpPr>
          <p:nvPr/>
        </p:nvSpPr>
        <p:spPr bwMode="auto">
          <a:xfrm>
            <a:off x="4156075" y="3128963"/>
            <a:ext cx="25400" cy="30162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2147483647 h 19"/>
              <a:gd name="T6" fmla="*/ 2147483647 w 16"/>
              <a:gd name="T7" fmla="*/ 2147483647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2147483647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2147483647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2147483647 h 19"/>
              <a:gd name="T60" fmla="*/ 2147483647 w 16"/>
              <a:gd name="T61" fmla="*/ 2147483647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9" y="0"/>
                </a:moveTo>
                <a:lnTo>
                  <a:pt x="9" y="0"/>
                </a:lnTo>
                <a:lnTo>
                  <a:pt x="12" y="3"/>
                </a:lnTo>
                <a:lnTo>
                  <a:pt x="14" y="3"/>
                </a:lnTo>
                <a:lnTo>
                  <a:pt x="16" y="5"/>
                </a:lnTo>
                <a:lnTo>
                  <a:pt x="16" y="7"/>
                </a:lnTo>
                <a:lnTo>
                  <a:pt x="16" y="10"/>
                </a:lnTo>
                <a:lnTo>
                  <a:pt x="16" y="12"/>
                </a:lnTo>
                <a:lnTo>
                  <a:pt x="16" y="14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2" y="17"/>
                </a:lnTo>
                <a:lnTo>
                  <a:pt x="2" y="14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2" y="5"/>
                </a:lnTo>
                <a:lnTo>
                  <a:pt x="2" y="3"/>
                </a:lnTo>
                <a:lnTo>
                  <a:pt x="5" y="3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86" name="Freeform 78"/>
          <p:cNvSpPr>
            <a:spLocks/>
          </p:cNvSpPr>
          <p:nvPr/>
        </p:nvSpPr>
        <p:spPr bwMode="auto">
          <a:xfrm>
            <a:off x="4257675" y="3276600"/>
            <a:ext cx="30163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4" y="2"/>
                </a:lnTo>
                <a:lnTo>
                  <a:pt x="16" y="2"/>
                </a:lnTo>
                <a:lnTo>
                  <a:pt x="16" y="4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6" y="14"/>
                </a:lnTo>
                <a:lnTo>
                  <a:pt x="16" y="16"/>
                </a:lnTo>
                <a:lnTo>
                  <a:pt x="14" y="16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5" y="16"/>
                </a:lnTo>
                <a:lnTo>
                  <a:pt x="2" y="16"/>
                </a:lnTo>
                <a:lnTo>
                  <a:pt x="2" y="14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2" y="4"/>
                </a:lnTo>
                <a:lnTo>
                  <a:pt x="2" y="2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87" name="Freeform 79"/>
          <p:cNvSpPr>
            <a:spLocks/>
          </p:cNvSpPr>
          <p:nvPr/>
        </p:nvSpPr>
        <p:spPr bwMode="auto">
          <a:xfrm>
            <a:off x="5018088" y="2925763"/>
            <a:ext cx="25400" cy="30162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0 h 19"/>
              <a:gd name="T6" fmla="*/ 2147483647 w 16"/>
              <a:gd name="T7" fmla="*/ 0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0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0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0 h 19"/>
              <a:gd name="T60" fmla="*/ 2147483647 w 16"/>
              <a:gd name="T61" fmla="*/ 0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9" y="0"/>
                </a:moveTo>
                <a:lnTo>
                  <a:pt x="9" y="0"/>
                </a:lnTo>
                <a:lnTo>
                  <a:pt x="11" y="0"/>
                </a:lnTo>
                <a:lnTo>
                  <a:pt x="14" y="0"/>
                </a:lnTo>
                <a:lnTo>
                  <a:pt x="14" y="3"/>
                </a:lnTo>
                <a:lnTo>
                  <a:pt x="16" y="3"/>
                </a:lnTo>
                <a:lnTo>
                  <a:pt x="16" y="5"/>
                </a:lnTo>
                <a:lnTo>
                  <a:pt x="16" y="7"/>
                </a:lnTo>
                <a:lnTo>
                  <a:pt x="16" y="10"/>
                </a:lnTo>
                <a:lnTo>
                  <a:pt x="16" y="12"/>
                </a:lnTo>
                <a:lnTo>
                  <a:pt x="16" y="14"/>
                </a:lnTo>
                <a:lnTo>
                  <a:pt x="14" y="17"/>
                </a:lnTo>
                <a:lnTo>
                  <a:pt x="11" y="17"/>
                </a:lnTo>
                <a:lnTo>
                  <a:pt x="9" y="19"/>
                </a:lnTo>
                <a:lnTo>
                  <a:pt x="7" y="19"/>
                </a:lnTo>
                <a:lnTo>
                  <a:pt x="4" y="17"/>
                </a:lnTo>
                <a:lnTo>
                  <a:pt x="2" y="17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2" y="3"/>
                </a:lnTo>
                <a:lnTo>
                  <a:pt x="2" y="0"/>
                </a:lnTo>
                <a:lnTo>
                  <a:pt x="4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88" name="Freeform 80"/>
          <p:cNvSpPr>
            <a:spLocks/>
          </p:cNvSpPr>
          <p:nvPr/>
        </p:nvSpPr>
        <p:spPr bwMode="auto">
          <a:xfrm>
            <a:off x="5126038" y="3038475"/>
            <a:ext cx="26987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0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2147483647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2147483647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0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10" y="0"/>
                </a:moveTo>
                <a:lnTo>
                  <a:pt x="10" y="0"/>
                </a:lnTo>
                <a:lnTo>
                  <a:pt x="12" y="0"/>
                </a:lnTo>
                <a:lnTo>
                  <a:pt x="14" y="0"/>
                </a:lnTo>
                <a:lnTo>
                  <a:pt x="14" y="3"/>
                </a:lnTo>
                <a:lnTo>
                  <a:pt x="17" y="3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7" y="15"/>
                </a:lnTo>
                <a:lnTo>
                  <a:pt x="14" y="15"/>
                </a:lnTo>
                <a:lnTo>
                  <a:pt x="14" y="17"/>
                </a:lnTo>
                <a:lnTo>
                  <a:pt x="12" y="17"/>
                </a:lnTo>
                <a:lnTo>
                  <a:pt x="10" y="19"/>
                </a:lnTo>
                <a:lnTo>
                  <a:pt x="7" y="19"/>
                </a:lnTo>
                <a:lnTo>
                  <a:pt x="5" y="17"/>
                </a:lnTo>
                <a:lnTo>
                  <a:pt x="3" y="15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3" y="3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89" name="Freeform 81"/>
          <p:cNvSpPr>
            <a:spLocks/>
          </p:cNvSpPr>
          <p:nvPr/>
        </p:nvSpPr>
        <p:spPr bwMode="auto">
          <a:xfrm>
            <a:off x="4629150" y="3121025"/>
            <a:ext cx="26988" cy="34925"/>
          </a:xfrm>
          <a:custGeom>
            <a:avLst/>
            <a:gdLst>
              <a:gd name="T0" fmla="*/ 2147483647 w 17"/>
              <a:gd name="T1" fmla="*/ 0 h 22"/>
              <a:gd name="T2" fmla="*/ 2147483647 w 17"/>
              <a:gd name="T3" fmla="*/ 2147483647 h 22"/>
              <a:gd name="T4" fmla="*/ 2147483647 w 17"/>
              <a:gd name="T5" fmla="*/ 2147483647 h 22"/>
              <a:gd name="T6" fmla="*/ 2147483647 w 17"/>
              <a:gd name="T7" fmla="*/ 2147483647 h 22"/>
              <a:gd name="T8" fmla="*/ 2147483647 w 17"/>
              <a:gd name="T9" fmla="*/ 2147483647 h 22"/>
              <a:gd name="T10" fmla="*/ 2147483647 w 17"/>
              <a:gd name="T11" fmla="*/ 2147483647 h 22"/>
              <a:gd name="T12" fmla="*/ 2147483647 w 17"/>
              <a:gd name="T13" fmla="*/ 2147483647 h 22"/>
              <a:gd name="T14" fmla="*/ 2147483647 w 17"/>
              <a:gd name="T15" fmla="*/ 2147483647 h 22"/>
              <a:gd name="T16" fmla="*/ 2147483647 w 17"/>
              <a:gd name="T17" fmla="*/ 2147483647 h 22"/>
              <a:gd name="T18" fmla="*/ 2147483647 w 17"/>
              <a:gd name="T19" fmla="*/ 2147483647 h 22"/>
              <a:gd name="T20" fmla="*/ 2147483647 w 17"/>
              <a:gd name="T21" fmla="*/ 2147483647 h 22"/>
              <a:gd name="T22" fmla="*/ 2147483647 w 17"/>
              <a:gd name="T23" fmla="*/ 2147483647 h 22"/>
              <a:gd name="T24" fmla="*/ 2147483647 w 17"/>
              <a:gd name="T25" fmla="*/ 2147483647 h 22"/>
              <a:gd name="T26" fmla="*/ 2147483647 w 17"/>
              <a:gd name="T27" fmla="*/ 2147483647 h 22"/>
              <a:gd name="T28" fmla="*/ 2147483647 w 17"/>
              <a:gd name="T29" fmla="*/ 2147483647 h 22"/>
              <a:gd name="T30" fmla="*/ 2147483647 w 17"/>
              <a:gd name="T31" fmla="*/ 2147483647 h 22"/>
              <a:gd name="T32" fmla="*/ 2147483647 w 17"/>
              <a:gd name="T33" fmla="*/ 2147483647 h 22"/>
              <a:gd name="T34" fmla="*/ 2147483647 w 17"/>
              <a:gd name="T35" fmla="*/ 2147483647 h 22"/>
              <a:gd name="T36" fmla="*/ 2147483647 w 17"/>
              <a:gd name="T37" fmla="*/ 2147483647 h 22"/>
              <a:gd name="T38" fmla="*/ 2147483647 w 17"/>
              <a:gd name="T39" fmla="*/ 2147483647 h 22"/>
              <a:gd name="T40" fmla="*/ 2147483647 w 17"/>
              <a:gd name="T41" fmla="*/ 2147483647 h 22"/>
              <a:gd name="T42" fmla="*/ 0 w 17"/>
              <a:gd name="T43" fmla="*/ 2147483647 h 22"/>
              <a:gd name="T44" fmla="*/ 0 w 17"/>
              <a:gd name="T45" fmla="*/ 2147483647 h 22"/>
              <a:gd name="T46" fmla="*/ 0 w 17"/>
              <a:gd name="T47" fmla="*/ 2147483647 h 22"/>
              <a:gd name="T48" fmla="*/ 0 w 17"/>
              <a:gd name="T49" fmla="*/ 2147483647 h 22"/>
              <a:gd name="T50" fmla="*/ 0 w 17"/>
              <a:gd name="T51" fmla="*/ 2147483647 h 22"/>
              <a:gd name="T52" fmla="*/ 0 w 17"/>
              <a:gd name="T53" fmla="*/ 2147483647 h 22"/>
              <a:gd name="T54" fmla="*/ 0 w 17"/>
              <a:gd name="T55" fmla="*/ 2147483647 h 22"/>
              <a:gd name="T56" fmla="*/ 2147483647 w 17"/>
              <a:gd name="T57" fmla="*/ 2147483647 h 22"/>
              <a:gd name="T58" fmla="*/ 2147483647 w 17"/>
              <a:gd name="T59" fmla="*/ 2147483647 h 22"/>
              <a:gd name="T60" fmla="*/ 2147483647 w 17"/>
              <a:gd name="T61" fmla="*/ 2147483647 h 22"/>
              <a:gd name="T62" fmla="*/ 2147483647 w 17"/>
              <a:gd name="T63" fmla="*/ 2147483647 h 22"/>
              <a:gd name="T64" fmla="*/ 2147483647 w 17"/>
              <a:gd name="T65" fmla="*/ 0 h 2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22"/>
              <a:gd name="T101" fmla="*/ 17 w 17"/>
              <a:gd name="T102" fmla="*/ 22 h 2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22">
                <a:moveTo>
                  <a:pt x="10" y="0"/>
                </a:moveTo>
                <a:lnTo>
                  <a:pt x="10" y="3"/>
                </a:lnTo>
                <a:lnTo>
                  <a:pt x="12" y="3"/>
                </a:lnTo>
                <a:lnTo>
                  <a:pt x="15" y="3"/>
                </a:lnTo>
                <a:lnTo>
                  <a:pt x="15" y="5"/>
                </a:lnTo>
                <a:lnTo>
                  <a:pt x="17" y="5"/>
                </a:lnTo>
                <a:lnTo>
                  <a:pt x="17" y="8"/>
                </a:lnTo>
                <a:lnTo>
                  <a:pt x="17" y="10"/>
                </a:lnTo>
                <a:lnTo>
                  <a:pt x="17" y="12"/>
                </a:lnTo>
                <a:lnTo>
                  <a:pt x="17" y="15"/>
                </a:lnTo>
                <a:lnTo>
                  <a:pt x="17" y="17"/>
                </a:lnTo>
                <a:lnTo>
                  <a:pt x="15" y="17"/>
                </a:lnTo>
                <a:lnTo>
                  <a:pt x="15" y="19"/>
                </a:lnTo>
                <a:lnTo>
                  <a:pt x="12" y="19"/>
                </a:lnTo>
                <a:lnTo>
                  <a:pt x="10" y="19"/>
                </a:lnTo>
                <a:lnTo>
                  <a:pt x="10" y="22"/>
                </a:lnTo>
                <a:lnTo>
                  <a:pt x="8" y="19"/>
                </a:lnTo>
                <a:lnTo>
                  <a:pt x="5" y="19"/>
                </a:lnTo>
                <a:lnTo>
                  <a:pt x="3" y="19"/>
                </a:lnTo>
                <a:lnTo>
                  <a:pt x="3" y="17"/>
                </a:lnTo>
                <a:lnTo>
                  <a:pt x="0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0" y="5"/>
                </a:lnTo>
                <a:lnTo>
                  <a:pt x="3" y="5"/>
                </a:lnTo>
                <a:lnTo>
                  <a:pt x="3" y="3"/>
                </a:lnTo>
                <a:lnTo>
                  <a:pt x="5" y="3"/>
                </a:lnTo>
                <a:lnTo>
                  <a:pt x="8" y="3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90" name="Freeform 82"/>
          <p:cNvSpPr>
            <a:spLocks/>
          </p:cNvSpPr>
          <p:nvPr/>
        </p:nvSpPr>
        <p:spPr bwMode="auto">
          <a:xfrm>
            <a:off x="5183188" y="2900363"/>
            <a:ext cx="25400" cy="33337"/>
          </a:xfrm>
          <a:custGeom>
            <a:avLst/>
            <a:gdLst>
              <a:gd name="T0" fmla="*/ 2147483647 w 16"/>
              <a:gd name="T1" fmla="*/ 0 h 21"/>
              <a:gd name="T2" fmla="*/ 2147483647 w 16"/>
              <a:gd name="T3" fmla="*/ 2147483647 h 21"/>
              <a:gd name="T4" fmla="*/ 2147483647 w 16"/>
              <a:gd name="T5" fmla="*/ 2147483647 h 21"/>
              <a:gd name="T6" fmla="*/ 2147483647 w 16"/>
              <a:gd name="T7" fmla="*/ 2147483647 h 21"/>
              <a:gd name="T8" fmla="*/ 2147483647 w 16"/>
              <a:gd name="T9" fmla="*/ 2147483647 h 21"/>
              <a:gd name="T10" fmla="*/ 2147483647 w 16"/>
              <a:gd name="T11" fmla="*/ 2147483647 h 21"/>
              <a:gd name="T12" fmla="*/ 2147483647 w 16"/>
              <a:gd name="T13" fmla="*/ 2147483647 h 21"/>
              <a:gd name="T14" fmla="*/ 2147483647 w 16"/>
              <a:gd name="T15" fmla="*/ 2147483647 h 21"/>
              <a:gd name="T16" fmla="*/ 2147483647 w 16"/>
              <a:gd name="T17" fmla="*/ 2147483647 h 21"/>
              <a:gd name="T18" fmla="*/ 2147483647 w 16"/>
              <a:gd name="T19" fmla="*/ 2147483647 h 21"/>
              <a:gd name="T20" fmla="*/ 2147483647 w 16"/>
              <a:gd name="T21" fmla="*/ 2147483647 h 21"/>
              <a:gd name="T22" fmla="*/ 2147483647 w 16"/>
              <a:gd name="T23" fmla="*/ 2147483647 h 21"/>
              <a:gd name="T24" fmla="*/ 2147483647 w 16"/>
              <a:gd name="T25" fmla="*/ 2147483647 h 21"/>
              <a:gd name="T26" fmla="*/ 2147483647 w 16"/>
              <a:gd name="T27" fmla="*/ 2147483647 h 21"/>
              <a:gd name="T28" fmla="*/ 2147483647 w 16"/>
              <a:gd name="T29" fmla="*/ 2147483647 h 21"/>
              <a:gd name="T30" fmla="*/ 2147483647 w 16"/>
              <a:gd name="T31" fmla="*/ 2147483647 h 21"/>
              <a:gd name="T32" fmla="*/ 2147483647 w 16"/>
              <a:gd name="T33" fmla="*/ 2147483647 h 21"/>
              <a:gd name="T34" fmla="*/ 2147483647 w 16"/>
              <a:gd name="T35" fmla="*/ 2147483647 h 21"/>
              <a:gd name="T36" fmla="*/ 2147483647 w 16"/>
              <a:gd name="T37" fmla="*/ 2147483647 h 21"/>
              <a:gd name="T38" fmla="*/ 2147483647 w 16"/>
              <a:gd name="T39" fmla="*/ 2147483647 h 21"/>
              <a:gd name="T40" fmla="*/ 2147483647 w 16"/>
              <a:gd name="T41" fmla="*/ 2147483647 h 21"/>
              <a:gd name="T42" fmla="*/ 0 w 16"/>
              <a:gd name="T43" fmla="*/ 2147483647 h 21"/>
              <a:gd name="T44" fmla="*/ 0 w 16"/>
              <a:gd name="T45" fmla="*/ 2147483647 h 21"/>
              <a:gd name="T46" fmla="*/ 0 w 16"/>
              <a:gd name="T47" fmla="*/ 2147483647 h 21"/>
              <a:gd name="T48" fmla="*/ 0 w 16"/>
              <a:gd name="T49" fmla="*/ 2147483647 h 21"/>
              <a:gd name="T50" fmla="*/ 0 w 16"/>
              <a:gd name="T51" fmla="*/ 2147483647 h 21"/>
              <a:gd name="T52" fmla="*/ 0 w 16"/>
              <a:gd name="T53" fmla="*/ 2147483647 h 21"/>
              <a:gd name="T54" fmla="*/ 0 w 16"/>
              <a:gd name="T55" fmla="*/ 2147483647 h 21"/>
              <a:gd name="T56" fmla="*/ 2147483647 w 16"/>
              <a:gd name="T57" fmla="*/ 2147483647 h 21"/>
              <a:gd name="T58" fmla="*/ 2147483647 w 16"/>
              <a:gd name="T59" fmla="*/ 2147483647 h 21"/>
              <a:gd name="T60" fmla="*/ 2147483647 w 16"/>
              <a:gd name="T61" fmla="*/ 2147483647 h 21"/>
              <a:gd name="T62" fmla="*/ 2147483647 w 16"/>
              <a:gd name="T63" fmla="*/ 2147483647 h 21"/>
              <a:gd name="T64" fmla="*/ 2147483647 w 16"/>
              <a:gd name="T65" fmla="*/ 0 h 2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21"/>
              <a:gd name="T101" fmla="*/ 16 w 16"/>
              <a:gd name="T102" fmla="*/ 21 h 2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21">
                <a:moveTo>
                  <a:pt x="9" y="0"/>
                </a:moveTo>
                <a:lnTo>
                  <a:pt x="9" y="2"/>
                </a:lnTo>
                <a:lnTo>
                  <a:pt x="12" y="2"/>
                </a:lnTo>
                <a:lnTo>
                  <a:pt x="14" y="2"/>
                </a:lnTo>
                <a:lnTo>
                  <a:pt x="14" y="4"/>
                </a:lnTo>
                <a:lnTo>
                  <a:pt x="16" y="4"/>
                </a:lnTo>
                <a:lnTo>
                  <a:pt x="16" y="7"/>
                </a:lnTo>
                <a:lnTo>
                  <a:pt x="16" y="9"/>
                </a:lnTo>
                <a:lnTo>
                  <a:pt x="16" y="11"/>
                </a:lnTo>
                <a:lnTo>
                  <a:pt x="16" y="14"/>
                </a:lnTo>
                <a:lnTo>
                  <a:pt x="16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9" y="21"/>
                </a:lnTo>
                <a:lnTo>
                  <a:pt x="7" y="19"/>
                </a:lnTo>
                <a:lnTo>
                  <a:pt x="5" y="19"/>
                </a:lnTo>
                <a:lnTo>
                  <a:pt x="2" y="16"/>
                </a:lnTo>
                <a:lnTo>
                  <a:pt x="0" y="16"/>
                </a:lnTo>
                <a:lnTo>
                  <a:pt x="0" y="14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2" y="4"/>
                </a:lnTo>
                <a:lnTo>
                  <a:pt x="5" y="2"/>
                </a:lnTo>
                <a:lnTo>
                  <a:pt x="7" y="2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91" name="Text Box 83"/>
          <p:cNvSpPr txBox="1">
            <a:spLocks noChangeArrowheads="1"/>
          </p:cNvSpPr>
          <p:nvPr/>
        </p:nvSpPr>
        <p:spPr bwMode="auto">
          <a:xfrm>
            <a:off x="1050925" y="5353050"/>
            <a:ext cx="4259263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Calibri" pitchFamily="34" charset="0"/>
              </a:rPr>
              <a:t>Some drops would hover</a:t>
            </a:r>
          </a:p>
        </p:txBody>
      </p:sp>
      <p:grpSp>
        <p:nvGrpSpPr>
          <p:cNvPr id="43092" name="Group 84"/>
          <p:cNvGrpSpPr>
            <a:grpSpLocks/>
          </p:cNvGrpSpPr>
          <p:nvPr/>
        </p:nvGrpSpPr>
        <p:grpSpPr bwMode="auto">
          <a:xfrm>
            <a:off x="7499350" y="2617788"/>
            <a:ext cx="1244600" cy="558800"/>
            <a:chOff x="4724" y="1649"/>
            <a:chExt cx="784" cy="352"/>
          </a:xfrm>
        </p:grpSpPr>
        <p:sp>
          <p:nvSpPr>
            <p:cNvPr id="43098" name="Freeform 85"/>
            <p:cNvSpPr>
              <a:spLocks/>
            </p:cNvSpPr>
            <p:nvPr/>
          </p:nvSpPr>
          <p:spPr bwMode="auto">
            <a:xfrm>
              <a:off x="4871" y="1649"/>
              <a:ext cx="637" cy="352"/>
            </a:xfrm>
            <a:custGeom>
              <a:avLst/>
              <a:gdLst>
                <a:gd name="T0" fmla="*/ 0 w 637"/>
                <a:gd name="T1" fmla="*/ 91 h 352"/>
                <a:gd name="T2" fmla="*/ 12 w 637"/>
                <a:gd name="T3" fmla="*/ 79 h 352"/>
                <a:gd name="T4" fmla="*/ 23 w 637"/>
                <a:gd name="T5" fmla="*/ 65 h 352"/>
                <a:gd name="T6" fmla="*/ 38 w 637"/>
                <a:gd name="T7" fmla="*/ 53 h 352"/>
                <a:gd name="T8" fmla="*/ 52 w 637"/>
                <a:gd name="T9" fmla="*/ 41 h 352"/>
                <a:gd name="T10" fmla="*/ 85 w 637"/>
                <a:gd name="T11" fmla="*/ 22 h 352"/>
                <a:gd name="T12" fmla="*/ 135 w 637"/>
                <a:gd name="T13" fmla="*/ 25 h 352"/>
                <a:gd name="T14" fmla="*/ 295 w 637"/>
                <a:gd name="T15" fmla="*/ 123 h 352"/>
                <a:gd name="T16" fmla="*/ 433 w 637"/>
                <a:gd name="T17" fmla="*/ 19 h 352"/>
                <a:gd name="T18" fmla="*/ 490 w 637"/>
                <a:gd name="T19" fmla="*/ 8 h 352"/>
                <a:gd name="T20" fmla="*/ 516 w 637"/>
                <a:gd name="T21" fmla="*/ 20 h 352"/>
                <a:gd name="T22" fmla="*/ 540 w 637"/>
                <a:gd name="T23" fmla="*/ 32 h 352"/>
                <a:gd name="T24" fmla="*/ 561 w 637"/>
                <a:gd name="T25" fmla="*/ 48 h 352"/>
                <a:gd name="T26" fmla="*/ 580 w 637"/>
                <a:gd name="T27" fmla="*/ 62 h 352"/>
                <a:gd name="T28" fmla="*/ 597 w 637"/>
                <a:gd name="T29" fmla="*/ 81 h 352"/>
                <a:gd name="T30" fmla="*/ 611 w 637"/>
                <a:gd name="T31" fmla="*/ 98 h 352"/>
                <a:gd name="T32" fmla="*/ 623 w 637"/>
                <a:gd name="T33" fmla="*/ 117 h 352"/>
                <a:gd name="T34" fmla="*/ 630 w 637"/>
                <a:gd name="T35" fmla="*/ 138 h 352"/>
                <a:gd name="T36" fmla="*/ 635 w 637"/>
                <a:gd name="T37" fmla="*/ 160 h 352"/>
                <a:gd name="T38" fmla="*/ 637 w 637"/>
                <a:gd name="T39" fmla="*/ 179 h 352"/>
                <a:gd name="T40" fmla="*/ 635 w 637"/>
                <a:gd name="T41" fmla="*/ 200 h 352"/>
                <a:gd name="T42" fmla="*/ 630 w 637"/>
                <a:gd name="T43" fmla="*/ 221 h 352"/>
                <a:gd name="T44" fmla="*/ 623 w 637"/>
                <a:gd name="T45" fmla="*/ 243 h 352"/>
                <a:gd name="T46" fmla="*/ 611 w 637"/>
                <a:gd name="T47" fmla="*/ 262 h 352"/>
                <a:gd name="T48" fmla="*/ 597 w 637"/>
                <a:gd name="T49" fmla="*/ 278 h 352"/>
                <a:gd name="T50" fmla="*/ 580 w 637"/>
                <a:gd name="T51" fmla="*/ 297 h 352"/>
                <a:gd name="T52" fmla="*/ 561 w 637"/>
                <a:gd name="T53" fmla="*/ 311 h 352"/>
                <a:gd name="T54" fmla="*/ 540 w 637"/>
                <a:gd name="T55" fmla="*/ 328 h 352"/>
                <a:gd name="T56" fmla="*/ 516 w 637"/>
                <a:gd name="T57" fmla="*/ 340 h 352"/>
                <a:gd name="T58" fmla="*/ 490 w 637"/>
                <a:gd name="T59" fmla="*/ 352 h 352"/>
                <a:gd name="T60" fmla="*/ 427 w 637"/>
                <a:gd name="T61" fmla="*/ 337 h 352"/>
                <a:gd name="T62" fmla="*/ 297 w 637"/>
                <a:gd name="T63" fmla="*/ 264 h 352"/>
                <a:gd name="T64" fmla="*/ 133 w 637"/>
                <a:gd name="T65" fmla="*/ 322 h 352"/>
                <a:gd name="T66" fmla="*/ 64 w 637"/>
                <a:gd name="T67" fmla="*/ 326 h 352"/>
                <a:gd name="T68" fmla="*/ 35 w 637"/>
                <a:gd name="T69" fmla="*/ 304 h 352"/>
                <a:gd name="T70" fmla="*/ 12 w 637"/>
                <a:gd name="T71" fmla="*/ 280 h 352"/>
                <a:gd name="T72" fmla="*/ 0 w 637"/>
                <a:gd name="T73" fmla="*/ 91 h 35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37"/>
                <a:gd name="T112" fmla="*/ 0 h 352"/>
                <a:gd name="T113" fmla="*/ 637 w 637"/>
                <a:gd name="T114" fmla="*/ 352 h 35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37" h="352">
                  <a:moveTo>
                    <a:pt x="0" y="91"/>
                  </a:moveTo>
                  <a:lnTo>
                    <a:pt x="12" y="79"/>
                  </a:lnTo>
                  <a:lnTo>
                    <a:pt x="23" y="65"/>
                  </a:lnTo>
                  <a:lnTo>
                    <a:pt x="38" y="53"/>
                  </a:lnTo>
                  <a:lnTo>
                    <a:pt x="52" y="41"/>
                  </a:lnTo>
                  <a:lnTo>
                    <a:pt x="85" y="22"/>
                  </a:lnTo>
                  <a:cubicBezTo>
                    <a:pt x="85" y="22"/>
                    <a:pt x="100" y="8"/>
                    <a:pt x="135" y="25"/>
                  </a:cubicBezTo>
                  <a:cubicBezTo>
                    <a:pt x="170" y="42"/>
                    <a:pt x="241" y="128"/>
                    <a:pt x="295" y="123"/>
                  </a:cubicBezTo>
                  <a:cubicBezTo>
                    <a:pt x="345" y="122"/>
                    <a:pt x="401" y="38"/>
                    <a:pt x="433" y="19"/>
                  </a:cubicBezTo>
                  <a:cubicBezTo>
                    <a:pt x="465" y="0"/>
                    <a:pt x="476" y="8"/>
                    <a:pt x="490" y="8"/>
                  </a:cubicBezTo>
                  <a:lnTo>
                    <a:pt x="516" y="20"/>
                  </a:lnTo>
                  <a:lnTo>
                    <a:pt x="540" y="32"/>
                  </a:lnTo>
                  <a:lnTo>
                    <a:pt x="561" y="48"/>
                  </a:lnTo>
                  <a:lnTo>
                    <a:pt x="580" y="62"/>
                  </a:lnTo>
                  <a:lnTo>
                    <a:pt x="597" y="81"/>
                  </a:lnTo>
                  <a:lnTo>
                    <a:pt x="611" y="98"/>
                  </a:lnTo>
                  <a:lnTo>
                    <a:pt x="623" y="117"/>
                  </a:lnTo>
                  <a:lnTo>
                    <a:pt x="630" y="138"/>
                  </a:lnTo>
                  <a:lnTo>
                    <a:pt x="635" y="160"/>
                  </a:lnTo>
                  <a:lnTo>
                    <a:pt x="637" y="179"/>
                  </a:lnTo>
                  <a:lnTo>
                    <a:pt x="635" y="200"/>
                  </a:lnTo>
                  <a:lnTo>
                    <a:pt x="630" y="221"/>
                  </a:lnTo>
                  <a:lnTo>
                    <a:pt x="623" y="243"/>
                  </a:lnTo>
                  <a:lnTo>
                    <a:pt x="611" y="262"/>
                  </a:lnTo>
                  <a:lnTo>
                    <a:pt x="597" y="278"/>
                  </a:lnTo>
                  <a:lnTo>
                    <a:pt x="580" y="297"/>
                  </a:lnTo>
                  <a:lnTo>
                    <a:pt x="561" y="311"/>
                  </a:lnTo>
                  <a:lnTo>
                    <a:pt x="540" y="328"/>
                  </a:lnTo>
                  <a:lnTo>
                    <a:pt x="516" y="340"/>
                  </a:lnTo>
                  <a:lnTo>
                    <a:pt x="490" y="352"/>
                  </a:lnTo>
                  <a:cubicBezTo>
                    <a:pt x="490" y="352"/>
                    <a:pt x="459" y="352"/>
                    <a:pt x="427" y="337"/>
                  </a:cubicBezTo>
                  <a:cubicBezTo>
                    <a:pt x="395" y="322"/>
                    <a:pt x="346" y="267"/>
                    <a:pt x="297" y="264"/>
                  </a:cubicBezTo>
                  <a:cubicBezTo>
                    <a:pt x="242" y="257"/>
                    <a:pt x="172" y="312"/>
                    <a:pt x="133" y="322"/>
                  </a:cubicBezTo>
                  <a:cubicBezTo>
                    <a:pt x="94" y="332"/>
                    <a:pt x="80" y="329"/>
                    <a:pt x="64" y="326"/>
                  </a:cubicBezTo>
                  <a:lnTo>
                    <a:pt x="35" y="304"/>
                  </a:lnTo>
                  <a:lnTo>
                    <a:pt x="12" y="28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99" name="Freeform 86"/>
            <p:cNvSpPr>
              <a:spLocks/>
            </p:cNvSpPr>
            <p:nvPr/>
          </p:nvSpPr>
          <p:spPr bwMode="auto">
            <a:xfrm>
              <a:off x="4724" y="1742"/>
              <a:ext cx="462" cy="211"/>
            </a:xfrm>
            <a:custGeom>
              <a:avLst/>
              <a:gdLst>
                <a:gd name="T0" fmla="*/ 147 w 462"/>
                <a:gd name="T1" fmla="*/ 0 h 211"/>
                <a:gd name="T2" fmla="*/ 123 w 462"/>
                <a:gd name="T3" fmla="*/ 19 h 211"/>
                <a:gd name="T4" fmla="*/ 95 w 462"/>
                <a:gd name="T5" fmla="*/ 36 h 211"/>
                <a:gd name="T6" fmla="*/ 66 w 462"/>
                <a:gd name="T7" fmla="*/ 48 h 211"/>
                <a:gd name="T8" fmla="*/ 40 w 462"/>
                <a:gd name="T9" fmla="*/ 59 h 211"/>
                <a:gd name="T10" fmla="*/ 35 w 462"/>
                <a:gd name="T11" fmla="*/ 62 h 211"/>
                <a:gd name="T12" fmla="*/ 28 w 462"/>
                <a:gd name="T13" fmla="*/ 62 h 211"/>
                <a:gd name="T14" fmla="*/ 16 w 462"/>
                <a:gd name="T15" fmla="*/ 64 h 211"/>
                <a:gd name="T16" fmla="*/ 0 w 462"/>
                <a:gd name="T17" fmla="*/ 67 h 211"/>
                <a:gd name="T18" fmla="*/ 2 w 462"/>
                <a:gd name="T19" fmla="*/ 90 h 211"/>
                <a:gd name="T20" fmla="*/ 5 w 462"/>
                <a:gd name="T21" fmla="*/ 105 h 211"/>
                <a:gd name="T22" fmla="*/ 2 w 462"/>
                <a:gd name="T23" fmla="*/ 119 h 211"/>
                <a:gd name="T24" fmla="*/ 0 w 462"/>
                <a:gd name="T25" fmla="*/ 147 h 211"/>
                <a:gd name="T26" fmla="*/ 9 w 462"/>
                <a:gd name="T27" fmla="*/ 147 h 211"/>
                <a:gd name="T28" fmla="*/ 19 w 462"/>
                <a:gd name="T29" fmla="*/ 147 h 211"/>
                <a:gd name="T30" fmla="*/ 31 w 462"/>
                <a:gd name="T31" fmla="*/ 150 h 211"/>
                <a:gd name="T32" fmla="*/ 45 w 462"/>
                <a:gd name="T33" fmla="*/ 152 h 211"/>
                <a:gd name="T34" fmla="*/ 71 w 462"/>
                <a:gd name="T35" fmla="*/ 159 h 211"/>
                <a:gd name="T36" fmla="*/ 104 w 462"/>
                <a:gd name="T37" fmla="*/ 169 h 211"/>
                <a:gd name="T38" fmla="*/ 137 w 462"/>
                <a:gd name="T39" fmla="*/ 183 h 211"/>
                <a:gd name="T40" fmla="*/ 168 w 462"/>
                <a:gd name="T41" fmla="*/ 199 h 211"/>
                <a:gd name="T42" fmla="*/ 201 w 462"/>
                <a:gd name="T43" fmla="*/ 211 h 211"/>
                <a:gd name="T44" fmla="*/ 232 w 462"/>
                <a:gd name="T45" fmla="*/ 209 h 211"/>
                <a:gd name="T46" fmla="*/ 260 w 462"/>
                <a:gd name="T47" fmla="*/ 199 h 211"/>
                <a:gd name="T48" fmla="*/ 291 w 462"/>
                <a:gd name="T49" fmla="*/ 190 h 211"/>
                <a:gd name="T50" fmla="*/ 348 w 462"/>
                <a:gd name="T51" fmla="*/ 171 h 211"/>
                <a:gd name="T52" fmla="*/ 412 w 462"/>
                <a:gd name="T53" fmla="*/ 145 h 211"/>
                <a:gd name="T54" fmla="*/ 455 w 462"/>
                <a:gd name="T55" fmla="*/ 114 h 211"/>
                <a:gd name="T56" fmla="*/ 462 w 462"/>
                <a:gd name="T57" fmla="*/ 100 h 211"/>
                <a:gd name="T58" fmla="*/ 455 w 462"/>
                <a:gd name="T59" fmla="*/ 88 h 211"/>
                <a:gd name="T60" fmla="*/ 419 w 462"/>
                <a:gd name="T61" fmla="*/ 67 h 211"/>
                <a:gd name="T62" fmla="*/ 384 w 462"/>
                <a:gd name="T63" fmla="*/ 52 h 211"/>
                <a:gd name="T64" fmla="*/ 306 w 462"/>
                <a:gd name="T65" fmla="*/ 31 h 211"/>
                <a:gd name="T66" fmla="*/ 225 w 462"/>
                <a:gd name="T67" fmla="*/ 17 h 211"/>
                <a:gd name="T68" fmla="*/ 149 w 462"/>
                <a:gd name="T69" fmla="*/ 0 h 2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2"/>
                <a:gd name="T106" fmla="*/ 0 h 211"/>
                <a:gd name="T107" fmla="*/ 462 w 462"/>
                <a:gd name="T108" fmla="*/ 211 h 2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2" h="211">
                  <a:moveTo>
                    <a:pt x="149" y="0"/>
                  </a:moveTo>
                  <a:lnTo>
                    <a:pt x="147" y="0"/>
                  </a:lnTo>
                  <a:lnTo>
                    <a:pt x="135" y="10"/>
                  </a:lnTo>
                  <a:lnTo>
                    <a:pt x="123" y="19"/>
                  </a:lnTo>
                  <a:lnTo>
                    <a:pt x="109" y="29"/>
                  </a:lnTo>
                  <a:lnTo>
                    <a:pt x="95" y="36"/>
                  </a:lnTo>
                  <a:lnTo>
                    <a:pt x="80" y="43"/>
                  </a:lnTo>
                  <a:lnTo>
                    <a:pt x="66" y="48"/>
                  </a:lnTo>
                  <a:lnTo>
                    <a:pt x="54" y="55"/>
                  </a:lnTo>
                  <a:lnTo>
                    <a:pt x="40" y="59"/>
                  </a:lnTo>
                  <a:lnTo>
                    <a:pt x="38" y="59"/>
                  </a:lnTo>
                  <a:lnTo>
                    <a:pt x="35" y="62"/>
                  </a:lnTo>
                  <a:lnTo>
                    <a:pt x="33" y="62"/>
                  </a:lnTo>
                  <a:lnTo>
                    <a:pt x="28" y="62"/>
                  </a:lnTo>
                  <a:lnTo>
                    <a:pt x="24" y="64"/>
                  </a:lnTo>
                  <a:lnTo>
                    <a:pt x="16" y="64"/>
                  </a:lnTo>
                  <a:lnTo>
                    <a:pt x="9" y="64"/>
                  </a:lnTo>
                  <a:lnTo>
                    <a:pt x="0" y="67"/>
                  </a:lnTo>
                  <a:lnTo>
                    <a:pt x="2" y="78"/>
                  </a:lnTo>
                  <a:lnTo>
                    <a:pt x="2" y="90"/>
                  </a:lnTo>
                  <a:lnTo>
                    <a:pt x="2" y="97"/>
                  </a:lnTo>
                  <a:lnTo>
                    <a:pt x="5" y="105"/>
                  </a:lnTo>
                  <a:lnTo>
                    <a:pt x="2" y="112"/>
                  </a:lnTo>
                  <a:lnTo>
                    <a:pt x="2" y="119"/>
                  </a:lnTo>
                  <a:lnTo>
                    <a:pt x="0" y="131"/>
                  </a:lnTo>
                  <a:lnTo>
                    <a:pt x="0" y="147"/>
                  </a:lnTo>
                  <a:lnTo>
                    <a:pt x="5" y="147"/>
                  </a:lnTo>
                  <a:lnTo>
                    <a:pt x="9" y="147"/>
                  </a:lnTo>
                  <a:lnTo>
                    <a:pt x="14" y="147"/>
                  </a:lnTo>
                  <a:lnTo>
                    <a:pt x="19" y="147"/>
                  </a:lnTo>
                  <a:lnTo>
                    <a:pt x="24" y="150"/>
                  </a:lnTo>
                  <a:lnTo>
                    <a:pt x="31" y="150"/>
                  </a:lnTo>
                  <a:lnTo>
                    <a:pt x="38" y="152"/>
                  </a:lnTo>
                  <a:lnTo>
                    <a:pt x="45" y="152"/>
                  </a:lnTo>
                  <a:lnTo>
                    <a:pt x="57" y="157"/>
                  </a:lnTo>
                  <a:lnTo>
                    <a:pt x="71" y="159"/>
                  </a:lnTo>
                  <a:lnTo>
                    <a:pt x="88" y="164"/>
                  </a:lnTo>
                  <a:lnTo>
                    <a:pt x="104" y="169"/>
                  </a:lnTo>
                  <a:lnTo>
                    <a:pt x="121" y="176"/>
                  </a:lnTo>
                  <a:lnTo>
                    <a:pt x="137" y="183"/>
                  </a:lnTo>
                  <a:lnTo>
                    <a:pt x="154" y="190"/>
                  </a:lnTo>
                  <a:lnTo>
                    <a:pt x="168" y="199"/>
                  </a:lnTo>
                  <a:lnTo>
                    <a:pt x="185" y="206"/>
                  </a:lnTo>
                  <a:lnTo>
                    <a:pt x="201" y="211"/>
                  </a:lnTo>
                  <a:lnTo>
                    <a:pt x="215" y="211"/>
                  </a:lnTo>
                  <a:lnTo>
                    <a:pt x="232" y="209"/>
                  </a:lnTo>
                  <a:lnTo>
                    <a:pt x="246" y="204"/>
                  </a:lnTo>
                  <a:lnTo>
                    <a:pt x="260" y="199"/>
                  </a:lnTo>
                  <a:lnTo>
                    <a:pt x="277" y="195"/>
                  </a:lnTo>
                  <a:lnTo>
                    <a:pt x="291" y="190"/>
                  </a:lnTo>
                  <a:lnTo>
                    <a:pt x="320" y="183"/>
                  </a:lnTo>
                  <a:lnTo>
                    <a:pt x="348" y="171"/>
                  </a:lnTo>
                  <a:lnTo>
                    <a:pt x="381" y="159"/>
                  </a:lnTo>
                  <a:lnTo>
                    <a:pt x="412" y="145"/>
                  </a:lnTo>
                  <a:lnTo>
                    <a:pt x="436" y="128"/>
                  </a:lnTo>
                  <a:lnTo>
                    <a:pt x="455" y="114"/>
                  </a:lnTo>
                  <a:lnTo>
                    <a:pt x="460" y="107"/>
                  </a:lnTo>
                  <a:lnTo>
                    <a:pt x="462" y="100"/>
                  </a:lnTo>
                  <a:lnTo>
                    <a:pt x="460" y="93"/>
                  </a:lnTo>
                  <a:lnTo>
                    <a:pt x="455" y="88"/>
                  </a:lnTo>
                  <a:lnTo>
                    <a:pt x="438" y="76"/>
                  </a:lnTo>
                  <a:lnTo>
                    <a:pt x="419" y="67"/>
                  </a:lnTo>
                  <a:lnTo>
                    <a:pt x="403" y="59"/>
                  </a:lnTo>
                  <a:lnTo>
                    <a:pt x="384" y="52"/>
                  </a:lnTo>
                  <a:lnTo>
                    <a:pt x="346" y="41"/>
                  </a:lnTo>
                  <a:lnTo>
                    <a:pt x="306" y="31"/>
                  </a:lnTo>
                  <a:lnTo>
                    <a:pt x="265" y="24"/>
                  </a:lnTo>
                  <a:lnTo>
                    <a:pt x="225" y="17"/>
                  </a:lnTo>
                  <a:lnTo>
                    <a:pt x="187" y="1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100" name="Freeform 87"/>
            <p:cNvSpPr>
              <a:spLocks/>
            </p:cNvSpPr>
            <p:nvPr/>
          </p:nvSpPr>
          <p:spPr bwMode="auto">
            <a:xfrm>
              <a:off x="4724" y="1742"/>
              <a:ext cx="462" cy="211"/>
            </a:xfrm>
            <a:custGeom>
              <a:avLst/>
              <a:gdLst>
                <a:gd name="T0" fmla="*/ 147 w 462"/>
                <a:gd name="T1" fmla="*/ 0 h 211"/>
                <a:gd name="T2" fmla="*/ 123 w 462"/>
                <a:gd name="T3" fmla="*/ 19 h 211"/>
                <a:gd name="T4" fmla="*/ 95 w 462"/>
                <a:gd name="T5" fmla="*/ 36 h 211"/>
                <a:gd name="T6" fmla="*/ 66 w 462"/>
                <a:gd name="T7" fmla="*/ 48 h 211"/>
                <a:gd name="T8" fmla="*/ 40 w 462"/>
                <a:gd name="T9" fmla="*/ 59 h 211"/>
                <a:gd name="T10" fmla="*/ 35 w 462"/>
                <a:gd name="T11" fmla="*/ 62 h 211"/>
                <a:gd name="T12" fmla="*/ 28 w 462"/>
                <a:gd name="T13" fmla="*/ 62 h 211"/>
                <a:gd name="T14" fmla="*/ 16 w 462"/>
                <a:gd name="T15" fmla="*/ 64 h 211"/>
                <a:gd name="T16" fmla="*/ 0 w 462"/>
                <a:gd name="T17" fmla="*/ 67 h 211"/>
                <a:gd name="T18" fmla="*/ 2 w 462"/>
                <a:gd name="T19" fmla="*/ 90 h 211"/>
                <a:gd name="T20" fmla="*/ 5 w 462"/>
                <a:gd name="T21" fmla="*/ 105 h 211"/>
                <a:gd name="T22" fmla="*/ 2 w 462"/>
                <a:gd name="T23" fmla="*/ 119 h 211"/>
                <a:gd name="T24" fmla="*/ 0 w 462"/>
                <a:gd name="T25" fmla="*/ 147 h 211"/>
                <a:gd name="T26" fmla="*/ 9 w 462"/>
                <a:gd name="T27" fmla="*/ 147 h 211"/>
                <a:gd name="T28" fmla="*/ 19 w 462"/>
                <a:gd name="T29" fmla="*/ 147 h 211"/>
                <a:gd name="T30" fmla="*/ 31 w 462"/>
                <a:gd name="T31" fmla="*/ 150 h 211"/>
                <a:gd name="T32" fmla="*/ 45 w 462"/>
                <a:gd name="T33" fmla="*/ 152 h 211"/>
                <a:gd name="T34" fmla="*/ 71 w 462"/>
                <a:gd name="T35" fmla="*/ 159 h 211"/>
                <a:gd name="T36" fmla="*/ 104 w 462"/>
                <a:gd name="T37" fmla="*/ 169 h 211"/>
                <a:gd name="T38" fmla="*/ 137 w 462"/>
                <a:gd name="T39" fmla="*/ 183 h 211"/>
                <a:gd name="T40" fmla="*/ 168 w 462"/>
                <a:gd name="T41" fmla="*/ 199 h 211"/>
                <a:gd name="T42" fmla="*/ 201 w 462"/>
                <a:gd name="T43" fmla="*/ 211 h 211"/>
                <a:gd name="T44" fmla="*/ 232 w 462"/>
                <a:gd name="T45" fmla="*/ 209 h 211"/>
                <a:gd name="T46" fmla="*/ 260 w 462"/>
                <a:gd name="T47" fmla="*/ 199 h 211"/>
                <a:gd name="T48" fmla="*/ 291 w 462"/>
                <a:gd name="T49" fmla="*/ 190 h 211"/>
                <a:gd name="T50" fmla="*/ 348 w 462"/>
                <a:gd name="T51" fmla="*/ 171 h 211"/>
                <a:gd name="T52" fmla="*/ 412 w 462"/>
                <a:gd name="T53" fmla="*/ 145 h 211"/>
                <a:gd name="T54" fmla="*/ 455 w 462"/>
                <a:gd name="T55" fmla="*/ 114 h 211"/>
                <a:gd name="T56" fmla="*/ 462 w 462"/>
                <a:gd name="T57" fmla="*/ 100 h 211"/>
                <a:gd name="T58" fmla="*/ 455 w 462"/>
                <a:gd name="T59" fmla="*/ 88 h 211"/>
                <a:gd name="T60" fmla="*/ 419 w 462"/>
                <a:gd name="T61" fmla="*/ 67 h 211"/>
                <a:gd name="T62" fmla="*/ 384 w 462"/>
                <a:gd name="T63" fmla="*/ 52 h 211"/>
                <a:gd name="T64" fmla="*/ 306 w 462"/>
                <a:gd name="T65" fmla="*/ 31 h 211"/>
                <a:gd name="T66" fmla="*/ 225 w 462"/>
                <a:gd name="T67" fmla="*/ 17 h 211"/>
                <a:gd name="T68" fmla="*/ 149 w 462"/>
                <a:gd name="T69" fmla="*/ 0 h 2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2"/>
                <a:gd name="T106" fmla="*/ 0 h 211"/>
                <a:gd name="T107" fmla="*/ 462 w 462"/>
                <a:gd name="T108" fmla="*/ 211 h 2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2" h="211">
                  <a:moveTo>
                    <a:pt x="149" y="0"/>
                  </a:moveTo>
                  <a:lnTo>
                    <a:pt x="147" y="0"/>
                  </a:lnTo>
                  <a:lnTo>
                    <a:pt x="135" y="10"/>
                  </a:lnTo>
                  <a:lnTo>
                    <a:pt x="123" y="19"/>
                  </a:lnTo>
                  <a:lnTo>
                    <a:pt x="109" y="29"/>
                  </a:lnTo>
                  <a:lnTo>
                    <a:pt x="95" y="36"/>
                  </a:lnTo>
                  <a:lnTo>
                    <a:pt x="80" y="43"/>
                  </a:lnTo>
                  <a:lnTo>
                    <a:pt x="66" y="48"/>
                  </a:lnTo>
                  <a:lnTo>
                    <a:pt x="54" y="55"/>
                  </a:lnTo>
                  <a:lnTo>
                    <a:pt x="40" y="59"/>
                  </a:lnTo>
                  <a:lnTo>
                    <a:pt x="38" y="59"/>
                  </a:lnTo>
                  <a:lnTo>
                    <a:pt x="35" y="62"/>
                  </a:lnTo>
                  <a:lnTo>
                    <a:pt x="33" y="62"/>
                  </a:lnTo>
                  <a:lnTo>
                    <a:pt x="28" y="62"/>
                  </a:lnTo>
                  <a:lnTo>
                    <a:pt x="24" y="64"/>
                  </a:lnTo>
                  <a:lnTo>
                    <a:pt x="16" y="64"/>
                  </a:lnTo>
                  <a:lnTo>
                    <a:pt x="9" y="64"/>
                  </a:lnTo>
                  <a:lnTo>
                    <a:pt x="0" y="67"/>
                  </a:lnTo>
                  <a:lnTo>
                    <a:pt x="2" y="78"/>
                  </a:lnTo>
                  <a:lnTo>
                    <a:pt x="2" y="90"/>
                  </a:lnTo>
                  <a:lnTo>
                    <a:pt x="2" y="97"/>
                  </a:lnTo>
                  <a:lnTo>
                    <a:pt x="5" y="105"/>
                  </a:lnTo>
                  <a:lnTo>
                    <a:pt x="2" y="112"/>
                  </a:lnTo>
                  <a:lnTo>
                    <a:pt x="2" y="119"/>
                  </a:lnTo>
                  <a:lnTo>
                    <a:pt x="0" y="131"/>
                  </a:lnTo>
                  <a:lnTo>
                    <a:pt x="0" y="147"/>
                  </a:lnTo>
                  <a:lnTo>
                    <a:pt x="5" y="147"/>
                  </a:lnTo>
                  <a:lnTo>
                    <a:pt x="9" y="147"/>
                  </a:lnTo>
                  <a:lnTo>
                    <a:pt x="14" y="147"/>
                  </a:lnTo>
                  <a:lnTo>
                    <a:pt x="19" y="147"/>
                  </a:lnTo>
                  <a:lnTo>
                    <a:pt x="24" y="150"/>
                  </a:lnTo>
                  <a:lnTo>
                    <a:pt x="31" y="150"/>
                  </a:lnTo>
                  <a:lnTo>
                    <a:pt x="38" y="152"/>
                  </a:lnTo>
                  <a:lnTo>
                    <a:pt x="45" y="152"/>
                  </a:lnTo>
                  <a:lnTo>
                    <a:pt x="57" y="157"/>
                  </a:lnTo>
                  <a:lnTo>
                    <a:pt x="71" y="159"/>
                  </a:lnTo>
                  <a:lnTo>
                    <a:pt x="88" y="164"/>
                  </a:lnTo>
                  <a:lnTo>
                    <a:pt x="104" y="169"/>
                  </a:lnTo>
                  <a:lnTo>
                    <a:pt x="121" y="176"/>
                  </a:lnTo>
                  <a:lnTo>
                    <a:pt x="137" y="183"/>
                  </a:lnTo>
                  <a:lnTo>
                    <a:pt x="154" y="190"/>
                  </a:lnTo>
                  <a:lnTo>
                    <a:pt x="168" y="199"/>
                  </a:lnTo>
                  <a:lnTo>
                    <a:pt x="185" y="206"/>
                  </a:lnTo>
                  <a:lnTo>
                    <a:pt x="201" y="211"/>
                  </a:lnTo>
                  <a:lnTo>
                    <a:pt x="215" y="211"/>
                  </a:lnTo>
                  <a:lnTo>
                    <a:pt x="232" y="209"/>
                  </a:lnTo>
                  <a:lnTo>
                    <a:pt x="246" y="204"/>
                  </a:lnTo>
                  <a:lnTo>
                    <a:pt x="260" y="199"/>
                  </a:lnTo>
                  <a:lnTo>
                    <a:pt x="277" y="195"/>
                  </a:lnTo>
                  <a:lnTo>
                    <a:pt x="291" y="190"/>
                  </a:lnTo>
                  <a:lnTo>
                    <a:pt x="320" y="183"/>
                  </a:lnTo>
                  <a:lnTo>
                    <a:pt x="348" y="171"/>
                  </a:lnTo>
                  <a:lnTo>
                    <a:pt x="381" y="159"/>
                  </a:lnTo>
                  <a:lnTo>
                    <a:pt x="412" y="145"/>
                  </a:lnTo>
                  <a:lnTo>
                    <a:pt x="436" y="128"/>
                  </a:lnTo>
                  <a:lnTo>
                    <a:pt x="455" y="114"/>
                  </a:lnTo>
                  <a:lnTo>
                    <a:pt x="460" y="107"/>
                  </a:lnTo>
                  <a:lnTo>
                    <a:pt x="462" y="100"/>
                  </a:lnTo>
                  <a:lnTo>
                    <a:pt x="460" y="93"/>
                  </a:lnTo>
                  <a:lnTo>
                    <a:pt x="455" y="88"/>
                  </a:lnTo>
                  <a:lnTo>
                    <a:pt x="438" y="76"/>
                  </a:lnTo>
                  <a:lnTo>
                    <a:pt x="419" y="67"/>
                  </a:lnTo>
                  <a:lnTo>
                    <a:pt x="403" y="59"/>
                  </a:lnTo>
                  <a:lnTo>
                    <a:pt x="384" y="52"/>
                  </a:lnTo>
                  <a:lnTo>
                    <a:pt x="346" y="41"/>
                  </a:lnTo>
                  <a:lnTo>
                    <a:pt x="306" y="31"/>
                  </a:lnTo>
                  <a:lnTo>
                    <a:pt x="265" y="24"/>
                  </a:lnTo>
                  <a:lnTo>
                    <a:pt x="225" y="17"/>
                  </a:lnTo>
                  <a:lnTo>
                    <a:pt x="187" y="10"/>
                  </a:lnTo>
                  <a:lnTo>
                    <a:pt x="14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3093" name="Freeform 88"/>
          <p:cNvSpPr>
            <a:spLocks/>
          </p:cNvSpPr>
          <p:nvPr/>
        </p:nvSpPr>
        <p:spPr bwMode="auto">
          <a:xfrm>
            <a:off x="4389438" y="4114800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0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2147483647 w 19"/>
              <a:gd name="T47" fmla="*/ 2147483647 h 19"/>
              <a:gd name="T48" fmla="*/ 0 w 19"/>
              <a:gd name="T49" fmla="*/ 2147483647 h 19"/>
              <a:gd name="T50" fmla="*/ 2147483647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0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0"/>
                </a:lnTo>
                <a:lnTo>
                  <a:pt x="17" y="2"/>
                </a:lnTo>
                <a:lnTo>
                  <a:pt x="17" y="4"/>
                </a:lnTo>
                <a:lnTo>
                  <a:pt x="19" y="4"/>
                </a:lnTo>
                <a:lnTo>
                  <a:pt x="19" y="7"/>
                </a:lnTo>
                <a:lnTo>
                  <a:pt x="19" y="9"/>
                </a:lnTo>
                <a:lnTo>
                  <a:pt x="19" y="11"/>
                </a:lnTo>
                <a:lnTo>
                  <a:pt x="17" y="14"/>
                </a:lnTo>
                <a:lnTo>
                  <a:pt x="17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6"/>
                </a:lnTo>
                <a:lnTo>
                  <a:pt x="3" y="14"/>
                </a:lnTo>
                <a:lnTo>
                  <a:pt x="3" y="11"/>
                </a:lnTo>
                <a:lnTo>
                  <a:pt x="0" y="9"/>
                </a:lnTo>
                <a:lnTo>
                  <a:pt x="3" y="7"/>
                </a:lnTo>
                <a:lnTo>
                  <a:pt x="3" y="4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94" name="Text Box 89"/>
          <p:cNvSpPr txBox="1">
            <a:spLocks noChangeArrowheads="1"/>
          </p:cNvSpPr>
          <p:nvPr/>
        </p:nvSpPr>
        <p:spPr bwMode="auto">
          <a:xfrm>
            <a:off x="5029200" y="4114800"/>
            <a:ext cx="609600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+</a:t>
            </a:r>
          </a:p>
        </p:txBody>
      </p:sp>
      <p:sp>
        <p:nvSpPr>
          <p:cNvPr id="43095" name="Text Box 90"/>
          <p:cNvSpPr txBox="1">
            <a:spLocks noChangeArrowheads="1"/>
          </p:cNvSpPr>
          <p:nvPr/>
        </p:nvSpPr>
        <p:spPr bwMode="auto">
          <a:xfrm>
            <a:off x="3581400" y="4038600"/>
            <a:ext cx="609600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+</a:t>
            </a:r>
          </a:p>
        </p:txBody>
      </p:sp>
      <p:sp>
        <p:nvSpPr>
          <p:cNvPr id="43096" name="Text Box 91"/>
          <p:cNvSpPr txBox="1">
            <a:spLocks noChangeArrowheads="1"/>
          </p:cNvSpPr>
          <p:nvPr/>
        </p:nvSpPr>
        <p:spPr bwMode="auto">
          <a:xfrm>
            <a:off x="4953000" y="3124200"/>
            <a:ext cx="609600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-</a:t>
            </a:r>
          </a:p>
        </p:txBody>
      </p:sp>
      <p:sp>
        <p:nvSpPr>
          <p:cNvPr id="43097" name="Text Box 92"/>
          <p:cNvSpPr txBox="1">
            <a:spLocks noChangeArrowheads="1"/>
          </p:cNvSpPr>
          <p:nvPr/>
        </p:nvSpPr>
        <p:spPr bwMode="auto">
          <a:xfrm>
            <a:off x="3657600" y="3124200"/>
            <a:ext cx="609600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-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Millikan’s Experiment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495800" y="3048000"/>
            <a:ext cx="762000" cy="579438"/>
            <a:chOff x="2976" y="1555"/>
            <a:chExt cx="480" cy="365"/>
          </a:xfrm>
        </p:grpSpPr>
        <p:sp>
          <p:nvSpPr>
            <p:cNvPr id="44055" name="Oval 5"/>
            <p:cNvSpPr>
              <a:spLocks noChangeArrowheads="1"/>
            </p:cNvSpPr>
            <p:nvPr/>
          </p:nvSpPr>
          <p:spPr bwMode="auto">
            <a:xfrm>
              <a:off x="2976" y="1584"/>
              <a:ext cx="336" cy="336"/>
            </a:xfrm>
            <a:prstGeom prst="ellipse">
              <a:avLst/>
            </a:prstGeom>
            <a:solidFill>
              <a:schemeClr val="bg2"/>
            </a:solidFill>
            <a:ln w="127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44056" name="Text Box 6"/>
            <p:cNvSpPr txBox="1">
              <a:spLocks noChangeArrowheads="1"/>
            </p:cNvSpPr>
            <p:nvPr/>
          </p:nvSpPr>
          <p:spPr bwMode="auto">
            <a:xfrm>
              <a:off x="3024" y="1555"/>
              <a:ext cx="432" cy="3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latin typeface="Calibri" pitchFamily="34" charset="0"/>
                </a:rPr>
                <a:t>+</a:t>
              </a:r>
            </a:p>
          </p:txBody>
        </p:sp>
      </p:grpSp>
      <p:sp>
        <p:nvSpPr>
          <p:cNvPr id="44037" name="Rectangle 7"/>
          <p:cNvSpPr>
            <a:spLocks noChangeArrowheads="1"/>
          </p:cNvSpPr>
          <p:nvPr/>
        </p:nvSpPr>
        <p:spPr bwMode="auto">
          <a:xfrm>
            <a:off x="304800" y="4419600"/>
            <a:ext cx="86106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4038" name="Rectangle 8"/>
          <p:cNvSpPr>
            <a:spLocks noChangeArrowheads="1"/>
          </p:cNvSpPr>
          <p:nvPr/>
        </p:nvSpPr>
        <p:spPr bwMode="auto">
          <a:xfrm>
            <a:off x="304800" y="4876800"/>
            <a:ext cx="8610600" cy="1143000"/>
          </a:xfrm>
          <a:prstGeom prst="rect">
            <a:avLst/>
          </a:prstGeom>
          <a:solidFill>
            <a:srgbClr val="D4B07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4039" name="Rectangle 9"/>
          <p:cNvSpPr>
            <a:spLocks noChangeArrowheads="1"/>
          </p:cNvSpPr>
          <p:nvPr/>
        </p:nvSpPr>
        <p:spPr bwMode="auto">
          <a:xfrm>
            <a:off x="304800" y="1219200"/>
            <a:ext cx="8610600" cy="1143000"/>
          </a:xfrm>
          <a:prstGeom prst="rect">
            <a:avLst/>
          </a:prstGeom>
          <a:solidFill>
            <a:srgbClr val="D4B07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4040" name="Text Box 10"/>
          <p:cNvSpPr txBox="1">
            <a:spLocks noChangeArrowheads="1"/>
          </p:cNvSpPr>
          <p:nvPr/>
        </p:nvSpPr>
        <p:spPr bwMode="auto">
          <a:xfrm>
            <a:off x="1219200" y="5105400"/>
            <a:ext cx="6096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latin typeface="Calibri" pitchFamily="34" charset="0"/>
              </a:rPr>
              <a:t>+</a:t>
            </a:r>
          </a:p>
        </p:txBody>
      </p:sp>
      <p:sp>
        <p:nvSpPr>
          <p:cNvPr id="44041" name="Text Box 11"/>
          <p:cNvSpPr txBox="1">
            <a:spLocks noChangeArrowheads="1"/>
          </p:cNvSpPr>
          <p:nvPr/>
        </p:nvSpPr>
        <p:spPr bwMode="auto">
          <a:xfrm>
            <a:off x="2438400" y="5105400"/>
            <a:ext cx="6096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latin typeface="Calibri" pitchFamily="34" charset="0"/>
              </a:rPr>
              <a:t>+</a:t>
            </a:r>
          </a:p>
        </p:txBody>
      </p:sp>
      <p:sp>
        <p:nvSpPr>
          <p:cNvPr id="44042" name="Text Box 12"/>
          <p:cNvSpPr txBox="1">
            <a:spLocks noChangeArrowheads="1"/>
          </p:cNvSpPr>
          <p:nvPr/>
        </p:nvSpPr>
        <p:spPr bwMode="auto">
          <a:xfrm>
            <a:off x="3733800" y="5029200"/>
            <a:ext cx="6096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latin typeface="Calibri" pitchFamily="34" charset="0"/>
              </a:rPr>
              <a:t>+</a:t>
            </a:r>
          </a:p>
        </p:txBody>
      </p:sp>
      <p:sp>
        <p:nvSpPr>
          <p:cNvPr id="44043" name="Text Box 13"/>
          <p:cNvSpPr txBox="1">
            <a:spLocks noChangeArrowheads="1"/>
          </p:cNvSpPr>
          <p:nvPr/>
        </p:nvSpPr>
        <p:spPr bwMode="auto">
          <a:xfrm>
            <a:off x="4800600" y="5029200"/>
            <a:ext cx="6096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latin typeface="Calibri" pitchFamily="34" charset="0"/>
              </a:rPr>
              <a:t>+</a:t>
            </a:r>
          </a:p>
        </p:txBody>
      </p:sp>
      <p:sp>
        <p:nvSpPr>
          <p:cNvPr id="44044" name="Text Box 14"/>
          <p:cNvSpPr txBox="1">
            <a:spLocks noChangeArrowheads="1"/>
          </p:cNvSpPr>
          <p:nvPr/>
        </p:nvSpPr>
        <p:spPr bwMode="auto">
          <a:xfrm>
            <a:off x="5943600" y="5029200"/>
            <a:ext cx="6096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latin typeface="Calibri" pitchFamily="34" charset="0"/>
              </a:rPr>
              <a:t>+</a:t>
            </a:r>
          </a:p>
        </p:txBody>
      </p:sp>
      <p:sp>
        <p:nvSpPr>
          <p:cNvPr id="44045" name="Text Box 15"/>
          <p:cNvSpPr txBox="1">
            <a:spLocks noChangeArrowheads="1"/>
          </p:cNvSpPr>
          <p:nvPr/>
        </p:nvSpPr>
        <p:spPr bwMode="auto">
          <a:xfrm>
            <a:off x="6705600" y="5029200"/>
            <a:ext cx="6096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latin typeface="Calibri" pitchFamily="34" charset="0"/>
              </a:rPr>
              <a:t>+</a:t>
            </a:r>
          </a:p>
        </p:txBody>
      </p:sp>
      <p:sp>
        <p:nvSpPr>
          <p:cNvPr id="44046" name="Text Box 16"/>
          <p:cNvSpPr txBox="1">
            <a:spLocks noChangeArrowheads="1"/>
          </p:cNvSpPr>
          <p:nvPr/>
        </p:nvSpPr>
        <p:spPr bwMode="auto">
          <a:xfrm>
            <a:off x="7772400" y="5029200"/>
            <a:ext cx="6096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latin typeface="Calibri" pitchFamily="34" charset="0"/>
              </a:rPr>
              <a:t>+</a:t>
            </a:r>
          </a:p>
        </p:txBody>
      </p:sp>
      <p:sp>
        <p:nvSpPr>
          <p:cNvPr id="44047" name="Text Box 17"/>
          <p:cNvSpPr txBox="1">
            <a:spLocks noChangeArrowheads="1"/>
          </p:cNvSpPr>
          <p:nvPr/>
        </p:nvSpPr>
        <p:spPr bwMode="auto">
          <a:xfrm>
            <a:off x="990600" y="1447800"/>
            <a:ext cx="6096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latin typeface="Calibri" pitchFamily="34" charset="0"/>
              </a:rPr>
              <a:t>-</a:t>
            </a:r>
          </a:p>
        </p:txBody>
      </p:sp>
      <p:sp>
        <p:nvSpPr>
          <p:cNvPr id="44048" name="Text Box 18"/>
          <p:cNvSpPr txBox="1">
            <a:spLocks noChangeArrowheads="1"/>
          </p:cNvSpPr>
          <p:nvPr/>
        </p:nvSpPr>
        <p:spPr bwMode="auto">
          <a:xfrm>
            <a:off x="2209800" y="1447800"/>
            <a:ext cx="6096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latin typeface="Calibri" pitchFamily="34" charset="0"/>
              </a:rPr>
              <a:t>-</a:t>
            </a:r>
          </a:p>
        </p:txBody>
      </p:sp>
      <p:sp>
        <p:nvSpPr>
          <p:cNvPr id="44049" name="Text Box 19"/>
          <p:cNvSpPr txBox="1">
            <a:spLocks noChangeArrowheads="1"/>
          </p:cNvSpPr>
          <p:nvPr/>
        </p:nvSpPr>
        <p:spPr bwMode="auto">
          <a:xfrm>
            <a:off x="3505200" y="1371600"/>
            <a:ext cx="6096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latin typeface="Calibri" pitchFamily="34" charset="0"/>
              </a:rPr>
              <a:t>-</a:t>
            </a:r>
          </a:p>
        </p:txBody>
      </p:sp>
      <p:sp>
        <p:nvSpPr>
          <p:cNvPr id="44050" name="Text Box 20"/>
          <p:cNvSpPr txBox="1">
            <a:spLocks noChangeArrowheads="1"/>
          </p:cNvSpPr>
          <p:nvPr/>
        </p:nvSpPr>
        <p:spPr bwMode="auto">
          <a:xfrm>
            <a:off x="4572000" y="1371600"/>
            <a:ext cx="6096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latin typeface="Calibri" pitchFamily="34" charset="0"/>
              </a:rPr>
              <a:t>-</a:t>
            </a:r>
          </a:p>
        </p:txBody>
      </p:sp>
      <p:sp>
        <p:nvSpPr>
          <p:cNvPr id="44051" name="Text Box 21"/>
          <p:cNvSpPr txBox="1">
            <a:spLocks noChangeArrowheads="1"/>
          </p:cNvSpPr>
          <p:nvPr/>
        </p:nvSpPr>
        <p:spPr bwMode="auto">
          <a:xfrm>
            <a:off x="5715000" y="1371600"/>
            <a:ext cx="6096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latin typeface="Calibri" pitchFamily="34" charset="0"/>
              </a:rPr>
              <a:t>-</a:t>
            </a:r>
          </a:p>
        </p:txBody>
      </p:sp>
      <p:sp>
        <p:nvSpPr>
          <p:cNvPr id="44052" name="Text Box 22"/>
          <p:cNvSpPr txBox="1">
            <a:spLocks noChangeArrowheads="1"/>
          </p:cNvSpPr>
          <p:nvPr/>
        </p:nvSpPr>
        <p:spPr bwMode="auto">
          <a:xfrm>
            <a:off x="6477000" y="1371600"/>
            <a:ext cx="6096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latin typeface="Calibri" pitchFamily="34" charset="0"/>
              </a:rPr>
              <a:t>-</a:t>
            </a:r>
          </a:p>
        </p:txBody>
      </p:sp>
      <p:sp>
        <p:nvSpPr>
          <p:cNvPr id="44053" name="Text Box 23"/>
          <p:cNvSpPr txBox="1">
            <a:spLocks noChangeArrowheads="1"/>
          </p:cNvSpPr>
          <p:nvPr/>
        </p:nvSpPr>
        <p:spPr bwMode="auto">
          <a:xfrm>
            <a:off x="7543800" y="1371600"/>
            <a:ext cx="6096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latin typeface="Calibri" pitchFamily="34" charset="0"/>
              </a:rPr>
              <a:t>-</a:t>
            </a:r>
          </a:p>
        </p:txBody>
      </p:sp>
      <p:sp>
        <p:nvSpPr>
          <p:cNvPr id="44054" name="Text Box 24"/>
          <p:cNvSpPr txBox="1">
            <a:spLocks noChangeArrowheads="1"/>
          </p:cNvSpPr>
          <p:nvPr/>
        </p:nvSpPr>
        <p:spPr bwMode="auto">
          <a:xfrm>
            <a:off x="914400" y="4191000"/>
            <a:ext cx="4259263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Calibri" pitchFamily="34" charset="0"/>
              </a:rPr>
              <a:t>Some drops would hover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3.7037E-6 C 0.0 -0.00718 0.00017 -0.01366 0.00035 -0.01366 C 0.00069 -0.01366 0.00087 -0.00718 0.00087 3.7037E-6 C 0.00104 0.0081 0.00122 0.0162 0.00156 0.0162 C 0.00174 0.0162 0.00191 0.0081 0.00208 3.7037E-6 C 0.00208 -0.00718 0.00226 -0.01366 0.00243 -0.01366 C 0.00278 -0.01366 0.00295 -0.00718 0.00295 3.7037E-6 C 0.00313 0.0081 0.0033 0.0162 0.00347 0.0162 C 0.00382 0.0162 0.00417 3.7037E-6 0.00417 0.00023 C 0.00417 -0.00718 0.00434 -0.01366 0.00451 -0.01366 C 0.00486 -0.01366 0.00503 -0.00718 0.00503 3.7037E-6 C 0.00521 0.0081 0.00538 0.0162 0.00573 0.0162 C 0.0059 0.0162 0.00608 0.0081 0.00608 3.7037E-6 C 0.00625 -0.00718 0.00642 -0.01366 0.0066 -0.01366 C 0.00694 -0.01366 0.00712 -0.00718 0.00712 3.7037E-6 C 0.00729 0.0081 0.00747 0.0162 0.00764 0.0162 C 0.00799 0.0162 0.00816 0.0081 0.00833 3.7037E-6 " pathEditMode="relative" rAng="0" ptsTypes="fffffffffffffffff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Millikan’s Experiment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2936875" y="2409825"/>
            <a:ext cx="3205163" cy="284162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2936875" y="2409825"/>
            <a:ext cx="3205163" cy="28416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61" name="Freeform 5"/>
          <p:cNvSpPr>
            <a:spLocks/>
          </p:cNvSpPr>
          <p:nvPr/>
        </p:nvSpPr>
        <p:spPr bwMode="auto">
          <a:xfrm>
            <a:off x="2941638" y="1500188"/>
            <a:ext cx="3197225" cy="933450"/>
          </a:xfrm>
          <a:custGeom>
            <a:avLst/>
            <a:gdLst>
              <a:gd name="T0" fmla="*/ 0 w 2014"/>
              <a:gd name="T1" fmla="*/ 2147483647 h 588"/>
              <a:gd name="T2" fmla="*/ 2147483647 w 2014"/>
              <a:gd name="T3" fmla="*/ 2147483647 h 588"/>
              <a:gd name="T4" fmla="*/ 2147483647 w 2014"/>
              <a:gd name="T5" fmla="*/ 2147483647 h 588"/>
              <a:gd name="T6" fmla="*/ 2147483647 w 2014"/>
              <a:gd name="T7" fmla="*/ 2147483647 h 588"/>
              <a:gd name="T8" fmla="*/ 2147483647 w 2014"/>
              <a:gd name="T9" fmla="*/ 2147483647 h 588"/>
              <a:gd name="T10" fmla="*/ 2147483647 w 2014"/>
              <a:gd name="T11" fmla="*/ 2147483647 h 588"/>
              <a:gd name="T12" fmla="*/ 2147483647 w 2014"/>
              <a:gd name="T13" fmla="*/ 2147483647 h 588"/>
              <a:gd name="T14" fmla="*/ 2147483647 w 2014"/>
              <a:gd name="T15" fmla="*/ 2147483647 h 588"/>
              <a:gd name="T16" fmla="*/ 2147483647 w 2014"/>
              <a:gd name="T17" fmla="*/ 2147483647 h 588"/>
              <a:gd name="T18" fmla="*/ 2147483647 w 2014"/>
              <a:gd name="T19" fmla="*/ 2147483647 h 588"/>
              <a:gd name="T20" fmla="*/ 2147483647 w 2014"/>
              <a:gd name="T21" fmla="*/ 2147483647 h 588"/>
              <a:gd name="T22" fmla="*/ 2147483647 w 2014"/>
              <a:gd name="T23" fmla="*/ 2147483647 h 588"/>
              <a:gd name="T24" fmla="*/ 2147483647 w 2014"/>
              <a:gd name="T25" fmla="*/ 2147483647 h 588"/>
              <a:gd name="T26" fmla="*/ 2147483647 w 2014"/>
              <a:gd name="T27" fmla="*/ 2147483647 h 588"/>
              <a:gd name="T28" fmla="*/ 2147483647 w 2014"/>
              <a:gd name="T29" fmla="*/ 2147483647 h 588"/>
              <a:gd name="T30" fmla="*/ 2147483647 w 2014"/>
              <a:gd name="T31" fmla="*/ 2147483647 h 588"/>
              <a:gd name="T32" fmla="*/ 2147483647 w 2014"/>
              <a:gd name="T33" fmla="*/ 0 h 588"/>
              <a:gd name="T34" fmla="*/ 2147483647 w 2014"/>
              <a:gd name="T35" fmla="*/ 2147483647 h 588"/>
              <a:gd name="T36" fmla="*/ 2147483647 w 2014"/>
              <a:gd name="T37" fmla="*/ 2147483647 h 588"/>
              <a:gd name="T38" fmla="*/ 2147483647 w 2014"/>
              <a:gd name="T39" fmla="*/ 2147483647 h 588"/>
              <a:gd name="T40" fmla="*/ 2147483647 w 2014"/>
              <a:gd name="T41" fmla="*/ 2147483647 h 588"/>
              <a:gd name="T42" fmla="*/ 2147483647 w 2014"/>
              <a:gd name="T43" fmla="*/ 2147483647 h 588"/>
              <a:gd name="T44" fmla="*/ 2147483647 w 2014"/>
              <a:gd name="T45" fmla="*/ 2147483647 h 588"/>
              <a:gd name="T46" fmla="*/ 2147483647 w 2014"/>
              <a:gd name="T47" fmla="*/ 2147483647 h 588"/>
              <a:gd name="T48" fmla="*/ 2147483647 w 2014"/>
              <a:gd name="T49" fmla="*/ 2147483647 h 588"/>
              <a:gd name="T50" fmla="*/ 2147483647 w 2014"/>
              <a:gd name="T51" fmla="*/ 2147483647 h 588"/>
              <a:gd name="T52" fmla="*/ 2147483647 w 2014"/>
              <a:gd name="T53" fmla="*/ 2147483647 h 588"/>
              <a:gd name="T54" fmla="*/ 2147483647 w 2014"/>
              <a:gd name="T55" fmla="*/ 2147483647 h 588"/>
              <a:gd name="T56" fmla="*/ 2147483647 w 2014"/>
              <a:gd name="T57" fmla="*/ 2147483647 h 588"/>
              <a:gd name="T58" fmla="*/ 2147483647 w 2014"/>
              <a:gd name="T59" fmla="*/ 2147483647 h 588"/>
              <a:gd name="T60" fmla="*/ 2147483647 w 2014"/>
              <a:gd name="T61" fmla="*/ 2147483647 h 588"/>
              <a:gd name="T62" fmla="*/ 2147483647 w 2014"/>
              <a:gd name="T63" fmla="*/ 2147483647 h 588"/>
              <a:gd name="T64" fmla="*/ 2147483647 w 2014"/>
              <a:gd name="T65" fmla="*/ 2147483647 h 5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014"/>
              <a:gd name="T100" fmla="*/ 0 h 588"/>
              <a:gd name="T101" fmla="*/ 2014 w 2014"/>
              <a:gd name="T102" fmla="*/ 588 h 58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014" h="588">
                <a:moveTo>
                  <a:pt x="1007" y="588"/>
                </a:moveTo>
                <a:lnTo>
                  <a:pt x="0" y="585"/>
                </a:lnTo>
                <a:lnTo>
                  <a:pt x="2" y="555"/>
                </a:lnTo>
                <a:lnTo>
                  <a:pt x="4" y="524"/>
                </a:lnTo>
                <a:lnTo>
                  <a:pt x="11" y="495"/>
                </a:lnTo>
                <a:lnTo>
                  <a:pt x="21" y="467"/>
                </a:lnTo>
                <a:lnTo>
                  <a:pt x="30" y="438"/>
                </a:lnTo>
                <a:lnTo>
                  <a:pt x="45" y="410"/>
                </a:lnTo>
                <a:lnTo>
                  <a:pt x="61" y="384"/>
                </a:lnTo>
                <a:lnTo>
                  <a:pt x="80" y="355"/>
                </a:lnTo>
                <a:lnTo>
                  <a:pt x="99" y="332"/>
                </a:lnTo>
                <a:lnTo>
                  <a:pt x="120" y="306"/>
                </a:lnTo>
                <a:lnTo>
                  <a:pt x="146" y="282"/>
                </a:lnTo>
                <a:lnTo>
                  <a:pt x="173" y="258"/>
                </a:lnTo>
                <a:lnTo>
                  <a:pt x="201" y="235"/>
                </a:lnTo>
                <a:lnTo>
                  <a:pt x="229" y="213"/>
                </a:lnTo>
                <a:lnTo>
                  <a:pt x="263" y="192"/>
                </a:lnTo>
                <a:lnTo>
                  <a:pt x="296" y="171"/>
                </a:lnTo>
                <a:lnTo>
                  <a:pt x="331" y="152"/>
                </a:lnTo>
                <a:lnTo>
                  <a:pt x="367" y="133"/>
                </a:lnTo>
                <a:lnTo>
                  <a:pt x="405" y="116"/>
                </a:lnTo>
                <a:lnTo>
                  <a:pt x="445" y="99"/>
                </a:lnTo>
                <a:lnTo>
                  <a:pt x="485" y="85"/>
                </a:lnTo>
                <a:lnTo>
                  <a:pt x="528" y="71"/>
                </a:lnTo>
                <a:lnTo>
                  <a:pt x="571" y="57"/>
                </a:lnTo>
                <a:lnTo>
                  <a:pt x="616" y="45"/>
                </a:lnTo>
                <a:lnTo>
                  <a:pt x="661" y="35"/>
                </a:lnTo>
                <a:lnTo>
                  <a:pt x="708" y="26"/>
                </a:lnTo>
                <a:lnTo>
                  <a:pt x="755" y="19"/>
                </a:lnTo>
                <a:lnTo>
                  <a:pt x="805" y="12"/>
                </a:lnTo>
                <a:lnTo>
                  <a:pt x="853" y="7"/>
                </a:lnTo>
                <a:lnTo>
                  <a:pt x="905" y="2"/>
                </a:lnTo>
                <a:lnTo>
                  <a:pt x="954" y="0"/>
                </a:lnTo>
                <a:lnTo>
                  <a:pt x="1007" y="0"/>
                </a:lnTo>
                <a:lnTo>
                  <a:pt x="1059" y="0"/>
                </a:lnTo>
                <a:lnTo>
                  <a:pt x="1108" y="2"/>
                </a:lnTo>
                <a:lnTo>
                  <a:pt x="1161" y="7"/>
                </a:lnTo>
                <a:lnTo>
                  <a:pt x="1210" y="12"/>
                </a:lnTo>
                <a:lnTo>
                  <a:pt x="1258" y="19"/>
                </a:lnTo>
                <a:lnTo>
                  <a:pt x="1305" y="26"/>
                </a:lnTo>
                <a:lnTo>
                  <a:pt x="1353" y="35"/>
                </a:lnTo>
                <a:lnTo>
                  <a:pt x="1398" y="45"/>
                </a:lnTo>
                <a:lnTo>
                  <a:pt x="1443" y="57"/>
                </a:lnTo>
                <a:lnTo>
                  <a:pt x="1485" y="71"/>
                </a:lnTo>
                <a:lnTo>
                  <a:pt x="1528" y="85"/>
                </a:lnTo>
                <a:lnTo>
                  <a:pt x="1568" y="99"/>
                </a:lnTo>
                <a:lnTo>
                  <a:pt x="1608" y="116"/>
                </a:lnTo>
                <a:lnTo>
                  <a:pt x="1646" y="133"/>
                </a:lnTo>
                <a:lnTo>
                  <a:pt x="1684" y="152"/>
                </a:lnTo>
                <a:lnTo>
                  <a:pt x="1717" y="171"/>
                </a:lnTo>
                <a:lnTo>
                  <a:pt x="1751" y="192"/>
                </a:lnTo>
                <a:lnTo>
                  <a:pt x="1784" y="213"/>
                </a:lnTo>
                <a:lnTo>
                  <a:pt x="1812" y="235"/>
                </a:lnTo>
                <a:lnTo>
                  <a:pt x="1841" y="258"/>
                </a:lnTo>
                <a:lnTo>
                  <a:pt x="1867" y="282"/>
                </a:lnTo>
                <a:lnTo>
                  <a:pt x="1893" y="306"/>
                </a:lnTo>
                <a:lnTo>
                  <a:pt x="1914" y="332"/>
                </a:lnTo>
                <a:lnTo>
                  <a:pt x="1935" y="355"/>
                </a:lnTo>
                <a:lnTo>
                  <a:pt x="1952" y="384"/>
                </a:lnTo>
                <a:lnTo>
                  <a:pt x="1969" y="410"/>
                </a:lnTo>
                <a:lnTo>
                  <a:pt x="1983" y="438"/>
                </a:lnTo>
                <a:lnTo>
                  <a:pt x="1992" y="467"/>
                </a:lnTo>
                <a:lnTo>
                  <a:pt x="2002" y="495"/>
                </a:lnTo>
                <a:lnTo>
                  <a:pt x="2009" y="524"/>
                </a:lnTo>
                <a:lnTo>
                  <a:pt x="2014" y="555"/>
                </a:lnTo>
                <a:lnTo>
                  <a:pt x="2014" y="585"/>
                </a:lnTo>
                <a:lnTo>
                  <a:pt x="1007" y="588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62" name="Freeform 6"/>
          <p:cNvSpPr>
            <a:spLocks/>
          </p:cNvSpPr>
          <p:nvPr/>
        </p:nvSpPr>
        <p:spPr bwMode="auto">
          <a:xfrm>
            <a:off x="2941638" y="1500188"/>
            <a:ext cx="3197225" cy="933450"/>
          </a:xfrm>
          <a:custGeom>
            <a:avLst/>
            <a:gdLst>
              <a:gd name="T0" fmla="*/ 0 w 2014"/>
              <a:gd name="T1" fmla="*/ 2147483647 h 588"/>
              <a:gd name="T2" fmla="*/ 2147483647 w 2014"/>
              <a:gd name="T3" fmla="*/ 2147483647 h 588"/>
              <a:gd name="T4" fmla="*/ 2147483647 w 2014"/>
              <a:gd name="T5" fmla="*/ 2147483647 h 588"/>
              <a:gd name="T6" fmla="*/ 2147483647 w 2014"/>
              <a:gd name="T7" fmla="*/ 2147483647 h 588"/>
              <a:gd name="T8" fmla="*/ 2147483647 w 2014"/>
              <a:gd name="T9" fmla="*/ 2147483647 h 588"/>
              <a:gd name="T10" fmla="*/ 2147483647 w 2014"/>
              <a:gd name="T11" fmla="*/ 2147483647 h 588"/>
              <a:gd name="T12" fmla="*/ 2147483647 w 2014"/>
              <a:gd name="T13" fmla="*/ 2147483647 h 588"/>
              <a:gd name="T14" fmla="*/ 2147483647 w 2014"/>
              <a:gd name="T15" fmla="*/ 2147483647 h 588"/>
              <a:gd name="T16" fmla="*/ 2147483647 w 2014"/>
              <a:gd name="T17" fmla="*/ 2147483647 h 588"/>
              <a:gd name="T18" fmla="*/ 2147483647 w 2014"/>
              <a:gd name="T19" fmla="*/ 2147483647 h 588"/>
              <a:gd name="T20" fmla="*/ 2147483647 w 2014"/>
              <a:gd name="T21" fmla="*/ 2147483647 h 588"/>
              <a:gd name="T22" fmla="*/ 2147483647 w 2014"/>
              <a:gd name="T23" fmla="*/ 2147483647 h 588"/>
              <a:gd name="T24" fmla="*/ 2147483647 w 2014"/>
              <a:gd name="T25" fmla="*/ 2147483647 h 588"/>
              <a:gd name="T26" fmla="*/ 2147483647 w 2014"/>
              <a:gd name="T27" fmla="*/ 2147483647 h 588"/>
              <a:gd name="T28" fmla="*/ 2147483647 w 2014"/>
              <a:gd name="T29" fmla="*/ 2147483647 h 588"/>
              <a:gd name="T30" fmla="*/ 2147483647 w 2014"/>
              <a:gd name="T31" fmla="*/ 2147483647 h 588"/>
              <a:gd name="T32" fmla="*/ 2147483647 w 2014"/>
              <a:gd name="T33" fmla="*/ 0 h 588"/>
              <a:gd name="T34" fmla="*/ 2147483647 w 2014"/>
              <a:gd name="T35" fmla="*/ 2147483647 h 588"/>
              <a:gd name="T36" fmla="*/ 2147483647 w 2014"/>
              <a:gd name="T37" fmla="*/ 2147483647 h 588"/>
              <a:gd name="T38" fmla="*/ 2147483647 w 2014"/>
              <a:gd name="T39" fmla="*/ 2147483647 h 588"/>
              <a:gd name="T40" fmla="*/ 2147483647 w 2014"/>
              <a:gd name="T41" fmla="*/ 2147483647 h 588"/>
              <a:gd name="T42" fmla="*/ 2147483647 w 2014"/>
              <a:gd name="T43" fmla="*/ 2147483647 h 588"/>
              <a:gd name="T44" fmla="*/ 2147483647 w 2014"/>
              <a:gd name="T45" fmla="*/ 2147483647 h 588"/>
              <a:gd name="T46" fmla="*/ 2147483647 w 2014"/>
              <a:gd name="T47" fmla="*/ 2147483647 h 588"/>
              <a:gd name="T48" fmla="*/ 2147483647 w 2014"/>
              <a:gd name="T49" fmla="*/ 2147483647 h 588"/>
              <a:gd name="T50" fmla="*/ 2147483647 w 2014"/>
              <a:gd name="T51" fmla="*/ 2147483647 h 588"/>
              <a:gd name="T52" fmla="*/ 2147483647 w 2014"/>
              <a:gd name="T53" fmla="*/ 2147483647 h 588"/>
              <a:gd name="T54" fmla="*/ 2147483647 w 2014"/>
              <a:gd name="T55" fmla="*/ 2147483647 h 588"/>
              <a:gd name="T56" fmla="*/ 2147483647 w 2014"/>
              <a:gd name="T57" fmla="*/ 2147483647 h 588"/>
              <a:gd name="T58" fmla="*/ 2147483647 w 2014"/>
              <a:gd name="T59" fmla="*/ 2147483647 h 588"/>
              <a:gd name="T60" fmla="*/ 2147483647 w 2014"/>
              <a:gd name="T61" fmla="*/ 2147483647 h 588"/>
              <a:gd name="T62" fmla="*/ 2147483647 w 2014"/>
              <a:gd name="T63" fmla="*/ 2147483647 h 588"/>
              <a:gd name="T64" fmla="*/ 2147483647 w 2014"/>
              <a:gd name="T65" fmla="*/ 2147483647 h 5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014"/>
              <a:gd name="T100" fmla="*/ 0 h 588"/>
              <a:gd name="T101" fmla="*/ 2014 w 2014"/>
              <a:gd name="T102" fmla="*/ 588 h 58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014" h="588">
                <a:moveTo>
                  <a:pt x="1007" y="588"/>
                </a:moveTo>
                <a:lnTo>
                  <a:pt x="0" y="585"/>
                </a:lnTo>
                <a:lnTo>
                  <a:pt x="2" y="555"/>
                </a:lnTo>
                <a:lnTo>
                  <a:pt x="4" y="524"/>
                </a:lnTo>
                <a:lnTo>
                  <a:pt x="11" y="495"/>
                </a:lnTo>
                <a:lnTo>
                  <a:pt x="21" y="467"/>
                </a:lnTo>
                <a:lnTo>
                  <a:pt x="30" y="438"/>
                </a:lnTo>
                <a:lnTo>
                  <a:pt x="45" y="410"/>
                </a:lnTo>
                <a:lnTo>
                  <a:pt x="61" y="384"/>
                </a:lnTo>
                <a:lnTo>
                  <a:pt x="80" y="355"/>
                </a:lnTo>
                <a:lnTo>
                  <a:pt x="99" y="332"/>
                </a:lnTo>
                <a:lnTo>
                  <a:pt x="120" y="306"/>
                </a:lnTo>
                <a:lnTo>
                  <a:pt x="146" y="282"/>
                </a:lnTo>
                <a:lnTo>
                  <a:pt x="173" y="258"/>
                </a:lnTo>
                <a:lnTo>
                  <a:pt x="201" y="235"/>
                </a:lnTo>
                <a:lnTo>
                  <a:pt x="229" y="213"/>
                </a:lnTo>
                <a:lnTo>
                  <a:pt x="263" y="192"/>
                </a:lnTo>
                <a:lnTo>
                  <a:pt x="296" y="171"/>
                </a:lnTo>
                <a:lnTo>
                  <a:pt x="331" y="152"/>
                </a:lnTo>
                <a:lnTo>
                  <a:pt x="367" y="133"/>
                </a:lnTo>
                <a:lnTo>
                  <a:pt x="405" y="116"/>
                </a:lnTo>
                <a:lnTo>
                  <a:pt x="445" y="99"/>
                </a:lnTo>
                <a:lnTo>
                  <a:pt x="485" y="85"/>
                </a:lnTo>
                <a:lnTo>
                  <a:pt x="528" y="71"/>
                </a:lnTo>
                <a:lnTo>
                  <a:pt x="571" y="57"/>
                </a:lnTo>
                <a:lnTo>
                  <a:pt x="616" y="45"/>
                </a:lnTo>
                <a:lnTo>
                  <a:pt x="661" y="35"/>
                </a:lnTo>
                <a:lnTo>
                  <a:pt x="708" y="26"/>
                </a:lnTo>
                <a:lnTo>
                  <a:pt x="755" y="19"/>
                </a:lnTo>
                <a:lnTo>
                  <a:pt x="805" y="12"/>
                </a:lnTo>
                <a:lnTo>
                  <a:pt x="853" y="7"/>
                </a:lnTo>
                <a:lnTo>
                  <a:pt x="905" y="2"/>
                </a:lnTo>
                <a:lnTo>
                  <a:pt x="954" y="0"/>
                </a:lnTo>
                <a:lnTo>
                  <a:pt x="1007" y="0"/>
                </a:lnTo>
                <a:lnTo>
                  <a:pt x="1059" y="0"/>
                </a:lnTo>
                <a:lnTo>
                  <a:pt x="1108" y="2"/>
                </a:lnTo>
                <a:lnTo>
                  <a:pt x="1161" y="7"/>
                </a:lnTo>
                <a:lnTo>
                  <a:pt x="1210" y="12"/>
                </a:lnTo>
                <a:lnTo>
                  <a:pt x="1258" y="19"/>
                </a:lnTo>
                <a:lnTo>
                  <a:pt x="1305" y="26"/>
                </a:lnTo>
                <a:lnTo>
                  <a:pt x="1353" y="35"/>
                </a:lnTo>
                <a:lnTo>
                  <a:pt x="1398" y="45"/>
                </a:lnTo>
                <a:lnTo>
                  <a:pt x="1443" y="57"/>
                </a:lnTo>
                <a:lnTo>
                  <a:pt x="1485" y="71"/>
                </a:lnTo>
                <a:lnTo>
                  <a:pt x="1528" y="85"/>
                </a:lnTo>
                <a:lnTo>
                  <a:pt x="1568" y="99"/>
                </a:lnTo>
                <a:lnTo>
                  <a:pt x="1608" y="116"/>
                </a:lnTo>
                <a:lnTo>
                  <a:pt x="1646" y="133"/>
                </a:lnTo>
                <a:lnTo>
                  <a:pt x="1684" y="152"/>
                </a:lnTo>
                <a:lnTo>
                  <a:pt x="1717" y="171"/>
                </a:lnTo>
                <a:lnTo>
                  <a:pt x="1751" y="192"/>
                </a:lnTo>
                <a:lnTo>
                  <a:pt x="1784" y="213"/>
                </a:lnTo>
                <a:lnTo>
                  <a:pt x="1812" y="235"/>
                </a:lnTo>
                <a:lnTo>
                  <a:pt x="1841" y="258"/>
                </a:lnTo>
                <a:lnTo>
                  <a:pt x="1867" y="282"/>
                </a:lnTo>
                <a:lnTo>
                  <a:pt x="1893" y="306"/>
                </a:lnTo>
                <a:lnTo>
                  <a:pt x="1914" y="332"/>
                </a:lnTo>
                <a:lnTo>
                  <a:pt x="1935" y="355"/>
                </a:lnTo>
                <a:lnTo>
                  <a:pt x="1952" y="384"/>
                </a:lnTo>
                <a:lnTo>
                  <a:pt x="1969" y="410"/>
                </a:lnTo>
                <a:lnTo>
                  <a:pt x="1983" y="438"/>
                </a:lnTo>
                <a:lnTo>
                  <a:pt x="1992" y="467"/>
                </a:lnTo>
                <a:lnTo>
                  <a:pt x="2002" y="495"/>
                </a:lnTo>
                <a:lnTo>
                  <a:pt x="2009" y="524"/>
                </a:lnTo>
                <a:lnTo>
                  <a:pt x="2014" y="555"/>
                </a:lnTo>
                <a:lnTo>
                  <a:pt x="2014" y="585"/>
                </a:lnTo>
                <a:lnTo>
                  <a:pt x="1007" y="588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3043238" y="2568575"/>
            <a:ext cx="3000375" cy="2603500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3043238" y="2568575"/>
            <a:ext cx="3000375" cy="26035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65" name="Freeform 9"/>
          <p:cNvSpPr>
            <a:spLocks/>
          </p:cNvSpPr>
          <p:nvPr/>
        </p:nvSpPr>
        <p:spPr bwMode="auto">
          <a:xfrm>
            <a:off x="3233738" y="3803650"/>
            <a:ext cx="2578100" cy="871538"/>
          </a:xfrm>
          <a:custGeom>
            <a:avLst/>
            <a:gdLst>
              <a:gd name="T0" fmla="*/ 0 w 1624"/>
              <a:gd name="T1" fmla="*/ 2147483647 h 549"/>
              <a:gd name="T2" fmla="*/ 2147483647 w 1624"/>
              <a:gd name="T3" fmla="*/ 2147483647 h 549"/>
              <a:gd name="T4" fmla="*/ 2147483647 w 1624"/>
              <a:gd name="T5" fmla="*/ 2147483647 h 549"/>
              <a:gd name="T6" fmla="*/ 2147483647 w 1624"/>
              <a:gd name="T7" fmla="*/ 2147483647 h 549"/>
              <a:gd name="T8" fmla="*/ 2147483647 w 1624"/>
              <a:gd name="T9" fmla="*/ 2147483647 h 549"/>
              <a:gd name="T10" fmla="*/ 2147483647 w 1624"/>
              <a:gd name="T11" fmla="*/ 2147483647 h 549"/>
              <a:gd name="T12" fmla="*/ 2147483647 w 1624"/>
              <a:gd name="T13" fmla="*/ 2147483647 h 549"/>
              <a:gd name="T14" fmla="*/ 2147483647 w 1624"/>
              <a:gd name="T15" fmla="*/ 2147483647 h 549"/>
              <a:gd name="T16" fmla="*/ 2147483647 w 1624"/>
              <a:gd name="T17" fmla="*/ 2147483647 h 549"/>
              <a:gd name="T18" fmla="*/ 2147483647 w 1624"/>
              <a:gd name="T19" fmla="*/ 2147483647 h 549"/>
              <a:gd name="T20" fmla="*/ 2147483647 w 1624"/>
              <a:gd name="T21" fmla="*/ 2147483647 h 549"/>
              <a:gd name="T22" fmla="*/ 2147483647 w 1624"/>
              <a:gd name="T23" fmla="*/ 2147483647 h 549"/>
              <a:gd name="T24" fmla="*/ 2147483647 w 1624"/>
              <a:gd name="T25" fmla="*/ 2147483647 h 549"/>
              <a:gd name="T26" fmla="*/ 2147483647 w 1624"/>
              <a:gd name="T27" fmla="*/ 2147483647 h 549"/>
              <a:gd name="T28" fmla="*/ 2147483647 w 1624"/>
              <a:gd name="T29" fmla="*/ 2147483647 h 549"/>
              <a:gd name="T30" fmla="*/ 2147483647 w 1624"/>
              <a:gd name="T31" fmla="*/ 2147483647 h 549"/>
              <a:gd name="T32" fmla="*/ 2147483647 w 1624"/>
              <a:gd name="T33" fmla="*/ 0 h 549"/>
              <a:gd name="T34" fmla="*/ 2147483647 w 1624"/>
              <a:gd name="T35" fmla="*/ 2147483647 h 549"/>
              <a:gd name="T36" fmla="*/ 2147483647 w 1624"/>
              <a:gd name="T37" fmla="*/ 2147483647 h 549"/>
              <a:gd name="T38" fmla="*/ 2147483647 w 1624"/>
              <a:gd name="T39" fmla="*/ 2147483647 h 549"/>
              <a:gd name="T40" fmla="*/ 2147483647 w 1624"/>
              <a:gd name="T41" fmla="*/ 2147483647 h 549"/>
              <a:gd name="T42" fmla="*/ 2147483647 w 1624"/>
              <a:gd name="T43" fmla="*/ 2147483647 h 549"/>
              <a:gd name="T44" fmla="*/ 2147483647 w 1624"/>
              <a:gd name="T45" fmla="*/ 2147483647 h 549"/>
              <a:gd name="T46" fmla="*/ 2147483647 w 1624"/>
              <a:gd name="T47" fmla="*/ 2147483647 h 549"/>
              <a:gd name="T48" fmla="*/ 2147483647 w 1624"/>
              <a:gd name="T49" fmla="*/ 2147483647 h 549"/>
              <a:gd name="T50" fmla="*/ 2147483647 w 1624"/>
              <a:gd name="T51" fmla="*/ 2147483647 h 549"/>
              <a:gd name="T52" fmla="*/ 2147483647 w 1624"/>
              <a:gd name="T53" fmla="*/ 2147483647 h 549"/>
              <a:gd name="T54" fmla="*/ 2147483647 w 1624"/>
              <a:gd name="T55" fmla="*/ 2147483647 h 549"/>
              <a:gd name="T56" fmla="*/ 2147483647 w 1624"/>
              <a:gd name="T57" fmla="*/ 2147483647 h 549"/>
              <a:gd name="T58" fmla="*/ 2147483647 w 1624"/>
              <a:gd name="T59" fmla="*/ 2147483647 h 549"/>
              <a:gd name="T60" fmla="*/ 2147483647 w 1624"/>
              <a:gd name="T61" fmla="*/ 2147483647 h 549"/>
              <a:gd name="T62" fmla="*/ 2147483647 w 1624"/>
              <a:gd name="T63" fmla="*/ 2147483647 h 549"/>
              <a:gd name="T64" fmla="*/ 2147483647 w 1624"/>
              <a:gd name="T65" fmla="*/ 2147483647 h 54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4"/>
              <a:gd name="T100" fmla="*/ 0 h 549"/>
              <a:gd name="T101" fmla="*/ 1624 w 1624"/>
              <a:gd name="T102" fmla="*/ 549 h 54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4" h="549">
                <a:moveTo>
                  <a:pt x="811" y="549"/>
                </a:moveTo>
                <a:lnTo>
                  <a:pt x="0" y="545"/>
                </a:lnTo>
                <a:lnTo>
                  <a:pt x="0" y="516"/>
                </a:lnTo>
                <a:lnTo>
                  <a:pt x="5" y="490"/>
                </a:lnTo>
                <a:lnTo>
                  <a:pt x="10" y="462"/>
                </a:lnTo>
                <a:lnTo>
                  <a:pt x="17" y="436"/>
                </a:lnTo>
                <a:lnTo>
                  <a:pt x="26" y="410"/>
                </a:lnTo>
                <a:lnTo>
                  <a:pt x="38" y="384"/>
                </a:lnTo>
                <a:lnTo>
                  <a:pt x="50" y="357"/>
                </a:lnTo>
                <a:lnTo>
                  <a:pt x="64" y="331"/>
                </a:lnTo>
                <a:lnTo>
                  <a:pt x="81" y="308"/>
                </a:lnTo>
                <a:lnTo>
                  <a:pt x="100" y="284"/>
                </a:lnTo>
                <a:lnTo>
                  <a:pt x="119" y="263"/>
                </a:lnTo>
                <a:lnTo>
                  <a:pt x="140" y="239"/>
                </a:lnTo>
                <a:lnTo>
                  <a:pt x="164" y="218"/>
                </a:lnTo>
                <a:lnTo>
                  <a:pt x="188" y="199"/>
                </a:lnTo>
                <a:lnTo>
                  <a:pt x="214" y="177"/>
                </a:lnTo>
                <a:lnTo>
                  <a:pt x="240" y="158"/>
                </a:lnTo>
                <a:lnTo>
                  <a:pt x="268" y="142"/>
                </a:lnTo>
                <a:lnTo>
                  <a:pt x="299" y="123"/>
                </a:lnTo>
                <a:lnTo>
                  <a:pt x="327" y="106"/>
                </a:lnTo>
                <a:lnTo>
                  <a:pt x="361" y="92"/>
                </a:lnTo>
                <a:lnTo>
                  <a:pt x="394" y="78"/>
                </a:lnTo>
                <a:lnTo>
                  <a:pt x="427" y="64"/>
                </a:lnTo>
                <a:lnTo>
                  <a:pt x="462" y="52"/>
                </a:lnTo>
                <a:lnTo>
                  <a:pt x="498" y="42"/>
                </a:lnTo>
                <a:lnTo>
                  <a:pt x="534" y="33"/>
                </a:lnTo>
                <a:lnTo>
                  <a:pt x="571" y="23"/>
                </a:lnTo>
                <a:lnTo>
                  <a:pt x="609" y="16"/>
                </a:lnTo>
                <a:lnTo>
                  <a:pt x="650" y="9"/>
                </a:lnTo>
                <a:lnTo>
                  <a:pt x="690" y="4"/>
                </a:lnTo>
                <a:lnTo>
                  <a:pt x="730" y="2"/>
                </a:lnTo>
                <a:lnTo>
                  <a:pt x="770" y="0"/>
                </a:lnTo>
                <a:lnTo>
                  <a:pt x="811" y="0"/>
                </a:lnTo>
                <a:lnTo>
                  <a:pt x="853" y="0"/>
                </a:lnTo>
                <a:lnTo>
                  <a:pt x="894" y="2"/>
                </a:lnTo>
                <a:lnTo>
                  <a:pt x="936" y="4"/>
                </a:lnTo>
                <a:lnTo>
                  <a:pt x="974" y="9"/>
                </a:lnTo>
                <a:lnTo>
                  <a:pt x="1015" y="16"/>
                </a:lnTo>
                <a:lnTo>
                  <a:pt x="1052" y="23"/>
                </a:lnTo>
                <a:lnTo>
                  <a:pt x="1090" y="33"/>
                </a:lnTo>
                <a:lnTo>
                  <a:pt x="1128" y="42"/>
                </a:lnTo>
                <a:lnTo>
                  <a:pt x="1164" y="52"/>
                </a:lnTo>
                <a:lnTo>
                  <a:pt x="1199" y="64"/>
                </a:lnTo>
                <a:lnTo>
                  <a:pt x="1233" y="78"/>
                </a:lnTo>
                <a:lnTo>
                  <a:pt x="1266" y="92"/>
                </a:lnTo>
                <a:lnTo>
                  <a:pt x="1297" y="106"/>
                </a:lnTo>
                <a:lnTo>
                  <a:pt x="1327" y="123"/>
                </a:lnTo>
                <a:lnTo>
                  <a:pt x="1358" y="142"/>
                </a:lnTo>
                <a:lnTo>
                  <a:pt x="1387" y="158"/>
                </a:lnTo>
                <a:lnTo>
                  <a:pt x="1413" y="177"/>
                </a:lnTo>
                <a:lnTo>
                  <a:pt x="1439" y="199"/>
                </a:lnTo>
                <a:lnTo>
                  <a:pt x="1462" y="218"/>
                </a:lnTo>
                <a:lnTo>
                  <a:pt x="1486" y="241"/>
                </a:lnTo>
                <a:lnTo>
                  <a:pt x="1507" y="263"/>
                </a:lnTo>
                <a:lnTo>
                  <a:pt x="1526" y="286"/>
                </a:lnTo>
                <a:lnTo>
                  <a:pt x="1543" y="310"/>
                </a:lnTo>
                <a:lnTo>
                  <a:pt x="1560" y="334"/>
                </a:lnTo>
                <a:lnTo>
                  <a:pt x="1574" y="357"/>
                </a:lnTo>
                <a:lnTo>
                  <a:pt x="1588" y="384"/>
                </a:lnTo>
                <a:lnTo>
                  <a:pt x="1600" y="410"/>
                </a:lnTo>
                <a:lnTo>
                  <a:pt x="1607" y="436"/>
                </a:lnTo>
                <a:lnTo>
                  <a:pt x="1614" y="464"/>
                </a:lnTo>
                <a:lnTo>
                  <a:pt x="1621" y="490"/>
                </a:lnTo>
                <a:lnTo>
                  <a:pt x="1624" y="519"/>
                </a:lnTo>
                <a:lnTo>
                  <a:pt x="1624" y="547"/>
                </a:lnTo>
                <a:lnTo>
                  <a:pt x="811" y="549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66" name="Freeform 10"/>
          <p:cNvSpPr>
            <a:spLocks/>
          </p:cNvSpPr>
          <p:nvPr/>
        </p:nvSpPr>
        <p:spPr bwMode="auto">
          <a:xfrm>
            <a:off x="3233738" y="3803650"/>
            <a:ext cx="2578100" cy="871538"/>
          </a:xfrm>
          <a:custGeom>
            <a:avLst/>
            <a:gdLst>
              <a:gd name="T0" fmla="*/ 0 w 1624"/>
              <a:gd name="T1" fmla="*/ 2147483647 h 549"/>
              <a:gd name="T2" fmla="*/ 2147483647 w 1624"/>
              <a:gd name="T3" fmla="*/ 2147483647 h 549"/>
              <a:gd name="T4" fmla="*/ 2147483647 w 1624"/>
              <a:gd name="T5" fmla="*/ 2147483647 h 549"/>
              <a:gd name="T6" fmla="*/ 2147483647 w 1624"/>
              <a:gd name="T7" fmla="*/ 2147483647 h 549"/>
              <a:gd name="T8" fmla="*/ 2147483647 w 1624"/>
              <a:gd name="T9" fmla="*/ 2147483647 h 549"/>
              <a:gd name="T10" fmla="*/ 2147483647 w 1624"/>
              <a:gd name="T11" fmla="*/ 2147483647 h 549"/>
              <a:gd name="T12" fmla="*/ 2147483647 w 1624"/>
              <a:gd name="T13" fmla="*/ 2147483647 h 549"/>
              <a:gd name="T14" fmla="*/ 2147483647 w 1624"/>
              <a:gd name="T15" fmla="*/ 2147483647 h 549"/>
              <a:gd name="T16" fmla="*/ 2147483647 w 1624"/>
              <a:gd name="T17" fmla="*/ 2147483647 h 549"/>
              <a:gd name="T18" fmla="*/ 2147483647 w 1624"/>
              <a:gd name="T19" fmla="*/ 2147483647 h 549"/>
              <a:gd name="T20" fmla="*/ 2147483647 w 1624"/>
              <a:gd name="T21" fmla="*/ 2147483647 h 549"/>
              <a:gd name="T22" fmla="*/ 2147483647 w 1624"/>
              <a:gd name="T23" fmla="*/ 2147483647 h 549"/>
              <a:gd name="T24" fmla="*/ 2147483647 w 1624"/>
              <a:gd name="T25" fmla="*/ 2147483647 h 549"/>
              <a:gd name="T26" fmla="*/ 2147483647 w 1624"/>
              <a:gd name="T27" fmla="*/ 2147483647 h 549"/>
              <a:gd name="T28" fmla="*/ 2147483647 w 1624"/>
              <a:gd name="T29" fmla="*/ 2147483647 h 549"/>
              <a:gd name="T30" fmla="*/ 2147483647 w 1624"/>
              <a:gd name="T31" fmla="*/ 2147483647 h 549"/>
              <a:gd name="T32" fmla="*/ 2147483647 w 1624"/>
              <a:gd name="T33" fmla="*/ 0 h 549"/>
              <a:gd name="T34" fmla="*/ 2147483647 w 1624"/>
              <a:gd name="T35" fmla="*/ 2147483647 h 549"/>
              <a:gd name="T36" fmla="*/ 2147483647 w 1624"/>
              <a:gd name="T37" fmla="*/ 2147483647 h 549"/>
              <a:gd name="T38" fmla="*/ 2147483647 w 1624"/>
              <a:gd name="T39" fmla="*/ 2147483647 h 549"/>
              <a:gd name="T40" fmla="*/ 2147483647 w 1624"/>
              <a:gd name="T41" fmla="*/ 2147483647 h 549"/>
              <a:gd name="T42" fmla="*/ 2147483647 w 1624"/>
              <a:gd name="T43" fmla="*/ 2147483647 h 549"/>
              <a:gd name="T44" fmla="*/ 2147483647 w 1624"/>
              <a:gd name="T45" fmla="*/ 2147483647 h 549"/>
              <a:gd name="T46" fmla="*/ 2147483647 w 1624"/>
              <a:gd name="T47" fmla="*/ 2147483647 h 549"/>
              <a:gd name="T48" fmla="*/ 2147483647 w 1624"/>
              <a:gd name="T49" fmla="*/ 2147483647 h 549"/>
              <a:gd name="T50" fmla="*/ 2147483647 w 1624"/>
              <a:gd name="T51" fmla="*/ 2147483647 h 549"/>
              <a:gd name="T52" fmla="*/ 2147483647 w 1624"/>
              <a:gd name="T53" fmla="*/ 2147483647 h 549"/>
              <a:gd name="T54" fmla="*/ 2147483647 w 1624"/>
              <a:gd name="T55" fmla="*/ 2147483647 h 549"/>
              <a:gd name="T56" fmla="*/ 2147483647 w 1624"/>
              <a:gd name="T57" fmla="*/ 2147483647 h 549"/>
              <a:gd name="T58" fmla="*/ 2147483647 w 1624"/>
              <a:gd name="T59" fmla="*/ 2147483647 h 549"/>
              <a:gd name="T60" fmla="*/ 2147483647 w 1624"/>
              <a:gd name="T61" fmla="*/ 2147483647 h 549"/>
              <a:gd name="T62" fmla="*/ 2147483647 w 1624"/>
              <a:gd name="T63" fmla="*/ 2147483647 h 549"/>
              <a:gd name="T64" fmla="*/ 2147483647 w 1624"/>
              <a:gd name="T65" fmla="*/ 2147483647 h 54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4"/>
              <a:gd name="T100" fmla="*/ 0 h 549"/>
              <a:gd name="T101" fmla="*/ 1624 w 1624"/>
              <a:gd name="T102" fmla="*/ 549 h 54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4" h="549">
                <a:moveTo>
                  <a:pt x="811" y="549"/>
                </a:moveTo>
                <a:lnTo>
                  <a:pt x="0" y="545"/>
                </a:lnTo>
                <a:lnTo>
                  <a:pt x="0" y="516"/>
                </a:lnTo>
                <a:lnTo>
                  <a:pt x="5" y="490"/>
                </a:lnTo>
                <a:lnTo>
                  <a:pt x="10" y="462"/>
                </a:lnTo>
                <a:lnTo>
                  <a:pt x="17" y="436"/>
                </a:lnTo>
                <a:lnTo>
                  <a:pt x="26" y="410"/>
                </a:lnTo>
                <a:lnTo>
                  <a:pt x="38" y="384"/>
                </a:lnTo>
                <a:lnTo>
                  <a:pt x="50" y="357"/>
                </a:lnTo>
                <a:lnTo>
                  <a:pt x="64" y="331"/>
                </a:lnTo>
                <a:lnTo>
                  <a:pt x="81" y="308"/>
                </a:lnTo>
                <a:lnTo>
                  <a:pt x="100" y="284"/>
                </a:lnTo>
                <a:lnTo>
                  <a:pt x="119" y="263"/>
                </a:lnTo>
                <a:lnTo>
                  <a:pt x="140" y="239"/>
                </a:lnTo>
                <a:lnTo>
                  <a:pt x="164" y="218"/>
                </a:lnTo>
                <a:lnTo>
                  <a:pt x="188" y="199"/>
                </a:lnTo>
                <a:lnTo>
                  <a:pt x="214" y="177"/>
                </a:lnTo>
                <a:lnTo>
                  <a:pt x="240" y="158"/>
                </a:lnTo>
                <a:lnTo>
                  <a:pt x="268" y="142"/>
                </a:lnTo>
                <a:lnTo>
                  <a:pt x="299" y="123"/>
                </a:lnTo>
                <a:lnTo>
                  <a:pt x="327" y="106"/>
                </a:lnTo>
                <a:lnTo>
                  <a:pt x="361" y="92"/>
                </a:lnTo>
                <a:lnTo>
                  <a:pt x="394" y="78"/>
                </a:lnTo>
                <a:lnTo>
                  <a:pt x="427" y="64"/>
                </a:lnTo>
                <a:lnTo>
                  <a:pt x="462" y="52"/>
                </a:lnTo>
                <a:lnTo>
                  <a:pt x="498" y="42"/>
                </a:lnTo>
                <a:lnTo>
                  <a:pt x="534" y="33"/>
                </a:lnTo>
                <a:lnTo>
                  <a:pt x="571" y="23"/>
                </a:lnTo>
                <a:lnTo>
                  <a:pt x="609" y="16"/>
                </a:lnTo>
                <a:lnTo>
                  <a:pt x="650" y="9"/>
                </a:lnTo>
                <a:lnTo>
                  <a:pt x="690" y="4"/>
                </a:lnTo>
                <a:lnTo>
                  <a:pt x="730" y="2"/>
                </a:lnTo>
                <a:lnTo>
                  <a:pt x="770" y="0"/>
                </a:lnTo>
                <a:lnTo>
                  <a:pt x="811" y="0"/>
                </a:lnTo>
                <a:lnTo>
                  <a:pt x="853" y="0"/>
                </a:lnTo>
                <a:lnTo>
                  <a:pt x="894" y="2"/>
                </a:lnTo>
                <a:lnTo>
                  <a:pt x="936" y="4"/>
                </a:lnTo>
                <a:lnTo>
                  <a:pt x="974" y="9"/>
                </a:lnTo>
                <a:lnTo>
                  <a:pt x="1015" y="16"/>
                </a:lnTo>
                <a:lnTo>
                  <a:pt x="1052" y="23"/>
                </a:lnTo>
                <a:lnTo>
                  <a:pt x="1090" y="33"/>
                </a:lnTo>
                <a:lnTo>
                  <a:pt x="1128" y="42"/>
                </a:lnTo>
                <a:lnTo>
                  <a:pt x="1164" y="52"/>
                </a:lnTo>
                <a:lnTo>
                  <a:pt x="1199" y="64"/>
                </a:lnTo>
                <a:lnTo>
                  <a:pt x="1233" y="78"/>
                </a:lnTo>
                <a:lnTo>
                  <a:pt x="1266" y="92"/>
                </a:lnTo>
                <a:lnTo>
                  <a:pt x="1297" y="106"/>
                </a:lnTo>
                <a:lnTo>
                  <a:pt x="1327" y="123"/>
                </a:lnTo>
                <a:lnTo>
                  <a:pt x="1358" y="142"/>
                </a:lnTo>
                <a:lnTo>
                  <a:pt x="1387" y="158"/>
                </a:lnTo>
                <a:lnTo>
                  <a:pt x="1413" y="177"/>
                </a:lnTo>
                <a:lnTo>
                  <a:pt x="1439" y="199"/>
                </a:lnTo>
                <a:lnTo>
                  <a:pt x="1462" y="218"/>
                </a:lnTo>
                <a:lnTo>
                  <a:pt x="1486" y="241"/>
                </a:lnTo>
                <a:lnTo>
                  <a:pt x="1507" y="263"/>
                </a:lnTo>
                <a:lnTo>
                  <a:pt x="1526" y="286"/>
                </a:lnTo>
                <a:lnTo>
                  <a:pt x="1543" y="310"/>
                </a:lnTo>
                <a:lnTo>
                  <a:pt x="1560" y="334"/>
                </a:lnTo>
                <a:lnTo>
                  <a:pt x="1574" y="357"/>
                </a:lnTo>
                <a:lnTo>
                  <a:pt x="1588" y="384"/>
                </a:lnTo>
                <a:lnTo>
                  <a:pt x="1600" y="410"/>
                </a:lnTo>
                <a:lnTo>
                  <a:pt x="1607" y="436"/>
                </a:lnTo>
                <a:lnTo>
                  <a:pt x="1614" y="464"/>
                </a:lnTo>
                <a:lnTo>
                  <a:pt x="1621" y="490"/>
                </a:lnTo>
                <a:lnTo>
                  <a:pt x="1624" y="519"/>
                </a:lnTo>
                <a:lnTo>
                  <a:pt x="1624" y="547"/>
                </a:lnTo>
                <a:lnTo>
                  <a:pt x="811" y="549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3230563" y="4668838"/>
            <a:ext cx="2584450" cy="123825"/>
          </a:xfrm>
          <a:prstGeom prst="rect">
            <a:avLst/>
          </a:prstGeom>
          <a:solidFill>
            <a:srgbClr val="D4B07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68" name="Rectangle 12"/>
          <p:cNvSpPr>
            <a:spLocks noChangeArrowheads="1"/>
          </p:cNvSpPr>
          <p:nvPr/>
        </p:nvSpPr>
        <p:spPr bwMode="auto">
          <a:xfrm>
            <a:off x="3230563" y="4668838"/>
            <a:ext cx="2584450" cy="1238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69" name="Freeform 13"/>
          <p:cNvSpPr>
            <a:spLocks/>
          </p:cNvSpPr>
          <p:nvPr/>
        </p:nvSpPr>
        <p:spPr bwMode="auto">
          <a:xfrm>
            <a:off x="3192463" y="2873375"/>
            <a:ext cx="2581275" cy="873125"/>
          </a:xfrm>
          <a:custGeom>
            <a:avLst/>
            <a:gdLst>
              <a:gd name="T0" fmla="*/ 0 w 1626"/>
              <a:gd name="T1" fmla="*/ 2147483647 h 550"/>
              <a:gd name="T2" fmla="*/ 2147483647 w 1626"/>
              <a:gd name="T3" fmla="*/ 2147483647 h 550"/>
              <a:gd name="T4" fmla="*/ 2147483647 w 1626"/>
              <a:gd name="T5" fmla="*/ 2147483647 h 550"/>
              <a:gd name="T6" fmla="*/ 2147483647 w 1626"/>
              <a:gd name="T7" fmla="*/ 2147483647 h 550"/>
              <a:gd name="T8" fmla="*/ 2147483647 w 1626"/>
              <a:gd name="T9" fmla="*/ 2147483647 h 550"/>
              <a:gd name="T10" fmla="*/ 2147483647 w 1626"/>
              <a:gd name="T11" fmla="*/ 2147483647 h 550"/>
              <a:gd name="T12" fmla="*/ 2147483647 w 1626"/>
              <a:gd name="T13" fmla="*/ 2147483647 h 550"/>
              <a:gd name="T14" fmla="*/ 2147483647 w 1626"/>
              <a:gd name="T15" fmla="*/ 2147483647 h 550"/>
              <a:gd name="T16" fmla="*/ 2147483647 w 1626"/>
              <a:gd name="T17" fmla="*/ 2147483647 h 550"/>
              <a:gd name="T18" fmla="*/ 2147483647 w 1626"/>
              <a:gd name="T19" fmla="*/ 2147483647 h 550"/>
              <a:gd name="T20" fmla="*/ 2147483647 w 1626"/>
              <a:gd name="T21" fmla="*/ 2147483647 h 550"/>
              <a:gd name="T22" fmla="*/ 2147483647 w 1626"/>
              <a:gd name="T23" fmla="*/ 2147483647 h 550"/>
              <a:gd name="T24" fmla="*/ 2147483647 w 1626"/>
              <a:gd name="T25" fmla="*/ 2147483647 h 550"/>
              <a:gd name="T26" fmla="*/ 2147483647 w 1626"/>
              <a:gd name="T27" fmla="*/ 2147483647 h 550"/>
              <a:gd name="T28" fmla="*/ 2147483647 w 1626"/>
              <a:gd name="T29" fmla="*/ 2147483647 h 550"/>
              <a:gd name="T30" fmla="*/ 2147483647 w 1626"/>
              <a:gd name="T31" fmla="*/ 2147483647 h 550"/>
              <a:gd name="T32" fmla="*/ 2147483647 w 1626"/>
              <a:gd name="T33" fmla="*/ 0 h 550"/>
              <a:gd name="T34" fmla="*/ 2147483647 w 1626"/>
              <a:gd name="T35" fmla="*/ 2147483647 h 550"/>
              <a:gd name="T36" fmla="*/ 2147483647 w 1626"/>
              <a:gd name="T37" fmla="*/ 2147483647 h 550"/>
              <a:gd name="T38" fmla="*/ 2147483647 w 1626"/>
              <a:gd name="T39" fmla="*/ 2147483647 h 550"/>
              <a:gd name="T40" fmla="*/ 2147483647 w 1626"/>
              <a:gd name="T41" fmla="*/ 2147483647 h 550"/>
              <a:gd name="T42" fmla="*/ 2147483647 w 1626"/>
              <a:gd name="T43" fmla="*/ 2147483647 h 550"/>
              <a:gd name="T44" fmla="*/ 2147483647 w 1626"/>
              <a:gd name="T45" fmla="*/ 2147483647 h 550"/>
              <a:gd name="T46" fmla="*/ 2147483647 w 1626"/>
              <a:gd name="T47" fmla="*/ 2147483647 h 550"/>
              <a:gd name="T48" fmla="*/ 2147483647 w 1626"/>
              <a:gd name="T49" fmla="*/ 2147483647 h 550"/>
              <a:gd name="T50" fmla="*/ 2147483647 w 1626"/>
              <a:gd name="T51" fmla="*/ 2147483647 h 550"/>
              <a:gd name="T52" fmla="*/ 2147483647 w 1626"/>
              <a:gd name="T53" fmla="*/ 2147483647 h 550"/>
              <a:gd name="T54" fmla="*/ 2147483647 w 1626"/>
              <a:gd name="T55" fmla="*/ 2147483647 h 550"/>
              <a:gd name="T56" fmla="*/ 2147483647 w 1626"/>
              <a:gd name="T57" fmla="*/ 2147483647 h 550"/>
              <a:gd name="T58" fmla="*/ 2147483647 w 1626"/>
              <a:gd name="T59" fmla="*/ 2147483647 h 550"/>
              <a:gd name="T60" fmla="*/ 2147483647 w 1626"/>
              <a:gd name="T61" fmla="*/ 2147483647 h 550"/>
              <a:gd name="T62" fmla="*/ 2147483647 w 1626"/>
              <a:gd name="T63" fmla="*/ 2147483647 h 550"/>
              <a:gd name="T64" fmla="*/ 2147483647 w 1626"/>
              <a:gd name="T65" fmla="*/ 2147483647 h 55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6"/>
              <a:gd name="T100" fmla="*/ 0 h 550"/>
              <a:gd name="T101" fmla="*/ 1626 w 1626"/>
              <a:gd name="T102" fmla="*/ 550 h 55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6" h="550">
                <a:moveTo>
                  <a:pt x="813" y="550"/>
                </a:moveTo>
                <a:lnTo>
                  <a:pt x="0" y="548"/>
                </a:lnTo>
                <a:lnTo>
                  <a:pt x="3" y="519"/>
                </a:lnTo>
                <a:lnTo>
                  <a:pt x="5" y="491"/>
                </a:lnTo>
                <a:lnTo>
                  <a:pt x="10" y="465"/>
                </a:lnTo>
                <a:lnTo>
                  <a:pt x="17" y="436"/>
                </a:lnTo>
                <a:lnTo>
                  <a:pt x="26" y="410"/>
                </a:lnTo>
                <a:lnTo>
                  <a:pt x="38" y="384"/>
                </a:lnTo>
                <a:lnTo>
                  <a:pt x="52" y="358"/>
                </a:lnTo>
                <a:lnTo>
                  <a:pt x="67" y="334"/>
                </a:lnTo>
                <a:lnTo>
                  <a:pt x="83" y="311"/>
                </a:lnTo>
                <a:lnTo>
                  <a:pt x="100" y="287"/>
                </a:lnTo>
                <a:lnTo>
                  <a:pt x="121" y="263"/>
                </a:lnTo>
                <a:lnTo>
                  <a:pt x="142" y="242"/>
                </a:lnTo>
                <a:lnTo>
                  <a:pt x="164" y="220"/>
                </a:lnTo>
                <a:lnTo>
                  <a:pt x="187" y="199"/>
                </a:lnTo>
                <a:lnTo>
                  <a:pt x="214" y="180"/>
                </a:lnTo>
                <a:lnTo>
                  <a:pt x="242" y="161"/>
                </a:lnTo>
                <a:lnTo>
                  <a:pt x="270" y="142"/>
                </a:lnTo>
                <a:lnTo>
                  <a:pt x="299" y="126"/>
                </a:lnTo>
                <a:lnTo>
                  <a:pt x="330" y="109"/>
                </a:lnTo>
                <a:lnTo>
                  <a:pt x="360" y="95"/>
                </a:lnTo>
                <a:lnTo>
                  <a:pt x="394" y="81"/>
                </a:lnTo>
                <a:lnTo>
                  <a:pt x="429" y="66"/>
                </a:lnTo>
                <a:lnTo>
                  <a:pt x="462" y="55"/>
                </a:lnTo>
                <a:lnTo>
                  <a:pt x="498" y="43"/>
                </a:lnTo>
                <a:lnTo>
                  <a:pt x="536" y="33"/>
                </a:lnTo>
                <a:lnTo>
                  <a:pt x="574" y="24"/>
                </a:lnTo>
                <a:lnTo>
                  <a:pt x="612" y="17"/>
                </a:lnTo>
                <a:lnTo>
                  <a:pt x="650" y="12"/>
                </a:lnTo>
                <a:lnTo>
                  <a:pt x="690" y="7"/>
                </a:lnTo>
                <a:lnTo>
                  <a:pt x="730" y="2"/>
                </a:lnTo>
                <a:lnTo>
                  <a:pt x="770" y="0"/>
                </a:lnTo>
                <a:lnTo>
                  <a:pt x="813" y="0"/>
                </a:lnTo>
                <a:lnTo>
                  <a:pt x="853" y="0"/>
                </a:lnTo>
                <a:lnTo>
                  <a:pt x="896" y="2"/>
                </a:lnTo>
                <a:lnTo>
                  <a:pt x="936" y="7"/>
                </a:lnTo>
                <a:lnTo>
                  <a:pt x="977" y="12"/>
                </a:lnTo>
                <a:lnTo>
                  <a:pt x="1014" y="17"/>
                </a:lnTo>
                <a:lnTo>
                  <a:pt x="1055" y="24"/>
                </a:lnTo>
                <a:lnTo>
                  <a:pt x="1093" y="33"/>
                </a:lnTo>
                <a:lnTo>
                  <a:pt x="1128" y="43"/>
                </a:lnTo>
                <a:lnTo>
                  <a:pt x="1164" y="55"/>
                </a:lnTo>
                <a:lnTo>
                  <a:pt x="1199" y="66"/>
                </a:lnTo>
                <a:lnTo>
                  <a:pt x="1232" y="81"/>
                </a:lnTo>
                <a:lnTo>
                  <a:pt x="1266" y="95"/>
                </a:lnTo>
                <a:lnTo>
                  <a:pt x="1299" y="109"/>
                </a:lnTo>
                <a:lnTo>
                  <a:pt x="1330" y="126"/>
                </a:lnTo>
                <a:lnTo>
                  <a:pt x="1358" y="142"/>
                </a:lnTo>
                <a:lnTo>
                  <a:pt x="1386" y="161"/>
                </a:lnTo>
                <a:lnTo>
                  <a:pt x="1415" y="180"/>
                </a:lnTo>
                <a:lnTo>
                  <a:pt x="1439" y="199"/>
                </a:lnTo>
                <a:lnTo>
                  <a:pt x="1465" y="220"/>
                </a:lnTo>
                <a:lnTo>
                  <a:pt x="1486" y="242"/>
                </a:lnTo>
                <a:lnTo>
                  <a:pt x="1507" y="263"/>
                </a:lnTo>
                <a:lnTo>
                  <a:pt x="1526" y="287"/>
                </a:lnTo>
                <a:lnTo>
                  <a:pt x="1545" y="311"/>
                </a:lnTo>
                <a:lnTo>
                  <a:pt x="1562" y="334"/>
                </a:lnTo>
                <a:lnTo>
                  <a:pt x="1576" y="360"/>
                </a:lnTo>
                <a:lnTo>
                  <a:pt x="1588" y="386"/>
                </a:lnTo>
                <a:lnTo>
                  <a:pt x="1600" y="413"/>
                </a:lnTo>
                <a:lnTo>
                  <a:pt x="1609" y="439"/>
                </a:lnTo>
                <a:lnTo>
                  <a:pt x="1616" y="465"/>
                </a:lnTo>
                <a:lnTo>
                  <a:pt x="1621" y="493"/>
                </a:lnTo>
                <a:lnTo>
                  <a:pt x="1623" y="522"/>
                </a:lnTo>
                <a:lnTo>
                  <a:pt x="1626" y="550"/>
                </a:lnTo>
                <a:lnTo>
                  <a:pt x="813" y="550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70" name="Freeform 14"/>
          <p:cNvSpPr>
            <a:spLocks/>
          </p:cNvSpPr>
          <p:nvPr/>
        </p:nvSpPr>
        <p:spPr bwMode="auto">
          <a:xfrm>
            <a:off x="3192463" y="2873375"/>
            <a:ext cx="2581275" cy="873125"/>
          </a:xfrm>
          <a:custGeom>
            <a:avLst/>
            <a:gdLst>
              <a:gd name="T0" fmla="*/ 0 w 1626"/>
              <a:gd name="T1" fmla="*/ 2147483647 h 550"/>
              <a:gd name="T2" fmla="*/ 2147483647 w 1626"/>
              <a:gd name="T3" fmla="*/ 2147483647 h 550"/>
              <a:gd name="T4" fmla="*/ 2147483647 w 1626"/>
              <a:gd name="T5" fmla="*/ 2147483647 h 550"/>
              <a:gd name="T6" fmla="*/ 2147483647 w 1626"/>
              <a:gd name="T7" fmla="*/ 2147483647 h 550"/>
              <a:gd name="T8" fmla="*/ 2147483647 w 1626"/>
              <a:gd name="T9" fmla="*/ 2147483647 h 550"/>
              <a:gd name="T10" fmla="*/ 2147483647 w 1626"/>
              <a:gd name="T11" fmla="*/ 2147483647 h 550"/>
              <a:gd name="T12" fmla="*/ 2147483647 w 1626"/>
              <a:gd name="T13" fmla="*/ 2147483647 h 550"/>
              <a:gd name="T14" fmla="*/ 2147483647 w 1626"/>
              <a:gd name="T15" fmla="*/ 2147483647 h 550"/>
              <a:gd name="T16" fmla="*/ 2147483647 w 1626"/>
              <a:gd name="T17" fmla="*/ 2147483647 h 550"/>
              <a:gd name="T18" fmla="*/ 2147483647 w 1626"/>
              <a:gd name="T19" fmla="*/ 2147483647 h 550"/>
              <a:gd name="T20" fmla="*/ 2147483647 w 1626"/>
              <a:gd name="T21" fmla="*/ 2147483647 h 550"/>
              <a:gd name="T22" fmla="*/ 2147483647 w 1626"/>
              <a:gd name="T23" fmla="*/ 2147483647 h 550"/>
              <a:gd name="T24" fmla="*/ 2147483647 w 1626"/>
              <a:gd name="T25" fmla="*/ 2147483647 h 550"/>
              <a:gd name="T26" fmla="*/ 2147483647 w 1626"/>
              <a:gd name="T27" fmla="*/ 2147483647 h 550"/>
              <a:gd name="T28" fmla="*/ 2147483647 w 1626"/>
              <a:gd name="T29" fmla="*/ 2147483647 h 550"/>
              <a:gd name="T30" fmla="*/ 2147483647 w 1626"/>
              <a:gd name="T31" fmla="*/ 2147483647 h 550"/>
              <a:gd name="T32" fmla="*/ 2147483647 w 1626"/>
              <a:gd name="T33" fmla="*/ 0 h 550"/>
              <a:gd name="T34" fmla="*/ 2147483647 w 1626"/>
              <a:gd name="T35" fmla="*/ 2147483647 h 550"/>
              <a:gd name="T36" fmla="*/ 2147483647 w 1626"/>
              <a:gd name="T37" fmla="*/ 2147483647 h 550"/>
              <a:gd name="T38" fmla="*/ 2147483647 w 1626"/>
              <a:gd name="T39" fmla="*/ 2147483647 h 550"/>
              <a:gd name="T40" fmla="*/ 2147483647 w 1626"/>
              <a:gd name="T41" fmla="*/ 2147483647 h 550"/>
              <a:gd name="T42" fmla="*/ 2147483647 w 1626"/>
              <a:gd name="T43" fmla="*/ 2147483647 h 550"/>
              <a:gd name="T44" fmla="*/ 2147483647 w 1626"/>
              <a:gd name="T45" fmla="*/ 2147483647 h 550"/>
              <a:gd name="T46" fmla="*/ 2147483647 w 1626"/>
              <a:gd name="T47" fmla="*/ 2147483647 h 550"/>
              <a:gd name="T48" fmla="*/ 2147483647 w 1626"/>
              <a:gd name="T49" fmla="*/ 2147483647 h 550"/>
              <a:gd name="T50" fmla="*/ 2147483647 w 1626"/>
              <a:gd name="T51" fmla="*/ 2147483647 h 550"/>
              <a:gd name="T52" fmla="*/ 2147483647 w 1626"/>
              <a:gd name="T53" fmla="*/ 2147483647 h 550"/>
              <a:gd name="T54" fmla="*/ 2147483647 w 1626"/>
              <a:gd name="T55" fmla="*/ 2147483647 h 550"/>
              <a:gd name="T56" fmla="*/ 2147483647 w 1626"/>
              <a:gd name="T57" fmla="*/ 2147483647 h 550"/>
              <a:gd name="T58" fmla="*/ 2147483647 w 1626"/>
              <a:gd name="T59" fmla="*/ 2147483647 h 550"/>
              <a:gd name="T60" fmla="*/ 2147483647 w 1626"/>
              <a:gd name="T61" fmla="*/ 2147483647 h 550"/>
              <a:gd name="T62" fmla="*/ 2147483647 w 1626"/>
              <a:gd name="T63" fmla="*/ 2147483647 h 550"/>
              <a:gd name="T64" fmla="*/ 2147483647 w 1626"/>
              <a:gd name="T65" fmla="*/ 2147483647 h 55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6"/>
              <a:gd name="T100" fmla="*/ 0 h 550"/>
              <a:gd name="T101" fmla="*/ 1626 w 1626"/>
              <a:gd name="T102" fmla="*/ 550 h 55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6" h="550">
                <a:moveTo>
                  <a:pt x="813" y="550"/>
                </a:moveTo>
                <a:lnTo>
                  <a:pt x="0" y="548"/>
                </a:lnTo>
                <a:lnTo>
                  <a:pt x="3" y="519"/>
                </a:lnTo>
                <a:lnTo>
                  <a:pt x="5" y="491"/>
                </a:lnTo>
                <a:lnTo>
                  <a:pt x="10" y="465"/>
                </a:lnTo>
                <a:lnTo>
                  <a:pt x="17" y="436"/>
                </a:lnTo>
                <a:lnTo>
                  <a:pt x="26" y="410"/>
                </a:lnTo>
                <a:lnTo>
                  <a:pt x="38" y="384"/>
                </a:lnTo>
                <a:lnTo>
                  <a:pt x="52" y="358"/>
                </a:lnTo>
                <a:lnTo>
                  <a:pt x="67" y="334"/>
                </a:lnTo>
                <a:lnTo>
                  <a:pt x="83" y="311"/>
                </a:lnTo>
                <a:lnTo>
                  <a:pt x="100" y="287"/>
                </a:lnTo>
                <a:lnTo>
                  <a:pt x="121" y="263"/>
                </a:lnTo>
                <a:lnTo>
                  <a:pt x="142" y="242"/>
                </a:lnTo>
                <a:lnTo>
                  <a:pt x="164" y="220"/>
                </a:lnTo>
                <a:lnTo>
                  <a:pt x="187" y="199"/>
                </a:lnTo>
                <a:lnTo>
                  <a:pt x="214" y="180"/>
                </a:lnTo>
                <a:lnTo>
                  <a:pt x="242" y="161"/>
                </a:lnTo>
                <a:lnTo>
                  <a:pt x="270" y="142"/>
                </a:lnTo>
                <a:lnTo>
                  <a:pt x="299" y="126"/>
                </a:lnTo>
                <a:lnTo>
                  <a:pt x="330" y="109"/>
                </a:lnTo>
                <a:lnTo>
                  <a:pt x="360" y="95"/>
                </a:lnTo>
                <a:lnTo>
                  <a:pt x="394" y="81"/>
                </a:lnTo>
                <a:lnTo>
                  <a:pt x="429" y="66"/>
                </a:lnTo>
                <a:lnTo>
                  <a:pt x="462" y="55"/>
                </a:lnTo>
                <a:lnTo>
                  <a:pt x="498" y="43"/>
                </a:lnTo>
                <a:lnTo>
                  <a:pt x="536" y="33"/>
                </a:lnTo>
                <a:lnTo>
                  <a:pt x="574" y="24"/>
                </a:lnTo>
                <a:lnTo>
                  <a:pt x="612" y="17"/>
                </a:lnTo>
                <a:lnTo>
                  <a:pt x="650" y="12"/>
                </a:lnTo>
                <a:lnTo>
                  <a:pt x="690" y="7"/>
                </a:lnTo>
                <a:lnTo>
                  <a:pt x="730" y="2"/>
                </a:lnTo>
                <a:lnTo>
                  <a:pt x="770" y="0"/>
                </a:lnTo>
                <a:lnTo>
                  <a:pt x="813" y="0"/>
                </a:lnTo>
                <a:lnTo>
                  <a:pt x="853" y="0"/>
                </a:lnTo>
                <a:lnTo>
                  <a:pt x="896" y="2"/>
                </a:lnTo>
                <a:lnTo>
                  <a:pt x="936" y="7"/>
                </a:lnTo>
                <a:lnTo>
                  <a:pt x="977" y="12"/>
                </a:lnTo>
                <a:lnTo>
                  <a:pt x="1014" y="17"/>
                </a:lnTo>
                <a:lnTo>
                  <a:pt x="1055" y="24"/>
                </a:lnTo>
                <a:lnTo>
                  <a:pt x="1093" y="33"/>
                </a:lnTo>
                <a:lnTo>
                  <a:pt x="1128" y="43"/>
                </a:lnTo>
                <a:lnTo>
                  <a:pt x="1164" y="55"/>
                </a:lnTo>
                <a:lnTo>
                  <a:pt x="1199" y="66"/>
                </a:lnTo>
                <a:lnTo>
                  <a:pt x="1232" y="81"/>
                </a:lnTo>
                <a:lnTo>
                  <a:pt x="1266" y="95"/>
                </a:lnTo>
                <a:lnTo>
                  <a:pt x="1299" y="109"/>
                </a:lnTo>
                <a:lnTo>
                  <a:pt x="1330" y="126"/>
                </a:lnTo>
                <a:lnTo>
                  <a:pt x="1358" y="142"/>
                </a:lnTo>
                <a:lnTo>
                  <a:pt x="1386" y="161"/>
                </a:lnTo>
                <a:lnTo>
                  <a:pt x="1415" y="180"/>
                </a:lnTo>
                <a:lnTo>
                  <a:pt x="1439" y="199"/>
                </a:lnTo>
                <a:lnTo>
                  <a:pt x="1465" y="220"/>
                </a:lnTo>
                <a:lnTo>
                  <a:pt x="1486" y="242"/>
                </a:lnTo>
                <a:lnTo>
                  <a:pt x="1507" y="263"/>
                </a:lnTo>
                <a:lnTo>
                  <a:pt x="1526" y="287"/>
                </a:lnTo>
                <a:lnTo>
                  <a:pt x="1545" y="311"/>
                </a:lnTo>
                <a:lnTo>
                  <a:pt x="1562" y="334"/>
                </a:lnTo>
                <a:lnTo>
                  <a:pt x="1576" y="360"/>
                </a:lnTo>
                <a:lnTo>
                  <a:pt x="1588" y="386"/>
                </a:lnTo>
                <a:lnTo>
                  <a:pt x="1600" y="413"/>
                </a:lnTo>
                <a:lnTo>
                  <a:pt x="1609" y="439"/>
                </a:lnTo>
                <a:lnTo>
                  <a:pt x="1616" y="465"/>
                </a:lnTo>
                <a:lnTo>
                  <a:pt x="1621" y="493"/>
                </a:lnTo>
                <a:lnTo>
                  <a:pt x="1623" y="522"/>
                </a:lnTo>
                <a:lnTo>
                  <a:pt x="1626" y="550"/>
                </a:lnTo>
                <a:lnTo>
                  <a:pt x="813" y="55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3192463" y="3738563"/>
            <a:ext cx="2581275" cy="123825"/>
          </a:xfrm>
          <a:prstGeom prst="rect">
            <a:avLst/>
          </a:prstGeom>
          <a:solidFill>
            <a:srgbClr val="D4B07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72" name="Rectangle 16"/>
          <p:cNvSpPr>
            <a:spLocks noChangeArrowheads="1"/>
          </p:cNvSpPr>
          <p:nvPr/>
        </p:nvSpPr>
        <p:spPr bwMode="auto">
          <a:xfrm>
            <a:off x="3192463" y="3738563"/>
            <a:ext cx="2581275" cy="1238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73" name="Freeform 17"/>
          <p:cNvSpPr>
            <a:spLocks/>
          </p:cNvSpPr>
          <p:nvPr/>
        </p:nvSpPr>
        <p:spPr bwMode="auto">
          <a:xfrm>
            <a:off x="4362450" y="3702050"/>
            <a:ext cx="238125" cy="168275"/>
          </a:xfrm>
          <a:custGeom>
            <a:avLst/>
            <a:gdLst>
              <a:gd name="T0" fmla="*/ 2147483647 w 150"/>
              <a:gd name="T1" fmla="*/ 2147483647 h 106"/>
              <a:gd name="T2" fmla="*/ 2147483647 w 150"/>
              <a:gd name="T3" fmla="*/ 2147483647 h 106"/>
              <a:gd name="T4" fmla="*/ 2147483647 w 150"/>
              <a:gd name="T5" fmla="*/ 2147483647 h 106"/>
              <a:gd name="T6" fmla="*/ 2147483647 w 150"/>
              <a:gd name="T7" fmla="*/ 2147483647 h 106"/>
              <a:gd name="T8" fmla="*/ 2147483647 w 150"/>
              <a:gd name="T9" fmla="*/ 2147483647 h 106"/>
              <a:gd name="T10" fmla="*/ 2147483647 w 150"/>
              <a:gd name="T11" fmla="*/ 2147483647 h 106"/>
              <a:gd name="T12" fmla="*/ 2147483647 w 150"/>
              <a:gd name="T13" fmla="*/ 2147483647 h 106"/>
              <a:gd name="T14" fmla="*/ 2147483647 w 150"/>
              <a:gd name="T15" fmla="*/ 2147483647 h 106"/>
              <a:gd name="T16" fmla="*/ 2147483647 w 150"/>
              <a:gd name="T17" fmla="*/ 2147483647 h 106"/>
              <a:gd name="T18" fmla="*/ 2147483647 w 150"/>
              <a:gd name="T19" fmla="*/ 2147483647 h 106"/>
              <a:gd name="T20" fmla="*/ 2147483647 w 150"/>
              <a:gd name="T21" fmla="*/ 2147483647 h 106"/>
              <a:gd name="T22" fmla="*/ 2147483647 w 150"/>
              <a:gd name="T23" fmla="*/ 2147483647 h 106"/>
              <a:gd name="T24" fmla="*/ 2147483647 w 150"/>
              <a:gd name="T25" fmla="*/ 2147483647 h 106"/>
              <a:gd name="T26" fmla="*/ 2147483647 w 150"/>
              <a:gd name="T27" fmla="*/ 2147483647 h 106"/>
              <a:gd name="T28" fmla="*/ 2147483647 w 150"/>
              <a:gd name="T29" fmla="*/ 2147483647 h 106"/>
              <a:gd name="T30" fmla="*/ 2147483647 w 150"/>
              <a:gd name="T31" fmla="*/ 2147483647 h 106"/>
              <a:gd name="T32" fmla="*/ 2147483647 w 150"/>
              <a:gd name="T33" fmla="*/ 2147483647 h 106"/>
              <a:gd name="T34" fmla="*/ 0 w 150"/>
              <a:gd name="T35" fmla="*/ 2147483647 h 106"/>
              <a:gd name="T36" fmla="*/ 0 w 150"/>
              <a:gd name="T37" fmla="*/ 2147483647 h 106"/>
              <a:gd name="T38" fmla="*/ 2147483647 w 150"/>
              <a:gd name="T39" fmla="*/ 2147483647 h 106"/>
              <a:gd name="T40" fmla="*/ 2147483647 w 150"/>
              <a:gd name="T41" fmla="*/ 2147483647 h 106"/>
              <a:gd name="T42" fmla="*/ 2147483647 w 150"/>
              <a:gd name="T43" fmla="*/ 2147483647 h 106"/>
              <a:gd name="T44" fmla="*/ 2147483647 w 150"/>
              <a:gd name="T45" fmla="*/ 2147483647 h 106"/>
              <a:gd name="T46" fmla="*/ 2147483647 w 150"/>
              <a:gd name="T47" fmla="*/ 2147483647 h 106"/>
              <a:gd name="T48" fmla="*/ 2147483647 w 150"/>
              <a:gd name="T49" fmla="*/ 2147483647 h 106"/>
              <a:gd name="T50" fmla="*/ 2147483647 w 150"/>
              <a:gd name="T51" fmla="*/ 0 h 106"/>
              <a:gd name="T52" fmla="*/ 2147483647 w 150"/>
              <a:gd name="T53" fmla="*/ 0 h 106"/>
              <a:gd name="T54" fmla="*/ 2147483647 w 150"/>
              <a:gd name="T55" fmla="*/ 0 h 106"/>
              <a:gd name="T56" fmla="*/ 2147483647 w 150"/>
              <a:gd name="T57" fmla="*/ 2147483647 h 106"/>
              <a:gd name="T58" fmla="*/ 2147483647 w 150"/>
              <a:gd name="T59" fmla="*/ 2147483647 h 106"/>
              <a:gd name="T60" fmla="*/ 2147483647 w 150"/>
              <a:gd name="T61" fmla="*/ 2147483647 h 106"/>
              <a:gd name="T62" fmla="*/ 2147483647 w 150"/>
              <a:gd name="T63" fmla="*/ 2147483647 h 106"/>
              <a:gd name="T64" fmla="*/ 2147483647 w 150"/>
              <a:gd name="T65" fmla="*/ 2147483647 h 106"/>
              <a:gd name="T66" fmla="*/ 2147483647 w 150"/>
              <a:gd name="T67" fmla="*/ 2147483647 h 106"/>
              <a:gd name="T68" fmla="*/ 2147483647 w 150"/>
              <a:gd name="T69" fmla="*/ 2147483647 h 10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50"/>
              <a:gd name="T106" fmla="*/ 0 h 106"/>
              <a:gd name="T107" fmla="*/ 150 w 150"/>
              <a:gd name="T108" fmla="*/ 106 h 10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50" h="106">
                <a:moveTo>
                  <a:pt x="150" y="26"/>
                </a:moveTo>
                <a:lnTo>
                  <a:pt x="150" y="106"/>
                </a:lnTo>
                <a:lnTo>
                  <a:pt x="150" y="101"/>
                </a:lnTo>
                <a:lnTo>
                  <a:pt x="145" y="97"/>
                </a:lnTo>
                <a:lnTo>
                  <a:pt x="138" y="92"/>
                </a:lnTo>
                <a:lnTo>
                  <a:pt x="128" y="90"/>
                </a:lnTo>
                <a:lnTo>
                  <a:pt x="116" y="85"/>
                </a:lnTo>
                <a:lnTo>
                  <a:pt x="104" y="83"/>
                </a:lnTo>
                <a:lnTo>
                  <a:pt x="90" y="83"/>
                </a:lnTo>
                <a:lnTo>
                  <a:pt x="76" y="83"/>
                </a:lnTo>
                <a:lnTo>
                  <a:pt x="59" y="83"/>
                </a:lnTo>
                <a:lnTo>
                  <a:pt x="45" y="83"/>
                </a:lnTo>
                <a:lnTo>
                  <a:pt x="33" y="85"/>
                </a:lnTo>
                <a:lnTo>
                  <a:pt x="22" y="90"/>
                </a:lnTo>
                <a:lnTo>
                  <a:pt x="14" y="92"/>
                </a:lnTo>
                <a:lnTo>
                  <a:pt x="7" y="97"/>
                </a:lnTo>
                <a:lnTo>
                  <a:pt x="3" y="101"/>
                </a:lnTo>
                <a:lnTo>
                  <a:pt x="0" y="106"/>
                </a:lnTo>
                <a:lnTo>
                  <a:pt x="0" y="26"/>
                </a:lnTo>
                <a:lnTo>
                  <a:pt x="3" y="21"/>
                </a:lnTo>
                <a:lnTo>
                  <a:pt x="7" y="16"/>
                </a:lnTo>
                <a:lnTo>
                  <a:pt x="14" y="11"/>
                </a:lnTo>
                <a:lnTo>
                  <a:pt x="22" y="7"/>
                </a:lnTo>
                <a:lnTo>
                  <a:pt x="33" y="4"/>
                </a:lnTo>
                <a:lnTo>
                  <a:pt x="45" y="2"/>
                </a:lnTo>
                <a:lnTo>
                  <a:pt x="59" y="0"/>
                </a:lnTo>
                <a:lnTo>
                  <a:pt x="76" y="0"/>
                </a:lnTo>
                <a:lnTo>
                  <a:pt x="90" y="0"/>
                </a:lnTo>
                <a:lnTo>
                  <a:pt x="104" y="2"/>
                </a:lnTo>
                <a:lnTo>
                  <a:pt x="116" y="4"/>
                </a:lnTo>
                <a:lnTo>
                  <a:pt x="128" y="7"/>
                </a:lnTo>
                <a:lnTo>
                  <a:pt x="138" y="11"/>
                </a:lnTo>
                <a:lnTo>
                  <a:pt x="145" y="16"/>
                </a:lnTo>
                <a:lnTo>
                  <a:pt x="150" y="19"/>
                </a:lnTo>
                <a:lnTo>
                  <a:pt x="150" y="26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74" name="Freeform 18"/>
          <p:cNvSpPr>
            <a:spLocks/>
          </p:cNvSpPr>
          <p:nvPr/>
        </p:nvSpPr>
        <p:spPr bwMode="auto">
          <a:xfrm>
            <a:off x="4362450" y="3702050"/>
            <a:ext cx="238125" cy="168275"/>
          </a:xfrm>
          <a:custGeom>
            <a:avLst/>
            <a:gdLst>
              <a:gd name="T0" fmla="*/ 2147483647 w 150"/>
              <a:gd name="T1" fmla="*/ 2147483647 h 106"/>
              <a:gd name="T2" fmla="*/ 2147483647 w 150"/>
              <a:gd name="T3" fmla="*/ 2147483647 h 106"/>
              <a:gd name="T4" fmla="*/ 2147483647 w 150"/>
              <a:gd name="T5" fmla="*/ 2147483647 h 106"/>
              <a:gd name="T6" fmla="*/ 2147483647 w 150"/>
              <a:gd name="T7" fmla="*/ 2147483647 h 106"/>
              <a:gd name="T8" fmla="*/ 2147483647 w 150"/>
              <a:gd name="T9" fmla="*/ 2147483647 h 106"/>
              <a:gd name="T10" fmla="*/ 2147483647 w 150"/>
              <a:gd name="T11" fmla="*/ 2147483647 h 106"/>
              <a:gd name="T12" fmla="*/ 2147483647 w 150"/>
              <a:gd name="T13" fmla="*/ 2147483647 h 106"/>
              <a:gd name="T14" fmla="*/ 2147483647 w 150"/>
              <a:gd name="T15" fmla="*/ 2147483647 h 106"/>
              <a:gd name="T16" fmla="*/ 2147483647 w 150"/>
              <a:gd name="T17" fmla="*/ 2147483647 h 106"/>
              <a:gd name="T18" fmla="*/ 2147483647 w 150"/>
              <a:gd name="T19" fmla="*/ 2147483647 h 106"/>
              <a:gd name="T20" fmla="*/ 2147483647 w 150"/>
              <a:gd name="T21" fmla="*/ 2147483647 h 106"/>
              <a:gd name="T22" fmla="*/ 2147483647 w 150"/>
              <a:gd name="T23" fmla="*/ 2147483647 h 106"/>
              <a:gd name="T24" fmla="*/ 2147483647 w 150"/>
              <a:gd name="T25" fmla="*/ 2147483647 h 106"/>
              <a:gd name="T26" fmla="*/ 2147483647 w 150"/>
              <a:gd name="T27" fmla="*/ 2147483647 h 106"/>
              <a:gd name="T28" fmla="*/ 2147483647 w 150"/>
              <a:gd name="T29" fmla="*/ 2147483647 h 106"/>
              <a:gd name="T30" fmla="*/ 2147483647 w 150"/>
              <a:gd name="T31" fmla="*/ 2147483647 h 106"/>
              <a:gd name="T32" fmla="*/ 2147483647 w 150"/>
              <a:gd name="T33" fmla="*/ 2147483647 h 106"/>
              <a:gd name="T34" fmla="*/ 0 w 150"/>
              <a:gd name="T35" fmla="*/ 2147483647 h 106"/>
              <a:gd name="T36" fmla="*/ 0 w 150"/>
              <a:gd name="T37" fmla="*/ 2147483647 h 106"/>
              <a:gd name="T38" fmla="*/ 2147483647 w 150"/>
              <a:gd name="T39" fmla="*/ 2147483647 h 106"/>
              <a:gd name="T40" fmla="*/ 2147483647 w 150"/>
              <a:gd name="T41" fmla="*/ 2147483647 h 106"/>
              <a:gd name="T42" fmla="*/ 2147483647 w 150"/>
              <a:gd name="T43" fmla="*/ 2147483647 h 106"/>
              <a:gd name="T44" fmla="*/ 2147483647 w 150"/>
              <a:gd name="T45" fmla="*/ 2147483647 h 106"/>
              <a:gd name="T46" fmla="*/ 2147483647 w 150"/>
              <a:gd name="T47" fmla="*/ 2147483647 h 106"/>
              <a:gd name="T48" fmla="*/ 2147483647 w 150"/>
              <a:gd name="T49" fmla="*/ 2147483647 h 106"/>
              <a:gd name="T50" fmla="*/ 2147483647 w 150"/>
              <a:gd name="T51" fmla="*/ 0 h 106"/>
              <a:gd name="T52" fmla="*/ 2147483647 w 150"/>
              <a:gd name="T53" fmla="*/ 0 h 106"/>
              <a:gd name="T54" fmla="*/ 2147483647 w 150"/>
              <a:gd name="T55" fmla="*/ 0 h 106"/>
              <a:gd name="T56" fmla="*/ 2147483647 w 150"/>
              <a:gd name="T57" fmla="*/ 2147483647 h 106"/>
              <a:gd name="T58" fmla="*/ 2147483647 w 150"/>
              <a:gd name="T59" fmla="*/ 2147483647 h 106"/>
              <a:gd name="T60" fmla="*/ 2147483647 w 150"/>
              <a:gd name="T61" fmla="*/ 2147483647 h 106"/>
              <a:gd name="T62" fmla="*/ 2147483647 w 150"/>
              <a:gd name="T63" fmla="*/ 2147483647 h 106"/>
              <a:gd name="T64" fmla="*/ 2147483647 w 150"/>
              <a:gd name="T65" fmla="*/ 2147483647 h 106"/>
              <a:gd name="T66" fmla="*/ 2147483647 w 150"/>
              <a:gd name="T67" fmla="*/ 2147483647 h 106"/>
              <a:gd name="T68" fmla="*/ 2147483647 w 150"/>
              <a:gd name="T69" fmla="*/ 2147483647 h 10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50"/>
              <a:gd name="T106" fmla="*/ 0 h 106"/>
              <a:gd name="T107" fmla="*/ 150 w 150"/>
              <a:gd name="T108" fmla="*/ 106 h 10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50" h="106">
                <a:moveTo>
                  <a:pt x="150" y="26"/>
                </a:moveTo>
                <a:lnTo>
                  <a:pt x="150" y="106"/>
                </a:lnTo>
                <a:lnTo>
                  <a:pt x="150" y="101"/>
                </a:lnTo>
                <a:lnTo>
                  <a:pt x="145" y="97"/>
                </a:lnTo>
                <a:lnTo>
                  <a:pt x="138" y="92"/>
                </a:lnTo>
                <a:lnTo>
                  <a:pt x="128" y="90"/>
                </a:lnTo>
                <a:lnTo>
                  <a:pt x="116" y="85"/>
                </a:lnTo>
                <a:lnTo>
                  <a:pt x="104" y="83"/>
                </a:lnTo>
                <a:lnTo>
                  <a:pt x="90" y="83"/>
                </a:lnTo>
                <a:lnTo>
                  <a:pt x="76" y="83"/>
                </a:lnTo>
                <a:lnTo>
                  <a:pt x="59" y="83"/>
                </a:lnTo>
                <a:lnTo>
                  <a:pt x="45" y="83"/>
                </a:lnTo>
                <a:lnTo>
                  <a:pt x="33" y="85"/>
                </a:lnTo>
                <a:lnTo>
                  <a:pt x="22" y="90"/>
                </a:lnTo>
                <a:lnTo>
                  <a:pt x="14" y="92"/>
                </a:lnTo>
                <a:lnTo>
                  <a:pt x="7" y="97"/>
                </a:lnTo>
                <a:lnTo>
                  <a:pt x="3" y="101"/>
                </a:lnTo>
                <a:lnTo>
                  <a:pt x="0" y="106"/>
                </a:lnTo>
                <a:lnTo>
                  <a:pt x="0" y="26"/>
                </a:lnTo>
                <a:lnTo>
                  <a:pt x="3" y="21"/>
                </a:lnTo>
                <a:lnTo>
                  <a:pt x="7" y="16"/>
                </a:lnTo>
                <a:lnTo>
                  <a:pt x="14" y="11"/>
                </a:lnTo>
                <a:lnTo>
                  <a:pt x="22" y="7"/>
                </a:lnTo>
                <a:lnTo>
                  <a:pt x="33" y="4"/>
                </a:lnTo>
                <a:lnTo>
                  <a:pt x="45" y="2"/>
                </a:lnTo>
                <a:lnTo>
                  <a:pt x="59" y="0"/>
                </a:lnTo>
                <a:lnTo>
                  <a:pt x="76" y="0"/>
                </a:lnTo>
                <a:lnTo>
                  <a:pt x="90" y="0"/>
                </a:lnTo>
                <a:lnTo>
                  <a:pt x="104" y="2"/>
                </a:lnTo>
                <a:lnTo>
                  <a:pt x="116" y="4"/>
                </a:lnTo>
                <a:lnTo>
                  <a:pt x="128" y="7"/>
                </a:lnTo>
                <a:lnTo>
                  <a:pt x="138" y="11"/>
                </a:lnTo>
                <a:lnTo>
                  <a:pt x="145" y="16"/>
                </a:lnTo>
                <a:lnTo>
                  <a:pt x="150" y="19"/>
                </a:lnTo>
                <a:lnTo>
                  <a:pt x="150" y="26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75" name="Freeform 19"/>
          <p:cNvSpPr>
            <a:spLocks/>
          </p:cNvSpPr>
          <p:nvPr/>
        </p:nvSpPr>
        <p:spPr bwMode="auto">
          <a:xfrm>
            <a:off x="4370388" y="3840163"/>
            <a:ext cx="225425" cy="65087"/>
          </a:xfrm>
          <a:custGeom>
            <a:avLst/>
            <a:gdLst>
              <a:gd name="T0" fmla="*/ 2147483647 w 142"/>
              <a:gd name="T1" fmla="*/ 2147483647 h 41"/>
              <a:gd name="T2" fmla="*/ 2147483647 w 142"/>
              <a:gd name="T3" fmla="*/ 2147483647 h 41"/>
              <a:gd name="T4" fmla="*/ 2147483647 w 142"/>
              <a:gd name="T5" fmla="*/ 2147483647 h 41"/>
              <a:gd name="T6" fmla="*/ 2147483647 w 142"/>
              <a:gd name="T7" fmla="*/ 2147483647 h 41"/>
              <a:gd name="T8" fmla="*/ 2147483647 w 142"/>
              <a:gd name="T9" fmla="*/ 2147483647 h 41"/>
              <a:gd name="T10" fmla="*/ 2147483647 w 142"/>
              <a:gd name="T11" fmla="*/ 2147483647 h 41"/>
              <a:gd name="T12" fmla="*/ 2147483647 w 142"/>
              <a:gd name="T13" fmla="*/ 2147483647 h 41"/>
              <a:gd name="T14" fmla="*/ 2147483647 w 142"/>
              <a:gd name="T15" fmla="*/ 2147483647 h 41"/>
              <a:gd name="T16" fmla="*/ 2147483647 w 142"/>
              <a:gd name="T17" fmla="*/ 2147483647 h 41"/>
              <a:gd name="T18" fmla="*/ 2147483647 w 142"/>
              <a:gd name="T19" fmla="*/ 2147483647 h 41"/>
              <a:gd name="T20" fmla="*/ 2147483647 w 142"/>
              <a:gd name="T21" fmla="*/ 2147483647 h 41"/>
              <a:gd name="T22" fmla="*/ 2147483647 w 142"/>
              <a:gd name="T23" fmla="*/ 2147483647 h 41"/>
              <a:gd name="T24" fmla="*/ 2147483647 w 142"/>
              <a:gd name="T25" fmla="*/ 2147483647 h 41"/>
              <a:gd name="T26" fmla="*/ 2147483647 w 142"/>
              <a:gd name="T27" fmla="*/ 2147483647 h 41"/>
              <a:gd name="T28" fmla="*/ 2147483647 w 142"/>
              <a:gd name="T29" fmla="*/ 0 h 41"/>
              <a:gd name="T30" fmla="*/ 2147483647 w 142"/>
              <a:gd name="T31" fmla="*/ 0 h 41"/>
              <a:gd name="T32" fmla="*/ 2147483647 w 142"/>
              <a:gd name="T33" fmla="*/ 0 h 41"/>
              <a:gd name="T34" fmla="*/ 2147483647 w 142"/>
              <a:gd name="T35" fmla="*/ 0 h 41"/>
              <a:gd name="T36" fmla="*/ 2147483647 w 142"/>
              <a:gd name="T37" fmla="*/ 0 h 41"/>
              <a:gd name="T38" fmla="*/ 2147483647 w 142"/>
              <a:gd name="T39" fmla="*/ 2147483647 h 41"/>
              <a:gd name="T40" fmla="*/ 2147483647 w 142"/>
              <a:gd name="T41" fmla="*/ 2147483647 h 41"/>
              <a:gd name="T42" fmla="*/ 2147483647 w 142"/>
              <a:gd name="T43" fmla="*/ 2147483647 h 41"/>
              <a:gd name="T44" fmla="*/ 2147483647 w 142"/>
              <a:gd name="T45" fmla="*/ 2147483647 h 41"/>
              <a:gd name="T46" fmla="*/ 0 w 142"/>
              <a:gd name="T47" fmla="*/ 2147483647 h 41"/>
              <a:gd name="T48" fmla="*/ 0 w 142"/>
              <a:gd name="T49" fmla="*/ 2147483647 h 41"/>
              <a:gd name="T50" fmla="*/ 0 w 142"/>
              <a:gd name="T51" fmla="*/ 2147483647 h 41"/>
              <a:gd name="T52" fmla="*/ 2147483647 w 142"/>
              <a:gd name="T53" fmla="*/ 2147483647 h 41"/>
              <a:gd name="T54" fmla="*/ 2147483647 w 142"/>
              <a:gd name="T55" fmla="*/ 2147483647 h 41"/>
              <a:gd name="T56" fmla="*/ 2147483647 w 142"/>
              <a:gd name="T57" fmla="*/ 2147483647 h 41"/>
              <a:gd name="T58" fmla="*/ 2147483647 w 142"/>
              <a:gd name="T59" fmla="*/ 2147483647 h 41"/>
              <a:gd name="T60" fmla="*/ 2147483647 w 142"/>
              <a:gd name="T61" fmla="*/ 2147483647 h 41"/>
              <a:gd name="T62" fmla="*/ 2147483647 w 142"/>
              <a:gd name="T63" fmla="*/ 2147483647 h 41"/>
              <a:gd name="T64" fmla="*/ 2147483647 w 142"/>
              <a:gd name="T65" fmla="*/ 2147483647 h 4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42"/>
              <a:gd name="T100" fmla="*/ 0 h 41"/>
              <a:gd name="T101" fmla="*/ 142 w 142"/>
              <a:gd name="T102" fmla="*/ 41 h 4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42" h="41">
                <a:moveTo>
                  <a:pt x="71" y="41"/>
                </a:moveTo>
                <a:lnTo>
                  <a:pt x="85" y="41"/>
                </a:lnTo>
                <a:lnTo>
                  <a:pt x="99" y="38"/>
                </a:lnTo>
                <a:lnTo>
                  <a:pt x="111" y="36"/>
                </a:lnTo>
                <a:lnTo>
                  <a:pt x="121" y="33"/>
                </a:lnTo>
                <a:lnTo>
                  <a:pt x="130" y="31"/>
                </a:lnTo>
                <a:lnTo>
                  <a:pt x="137" y="26"/>
                </a:lnTo>
                <a:lnTo>
                  <a:pt x="140" y="24"/>
                </a:lnTo>
                <a:lnTo>
                  <a:pt x="142" y="19"/>
                </a:lnTo>
                <a:lnTo>
                  <a:pt x="140" y="14"/>
                </a:lnTo>
                <a:lnTo>
                  <a:pt x="137" y="12"/>
                </a:lnTo>
                <a:lnTo>
                  <a:pt x="130" y="7"/>
                </a:lnTo>
                <a:lnTo>
                  <a:pt x="121" y="5"/>
                </a:lnTo>
                <a:lnTo>
                  <a:pt x="111" y="3"/>
                </a:lnTo>
                <a:lnTo>
                  <a:pt x="99" y="0"/>
                </a:lnTo>
                <a:lnTo>
                  <a:pt x="85" y="0"/>
                </a:lnTo>
                <a:lnTo>
                  <a:pt x="71" y="0"/>
                </a:lnTo>
                <a:lnTo>
                  <a:pt x="57" y="0"/>
                </a:lnTo>
                <a:lnTo>
                  <a:pt x="43" y="0"/>
                </a:lnTo>
                <a:lnTo>
                  <a:pt x="31" y="3"/>
                </a:lnTo>
                <a:lnTo>
                  <a:pt x="19" y="5"/>
                </a:lnTo>
                <a:lnTo>
                  <a:pt x="12" y="7"/>
                </a:lnTo>
                <a:lnTo>
                  <a:pt x="5" y="12"/>
                </a:lnTo>
                <a:lnTo>
                  <a:pt x="0" y="14"/>
                </a:lnTo>
                <a:lnTo>
                  <a:pt x="0" y="19"/>
                </a:lnTo>
                <a:lnTo>
                  <a:pt x="0" y="24"/>
                </a:lnTo>
                <a:lnTo>
                  <a:pt x="5" y="26"/>
                </a:lnTo>
                <a:lnTo>
                  <a:pt x="12" y="31"/>
                </a:lnTo>
                <a:lnTo>
                  <a:pt x="19" y="33"/>
                </a:lnTo>
                <a:lnTo>
                  <a:pt x="31" y="36"/>
                </a:lnTo>
                <a:lnTo>
                  <a:pt x="43" y="38"/>
                </a:lnTo>
                <a:lnTo>
                  <a:pt x="57" y="41"/>
                </a:lnTo>
                <a:lnTo>
                  <a:pt x="71" y="41"/>
                </a:lnTo>
                <a:close/>
              </a:path>
            </a:pathLst>
          </a:custGeom>
          <a:solidFill>
            <a:srgbClr val="D4B07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2936875" y="3983038"/>
            <a:ext cx="106363" cy="568325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77" name="Rectangle 21"/>
          <p:cNvSpPr>
            <a:spLocks noChangeArrowheads="1"/>
          </p:cNvSpPr>
          <p:nvPr/>
        </p:nvSpPr>
        <p:spPr bwMode="auto">
          <a:xfrm>
            <a:off x="2936875" y="3983038"/>
            <a:ext cx="106363" cy="5683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552450" y="4029075"/>
            <a:ext cx="68263" cy="519113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79" name="Rectangle 23"/>
          <p:cNvSpPr>
            <a:spLocks noChangeArrowheads="1"/>
          </p:cNvSpPr>
          <p:nvPr/>
        </p:nvSpPr>
        <p:spPr bwMode="auto">
          <a:xfrm>
            <a:off x="552450" y="4029075"/>
            <a:ext cx="68263" cy="519113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80" name="Freeform 24"/>
          <p:cNvSpPr>
            <a:spLocks/>
          </p:cNvSpPr>
          <p:nvPr/>
        </p:nvSpPr>
        <p:spPr bwMode="auto">
          <a:xfrm>
            <a:off x="620713" y="4029075"/>
            <a:ext cx="198437" cy="519113"/>
          </a:xfrm>
          <a:custGeom>
            <a:avLst/>
            <a:gdLst>
              <a:gd name="T0" fmla="*/ 0 w 125"/>
              <a:gd name="T1" fmla="*/ 2147483647 h 327"/>
              <a:gd name="T2" fmla="*/ 0 w 125"/>
              <a:gd name="T3" fmla="*/ 0 h 327"/>
              <a:gd name="T4" fmla="*/ 2147483647 w 125"/>
              <a:gd name="T5" fmla="*/ 2147483647 h 327"/>
              <a:gd name="T6" fmla="*/ 0 w 125"/>
              <a:gd name="T7" fmla="*/ 2147483647 h 327"/>
              <a:gd name="T8" fmla="*/ 0 60000 65536"/>
              <a:gd name="T9" fmla="*/ 0 60000 65536"/>
              <a:gd name="T10" fmla="*/ 0 60000 65536"/>
              <a:gd name="T11" fmla="*/ 0 60000 65536"/>
              <a:gd name="T12" fmla="*/ 0 w 125"/>
              <a:gd name="T13" fmla="*/ 0 h 327"/>
              <a:gd name="T14" fmla="*/ 125 w 125"/>
              <a:gd name="T15" fmla="*/ 327 h 3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5" h="327">
                <a:moveTo>
                  <a:pt x="0" y="327"/>
                </a:moveTo>
                <a:lnTo>
                  <a:pt x="0" y="0"/>
                </a:lnTo>
                <a:lnTo>
                  <a:pt x="125" y="163"/>
                </a:lnTo>
                <a:lnTo>
                  <a:pt x="0" y="327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81" name="Freeform 25"/>
          <p:cNvSpPr>
            <a:spLocks/>
          </p:cNvSpPr>
          <p:nvPr/>
        </p:nvSpPr>
        <p:spPr bwMode="auto">
          <a:xfrm>
            <a:off x="620713" y="4029075"/>
            <a:ext cx="198437" cy="519113"/>
          </a:xfrm>
          <a:custGeom>
            <a:avLst/>
            <a:gdLst>
              <a:gd name="T0" fmla="*/ 0 w 125"/>
              <a:gd name="T1" fmla="*/ 2147483647 h 327"/>
              <a:gd name="T2" fmla="*/ 0 w 125"/>
              <a:gd name="T3" fmla="*/ 0 h 327"/>
              <a:gd name="T4" fmla="*/ 2147483647 w 125"/>
              <a:gd name="T5" fmla="*/ 2147483647 h 327"/>
              <a:gd name="T6" fmla="*/ 0 w 125"/>
              <a:gd name="T7" fmla="*/ 2147483647 h 327"/>
              <a:gd name="T8" fmla="*/ 0 60000 65536"/>
              <a:gd name="T9" fmla="*/ 0 60000 65536"/>
              <a:gd name="T10" fmla="*/ 0 60000 65536"/>
              <a:gd name="T11" fmla="*/ 0 60000 65536"/>
              <a:gd name="T12" fmla="*/ 0 w 125"/>
              <a:gd name="T13" fmla="*/ 0 h 327"/>
              <a:gd name="T14" fmla="*/ 125 w 125"/>
              <a:gd name="T15" fmla="*/ 327 h 3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5" h="327">
                <a:moveTo>
                  <a:pt x="0" y="327"/>
                </a:moveTo>
                <a:lnTo>
                  <a:pt x="0" y="0"/>
                </a:lnTo>
                <a:lnTo>
                  <a:pt x="125" y="163"/>
                </a:lnTo>
                <a:lnTo>
                  <a:pt x="0" y="327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82" name="Rectangle 26"/>
          <p:cNvSpPr>
            <a:spLocks noChangeArrowheads="1"/>
          </p:cNvSpPr>
          <p:nvPr/>
        </p:nvSpPr>
        <p:spPr bwMode="auto">
          <a:xfrm>
            <a:off x="739775" y="4205288"/>
            <a:ext cx="1049338" cy="169862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83" name="Rectangle 27"/>
          <p:cNvSpPr>
            <a:spLocks noChangeArrowheads="1"/>
          </p:cNvSpPr>
          <p:nvPr/>
        </p:nvSpPr>
        <p:spPr bwMode="auto">
          <a:xfrm>
            <a:off x="739775" y="4205288"/>
            <a:ext cx="1049338" cy="169862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84" name="Rectangle 28"/>
          <p:cNvSpPr>
            <a:spLocks noChangeArrowheads="1"/>
          </p:cNvSpPr>
          <p:nvPr/>
        </p:nvSpPr>
        <p:spPr bwMode="auto">
          <a:xfrm>
            <a:off x="1247775" y="4179888"/>
            <a:ext cx="76200" cy="220662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85" name="Rectangle 29"/>
          <p:cNvSpPr>
            <a:spLocks noChangeArrowheads="1"/>
          </p:cNvSpPr>
          <p:nvPr/>
        </p:nvSpPr>
        <p:spPr bwMode="auto">
          <a:xfrm>
            <a:off x="1247775" y="4179888"/>
            <a:ext cx="76200" cy="220662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86" name="Rectangle 30"/>
          <p:cNvSpPr>
            <a:spLocks noChangeArrowheads="1"/>
          </p:cNvSpPr>
          <p:nvPr/>
        </p:nvSpPr>
        <p:spPr bwMode="auto">
          <a:xfrm>
            <a:off x="1308100" y="4156075"/>
            <a:ext cx="76200" cy="268288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87" name="Rectangle 31"/>
          <p:cNvSpPr>
            <a:spLocks noChangeArrowheads="1"/>
          </p:cNvSpPr>
          <p:nvPr/>
        </p:nvSpPr>
        <p:spPr bwMode="auto">
          <a:xfrm>
            <a:off x="1308100" y="4156075"/>
            <a:ext cx="76200" cy="268288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88" name="Rectangle 32"/>
          <p:cNvSpPr>
            <a:spLocks noChangeArrowheads="1"/>
          </p:cNvSpPr>
          <p:nvPr/>
        </p:nvSpPr>
        <p:spPr bwMode="auto">
          <a:xfrm>
            <a:off x="2052638" y="4138613"/>
            <a:ext cx="763587" cy="30480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89" name="Rectangle 33"/>
          <p:cNvSpPr>
            <a:spLocks noChangeArrowheads="1"/>
          </p:cNvSpPr>
          <p:nvPr/>
        </p:nvSpPr>
        <p:spPr bwMode="auto">
          <a:xfrm>
            <a:off x="2052638" y="4138613"/>
            <a:ext cx="763587" cy="3048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90" name="Rectangle 34"/>
          <p:cNvSpPr>
            <a:spLocks noChangeArrowheads="1"/>
          </p:cNvSpPr>
          <p:nvPr/>
        </p:nvSpPr>
        <p:spPr bwMode="auto">
          <a:xfrm>
            <a:off x="1376363" y="4138613"/>
            <a:ext cx="406400" cy="30480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91" name="Rectangle 35"/>
          <p:cNvSpPr>
            <a:spLocks noChangeArrowheads="1"/>
          </p:cNvSpPr>
          <p:nvPr/>
        </p:nvSpPr>
        <p:spPr bwMode="auto">
          <a:xfrm>
            <a:off x="1376363" y="4138613"/>
            <a:ext cx="406400" cy="3048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92" name="Rectangle 36"/>
          <p:cNvSpPr>
            <a:spLocks noChangeArrowheads="1"/>
          </p:cNvSpPr>
          <p:nvPr/>
        </p:nvSpPr>
        <p:spPr bwMode="auto">
          <a:xfrm>
            <a:off x="1658938" y="4108450"/>
            <a:ext cx="404812" cy="363538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93" name="Rectangle 37"/>
          <p:cNvSpPr>
            <a:spLocks noChangeArrowheads="1"/>
          </p:cNvSpPr>
          <p:nvPr/>
        </p:nvSpPr>
        <p:spPr bwMode="auto">
          <a:xfrm>
            <a:off x="1658938" y="4108450"/>
            <a:ext cx="404812" cy="363538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94" name="Freeform 38"/>
          <p:cNvSpPr>
            <a:spLocks/>
          </p:cNvSpPr>
          <p:nvPr/>
        </p:nvSpPr>
        <p:spPr bwMode="auto">
          <a:xfrm>
            <a:off x="2790825" y="4051300"/>
            <a:ext cx="93663" cy="474663"/>
          </a:xfrm>
          <a:custGeom>
            <a:avLst/>
            <a:gdLst>
              <a:gd name="T0" fmla="*/ 2147483647 w 59"/>
              <a:gd name="T1" fmla="*/ 0 h 299"/>
              <a:gd name="T2" fmla="*/ 2147483647 w 59"/>
              <a:gd name="T3" fmla="*/ 0 h 299"/>
              <a:gd name="T4" fmla="*/ 2147483647 w 59"/>
              <a:gd name="T5" fmla="*/ 0 h 299"/>
              <a:gd name="T6" fmla="*/ 2147483647 w 59"/>
              <a:gd name="T7" fmla="*/ 2147483647 h 299"/>
              <a:gd name="T8" fmla="*/ 2147483647 w 59"/>
              <a:gd name="T9" fmla="*/ 2147483647 h 299"/>
              <a:gd name="T10" fmla="*/ 2147483647 w 59"/>
              <a:gd name="T11" fmla="*/ 2147483647 h 299"/>
              <a:gd name="T12" fmla="*/ 2147483647 w 59"/>
              <a:gd name="T13" fmla="*/ 2147483647 h 299"/>
              <a:gd name="T14" fmla="*/ 2147483647 w 59"/>
              <a:gd name="T15" fmla="*/ 2147483647 h 299"/>
              <a:gd name="T16" fmla="*/ 2147483647 w 59"/>
              <a:gd name="T17" fmla="*/ 2147483647 h 299"/>
              <a:gd name="T18" fmla="*/ 2147483647 w 59"/>
              <a:gd name="T19" fmla="*/ 2147483647 h 299"/>
              <a:gd name="T20" fmla="*/ 2147483647 w 59"/>
              <a:gd name="T21" fmla="*/ 2147483647 h 299"/>
              <a:gd name="T22" fmla="*/ 2147483647 w 59"/>
              <a:gd name="T23" fmla="*/ 2147483647 h 299"/>
              <a:gd name="T24" fmla="*/ 2147483647 w 59"/>
              <a:gd name="T25" fmla="*/ 2147483647 h 299"/>
              <a:gd name="T26" fmla="*/ 2147483647 w 59"/>
              <a:gd name="T27" fmla="*/ 2147483647 h 299"/>
              <a:gd name="T28" fmla="*/ 2147483647 w 59"/>
              <a:gd name="T29" fmla="*/ 2147483647 h 299"/>
              <a:gd name="T30" fmla="*/ 2147483647 w 59"/>
              <a:gd name="T31" fmla="*/ 2147483647 h 299"/>
              <a:gd name="T32" fmla="*/ 2147483647 w 59"/>
              <a:gd name="T33" fmla="*/ 2147483647 h 299"/>
              <a:gd name="T34" fmla="*/ 2147483647 w 59"/>
              <a:gd name="T35" fmla="*/ 2147483647 h 299"/>
              <a:gd name="T36" fmla="*/ 2147483647 w 59"/>
              <a:gd name="T37" fmla="*/ 2147483647 h 299"/>
              <a:gd name="T38" fmla="*/ 2147483647 w 59"/>
              <a:gd name="T39" fmla="*/ 2147483647 h 299"/>
              <a:gd name="T40" fmla="*/ 2147483647 w 59"/>
              <a:gd name="T41" fmla="*/ 2147483647 h 299"/>
              <a:gd name="T42" fmla="*/ 2147483647 w 59"/>
              <a:gd name="T43" fmla="*/ 2147483647 h 299"/>
              <a:gd name="T44" fmla="*/ 2147483647 w 59"/>
              <a:gd name="T45" fmla="*/ 2147483647 h 299"/>
              <a:gd name="T46" fmla="*/ 2147483647 w 59"/>
              <a:gd name="T47" fmla="*/ 2147483647 h 299"/>
              <a:gd name="T48" fmla="*/ 2147483647 w 59"/>
              <a:gd name="T49" fmla="*/ 2147483647 h 299"/>
              <a:gd name="T50" fmla="*/ 2147483647 w 59"/>
              <a:gd name="T51" fmla="*/ 2147483647 h 299"/>
              <a:gd name="T52" fmla="*/ 0 w 59"/>
              <a:gd name="T53" fmla="*/ 2147483647 h 299"/>
              <a:gd name="T54" fmla="*/ 0 w 59"/>
              <a:gd name="T55" fmla="*/ 2147483647 h 299"/>
              <a:gd name="T56" fmla="*/ 0 w 59"/>
              <a:gd name="T57" fmla="*/ 2147483647 h 299"/>
              <a:gd name="T58" fmla="*/ 0 w 59"/>
              <a:gd name="T59" fmla="*/ 2147483647 h 299"/>
              <a:gd name="T60" fmla="*/ 2147483647 w 59"/>
              <a:gd name="T61" fmla="*/ 2147483647 h 299"/>
              <a:gd name="T62" fmla="*/ 2147483647 w 59"/>
              <a:gd name="T63" fmla="*/ 2147483647 h 299"/>
              <a:gd name="T64" fmla="*/ 2147483647 w 59"/>
              <a:gd name="T65" fmla="*/ 2147483647 h 299"/>
              <a:gd name="T66" fmla="*/ 2147483647 w 59"/>
              <a:gd name="T67" fmla="*/ 2147483647 h 299"/>
              <a:gd name="T68" fmla="*/ 2147483647 w 59"/>
              <a:gd name="T69" fmla="*/ 2147483647 h 299"/>
              <a:gd name="T70" fmla="*/ 2147483647 w 59"/>
              <a:gd name="T71" fmla="*/ 0 h 299"/>
              <a:gd name="T72" fmla="*/ 2147483647 w 59"/>
              <a:gd name="T73" fmla="*/ 0 h 2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9"/>
              <a:gd name="T112" fmla="*/ 0 h 299"/>
              <a:gd name="T113" fmla="*/ 59 w 59"/>
              <a:gd name="T114" fmla="*/ 299 h 2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9" h="299">
                <a:moveTo>
                  <a:pt x="28" y="0"/>
                </a:moveTo>
                <a:lnTo>
                  <a:pt x="28" y="0"/>
                </a:lnTo>
                <a:lnTo>
                  <a:pt x="35" y="0"/>
                </a:lnTo>
                <a:lnTo>
                  <a:pt x="40" y="2"/>
                </a:lnTo>
                <a:lnTo>
                  <a:pt x="45" y="5"/>
                </a:lnTo>
                <a:lnTo>
                  <a:pt x="50" y="9"/>
                </a:lnTo>
                <a:lnTo>
                  <a:pt x="54" y="14"/>
                </a:lnTo>
                <a:lnTo>
                  <a:pt x="57" y="19"/>
                </a:lnTo>
                <a:lnTo>
                  <a:pt x="59" y="24"/>
                </a:lnTo>
                <a:lnTo>
                  <a:pt x="59" y="31"/>
                </a:lnTo>
                <a:lnTo>
                  <a:pt x="59" y="270"/>
                </a:lnTo>
                <a:lnTo>
                  <a:pt x="59" y="275"/>
                </a:lnTo>
                <a:lnTo>
                  <a:pt x="57" y="282"/>
                </a:lnTo>
                <a:lnTo>
                  <a:pt x="54" y="287"/>
                </a:lnTo>
                <a:lnTo>
                  <a:pt x="50" y="292"/>
                </a:lnTo>
                <a:lnTo>
                  <a:pt x="45" y="294"/>
                </a:lnTo>
                <a:lnTo>
                  <a:pt x="40" y="296"/>
                </a:lnTo>
                <a:lnTo>
                  <a:pt x="35" y="299"/>
                </a:lnTo>
                <a:lnTo>
                  <a:pt x="28" y="299"/>
                </a:lnTo>
                <a:lnTo>
                  <a:pt x="23" y="299"/>
                </a:lnTo>
                <a:lnTo>
                  <a:pt x="16" y="296"/>
                </a:lnTo>
                <a:lnTo>
                  <a:pt x="12" y="294"/>
                </a:lnTo>
                <a:lnTo>
                  <a:pt x="7" y="292"/>
                </a:lnTo>
                <a:lnTo>
                  <a:pt x="4" y="287"/>
                </a:lnTo>
                <a:lnTo>
                  <a:pt x="2" y="282"/>
                </a:lnTo>
                <a:lnTo>
                  <a:pt x="0" y="275"/>
                </a:lnTo>
                <a:lnTo>
                  <a:pt x="0" y="270"/>
                </a:lnTo>
                <a:lnTo>
                  <a:pt x="0" y="31"/>
                </a:lnTo>
                <a:lnTo>
                  <a:pt x="0" y="24"/>
                </a:lnTo>
                <a:lnTo>
                  <a:pt x="2" y="19"/>
                </a:lnTo>
                <a:lnTo>
                  <a:pt x="4" y="14"/>
                </a:lnTo>
                <a:lnTo>
                  <a:pt x="7" y="9"/>
                </a:lnTo>
                <a:lnTo>
                  <a:pt x="12" y="5"/>
                </a:lnTo>
                <a:lnTo>
                  <a:pt x="16" y="2"/>
                </a:lnTo>
                <a:lnTo>
                  <a:pt x="23" y="0"/>
                </a:lnTo>
                <a:lnTo>
                  <a:pt x="28" y="0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95" name="Freeform 39"/>
          <p:cNvSpPr>
            <a:spLocks/>
          </p:cNvSpPr>
          <p:nvPr/>
        </p:nvSpPr>
        <p:spPr bwMode="auto">
          <a:xfrm>
            <a:off x="2790825" y="4051300"/>
            <a:ext cx="93663" cy="474663"/>
          </a:xfrm>
          <a:custGeom>
            <a:avLst/>
            <a:gdLst>
              <a:gd name="T0" fmla="*/ 2147483647 w 59"/>
              <a:gd name="T1" fmla="*/ 0 h 299"/>
              <a:gd name="T2" fmla="*/ 2147483647 w 59"/>
              <a:gd name="T3" fmla="*/ 0 h 299"/>
              <a:gd name="T4" fmla="*/ 2147483647 w 59"/>
              <a:gd name="T5" fmla="*/ 2147483647 h 299"/>
              <a:gd name="T6" fmla="*/ 2147483647 w 59"/>
              <a:gd name="T7" fmla="*/ 2147483647 h 299"/>
              <a:gd name="T8" fmla="*/ 2147483647 w 59"/>
              <a:gd name="T9" fmla="*/ 2147483647 h 299"/>
              <a:gd name="T10" fmla="*/ 2147483647 w 59"/>
              <a:gd name="T11" fmla="*/ 2147483647 h 299"/>
              <a:gd name="T12" fmla="*/ 2147483647 w 59"/>
              <a:gd name="T13" fmla="*/ 2147483647 h 299"/>
              <a:gd name="T14" fmla="*/ 2147483647 w 59"/>
              <a:gd name="T15" fmla="*/ 2147483647 h 299"/>
              <a:gd name="T16" fmla="*/ 2147483647 w 59"/>
              <a:gd name="T17" fmla="*/ 2147483647 h 299"/>
              <a:gd name="T18" fmla="*/ 2147483647 w 59"/>
              <a:gd name="T19" fmla="*/ 2147483647 h 299"/>
              <a:gd name="T20" fmla="*/ 2147483647 w 59"/>
              <a:gd name="T21" fmla="*/ 2147483647 h 299"/>
              <a:gd name="T22" fmla="*/ 2147483647 w 59"/>
              <a:gd name="T23" fmla="*/ 2147483647 h 299"/>
              <a:gd name="T24" fmla="*/ 2147483647 w 59"/>
              <a:gd name="T25" fmla="*/ 2147483647 h 299"/>
              <a:gd name="T26" fmla="*/ 2147483647 w 59"/>
              <a:gd name="T27" fmla="*/ 2147483647 h 299"/>
              <a:gd name="T28" fmla="*/ 2147483647 w 59"/>
              <a:gd name="T29" fmla="*/ 2147483647 h 299"/>
              <a:gd name="T30" fmla="*/ 2147483647 w 59"/>
              <a:gd name="T31" fmla="*/ 2147483647 h 299"/>
              <a:gd name="T32" fmla="*/ 2147483647 w 59"/>
              <a:gd name="T33" fmla="*/ 2147483647 h 299"/>
              <a:gd name="T34" fmla="*/ 2147483647 w 59"/>
              <a:gd name="T35" fmla="*/ 2147483647 h 299"/>
              <a:gd name="T36" fmla="*/ 2147483647 w 59"/>
              <a:gd name="T37" fmla="*/ 2147483647 h 299"/>
              <a:gd name="T38" fmla="*/ 2147483647 w 59"/>
              <a:gd name="T39" fmla="*/ 2147483647 h 299"/>
              <a:gd name="T40" fmla="*/ 2147483647 w 59"/>
              <a:gd name="T41" fmla="*/ 2147483647 h 299"/>
              <a:gd name="T42" fmla="*/ 2147483647 w 59"/>
              <a:gd name="T43" fmla="*/ 2147483647 h 299"/>
              <a:gd name="T44" fmla="*/ 2147483647 w 59"/>
              <a:gd name="T45" fmla="*/ 2147483647 h 299"/>
              <a:gd name="T46" fmla="*/ 2147483647 w 59"/>
              <a:gd name="T47" fmla="*/ 2147483647 h 299"/>
              <a:gd name="T48" fmla="*/ 0 w 59"/>
              <a:gd name="T49" fmla="*/ 2147483647 h 299"/>
              <a:gd name="T50" fmla="*/ 0 w 59"/>
              <a:gd name="T51" fmla="*/ 2147483647 h 299"/>
              <a:gd name="T52" fmla="*/ 0 w 59"/>
              <a:gd name="T53" fmla="*/ 2147483647 h 299"/>
              <a:gd name="T54" fmla="*/ 0 w 59"/>
              <a:gd name="T55" fmla="*/ 2147483647 h 299"/>
              <a:gd name="T56" fmla="*/ 2147483647 w 59"/>
              <a:gd name="T57" fmla="*/ 2147483647 h 299"/>
              <a:gd name="T58" fmla="*/ 2147483647 w 59"/>
              <a:gd name="T59" fmla="*/ 2147483647 h 299"/>
              <a:gd name="T60" fmla="*/ 2147483647 w 59"/>
              <a:gd name="T61" fmla="*/ 2147483647 h 299"/>
              <a:gd name="T62" fmla="*/ 2147483647 w 59"/>
              <a:gd name="T63" fmla="*/ 2147483647 h 299"/>
              <a:gd name="T64" fmla="*/ 2147483647 w 59"/>
              <a:gd name="T65" fmla="*/ 2147483647 h 299"/>
              <a:gd name="T66" fmla="*/ 2147483647 w 59"/>
              <a:gd name="T67" fmla="*/ 0 h 299"/>
              <a:gd name="T68" fmla="*/ 2147483647 w 59"/>
              <a:gd name="T69" fmla="*/ 0 h 29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9"/>
              <a:gd name="T106" fmla="*/ 0 h 299"/>
              <a:gd name="T107" fmla="*/ 59 w 59"/>
              <a:gd name="T108" fmla="*/ 299 h 29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9" h="299">
                <a:moveTo>
                  <a:pt x="28" y="0"/>
                </a:moveTo>
                <a:lnTo>
                  <a:pt x="35" y="0"/>
                </a:lnTo>
                <a:lnTo>
                  <a:pt x="40" y="2"/>
                </a:lnTo>
                <a:lnTo>
                  <a:pt x="45" y="5"/>
                </a:lnTo>
                <a:lnTo>
                  <a:pt x="50" y="9"/>
                </a:lnTo>
                <a:lnTo>
                  <a:pt x="54" y="14"/>
                </a:lnTo>
                <a:lnTo>
                  <a:pt x="57" y="19"/>
                </a:lnTo>
                <a:lnTo>
                  <a:pt x="59" y="24"/>
                </a:lnTo>
                <a:lnTo>
                  <a:pt x="59" y="31"/>
                </a:lnTo>
                <a:lnTo>
                  <a:pt x="59" y="270"/>
                </a:lnTo>
                <a:lnTo>
                  <a:pt x="59" y="275"/>
                </a:lnTo>
                <a:lnTo>
                  <a:pt x="57" y="282"/>
                </a:lnTo>
                <a:lnTo>
                  <a:pt x="54" y="287"/>
                </a:lnTo>
                <a:lnTo>
                  <a:pt x="50" y="292"/>
                </a:lnTo>
                <a:lnTo>
                  <a:pt x="45" y="294"/>
                </a:lnTo>
                <a:lnTo>
                  <a:pt x="40" y="296"/>
                </a:lnTo>
                <a:lnTo>
                  <a:pt x="35" y="299"/>
                </a:lnTo>
                <a:lnTo>
                  <a:pt x="28" y="299"/>
                </a:lnTo>
                <a:lnTo>
                  <a:pt x="23" y="299"/>
                </a:lnTo>
                <a:lnTo>
                  <a:pt x="16" y="296"/>
                </a:lnTo>
                <a:lnTo>
                  <a:pt x="12" y="294"/>
                </a:lnTo>
                <a:lnTo>
                  <a:pt x="7" y="292"/>
                </a:lnTo>
                <a:lnTo>
                  <a:pt x="4" y="287"/>
                </a:lnTo>
                <a:lnTo>
                  <a:pt x="2" y="282"/>
                </a:lnTo>
                <a:lnTo>
                  <a:pt x="0" y="275"/>
                </a:lnTo>
                <a:lnTo>
                  <a:pt x="0" y="270"/>
                </a:lnTo>
                <a:lnTo>
                  <a:pt x="0" y="31"/>
                </a:lnTo>
                <a:lnTo>
                  <a:pt x="0" y="24"/>
                </a:lnTo>
                <a:lnTo>
                  <a:pt x="2" y="19"/>
                </a:lnTo>
                <a:lnTo>
                  <a:pt x="4" y="14"/>
                </a:lnTo>
                <a:lnTo>
                  <a:pt x="7" y="9"/>
                </a:lnTo>
                <a:lnTo>
                  <a:pt x="12" y="5"/>
                </a:lnTo>
                <a:lnTo>
                  <a:pt x="16" y="2"/>
                </a:lnTo>
                <a:lnTo>
                  <a:pt x="23" y="0"/>
                </a:lnTo>
                <a:lnTo>
                  <a:pt x="28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96" name="Rectangle 40"/>
          <p:cNvSpPr>
            <a:spLocks noChangeArrowheads="1"/>
          </p:cNvSpPr>
          <p:nvPr/>
        </p:nvSpPr>
        <p:spPr bwMode="auto">
          <a:xfrm>
            <a:off x="7138988" y="2613025"/>
            <a:ext cx="312737" cy="27622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97" name="Rectangle 41"/>
          <p:cNvSpPr>
            <a:spLocks noChangeArrowheads="1"/>
          </p:cNvSpPr>
          <p:nvPr/>
        </p:nvSpPr>
        <p:spPr bwMode="auto">
          <a:xfrm>
            <a:off x="7138988" y="2613025"/>
            <a:ext cx="312737" cy="2762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98" name="Freeform 42"/>
          <p:cNvSpPr>
            <a:spLocks/>
          </p:cNvSpPr>
          <p:nvPr/>
        </p:nvSpPr>
        <p:spPr bwMode="auto">
          <a:xfrm>
            <a:off x="7142163" y="2541588"/>
            <a:ext cx="301625" cy="155575"/>
          </a:xfrm>
          <a:custGeom>
            <a:avLst/>
            <a:gdLst>
              <a:gd name="T0" fmla="*/ 2147483647 w 190"/>
              <a:gd name="T1" fmla="*/ 0 h 98"/>
              <a:gd name="T2" fmla="*/ 2147483647 w 190"/>
              <a:gd name="T3" fmla="*/ 0 h 98"/>
              <a:gd name="T4" fmla="*/ 2147483647 w 190"/>
              <a:gd name="T5" fmla="*/ 2147483647 h 98"/>
              <a:gd name="T6" fmla="*/ 2147483647 w 190"/>
              <a:gd name="T7" fmla="*/ 2147483647 h 98"/>
              <a:gd name="T8" fmla="*/ 2147483647 w 190"/>
              <a:gd name="T9" fmla="*/ 2147483647 h 98"/>
              <a:gd name="T10" fmla="*/ 2147483647 w 190"/>
              <a:gd name="T11" fmla="*/ 2147483647 h 98"/>
              <a:gd name="T12" fmla="*/ 2147483647 w 190"/>
              <a:gd name="T13" fmla="*/ 2147483647 h 98"/>
              <a:gd name="T14" fmla="*/ 2147483647 w 190"/>
              <a:gd name="T15" fmla="*/ 2147483647 h 98"/>
              <a:gd name="T16" fmla="*/ 2147483647 w 190"/>
              <a:gd name="T17" fmla="*/ 2147483647 h 98"/>
              <a:gd name="T18" fmla="*/ 2147483647 w 190"/>
              <a:gd name="T19" fmla="*/ 2147483647 h 98"/>
              <a:gd name="T20" fmla="*/ 2147483647 w 190"/>
              <a:gd name="T21" fmla="*/ 2147483647 h 98"/>
              <a:gd name="T22" fmla="*/ 2147483647 w 190"/>
              <a:gd name="T23" fmla="*/ 2147483647 h 98"/>
              <a:gd name="T24" fmla="*/ 2147483647 w 190"/>
              <a:gd name="T25" fmla="*/ 2147483647 h 98"/>
              <a:gd name="T26" fmla="*/ 2147483647 w 190"/>
              <a:gd name="T27" fmla="*/ 2147483647 h 98"/>
              <a:gd name="T28" fmla="*/ 2147483647 w 190"/>
              <a:gd name="T29" fmla="*/ 2147483647 h 98"/>
              <a:gd name="T30" fmla="*/ 2147483647 w 190"/>
              <a:gd name="T31" fmla="*/ 2147483647 h 98"/>
              <a:gd name="T32" fmla="*/ 2147483647 w 190"/>
              <a:gd name="T33" fmla="*/ 2147483647 h 98"/>
              <a:gd name="T34" fmla="*/ 2147483647 w 190"/>
              <a:gd name="T35" fmla="*/ 2147483647 h 98"/>
              <a:gd name="T36" fmla="*/ 2147483647 w 190"/>
              <a:gd name="T37" fmla="*/ 2147483647 h 98"/>
              <a:gd name="T38" fmla="*/ 2147483647 w 190"/>
              <a:gd name="T39" fmla="*/ 2147483647 h 98"/>
              <a:gd name="T40" fmla="*/ 2147483647 w 190"/>
              <a:gd name="T41" fmla="*/ 2147483647 h 98"/>
              <a:gd name="T42" fmla="*/ 2147483647 w 190"/>
              <a:gd name="T43" fmla="*/ 2147483647 h 98"/>
              <a:gd name="T44" fmla="*/ 2147483647 w 190"/>
              <a:gd name="T45" fmla="*/ 2147483647 h 98"/>
              <a:gd name="T46" fmla="*/ 2147483647 w 190"/>
              <a:gd name="T47" fmla="*/ 2147483647 h 98"/>
              <a:gd name="T48" fmla="*/ 0 w 190"/>
              <a:gd name="T49" fmla="*/ 2147483647 h 98"/>
              <a:gd name="T50" fmla="*/ 2147483647 w 190"/>
              <a:gd name="T51" fmla="*/ 2147483647 h 98"/>
              <a:gd name="T52" fmla="*/ 2147483647 w 190"/>
              <a:gd name="T53" fmla="*/ 2147483647 h 98"/>
              <a:gd name="T54" fmla="*/ 2147483647 w 190"/>
              <a:gd name="T55" fmla="*/ 2147483647 h 98"/>
              <a:gd name="T56" fmla="*/ 2147483647 w 190"/>
              <a:gd name="T57" fmla="*/ 2147483647 h 98"/>
              <a:gd name="T58" fmla="*/ 2147483647 w 190"/>
              <a:gd name="T59" fmla="*/ 2147483647 h 98"/>
              <a:gd name="T60" fmla="*/ 2147483647 w 190"/>
              <a:gd name="T61" fmla="*/ 2147483647 h 98"/>
              <a:gd name="T62" fmla="*/ 2147483647 w 190"/>
              <a:gd name="T63" fmla="*/ 0 h 98"/>
              <a:gd name="T64" fmla="*/ 2147483647 w 190"/>
              <a:gd name="T65" fmla="*/ 0 h 9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0"/>
              <a:gd name="T100" fmla="*/ 0 h 98"/>
              <a:gd name="T101" fmla="*/ 190 w 190"/>
              <a:gd name="T102" fmla="*/ 98 h 9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0" h="98">
                <a:moveTo>
                  <a:pt x="95" y="0"/>
                </a:moveTo>
                <a:lnTo>
                  <a:pt x="114" y="0"/>
                </a:lnTo>
                <a:lnTo>
                  <a:pt x="133" y="3"/>
                </a:lnTo>
                <a:lnTo>
                  <a:pt x="147" y="8"/>
                </a:lnTo>
                <a:lnTo>
                  <a:pt x="161" y="15"/>
                </a:lnTo>
                <a:lnTo>
                  <a:pt x="173" y="22"/>
                </a:lnTo>
                <a:lnTo>
                  <a:pt x="183" y="29"/>
                </a:lnTo>
                <a:lnTo>
                  <a:pt x="188" y="38"/>
                </a:lnTo>
                <a:lnTo>
                  <a:pt x="190" y="48"/>
                </a:lnTo>
                <a:lnTo>
                  <a:pt x="188" y="57"/>
                </a:lnTo>
                <a:lnTo>
                  <a:pt x="183" y="67"/>
                </a:lnTo>
                <a:lnTo>
                  <a:pt x="173" y="76"/>
                </a:lnTo>
                <a:lnTo>
                  <a:pt x="161" y="83"/>
                </a:lnTo>
                <a:lnTo>
                  <a:pt x="147" y="88"/>
                </a:lnTo>
                <a:lnTo>
                  <a:pt x="133" y="93"/>
                </a:lnTo>
                <a:lnTo>
                  <a:pt x="114" y="95"/>
                </a:lnTo>
                <a:lnTo>
                  <a:pt x="95" y="98"/>
                </a:lnTo>
                <a:lnTo>
                  <a:pt x="76" y="95"/>
                </a:lnTo>
                <a:lnTo>
                  <a:pt x="60" y="93"/>
                </a:lnTo>
                <a:lnTo>
                  <a:pt x="43" y="88"/>
                </a:lnTo>
                <a:lnTo>
                  <a:pt x="29" y="83"/>
                </a:lnTo>
                <a:lnTo>
                  <a:pt x="17" y="76"/>
                </a:lnTo>
                <a:lnTo>
                  <a:pt x="7" y="67"/>
                </a:lnTo>
                <a:lnTo>
                  <a:pt x="3" y="57"/>
                </a:lnTo>
                <a:lnTo>
                  <a:pt x="0" y="48"/>
                </a:lnTo>
                <a:lnTo>
                  <a:pt x="3" y="38"/>
                </a:lnTo>
                <a:lnTo>
                  <a:pt x="7" y="29"/>
                </a:lnTo>
                <a:lnTo>
                  <a:pt x="17" y="22"/>
                </a:lnTo>
                <a:lnTo>
                  <a:pt x="29" y="15"/>
                </a:lnTo>
                <a:lnTo>
                  <a:pt x="43" y="8"/>
                </a:lnTo>
                <a:lnTo>
                  <a:pt x="60" y="3"/>
                </a:lnTo>
                <a:lnTo>
                  <a:pt x="76" y="0"/>
                </a:lnTo>
                <a:lnTo>
                  <a:pt x="95" y="0"/>
                </a:lnTo>
                <a:close/>
              </a:path>
            </a:pathLst>
          </a:custGeom>
          <a:solidFill>
            <a:srgbClr val="E5E5E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99" name="Freeform 43"/>
          <p:cNvSpPr>
            <a:spLocks/>
          </p:cNvSpPr>
          <p:nvPr/>
        </p:nvSpPr>
        <p:spPr bwMode="auto">
          <a:xfrm>
            <a:off x="7138988" y="2538413"/>
            <a:ext cx="312737" cy="79375"/>
          </a:xfrm>
          <a:custGeom>
            <a:avLst/>
            <a:gdLst>
              <a:gd name="T0" fmla="*/ 0 w 197"/>
              <a:gd name="T1" fmla="*/ 2147483647 h 50"/>
              <a:gd name="T2" fmla="*/ 0 w 197"/>
              <a:gd name="T3" fmla="*/ 2147483647 h 50"/>
              <a:gd name="T4" fmla="*/ 2147483647 w 197"/>
              <a:gd name="T5" fmla="*/ 2147483647 h 50"/>
              <a:gd name="T6" fmla="*/ 2147483647 w 197"/>
              <a:gd name="T7" fmla="*/ 2147483647 h 50"/>
              <a:gd name="T8" fmla="*/ 2147483647 w 197"/>
              <a:gd name="T9" fmla="*/ 2147483647 h 50"/>
              <a:gd name="T10" fmla="*/ 2147483647 w 197"/>
              <a:gd name="T11" fmla="*/ 2147483647 h 50"/>
              <a:gd name="T12" fmla="*/ 2147483647 w 197"/>
              <a:gd name="T13" fmla="*/ 2147483647 h 50"/>
              <a:gd name="T14" fmla="*/ 2147483647 w 197"/>
              <a:gd name="T15" fmla="*/ 0 h 50"/>
              <a:gd name="T16" fmla="*/ 2147483647 w 197"/>
              <a:gd name="T17" fmla="*/ 0 h 50"/>
              <a:gd name="T18" fmla="*/ 2147483647 w 197"/>
              <a:gd name="T19" fmla="*/ 0 h 50"/>
              <a:gd name="T20" fmla="*/ 2147483647 w 197"/>
              <a:gd name="T21" fmla="*/ 2147483647 h 50"/>
              <a:gd name="T22" fmla="*/ 2147483647 w 197"/>
              <a:gd name="T23" fmla="*/ 2147483647 h 50"/>
              <a:gd name="T24" fmla="*/ 2147483647 w 197"/>
              <a:gd name="T25" fmla="*/ 2147483647 h 50"/>
              <a:gd name="T26" fmla="*/ 2147483647 w 197"/>
              <a:gd name="T27" fmla="*/ 2147483647 h 50"/>
              <a:gd name="T28" fmla="*/ 2147483647 w 197"/>
              <a:gd name="T29" fmla="*/ 2147483647 h 50"/>
              <a:gd name="T30" fmla="*/ 2147483647 w 197"/>
              <a:gd name="T31" fmla="*/ 2147483647 h 50"/>
              <a:gd name="T32" fmla="*/ 2147483647 w 197"/>
              <a:gd name="T33" fmla="*/ 2147483647 h 5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97"/>
              <a:gd name="T52" fmla="*/ 0 h 50"/>
              <a:gd name="T53" fmla="*/ 197 w 197"/>
              <a:gd name="T54" fmla="*/ 50 h 5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97" h="50">
                <a:moveTo>
                  <a:pt x="0" y="50"/>
                </a:moveTo>
                <a:lnTo>
                  <a:pt x="0" y="40"/>
                </a:lnTo>
                <a:lnTo>
                  <a:pt x="7" y="31"/>
                </a:lnTo>
                <a:lnTo>
                  <a:pt x="17" y="21"/>
                </a:lnTo>
                <a:lnTo>
                  <a:pt x="28" y="14"/>
                </a:lnTo>
                <a:lnTo>
                  <a:pt x="43" y="7"/>
                </a:lnTo>
                <a:lnTo>
                  <a:pt x="59" y="2"/>
                </a:lnTo>
                <a:lnTo>
                  <a:pt x="78" y="0"/>
                </a:lnTo>
                <a:lnTo>
                  <a:pt x="97" y="0"/>
                </a:lnTo>
                <a:lnTo>
                  <a:pt x="116" y="0"/>
                </a:lnTo>
                <a:lnTo>
                  <a:pt x="135" y="2"/>
                </a:lnTo>
                <a:lnTo>
                  <a:pt x="152" y="7"/>
                </a:lnTo>
                <a:lnTo>
                  <a:pt x="168" y="14"/>
                </a:lnTo>
                <a:lnTo>
                  <a:pt x="180" y="21"/>
                </a:lnTo>
                <a:lnTo>
                  <a:pt x="187" y="31"/>
                </a:lnTo>
                <a:lnTo>
                  <a:pt x="194" y="40"/>
                </a:lnTo>
                <a:lnTo>
                  <a:pt x="197" y="5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00" name="Rectangle 44"/>
          <p:cNvSpPr>
            <a:spLocks noChangeArrowheads="1"/>
          </p:cNvSpPr>
          <p:nvPr/>
        </p:nvSpPr>
        <p:spPr bwMode="auto">
          <a:xfrm>
            <a:off x="7119938" y="3035300"/>
            <a:ext cx="346075" cy="63500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101" name="Rectangle 45"/>
          <p:cNvSpPr>
            <a:spLocks noChangeArrowheads="1"/>
          </p:cNvSpPr>
          <p:nvPr/>
        </p:nvSpPr>
        <p:spPr bwMode="auto">
          <a:xfrm>
            <a:off x="7119938" y="3035300"/>
            <a:ext cx="346075" cy="635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102" name="Freeform 46"/>
          <p:cNvSpPr>
            <a:spLocks/>
          </p:cNvSpPr>
          <p:nvPr/>
        </p:nvSpPr>
        <p:spPr bwMode="auto">
          <a:xfrm>
            <a:off x="7010400" y="3856038"/>
            <a:ext cx="565150" cy="288925"/>
          </a:xfrm>
          <a:custGeom>
            <a:avLst/>
            <a:gdLst>
              <a:gd name="T0" fmla="*/ 0 w 356"/>
              <a:gd name="T1" fmla="*/ 0 h 182"/>
              <a:gd name="T2" fmla="*/ 2147483647 w 356"/>
              <a:gd name="T3" fmla="*/ 2147483647 h 182"/>
              <a:gd name="T4" fmla="*/ 2147483647 w 356"/>
              <a:gd name="T5" fmla="*/ 2147483647 h 182"/>
              <a:gd name="T6" fmla="*/ 2147483647 w 356"/>
              <a:gd name="T7" fmla="*/ 2147483647 h 182"/>
              <a:gd name="T8" fmla="*/ 2147483647 w 356"/>
              <a:gd name="T9" fmla="*/ 2147483647 h 182"/>
              <a:gd name="T10" fmla="*/ 2147483647 w 356"/>
              <a:gd name="T11" fmla="*/ 2147483647 h 182"/>
              <a:gd name="T12" fmla="*/ 2147483647 w 356"/>
              <a:gd name="T13" fmla="*/ 2147483647 h 182"/>
              <a:gd name="T14" fmla="*/ 2147483647 w 356"/>
              <a:gd name="T15" fmla="*/ 2147483647 h 182"/>
              <a:gd name="T16" fmla="*/ 2147483647 w 356"/>
              <a:gd name="T17" fmla="*/ 2147483647 h 182"/>
              <a:gd name="T18" fmla="*/ 2147483647 w 356"/>
              <a:gd name="T19" fmla="*/ 2147483647 h 182"/>
              <a:gd name="T20" fmla="*/ 2147483647 w 356"/>
              <a:gd name="T21" fmla="*/ 2147483647 h 182"/>
              <a:gd name="T22" fmla="*/ 2147483647 w 356"/>
              <a:gd name="T23" fmla="*/ 2147483647 h 182"/>
              <a:gd name="T24" fmla="*/ 2147483647 w 356"/>
              <a:gd name="T25" fmla="*/ 2147483647 h 182"/>
              <a:gd name="T26" fmla="*/ 2147483647 w 356"/>
              <a:gd name="T27" fmla="*/ 2147483647 h 182"/>
              <a:gd name="T28" fmla="*/ 2147483647 w 356"/>
              <a:gd name="T29" fmla="*/ 2147483647 h 182"/>
              <a:gd name="T30" fmla="*/ 2147483647 w 356"/>
              <a:gd name="T31" fmla="*/ 2147483647 h 182"/>
              <a:gd name="T32" fmla="*/ 2147483647 w 356"/>
              <a:gd name="T33" fmla="*/ 2147483647 h 182"/>
              <a:gd name="T34" fmla="*/ 2147483647 w 356"/>
              <a:gd name="T35" fmla="*/ 2147483647 h 182"/>
              <a:gd name="T36" fmla="*/ 2147483647 w 356"/>
              <a:gd name="T37" fmla="*/ 2147483647 h 182"/>
              <a:gd name="T38" fmla="*/ 2147483647 w 356"/>
              <a:gd name="T39" fmla="*/ 2147483647 h 182"/>
              <a:gd name="T40" fmla="*/ 2147483647 w 356"/>
              <a:gd name="T41" fmla="*/ 2147483647 h 182"/>
              <a:gd name="T42" fmla="*/ 2147483647 w 356"/>
              <a:gd name="T43" fmla="*/ 2147483647 h 182"/>
              <a:gd name="T44" fmla="*/ 2147483647 w 356"/>
              <a:gd name="T45" fmla="*/ 2147483647 h 182"/>
              <a:gd name="T46" fmla="*/ 2147483647 w 356"/>
              <a:gd name="T47" fmla="*/ 2147483647 h 182"/>
              <a:gd name="T48" fmla="*/ 2147483647 w 356"/>
              <a:gd name="T49" fmla="*/ 2147483647 h 182"/>
              <a:gd name="T50" fmla="*/ 2147483647 w 356"/>
              <a:gd name="T51" fmla="*/ 2147483647 h 182"/>
              <a:gd name="T52" fmla="*/ 2147483647 w 356"/>
              <a:gd name="T53" fmla="*/ 2147483647 h 182"/>
              <a:gd name="T54" fmla="*/ 2147483647 w 356"/>
              <a:gd name="T55" fmla="*/ 2147483647 h 182"/>
              <a:gd name="T56" fmla="*/ 2147483647 w 356"/>
              <a:gd name="T57" fmla="*/ 2147483647 h 182"/>
              <a:gd name="T58" fmla="*/ 2147483647 w 356"/>
              <a:gd name="T59" fmla="*/ 2147483647 h 182"/>
              <a:gd name="T60" fmla="*/ 2147483647 w 356"/>
              <a:gd name="T61" fmla="*/ 2147483647 h 182"/>
              <a:gd name="T62" fmla="*/ 0 w 356"/>
              <a:gd name="T63" fmla="*/ 2147483647 h 182"/>
              <a:gd name="T64" fmla="*/ 0 w 356"/>
              <a:gd name="T65" fmla="*/ 2147483647 h 182"/>
              <a:gd name="T66" fmla="*/ 0 w 356"/>
              <a:gd name="T67" fmla="*/ 2147483647 h 182"/>
              <a:gd name="T68" fmla="*/ 0 w 356"/>
              <a:gd name="T69" fmla="*/ 0 h 18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56"/>
              <a:gd name="T106" fmla="*/ 0 h 182"/>
              <a:gd name="T107" fmla="*/ 356 w 356"/>
              <a:gd name="T108" fmla="*/ 182 h 18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56" h="182">
                <a:moveTo>
                  <a:pt x="0" y="0"/>
                </a:moveTo>
                <a:lnTo>
                  <a:pt x="356" y="2"/>
                </a:lnTo>
                <a:lnTo>
                  <a:pt x="356" y="23"/>
                </a:lnTo>
                <a:lnTo>
                  <a:pt x="356" y="45"/>
                </a:lnTo>
                <a:lnTo>
                  <a:pt x="356" y="66"/>
                </a:lnTo>
                <a:lnTo>
                  <a:pt x="356" y="87"/>
                </a:lnTo>
                <a:lnTo>
                  <a:pt x="356" y="109"/>
                </a:lnTo>
                <a:lnTo>
                  <a:pt x="356" y="130"/>
                </a:lnTo>
                <a:lnTo>
                  <a:pt x="356" y="151"/>
                </a:lnTo>
                <a:lnTo>
                  <a:pt x="356" y="173"/>
                </a:lnTo>
                <a:lnTo>
                  <a:pt x="353" y="175"/>
                </a:lnTo>
                <a:lnTo>
                  <a:pt x="353" y="178"/>
                </a:lnTo>
                <a:lnTo>
                  <a:pt x="353" y="180"/>
                </a:lnTo>
                <a:lnTo>
                  <a:pt x="351" y="182"/>
                </a:lnTo>
                <a:lnTo>
                  <a:pt x="349" y="182"/>
                </a:lnTo>
                <a:lnTo>
                  <a:pt x="346" y="182"/>
                </a:lnTo>
                <a:lnTo>
                  <a:pt x="304" y="182"/>
                </a:lnTo>
                <a:lnTo>
                  <a:pt x="263" y="182"/>
                </a:lnTo>
                <a:lnTo>
                  <a:pt x="221" y="182"/>
                </a:lnTo>
                <a:lnTo>
                  <a:pt x="178" y="182"/>
                </a:lnTo>
                <a:lnTo>
                  <a:pt x="138" y="182"/>
                </a:lnTo>
                <a:lnTo>
                  <a:pt x="95" y="182"/>
                </a:lnTo>
                <a:lnTo>
                  <a:pt x="55" y="182"/>
                </a:lnTo>
                <a:lnTo>
                  <a:pt x="12" y="182"/>
                </a:lnTo>
                <a:lnTo>
                  <a:pt x="10" y="182"/>
                </a:lnTo>
                <a:lnTo>
                  <a:pt x="8" y="182"/>
                </a:lnTo>
                <a:lnTo>
                  <a:pt x="5" y="182"/>
                </a:lnTo>
                <a:lnTo>
                  <a:pt x="3" y="182"/>
                </a:lnTo>
                <a:lnTo>
                  <a:pt x="3" y="180"/>
                </a:lnTo>
                <a:lnTo>
                  <a:pt x="0" y="180"/>
                </a:lnTo>
                <a:lnTo>
                  <a:pt x="0" y="178"/>
                </a:lnTo>
                <a:lnTo>
                  <a:pt x="0" y="17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03" name="Rectangle 47"/>
          <p:cNvSpPr>
            <a:spLocks noChangeArrowheads="1"/>
          </p:cNvSpPr>
          <p:nvPr/>
        </p:nvSpPr>
        <p:spPr bwMode="auto">
          <a:xfrm>
            <a:off x="7267575" y="3295650"/>
            <a:ext cx="52388" cy="81597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104" name="Rectangle 48"/>
          <p:cNvSpPr>
            <a:spLocks noChangeArrowheads="1"/>
          </p:cNvSpPr>
          <p:nvPr/>
        </p:nvSpPr>
        <p:spPr bwMode="auto">
          <a:xfrm>
            <a:off x="7267575" y="3295650"/>
            <a:ext cx="52388" cy="81597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105" name="Rectangle 49"/>
          <p:cNvSpPr>
            <a:spLocks noChangeArrowheads="1"/>
          </p:cNvSpPr>
          <p:nvPr/>
        </p:nvSpPr>
        <p:spPr bwMode="auto">
          <a:xfrm>
            <a:off x="7267575" y="3856038"/>
            <a:ext cx="52388" cy="255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106" name="Freeform 50"/>
          <p:cNvSpPr>
            <a:spLocks/>
          </p:cNvSpPr>
          <p:nvPr/>
        </p:nvSpPr>
        <p:spPr bwMode="auto">
          <a:xfrm>
            <a:off x="7191375" y="3144838"/>
            <a:ext cx="203200" cy="157162"/>
          </a:xfrm>
          <a:custGeom>
            <a:avLst/>
            <a:gdLst>
              <a:gd name="T0" fmla="*/ 0 w 128"/>
              <a:gd name="T1" fmla="*/ 0 h 99"/>
              <a:gd name="T2" fmla="*/ 2147483647 w 128"/>
              <a:gd name="T3" fmla="*/ 2147483647 h 99"/>
              <a:gd name="T4" fmla="*/ 2147483647 w 128"/>
              <a:gd name="T5" fmla="*/ 2147483647 h 99"/>
              <a:gd name="T6" fmla="*/ 2147483647 w 128"/>
              <a:gd name="T7" fmla="*/ 0 h 99"/>
              <a:gd name="T8" fmla="*/ 0 w 128"/>
              <a:gd name="T9" fmla="*/ 0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99"/>
              <a:gd name="T17" fmla="*/ 128 w 128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99">
                <a:moveTo>
                  <a:pt x="0" y="0"/>
                </a:moveTo>
                <a:lnTo>
                  <a:pt x="40" y="99"/>
                </a:lnTo>
                <a:lnTo>
                  <a:pt x="88" y="99"/>
                </a:lnTo>
                <a:lnTo>
                  <a:pt x="128" y="0"/>
                </a:lnTo>
                <a:lnTo>
                  <a:pt x="0" y="0"/>
                </a:lnTo>
                <a:close/>
              </a:path>
            </a:pathLst>
          </a:custGeom>
          <a:solidFill>
            <a:srgbClr val="CCCCC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07" name="Freeform 51"/>
          <p:cNvSpPr>
            <a:spLocks/>
          </p:cNvSpPr>
          <p:nvPr/>
        </p:nvSpPr>
        <p:spPr bwMode="auto">
          <a:xfrm>
            <a:off x="7191375" y="3144838"/>
            <a:ext cx="203200" cy="157162"/>
          </a:xfrm>
          <a:custGeom>
            <a:avLst/>
            <a:gdLst>
              <a:gd name="T0" fmla="*/ 0 w 128"/>
              <a:gd name="T1" fmla="*/ 0 h 99"/>
              <a:gd name="T2" fmla="*/ 2147483647 w 128"/>
              <a:gd name="T3" fmla="*/ 2147483647 h 99"/>
              <a:gd name="T4" fmla="*/ 2147483647 w 128"/>
              <a:gd name="T5" fmla="*/ 2147483647 h 99"/>
              <a:gd name="T6" fmla="*/ 2147483647 w 128"/>
              <a:gd name="T7" fmla="*/ 0 h 99"/>
              <a:gd name="T8" fmla="*/ 0 w 128"/>
              <a:gd name="T9" fmla="*/ 0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8"/>
              <a:gd name="T16" fmla="*/ 0 h 99"/>
              <a:gd name="T17" fmla="*/ 128 w 128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8" h="99">
                <a:moveTo>
                  <a:pt x="0" y="0"/>
                </a:moveTo>
                <a:lnTo>
                  <a:pt x="40" y="99"/>
                </a:lnTo>
                <a:lnTo>
                  <a:pt x="88" y="99"/>
                </a:lnTo>
                <a:lnTo>
                  <a:pt x="128" y="0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08" name="Rectangle 52"/>
          <p:cNvSpPr>
            <a:spLocks noChangeArrowheads="1"/>
          </p:cNvSpPr>
          <p:nvPr/>
        </p:nvSpPr>
        <p:spPr bwMode="auto">
          <a:xfrm>
            <a:off x="5524500" y="2884488"/>
            <a:ext cx="1957388" cy="38100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109" name="Rectangle 53"/>
          <p:cNvSpPr>
            <a:spLocks noChangeArrowheads="1"/>
          </p:cNvSpPr>
          <p:nvPr/>
        </p:nvSpPr>
        <p:spPr bwMode="auto">
          <a:xfrm>
            <a:off x="5524500" y="2884488"/>
            <a:ext cx="1957388" cy="38100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110" name="Freeform 54"/>
          <p:cNvSpPr>
            <a:spLocks/>
          </p:cNvSpPr>
          <p:nvPr/>
        </p:nvSpPr>
        <p:spPr bwMode="auto">
          <a:xfrm>
            <a:off x="7086600" y="3098800"/>
            <a:ext cx="417513" cy="46038"/>
          </a:xfrm>
          <a:custGeom>
            <a:avLst/>
            <a:gdLst>
              <a:gd name="T0" fmla="*/ 2147483647 w 263"/>
              <a:gd name="T1" fmla="*/ 0 h 29"/>
              <a:gd name="T2" fmla="*/ 2147483647 w 263"/>
              <a:gd name="T3" fmla="*/ 0 h 29"/>
              <a:gd name="T4" fmla="*/ 2147483647 w 263"/>
              <a:gd name="T5" fmla="*/ 0 h 29"/>
              <a:gd name="T6" fmla="*/ 2147483647 w 263"/>
              <a:gd name="T7" fmla="*/ 0 h 29"/>
              <a:gd name="T8" fmla="*/ 2147483647 w 263"/>
              <a:gd name="T9" fmla="*/ 2147483647 h 29"/>
              <a:gd name="T10" fmla="*/ 2147483647 w 263"/>
              <a:gd name="T11" fmla="*/ 2147483647 h 29"/>
              <a:gd name="T12" fmla="*/ 2147483647 w 263"/>
              <a:gd name="T13" fmla="*/ 2147483647 h 29"/>
              <a:gd name="T14" fmla="*/ 2147483647 w 263"/>
              <a:gd name="T15" fmla="*/ 2147483647 h 29"/>
              <a:gd name="T16" fmla="*/ 2147483647 w 263"/>
              <a:gd name="T17" fmla="*/ 2147483647 h 29"/>
              <a:gd name="T18" fmla="*/ 2147483647 w 263"/>
              <a:gd name="T19" fmla="*/ 2147483647 h 29"/>
              <a:gd name="T20" fmla="*/ 2147483647 w 263"/>
              <a:gd name="T21" fmla="*/ 2147483647 h 29"/>
              <a:gd name="T22" fmla="*/ 2147483647 w 263"/>
              <a:gd name="T23" fmla="*/ 2147483647 h 29"/>
              <a:gd name="T24" fmla="*/ 2147483647 w 263"/>
              <a:gd name="T25" fmla="*/ 2147483647 h 29"/>
              <a:gd name="T26" fmla="*/ 2147483647 w 263"/>
              <a:gd name="T27" fmla="*/ 2147483647 h 29"/>
              <a:gd name="T28" fmla="*/ 2147483647 w 263"/>
              <a:gd name="T29" fmla="*/ 2147483647 h 29"/>
              <a:gd name="T30" fmla="*/ 2147483647 w 263"/>
              <a:gd name="T31" fmla="*/ 2147483647 h 29"/>
              <a:gd name="T32" fmla="*/ 2147483647 w 263"/>
              <a:gd name="T33" fmla="*/ 2147483647 h 29"/>
              <a:gd name="T34" fmla="*/ 2147483647 w 263"/>
              <a:gd name="T35" fmla="*/ 2147483647 h 29"/>
              <a:gd name="T36" fmla="*/ 2147483647 w 263"/>
              <a:gd name="T37" fmla="*/ 2147483647 h 29"/>
              <a:gd name="T38" fmla="*/ 2147483647 w 263"/>
              <a:gd name="T39" fmla="*/ 2147483647 h 29"/>
              <a:gd name="T40" fmla="*/ 2147483647 w 263"/>
              <a:gd name="T41" fmla="*/ 2147483647 h 29"/>
              <a:gd name="T42" fmla="*/ 2147483647 w 263"/>
              <a:gd name="T43" fmla="*/ 2147483647 h 29"/>
              <a:gd name="T44" fmla="*/ 2147483647 w 263"/>
              <a:gd name="T45" fmla="*/ 2147483647 h 29"/>
              <a:gd name="T46" fmla="*/ 2147483647 w 263"/>
              <a:gd name="T47" fmla="*/ 2147483647 h 29"/>
              <a:gd name="T48" fmla="*/ 0 w 263"/>
              <a:gd name="T49" fmla="*/ 2147483647 h 29"/>
              <a:gd name="T50" fmla="*/ 0 w 263"/>
              <a:gd name="T51" fmla="*/ 2147483647 h 29"/>
              <a:gd name="T52" fmla="*/ 0 w 263"/>
              <a:gd name="T53" fmla="*/ 2147483647 h 29"/>
              <a:gd name="T54" fmla="*/ 0 w 263"/>
              <a:gd name="T55" fmla="*/ 2147483647 h 29"/>
              <a:gd name="T56" fmla="*/ 0 w 263"/>
              <a:gd name="T57" fmla="*/ 2147483647 h 29"/>
              <a:gd name="T58" fmla="*/ 0 w 263"/>
              <a:gd name="T59" fmla="*/ 2147483647 h 29"/>
              <a:gd name="T60" fmla="*/ 0 w 263"/>
              <a:gd name="T61" fmla="*/ 2147483647 h 29"/>
              <a:gd name="T62" fmla="*/ 0 w 263"/>
              <a:gd name="T63" fmla="*/ 2147483647 h 29"/>
              <a:gd name="T64" fmla="*/ 2147483647 w 263"/>
              <a:gd name="T65" fmla="*/ 2147483647 h 29"/>
              <a:gd name="T66" fmla="*/ 2147483647 w 263"/>
              <a:gd name="T67" fmla="*/ 2147483647 h 29"/>
              <a:gd name="T68" fmla="*/ 2147483647 w 263"/>
              <a:gd name="T69" fmla="*/ 0 h 29"/>
              <a:gd name="T70" fmla="*/ 2147483647 w 263"/>
              <a:gd name="T71" fmla="*/ 0 h 29"/>
              <a:gd name="T72" fmla="*/ 2147483647 w 263"/>
              <a:gd name="T73" fmla="*/ 0 h 2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63"/>
              <a:gd name="T112" fmla="*/ 0 h 29"/>
              <a:gd name="T113" fmla="*/ 263 w 263"/>
              <a:gd name="T114" fmla="*/ 29 h 2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63" h="29">
                <a:moveTo>
                  <a:pt x="9" y="0"/>
                </a:moveTo>
                <a:lnTo>
                  <a:pt x="251" y="0"/>
                </a:lnTo>
                <a:lnTo>
                  <a:pt x="253" y="0"/>
                </a:lnTo>
                <a:lnTo>
                  <a:pt x="256" y="0"/>
                </a:lnTo>
                <a:lnTo>
                  <a:pt x="256" y="3"/>
                </a:lnTo>
                <a:lnTo>
                  <a:pt x="258" y="3"/>
                </a:lnTo>
                <a:lnTo>
                  <a:pt x="260" y="5"/>
                </a:lnTo>
                <a:lnTo>
                  <a:pt x="260" y="7"/>
                </a:lnTo>
                <a:lnTo>
                  <a:pt x="263" y="10"/>
                </a:lnTo>
                <a:lnTo>
                  <a:pt x="263" y="12"/>
                </a:lnTo>
                <a:lnTo>
                  <a:pt x="263" y="17"/>
                </a:lnTo>
                <a:lnTo>
                  <a:pt x="263" y="19"/>
                </a:lnTo>
                <a:lnTo>
                  <a:pt x="260" y="22"/>
                </a:lnTo>
                <a:lnTo>
                  <a:pt x="260" y="24"/>
                </a:lnTo>
                <a:lnTo>
                  <a:pt x="258" y="26"/>
                </a:lnTo>
                <a:lnTo>
                  <a:pt x="256" y="26"/>
                </a:lnTo>
                <a:lnTo>
                  <a:pt x="256" y="29"/>
                </a:lnTo>
                <a:lnTo>
                  <a:pt x="253" y="29"/>
                </a:lnTo>
                <a:lnTo>
                  <a:pt x="251" y="29"/>
                </a:lnTo>
                <a:lnTo>
                  <a:pt x="9" y="29"/>
                </a:lnTo>
                <a:lnTo>
                  <a:pt x="7" y="29"/>
                </a:lnTo>
                <a:lnTo>
                  <a:pt x="5" y="26"/>
                </a:lnTo>
                <a:lnTo>
                  <a:pt x="2" y="26"/>
                </a:lnTo>
                <a:lnTo>
                  <a:pt x="0" y="24"/>
                </a:lnTo>
                <a:lnTo>
                  <a:pt x="0" y="22"/>
                </a:lnTo>
                <a:lnTo>
                  <a:pt x="0" y="19"/>
                </a:lnTo>
                <a:lnTo>
                  <a:pt x="0" y="17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2" y="3"/>
                </a:lnTo>
                <a:lnTo>
                  <a:pt x="5" y="3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11" name="Freeform 55"/>
          <p:cNvSpPr>
            <a:spLocks/>
          </p:cNvSpPr>
          <p:nvPr/>
        </p:nvSpPr>
        <p:spPr bwMode="auto">
          <a:xfrm>
            <a:off x="7086600" y="3098800"/>
            <a:ext cx="417513" cy="46038"/>
          </a:xfrm>
          <a:custGeom>
            <a:avLst/>
            <a:gdLst>
              <a:gd name="T0" fmla="*/ 2147483647 w 263"/>
              <a:gd name="T1" fmla="*/ 0 h 29"/>
              <a:gd name="T2" fmla="*/ 2147483647 w 263"/>
              <a:gd name="T3" fmla="*/ 0 h 29"/>
              <a:gd name="T4" fmla="*/ 2147483647 w 263"/>
              <a:gd name="T5" fmla="*/ 0 h 29"/>
              <a:gd name="T6" fmla="*/ 2147483647 w 263"/>
              <a:gd name="T7" fmla="*/ 0 h 29"/>
              <a:gd name="T8" fmla="*/ 2147483647 w 263"/>
              <a:gd name="T9" fmla="*/ 2147483647 h 29"/>
              <a:gd name="T10" fmla="*/ 2147483647 w 263"/>
              <a:gd name="T11" fmla="*/ 2147483647 h 29"/>
              <a:gd name="T12" fmla="*/ 2147483647 w 263"/>
              <a:gd name="T13" fmla="*/ 2147483647 h 29"/>
              <a:gd name="T14" fmla="*/ 2147483647 w 263"/>
              <a:gd name="T15" fmla="*/ 2147483647 h 29"/>
              <a:gd name="T16" fmla="*/ 2147483647 w 263"/>
              <a:gd name="T17" fmla="*/ 2147483647 h 29"/>
              <a:gd name="T18" fmla="*/ 2147483647 w 263"/>
              <a:gd name="T19" fmla="*/ 2147483647 h 29"/>
              <a:gd name="T20" fmla="*/ 2147483647 w 263"/>
              <a:gd name="T21" fmla="*/ 2147483647 h 29"/>
              <a:gd name="T22" fmla="*/ 2147483647 w 263"/>
              <a:gd name="T23" fmla="*/ 2147483647 h 29"/>
              <a:gd name="T24" fmla="*/ 2147483647 w 263"/>
              <a:gd name="T25" fmla="*/ 2147483647 h 29"/>
              <a:gd name="T26" fmla="*/ 2147483647 w 263"/>
              <a:gd name="T27" fmla="*/ 2147483647 h 29"/>
              <a:gd name="T28" fmla="*/ 2147483647 w 263"/>
              <a:gd name="T29" fmla="*/ 2147483647 h 29"/>
              <a:gd name="T30" fmla="*/ 2147483647 w 263"/>
              <a:gd name="T31" fmla="*/ 2147483647 h 29"/>
              <a:gd name="T32" fmla="*/ 2147483647 w 263"/>
              <a:gd name="T33" fmla="*/ 2147483647 h 29"/>
              <a:gd name="T34" fmla="*/ 2147483647 w 263"/>
              <a:gd name="T35" fmla="*/ 2147483647 h 29"/>
              <a:gd name="T36" fmla="*/ 2147483647 w 263"/>
              <a:gd name="T37" fmla="*/ 2147483647 h 29"/>
              <a:gd name="T38" fmla="*/ 2147483647 w 263"/>
              <a:gd name="T39" fmla="*/ 2147483647 h 29"/>
              <a:gd name="T40" fmla="*/ 2147483647 w 263"/>
              <a:gd name="T41" fmla="*/ 2147483647 h 29"/>
              <a:gd name="T42" fmla="*/ 2147483647 w 263"/>
              <a:gd name="T43" fmla="*/ 2147483647 h 29"/>
              <a:gd name="T44" fmla="*/ 2147483647 w 263"/>
              <a:gd name="T45" fmla="*/ 2147483647 h 29"/>
              <a:gd name="T46" fmla="*/ 0 w 263"/>
              <a:gd name="T47" fmla="*/ 2147483647 h 29"/>
              <a:gd name="T48" fmla="*/ 0 w 263"/>
              <a:gd name="T49" fmla="*/ 2147483647 h 29"/>
              <a:gd name="T50" fmla="*/ 0 w 263"/>
              <a:gd name="T51" fmla="*/ 2147483647 h 29"/>
              <a:gd name="T52" fmla="*/ 0 w 263"/>
              <a:gd name="T53" fmla="*/ 2147483647 h 29"/>
              <a:gd name="T54" fmla="*/ 0 w 263"/>
              <a:gd name="T55" fmla="*/ 2147483647 h 29"/>
              <a:gd name="T56" fmla="*/ 0 w 263"/>
              <a:gd name="T57" fmla="*/ 2147483647 h 29"/>
              <a:gd name="T58" fmla="*/ 0 w 263"/>
              <a:gd name="T59" fmla="*/ 2147483647 h 29"/>
              <a:gd name="T60" fmla="*/ 0 w 263"/>
              <a:gd name="T61" fmla="*/ 2147483647 h 29"/>
              <a:gd name="T62" fmla="*/ 2147483647 w 263"/>
              <a:gd name="T63" fmla="*/ 2147483647 h 29"/>
              <a:gd name="T64" fmla="*/ 2147483647 w 263"/>
              <a:gd name="T65" fmla="*/ 2147483647 h 29"/>
              <a:gd name="T66" fmla="*/ 2147483647 w 263"/>
              <a:gd name="T67" fmla="*/ 0 h 29"/>
              <a:gd name="T68" fmla="*/ 2147483647 w 263"/>
              <a:gd name="T69" fmla="*/ 0 h 2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63"/>
              <a:gd name="T106" fmla="*/ 0 h 29"/>
              <a:gd name="T107" fmla="*/ 263 w 263"/>
              <a:gd name="T108" fmla="*/ 29 h 2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63" h="29">
                <a:moveTo>
                  <a:pt x="9" y="0"/>
                </a:moveTo>
                <a:lnTo>
                  <a:pt x="251" y="0"/>
                </a:lnTo>
                <a:lnTo>
                  <a:pt x="253" y="0"/>
                </a:lnTo>
                <a:lnTo>
                  <a:pt x="256" y="0"/>
                </a:lnTo>
                <a:lnTo>
                  <a:pt x="256" y="3"/>
                </a:lnTo>
                <a:lnTo>
                  <a:pt x="258" y="3"/>
                </a:lnTo>
                <a:lnTo>
                  <a:pt x="260" y="5"/>
                </a:lnTo>
                <a:lnTo>
                  <a:pt x="260" y="7"/>
                </a:lnTo>
                <a:lnTo>
                  <a:pt x="263" y="10"/>
                </a:lnTo>
                <a:lnTo>
                  <a:pt x="263" y="12"/>
                </a:lnTo>
                <a:lnTo>
                  <a:pt x="263" y="17"/>
                </a:lnTo>
                <a:lnTo>
                  <a:pt x="263" y="19"/>
                </a:lnTo>
                <a:lnTo>
                  <a:pt x="260" y="22"/>
                </a:lnTo>
                <a:lnTo>
                  <a:pt x="260" y="24"/>
                </a:lnTo>
                <a:lnTo>
                  <a:pt x="258" y="26"/>
                </a:lnTo>
                <a:lnTo>
                  <a:pt x="256" y="26"/>
                </a:lnTo>
                <a:lnTo>
                  <a:pt x="256" y="29"/>
                </a:lnTo>
                <a:lnTo>
                  <a:pt x="253" y="29"/>
                </a:lnTo>
                <a:lnTo>
                  <a:pt x="251" y="29"/>
                </a:lnTo>
                <a:lnTo>
                  <a:pt x="9" y="29"/>
                </a:lnTo>
                <a:lnTo>
                  <a:pt x="7" y="29"/>
                </a:lnTo>
                <a:lnTo>
                  <a:pt x="5" y="26"/>
                </a:lnTo>
                <a:lnTo>
                  <a:pt x="2" y="26"/>
                </a:lnTo>
                <a:lnTo>
                  <a:pt x="0" y="24"/>
                </a:lnTo>
                <a:lnTo>
                  <a:pt x="0" y="22"/>
                </a:lnTo>
                <a:lnTo>
                  <a:pt x="0" y="19"/>
                </a:lnTo>
                <a:lnTo>
                  <a:pt x="0" y="17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2" y="3"/>
                </a:lnTo>
                <a:lnTo>
                  <a:pt x="5" y="3"/>
                </a:lnTo>
                <a:lnTo>
                  <a:pt x="7" y="0"/>
                </a:lnTo>
                <a:lnTo>
                  <a:pt x="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12" name="Rectangle 56"/>
          <p:cNvSpPr>
            <a:spLocks noChangeArrowheads="1"/>
          </p:cNvSpPr>
          <p:nvPr/>
        </p:nvSpPr>
        <p:spPr bwMode="auto">
          <a:xfrm>
            <a:off x="7007225" y="2749550"/>
            <a:ext cx="571500" cy="288925"/>
          </a:xfrm>
          <a:prstGeom prst="rect">
            <a:avLst/>
          </a:prstGeom>
          <a:solidFill>
            <a:srgbClr val="E5E5E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113" name="Rectangle 57"/>
          <p:cNvSpPr>
            <a:spLocks noChangeArrowheads="1"/>
          </p:cNvSpPr>
          <p:nvPr/>
        </p:nvSpPr>
        <p:spPr bwMode="auto">
          <a:xfrm>
            <a:off x="7007225" y="2749550"/>
            <a:ext cx="571500" cy="288925"/>
          </a:xfrm>
          <a:prstGeom prst="rect">
            <a:avLst/>
          </a:prstGeom>
          <a:noFill/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114" name="Freeform 58"/>
          <p:cNvSpPr>
            <a:spLocks/>
          </p:cNvSpPr>
          <p:nvPr/>
        </p:nvSpPr>
        <p:spPr bwMode="auto">
          <a:xfrm>
            <a:off x="6992938" y="3144838"/>
            <a:ext cx="596900" cy="1022350"/>
          </a:xfrm>
          <a:custGeom>
            <a:avLst/>
            <a:gdLst>
              <a:gd name="T0" fmla="*/ 2147483647 w 376"/>
              <a:gd name="T1" fmla="*/ 0 h 644"/>
              <a:gd name="T2" fmla="*/ 2147483647 w 376"/>
              <a:gd name="T3" fmla="*/ 2147483647 h 644"/>
              <a:gd name="T4" fmla="*/ 2147483647 w 376"/>
              <a:gd name="T5" fmla="*/ 2147483647 h 644"/>
              <a:gd name="T6" fmla="*/ 2147483647 w 376"/>
              <a:gd name="T7" fmla="*/ 2147483647 h 644"/>
              <a:gd name="T8" fmla="*/ 2147483647 w 376"/>
              <a:gd name="T9" fmla="*/ 2147483647 h 644"/>
              <a:gd name="T10" fmla="*/ 2147483647 w 376"/>
              <a:gd name="T11" fmla="*/ 2147483647 h 644"/>
              <a:gd name="T12" fmla="*/ 2147483647 w 376"/>
              <a:gd name="T13" fmla="*/ 2147483647 h 644"/>
              <a:gd name="T14" fmla="*/ 2147483647 w 376"/>
              <a:gd name="T15" fmla="*/ 2147483647 h 644"/>
              <a:gd name="T16" fmla="*/ 2147483647 w 376"/>
              <a:gd name="T17" fmla="*/ 2147483647 h 644"/>
              <a:gd name="T18" fmla="*/ 2147483647 w 376"/>
              <a:gd name="T19" fmla="*/ 2147483647 h 644"/>
              <a:gd name="T20" fmla="*/ 2147483647 w 376"/>
              <a:gd name="T21" fmla="*/ 2147483647 h 644"/>
              <a:gd name="T22" fmla="*/ 2147483647 w 376"/>
              <a:gd name="T23" fmla="*/ 2147483647 h 644"/>
              <a:gd name="T24" fmla="*/ 2147483647 w 376"/>
              <a:gd name="T25" fmla="*/ 2147483647 h 644"/>
              <a:gd name="T26" fmla="*/ 2147483647 w 376"/>
              <a:gd name="T27" fmla="*/ 2147483647 h 644"/>
              <a:gd name="T28" fmla="*/ 2147483647 w 376"/>
              <a:gd name="T29" fmla="*/ 2147483647 h 644"/>
              <a:gd name="T30" fmla="*/ 2147483647 w 376"/>
              <a:gd name="T31" fmla="*/ 2147483647 h 644"/>
              <a:gd name="T32" fmla="*/ 2147483647 w 376"/>
              <a:gd name="T33" fmla="*/ 2147483647 h 644"/>
              <a:gd name="T34" fmla="*/ 2147483647 w 376"/>
              <a:gd name="T35" fmla="*/ 2147483647 h 644"/>
              <a:gd name="T36" fmla="*/ 2147483647 w 376"/>
              <a:gd name="T37" fmla="*/ 2147483647 h 644"/>
              <a:gd name="T38" fmla="*/ 2147483647 w 376"/>
              <a:gd name="T39" fmla="*/ 2147483647 h 644"/>
              <a:gd name="T40" fmla="*/ 2147483647 w 376"/>
              <a:gd name="T41" fmla="*/ 2147483647 h 644"/>
              <a:gd name="T42" fmla="*/ 2147483647 w 376"/>
              <a:gd name="T43" fmla="*/ 2147483647 h 644"/>
              <a:gd name="T44" fmla="*/ 2147483647 w 376"/>
              <a:gd name="T45" fmla="*/ 2147483647 h 644"/>
              <a:gd name="T46" fmla="*/ 2147483647 w 376"/>
              <a:gd name="T47" fmla="*/ 2147483647 h 644"/>
              <a:gd name="T48" fmla="*/ 2147483647 w 376"/>
              <a:gd name="T49" fmla="*/ 2147483647 h 644"/>
              <a:gd name="T50" fmla="*/ 2147483647 w 376"/>
              <a:gd name="T51" fmla="*/ 2147483647 h 644"/>
              <a:gd name="T52" fmla="*/ 2147483647 w 376"/>
              <a:gd name="T53" fmla="*/ 2147483647 h 644"/>
              <a:gd name="T54" fmla="*/ 2147483647 w 376"/>
              <a:gd name="T55" fmla="*/ 2147483647 h 644"/>
              <a:gd name="T56" fmla="*/ 2147483647 w 376"/>
              <a:gd name="T57" fmla="*/ 2147483647 h 644"/>
              <a:gd name="T58" fmla="*/ 2147483647 w 376"/>
              <a:gd name="T59" fmla="*/ 2147483647 h 644"/>
              <a:gd name="T60" fmla="*/ 2147483647 w 376"/>
              <a:gd name="T61" fmla="*/ 2147483647 h 644"/>
              <a:gd name="T62" fmla="*/ 2147483647 w 376"/>
              <a:gd name="T63" fmla="*/ 2147483647 h 644"/>
              <a:gd name="T64" fmla="*/ 2147483647 w 376"/>
              <a:gd name="T65" fmla="*/ 2147483647 h 644"/>
              <a:gd name="T66" fmla="*/ 2147483647 w 376"/>
              <a:gd name="T67" fmla="*/ 2147483647 h 644"/>
              <a:gd name="T68" fmla="*/ 2147483647 w 376"/>
              <a:gd name="T69" fmla="*/ 2147483647 h 644"/>
              <a:gd name="T70" fmla="*/ 2147483647 w 376"/>
              <a:gd name="T71" fmla="*/ 2147483647 h 644"/>
              <a:gd name="T72" fmla="*/ 0 w 376"/>
              <a:gd name="T73" fmla="*/ 2147483647 h 644"/>
              <a:gd name="T74" fmla="*/ 0 w 376"/>
              <a:gd name="T75" fmla="*/ 2147483647 h 644"/>
              <a:gd name="T76" fmla="*/ 2147483647 w 376"/>
              <a:gd name="T77" fmla="*/ 2147483647 h 644"/>
              <a:gd name="T78" fmla="*/ 2147483647 w 376"/>
              <a:gd name="T79" fmla="*/ 2147483647 h 644"/>
              <a:gd name="T80" fmla="*/ 2147483647 w 376"/>
              <a:gd name="T81" fmla="*/ 0 h 64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6"/>
              <a:gd name="T124" fmla="*/ 0 h 644"/>
              <a:gd name="T125" fmla="*/ 376 w 376"/>
              <a:gd name="T126" fmla="*/ 644 h 64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6" h="644">
                <a:moveTo>
                  <a:pt x="308" y="0"/>
                </a:moveTo>
                <a:lnTo>
                  <a:pt x="284" y="31"/>
                </a:lnTo>
                <a:lnTo>
                  <a:pt x="284" y="178"/>
                </a:lnTo>
                <a:lnTo>
                  <a:pt x="376" y="263"/>
                </a:lnTo>
                <a:lnTo>
                  <a:pt x="376" y="308"/>
                </a:lnTo>
                <a:lnTo>
                  <a:pt x="376" y="355"/>
                </a:lnTo>
                <a:lnTo>
                  <a:pt x="376" y="400"/>
                </a:lnTo>
                <a:lnTo>
                  <a:pt x="376" y="445"/>
                </a:lnTo>
                <a:lnTo>
                  <a:pt x="376" y="490"/>
                </a:lnTo>
                <a:lnTo>
                  <a:pt x="376" y="535"/>
                </a:lnTo>
                <a:lnTo>
                  <a:pt x="376" y="580"/>
                </a:lnTo>
                <a:lnTo>
                  <a:pt x="376" y="626"/>
                </a:lnTo>
                <a:lnTo>
                  <a:pt x="376" y="630"/>
                </a:lnTo>
                <a:lnTo>
                  <a:pt x="376" y="633"/>
                </a:lnTo>
                <a:lnTo>
                  <a:pt x="374" y="635"/>
                </a:lnTo>
                <a:lnTo>
                  <a:pt x="374" y="637"/>
                </a:lnTo>
                <a:lnTo>
                  <a:pt x="372" y="640"/>
                </a:lnTo>
                <a:lnTo>
                  <a:pt x="369" y="640"/>
                </a:lnTo>
                <a:lnTo>
                  <a:pt x="367" y="642"/>
                </a:lnTo>
                <a:lnTo>
                  <a:pt x="364" y="644"/>
                </a:lnTo>
                <a:lnTo>
                  <a:pt x="189" y="644"/>
                </a:lnTo>
                <a:lnTo>
                  <a:pt x="165" y="644"/>
                </a:lnTo>
                <a:lnTo>
                  <a:pt x="144" y="644"/>
                </a:lnTo>
                <a:lnTo>
                  <a:pt x="123" y="644"/>
                </a:lnTo>
                <a:lnTo>
                  <a:pt x="101" y="644"/>
                </a:lnTo>
                <a:lnTo>
                  <a:pt x="78" y="644"/>
                </a:lnTo>
                <a:lnTo>
                  <a:pt x="56" y="644"/>
                </a:lnTo>
                <a:lnTo>
                  <a:pt x="35" y="644"/>
                </a:lnTo>
                <a:lnTo>
                  <a:pt x="14" y="644"/>
                </a:lnTo>
                <a:lnTo>
                  <a:pt x="9" y="642"/>
                </a:lnTo>
                <a:lnTo>
                  <a:pt x="7" y="640"/>
                </a:lnTo>
                <a:lnTo>
                  <a:pt x="4" y="640"/>
                </a:lnTo>
                <a:lnTo>
                  <a:pt x="4" y="637"/>
                </a:lnTo>
                <a:lnTo>
                  <a:pt x="2" y="635"/>
                </a:lnTo>
                <a:lnTo>
                  <a:pt x="2" y="633"/>
                </a:lnTo>
                <a:lnTo>
                  <a:pt x="2" y="630"/>
                </a:lnTo>
                <a:lnTo>
                  <a:pt x="0" y="626"/>
                </a:lnTo>
                <a:lnTo>
                  <a:pt x="0" y="263"/>
                </a:lnTo>
                <a:lnTo>
                  <a:pt x="94" y="178"/>
                </a:lnTo>
                <a:lnTo>
                  <a:pt x="94" y="31"/>
                </a:lnTo>
                <a:lnTo>
                  <a:pt x="71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15" name="Freeform 59"/>
          <p:cNvSpPr>
            <a:spLocks/>
          </p:cNvSpPr>
          <p:nvPr/>
        </p:nvSpPr>
        <p:spPr bwMode="auto">
          <a:xfrm>
            <a:off x="5408613" y="2851150"/>
            <a:ext cx="26987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2147483647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2147483647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7" y="0"/>
                </a:moveTo>
                <a:lnTo>
                  <a:pt x="9" y="0"/>
                </a:lnTo>
                <a:lnTo>
                  <a:pt x="12" y="2"/>
                </a:lnTo>
                <a:lnTo>
                  <a:pt x="14" y="2"/>
                </a:lnTo>
                <a:lnTo>
                  <a:pt x="17" y="5"/>
                </a:lnTo>
                <a:lnTo>
                  <a:pt x="17" y="7"/>
                </a:lnTo>
                <a:lnTo>
                  <a:pt x="17" y="9"/>
                </a:lnTo>
                <a:lnTo>
                  <a:pt x="17" y="12"/>
                </a:lnTo>
                <a:lnTo>
                  <a:pt x="17" y="14"/>
                </a:lnTo>
                <a:lnTo>
                  <a:pt x="17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2" y="19"/>
                </a:lnTo>
                <a:lnTo>
                  <a:pt x="2" y="16"/>
                </a:lnTo>
                <a:lnTo>
                  <a:pt x="0" y="16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2" y="2"/>
                </a:lnTo>
                <a:lnTo>
                  <a:pt x="5" y="2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16" name="Freeform 60"/>
          <p:cNvSpPr>
            <a:spLocks/>
          </p:cNvSpPr>
          <p:nvPr/>
        </p:nvSpPr>
        <p:spPr bwMode="auto">
          <a:xfrm>
            <a:off x="5299075" y="2944813"/>
            <a:ext cx="26988" cy="30162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7" y="0"/>
                </a:moveTo>
                <a:lnTo>
                  <a:pt x="10" y="0"/>
                </a:lnTo>
                <a:lnTo>
                  <a:pt x="12" y="0"/>
                </a:lnTo>
                <a:lnTo>
                  <a:pt x="12" y="2"/>
                </a:lnTo>
                <a:lnTo>
                  <a:pt x="14" y="2"/>
                </a:lnTo>
                <a:lnTo>
                  <a:pt x="14" y="5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7" y="14"/>
                </a:lnTo>
                <a:lnTo>
                  <a:pt x="14" y="14"/>
                </a:lnTo>
                <a:lnTo>
                  <a:pt x="14" y="17"/>
                </a:lnTo>
                <a:lnTo>
                  <a:pt x="12" y="17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7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3" y="2"/>
                </a:lnTo>
                <a:lnTo>
                  <a:pt x="5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17" name="Freeform 61"/>
          <p:cNvSpPr>
            <a:spLocks/>
          </p:cNvSpPr>
          <p:nvPr/>
        </p:nvSpPr>
        <p:spPr bwMode="auto">
          <a:xfrm>
            <a:off x="5314950" y="2846388"/>
            <a:ext cx="30163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2147483647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2147483647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2" y="3"/>
                </a:lnTo>
                <a:lnTo>
                  <a:pt x="14" y="3"/>
                </a:lnTo>
                <a:lnTo>
                  <a:pt x="14" y="5"/>
                </a:lnTo>
                <a:lnTo>
                  <a:pt x="16" y="5"/>
                </a:lnTo>
                <a:lnTo>
                  <a:pt x="16" y="8"/>
                </a:lnTo>
                <a:lnTo>
                  <a:pt x="16" y="10"/>
                </a:lnTo>
                <a:lnTo>
                  <a:pt x="19" y="10"/>
                </a:lnTo>
                <a:lnTo>
                  <a:pt x="16" y="12"/>
                </a:lnTo>
                <a:lnTo>
                  <a:pt x="16" y="15"/>
                </a:lnTo>
                <a:lnTo>
                  <a:pt x="16" y="17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4" y="19"/>
                </a:lnTo>
                <a:lnTo>
                  <a:pt x="2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2" y="5"/>
                </a:lnTo>
                <a:lnTo>
                  <a:pt x="4" y="3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18" name="Freeform 62"/>
          <p:cNvSpPr>
            <a:spLocks/>
          </p:cNvSpPr>
          <p:nvPr/>
        </p:nvSpPr>
        <p:spPr bwMode="auto">
          <a:xfrm>
            <a:off x="5472113" y="2903538"/>
            <a:ext cx="30162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2147483647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2147483647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2"/>
                </a:lnTo>
                <a:lnTo>
                  <a:pt x="17" y="5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9" y="14"/>
                </a:lnTo>
                <a:lnTo>
                  <a:pt x="17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7"/>
                </a:lnTo>
                <a:lnTo>
                  <a:pt x="3" y="14"/>
                </a:lnTo>
                <a:lnTo>
                  <a:pt x="0" y="12"/>
                </a:lnTo>
                <a:lnTo>
                  <a:pt x="0" y="9"/>
                </a:lnTo>
                <a:lnTo>
                  <a:pt x="3" y="7"/>
                </a:lnTo>
                <a:lnTo>
                  <a:pt x="3" y="5"/>
                </a:lnTo>
                <a:lnTo>
                  <a:pt x="5" y="2"/>
                </a:lnTo>
                <a:lnTo>
                  <a:pt x="7" y="2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19" name="Freeform 63"/>
          <p:cNvSpPr>
            <a:spLocks/>
          </p:cNvSpPr>
          <p:nvPr/>
        </p:nvSpPr>
        <p:spPr bwMode="auto">
          <a:xfrm>
            <a:off x="4933950" y="3038475"/>
            <a:ext cx="26988" cy="34925"/>
          </a:xfrm>
          <a:custGeom>
            <a:avLst/>
            <a:gdLst>
              <a:gd name="T0" fmla="*/ 2147483647 w 17"/>
              <a:gd name="T1" fmla="*/ 0 h 22"/>
              <a:gd name="T2" fmla="*/ 2147483647 w 17"/>
              <a:gd name="T3" fmla="*/ 2147483647 h 22"/>
              <a:gd name="T4" fmla="*/ 2147483647 w 17"/>
              <a:gd name="T5" fmla="*/ 2147483647 h 22"/>
              <a:gd name="T6" fmla="*/ 2147483647 w 17"/>
              <a:gd name="T7" fmla="*/ 2147483647 h 22"/>
              <a:gd name="T8" fmla="*/ 2147483647 w 17"/>
              <a:gd name="T9" fmla="*/ 2147483647 h 22"/>
              <a:gd name="T10" fmla="*/ 2147483647 w 17"/>
              <a:gd name="T11" fmla="*/ 2147483647 h 22"/>
              <a:gd name="T12" fmla="*/ 2147483647 w 17"/>
              <a:gd name="T13" fmla="*/ 2147483647 h 22"/>
              <a:gd name="T14" fmla="*/ 2147483647 w 17"/>
              <a:gd name="T15" fmla="*/ 2147483647 h 22"/>
              <a:gd name="T16" fmla="*/ 2147483647 w 17"/>
              <a:gd name="T17" fmla="*/ 2147483647 h 22"/>
              <a:gd name="T18" fmla="*/ 2147483647 w 17"/>
              <a:gd name="T19" fmla="*/ 2147483647 h 22"/>
              <a:gd name="T20" fmla="*/ 2147483647 w 17"/>
              <a:gd name="T21" fmla="*/ 2147483647 h 22"/>
              <a:gd name="T22" fmla="*/ 2147483647 w 17"/>
              <a:gd name="T23" fmla="*/ 2147483647 h 22"/>
              <a:gd name="T24" fmla="*/ 2147483647 w 17"/>
              <a:gd name="T25" fmla="*/ 2147483647 h 22"/>
              <a:gd name="T26" fmla="*/ 2147483647 w 17"/>
              <a:gd name="T27" fmla="*/ 2147483647 h 22"/>
              <a:gd name="T28" fmla="*/ 2147483647 w 17"/>
              <a:gd name="T29" fmla="*/ 2147483647 h 22"/>
              <a:gd name="T30" fmla="*/ 2147483647 w 17"/>
              <a:gd name="T31" fmla="*/ 2147483647 h 22"/>
              <a:gd name="T32" fmla="*/ 2147483647 w 17"/>
              <a:gd name="T33" fmla="*/ 2147483647 h 22"/>
              <a:gd name="T34" fmla="*/ 2147483647 w 17"/>
              <a:gd name="T35" fmla="*/ 2147483647 h 22"/>
              <a:gd name="T36" fmla="*/ 2147483647 w 17"/>
              <a:gd name="T37" fmla="*/ 2147483647 h 22"/>
              <a:gd name="T38" fmla="*/ 2147483647 w 17"/>
              <a:gd name="T39" fmla="*/ 2147483647 h 22"/>
              <a:gd name="T40" fmla="*/ 2147483647 w 17"/>
              <a:gd name="T41" fmla="*/ 2147483647 h 22"/>
              <a:gd name="T42" fmla="*/ 0 w 17"/>
              <a:gd name="T43" fmla="*/ 2147483647 h 22"/>
              <a:gd name="T44" fmla="*/ 0 w 17"/>
              <a:gd name="T45" fmla="*/ 2147483647 h 22"/>
              <a:gd name="T46" fmla="*/ 0 w 17"/>
              <a:gd name="T47" fmla="*/ 2147483647 h 22"/>
              <a:gd name="T48" fmla="*/ 0 w 17"/>
              <a:gd name="T49" fmla="*/ 2147483647 h 22"/>
              <a:gd name="T50" fmla="*/ 0 w 17"/>
              <a:gd name="T51" fmla="*/ 2147483647 h 22"/>
              <a:gd name="T52" fmla="*/ 0 w 17"/>
              <a:gd name="T53" fmla="*/ 2147483647 h 22"/>
              <a:gd name="T54" fmla="*/ 0 w 17"/>
              <a:gd name="T55" fmla="*/ 2147483647 h 22"/>
              <a:gd name="T56" fmla="*/ 2147483647 w 17"/>
              <a:gd name="T57" fmla="*/ 2147483647 h 22"/>
              <a:gd name="T58" fmla="*/ 2147483647 w 17"/>
              <a:gd name="T59" fmla="*/ 2147483647 h 22"/>
              <a:gd name="T60" fmla="*/ 2147483647 w 17"/>
              <a:gd name="T61" fmla="*/ 2147483647 h 22"/>
              <a:gd name="T62" fmla="*/ 2147483647 w 17"/>
              <a:gd name="T63" fmla="*/ 2147483647 h 22"/>
              <a:gd name="T64" fmla="*/ 2147483647 w 17"/>
              <a:gd name="T65" fmla="*/ 0 h 2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22"/>
              <a:gd name="T101" fmla="*/ 17 w 17"/>
              <a:gd name="T102" fmla="*/ 22 h 2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22">
                <a:moveTo>
                  <a:pt x="10" y="0"/>
                </a:moveTo>
                <a:lnTo>
                  <a:pt x="10" y="3"/>
                </a:lnTo>
                <a:lnTo>
                  <a:pt x="12" y="3"/>
                </a:lnTo>
                <a:lnTo>
                  <a:pt x="15" y="3"/>
                </a:lnTo>
                <a:lnTo>
                  <a:pt x="15" y="5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7" y="15"/>
                </a:lnTo>
                <a:lnTo>
                  <a:pt x="17" y="17"/>
                </a:lnTo>
                <a:lnTo>
                  <a:pt x="15" y="17"/>
                </a:lnTo>
                <a:lnTo>
                  <a:pt x="15" y="19"/>
                </a:lnTo>
                <a:lnTo>
                  <a:pt x="12" y="19"/>
                </a:lnTo>
                <a:lnTo>
                  <a:pt x="10" y="19"/>
                </a:lnTo>
                <a:lnTo>
                  <a:pt x="10" y="22"/>
                </a:lnTo>
                <a:lnTo>
                  <a:pt x="8" y="19"/>
                </a:lnTo>
                <a:lnTo>
                  <a:pt x="5" y="19"/>
                </a:lnTo>
                <a:lnTo>
                  <a:pt x="3" y="19"/>
                </a:lnTo>
                <a:lnTo>
                  <a:pt x="3" y="17"/>
                </a:lnTo>
                <a:lnTo>
                  <a:pt x="0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3" y="5"/>
                </a:lnTo>
                <a:lnTo>
                  <a:pt x="3" y="3"/>
                </a:lnTo>
                <a:lnTo>
                  <a:pt x="5" y="3"/>
                </a:lnTo>
                <a:lnTo>
                  <a:pt x="8" y="3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20" name="Freeform 64"/>
          <p:cNvSpPr>
            <a:spLocks/>
          </p:cNvSpPr>
          <p:nvPr/>
        </p:nvSpPr>
        <p:spPr bwMode="auto">
          <a:xfrm>
            <a:off x="4933950" y="2851150"/>
            <a:ext cx="26988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2147483647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0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0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2147483647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10" y="0"/>
                </a:moveTo>
                <a:lnTo>
                  <a:pt x="10" y="0"/>
                </a:lnTo>
                <a:lnTo>
                  <a:pt x="12" y="2"/>
                </a:lnTo>
                <a:lnTo>
                  <a:pt x="15" y="2"/>
                </a:lnTo>
                <a:lnTo>
                  <a:pt x="17" y="5"/>
                </a:lnTo>
                <a:lnTo>
                  <a:pt x="17" y="7"/>
                </a:lnTo>
                <a:lnTo>
                  <a:pt x="17" y="9"/>
                </a:lnTo>
                <a:lnTo>
                  <a:pt x="17" y="12"/>
                </a:lnTo>
                <a:lnTo>
                  <a:pt x="17" y="14"/>
                </a:lnTo>
                <a:lnTo>
                  <a:pt x="17" y="16"/>
                </a:lnTo>
                <a:lnTo>
                  <a:pt x="15" y="16"/>
                </a:lnTo>
                <a:lnTo>
                  <a:pt x="15" y="19"/>
                </a:lnTo>
                <a:lnTo>
                  <a:pt x="12" y="19"/>
                </a:lnTo>
                <a:lnTo>
                  <a:pt x="10" y="19"/>
                </a:lnTo>
                <a:lnTo>
                  <a:pt x="8" y="19"/>
                </a:lnTo>
                <a:lnTo>
                  <a:pt x="5" y="19"/>
                </a:lnTo>
                <a:lnTo>
                  <a:pt x="3" y="19"/>
                </a:lnTo>
                <a:lnTo>
                  <a:pt x="3" y="16"/>
                </a:lnTo>
                <a:lnTo>
                  <a:pt x="0" y="16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3" y="2"/>
                </a:lnTo>
                <a:lnTo>
                  <a:pt x="5" y="2"/>
                </a:lnTo>
                <a:lnTo>
                  <a:pt x="8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21" name="Freeform 65"/>
          <p:cNvSpPr>
            <a:spLocks/>
          </p:cNvSpPr>
          <p:nvPr/>
        </p:nvSpPr>
        <p:spPr bwMode="auto">
          <a:xfrm>
            <a:off x="5092700" y="2774950"/>
            <a:ext cx="30163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4" y="3"/>
                </a:lnTo>
                <a:lnTo>
                  <a:pt x="17" y="5"/>
                </a:lnTo>
                <a:lnTo>
                  <a:pt x="17" y="8"/>
                </a:lnTo>
                <a:lnTo>
                  <a:pt x="19" y="10"/>
                </a:lnTo>
                <a:lnTo>
                  <a:pt x="17" y="12"/>
                </a:lnTo>
                <a:lnTo>
                  <a:pt x="17" y="15"/>
                </a:lnTo>
                <a:lnTo>
                  <a:pt x="14" y="17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5" y="17"/>
                </a:lnTo>
                <a:lnTo>
                  <a:pt x="2" y="17"/>
                </a:lnTo>
                <a:lnTo>
                  <a:pt x="2" y="15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0" y="5"/>
                </a:lnTo>
                <a:lnTo>
                  <a:pt x="2" y="5"/>
                </a:lnTo>
                <a:lnTo>
                  <a:pt x="2" y="3"/>
                </a:lnTo>
                <a:lnTo>
                  <a:pt x="5" y="3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22" name="Freeform 66"/>
          <p:cNvSpPr>
            <a:spLocks/>
          </p:cNvSpPr>
          <p:nvPr/>
        </p:nvSpPr>
        <p:spPr bwMode="auto">
          <a:xfrm>
            <a:off x="5084763" y="3136900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0"/>
                </a:lnTo>
                <a:lnTo>
                  <a:pt x="14" y="2"/>
                </a:lnTo>
                <a:lnTo>
                  <a:pt x="17" y="2"/>
                </a:lnTo>
                <a:lnTo>
                  <a:pt x="17" y="5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7" y="14"/>
                </a:lnTo>
                <a:lnTo>
                  <a:pt x="17" y="17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7"/>
                </a:lnTo>
                <a:lnTo>
                  <a:pt x="3" y="17"/>
                </a:lnTo>
                <a:lnTo>
                  <a:pt x="3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3" y="5"/>
                </a:lnTo>
                <a:lnTo>
                  <a:pt x="3" y="2"/>
                </a:lnTo>
                <a:lnTo>
                  <a:pt x="5" y="2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23" name="Freeform 67"/>
          <p:cNvSpPr>
            <a:spLocks/>
          </p:cNvSpPr>
          <p:nvPr/>
        </p:nvSpPr>
        <p:spPr bwMode="auto">
          <a:xfrm>
            <a:off x="4554538" y="3019425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2147483647 w 19"/>
              <a:gd name="T47" fmla="*/ 2147483647 h 19"/>
              <a:gd name="T48" fmla="*/ 0 w 19"/>
              <a:gd name="T49" fmla="*/ 2147483647 h 19"/>
              <a:gd name="T50" fmla="*/ 2147483647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0"/>
                </a:lnTo>
                <a:lnTo>
                  <a:pt x="14" y="3"/>
                </a:lnTo>
                <a:lnTo>
                  <a:pt x="17" y="3"/>
                </a:lnTo>
                <a:lnTo>
                  <a:pt x="17" y="5"/>
                </a:lnTo>
                <a:lnTo>
                  <a:pt x="19" y="8"/>
                </a:lnTo>
                <a:lnTo>
                  <a:pt x="19" y="10"/>
                </a:lnTo>
                <a:lnTo>
                  <a:pt x="19" y="12"/>
                </a:lnTo>
                <a:lnTo>
                  <a:pt x="19" y="15"/>
                </a:lnTo>
                <a:lnTo>
                  <a:pt x="17" y="15"/>
                </a:lnTo>
                <a:lnTo>
                  <a:pt x="17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5" y="17"/>
                </a:lnTo>
                <a:lnTo>
                  <a:pt x="2" y="15"/>
                </a:lnTo>
                <a:lnTo>
                  <a:pt x="2" y="12"/>
                </a:lnTo>
                <a:lnTo>
                  <a:pt x="0" y="10"/>
                </a:lnTo>
                <a:lnTo>
                  <a:pt x="2" y="8"/>
                </a:lnTo>
                <a:lnTo>
                  <a:pt x="2" y="5"/>
                </a:lnTo>
                <a:lnTo>
                  <a:pt x="5" y="3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24" name="Freeform 68"/>
          <p:cNvSpPr>
            <a:spLocks/>
          </p:cNvSpPr>
          <p:nvPr/>
        </p:nvSpPr>
        <p:spPr bwMode="auto">
          <a:xfrm>
            <a:off x="4227513" y="2763838"/>
            <a:ext cx="30162" cy="30162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0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0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4" y="0"/>
                </a:lnTo>
                <a:lnTo>
                  <a:pt x="17" y="3"/>
                </a:lnTo>
                <a:lnTo>
                  <a:pt x="17" y="5"/>
                </a:lnTo>
                <a:lnTo>
                  <a:pt x="19" y="7"/>
                </a:lnTo>
                <a:lnTo>
                  <a:pt x="19" y="10"/>
                </a:lnTo>
                <a:lnTo>
                  <a:pt x="17" y="12"/>
                </a:lnTo>
                <a:lnTo>
                  <a:pt x="17" y="15"/>
                </a:lnTo>
                <a:lnTo>
                  <a:pt x="14" y="17"/>
                </a:lnTo>
                <a:lnTo>
                  <a:pt x="12" y="17"/>
                </a:lnTo>
                <a:lnTo>
                  <a:pt x="9" y="19"/>
                </a:lnTo>
                <a:lnTo>
                  <a:pt x="7" y="17"/>
                </a:lnTo>
                <a:lnTo>
                  <a:pt x="5" y="17"/>
                </a:lnTo>
                <a:lnTo>
                  <a:pt x="2" y="15"/>
                </a:lnTo>
                <a:lnTo>
                  <a:pt x="2" y="12"/>
                </a:lnTo>
                <a:lnTo>
                  <a:pt x="0" y="10"/>
                </a:lnTo>
                <a:lnTo>
                  <a:pt x="0" y="7"/>
                </a:lnTo>
                <a:lnTo>
                  <a:pt x="2" y="5"/>
                </a:lnTo>
                <a:lnTo>
                  <a:pt x="2" y="3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25" name="Freeform 69"/>
          <p:cNvSpPr>
            <a:spLocks/>
          </p:cNvSpPr>
          <p:nvPr/>
        </p:nvSpPr>
        <p:spPr bwMode="auto">
          <a:xfrm>
            <a:off x="4422775" y="2790825"/>
            <a:ext cx="30163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2147483647 h 19"/>
              <a:gd name="T4" fmla="*/ 2147483647 w 19"/>
              <a:gd name="T5" fmla="*/ 2147483647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2147483647 h 19"/>
              <a:gd name="T62" fmla="*/ 2147483647 w 19"/>
              <a:gd name="T63" fmla="*/ 2147483647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2"/>
                </a:lnTo>
                <a:lnTo>
                  <a:pt x="14" y="2"/>
                </a:lnTo>
                <a:lnTo>
                  <a:pt x="17" y="5"/>
                </a:lnTo>
                <a:lnTo>
                  <a:pt x="17" y="7"/>
                </a:lnTo>
                <a:lnTo>
                  <a:pt x="19" y="9"/>
                </a:lnTo>
                <a:lnTo>
                  <a:pt x="19" y="12"/>
                </a:lnTo>
                <a:lnTo>
                  <a:pt x="17" y="14"/>
                </a:lnTo>
                <a:lnTo>
                  <a:pt x="17" y="16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6"/>
                </a:lnTo>
                <a:lnTo>
                  <a:pt x="3" y="14"/>
                </a:lnTo>
                <a:lnTo>
                  <a:pt x="0" y="12"/>
                </a:lnTo>
                <a:lnTo>
                  <a:pt x="0" y="9"/>
                </a:lnTo>
                <a:lnTo>
                  <a:pt x="3" y="7"/>
                </a:lnTo>
                <a:lnTo>
                  <a:pt x="3" y="5"/>
                </a:lnTo>
                <a:lnTo>
                  <a:pt x="5" y="2"/>
                </a:lnTo>
                <a:lnTo>
                  <a:pt x="7" y="2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26" name="Freeform 70"/>
          <p:cNvSpPr>
            <a:spLocks/>
          </p:cNvSpPr>
          <p:nvPr/>
        </p:nvSpPr>
        <p:spPr bwMode="auto">
          <a:xfrm>
            <a:off x="4694238" y="2774950"/>
            <a:ext cx="25400" cy="30163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0 h 19"/>
              <a:gd name="T6" fmla="*/ 2147483647 w 16"/>
              <a:gd name="T7" fmla="*/ 2147483647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0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0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2147483647 h 19"/>
              <a:gd name="T60" fmla="*/ 2147483647 w 16"/>
              <a:gd name="T61" fmla="*/ 0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7" y="0"/>
                </a:moveTo>
                <a:lnTo>
                  <a:pt x="9" y="0"/>
                </a:lnTo>
                <a:lnTo>
                  <a:pt x="12" y="0"/>
                </a:lnTo>
                <a:lnTo>
                  <a:pt x="12" y="3"/>
                </a:lnTo>
                <a:lnTo>
                  <a:pt x="14" y="3"/>
                </a:lnTo>
                <a:lnTo>
                  <a:pt x="14" y="5"/>
                </a:lnTo>
                <a:lnTo>
                  <a:pt x="16" y="5"/>
                </a:lnTo>
                <a:lnTo>
                  <a:pt x="16" y="8"/>
                </a:lnTo>
                <a:lnTo>
                  <a:pt x="16" y="10"/>
                </a:lnTo>
                <a:lnTo>
                  <a:pt x="16" y="12"/>
                </a:lnTo>
                <a:lnTo>
                  <a:pt x="16" y="15"/>
                </a:lnTo>
                <a:lnTo>
                  <a:pt x="14" y="15"/>
                </a:lnTo>
                <a:lnTo>
                  <a:pt x="14" y="17"/>
                </a:lnTo>
                <a:lnTo>
                  <a:pt x="12" y="17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4" y="19"/>
                </a:lnTo>
                <a:lnTo>
                  <a:pt x="2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0" y="5"/>
                </a:lnTo>
                <a:lnTo>
                  <a:pt x="2" y="3"/>
                </a:lnTo>
                <a:lnTo>
                  <a:pt x="4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27" name="Freeform 71"/>
          <p:cNvSpPr>
            <a:spLocks/>
          </p:cNvSpPr>
          <p:nvPr/>
        </p:nvSpPr>
        <p:spPr bwMode="auto">
          <a:xfrm>
            <a:off x="3859213" y="2843213"/>
            <a:ext cx="25400" cy="30162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0 h 19"/>
              <a:gd name="T6" fmla="*/ 2147483647 w 16"/>
              <a:gd name="T7" fmla="*/ 0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0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0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0 h 19"/>
              <a:gd name="T60" fmla="*/ 2147483647 w 16"/>
              <a:gd name="T61" fmla="*/ 0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7" y="0"/>
                </a:moveTo>
                <a:lnTo>
                  <a:pt x="9" y="0"/>
                </a:lnTo>
                <a:lnTo>
                  <a:pt x="12" y="0"/>
                </a:lnTo>
                <a:lnTo>
                  <a:pt x="14" y="2"/>
                </a:lnTo>
                <a:lnTo>
                  <a:pt x="16" y="5"/>
                </a:lnTo>
                <a:lnTo>
                  <a:pt x="16" y="7"/>
                </a:lnTo>
                <a:lnTo>
                  <a:pt x="16" y="10"/>
                </a:lnTo>
                <a:lnTo>
                  <a:pt x="16" y="12"/>
                </a:lnTo>
                <a:lnTo>
                  <a:pt x="14" y="14"/>
                </a:lnTo>
                <a:lnTo>
                  <a:pt x="14" y="17"/>
                </a:lnTo>
                <a:lnTo>
                  <a:pt x="12" y="17"/>
                </a:lnTo>
                <a:lnTo>
                  <a:pt x="9" y="19"/>
                </a:lnTo>
                <a:lnTo>
                  <a:pt x="7" y="19"/>
                </a:lnTo>
                <a:lnTo>
                  <a:pt x="4" y="17"/>
                </a:lnTo>
                <a:lnTo>
                  <a:pt x="2" y="17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28" name="Freeform 72"/>
          <p:cNvSpPr>
            <a:spLocks/>
          </p:cNvSpPr>
          <p:nvPr/>
        </p:nvSpPr>
        <p:spPr bwMode="auto">
          <a:xfrm>
            <a:off x="3527425" y="3032125"/>
            <a:ext cx="30163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0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2147483647 w 19"/>
              <a:gd name="T45" fmla="*/ 2147483647 h 19"/>
              <a:gd name="T46" fmla="*/ 2147483647 w 19"/>
              <a:gd name="T47" fmla="*/ 2147483647 h 19"/>
              <a:gd name="T48" fmla="*/ 0 w 19"/>
              <a:gd name="T49" fmla="*/ 2147483647 h 19"/>
              <a:gd name="T50" fmla="*/ 2147483647 w 19"/>
              <a:gd name="T51" fmla="*/ 2147483647 h 19"/>
              <a:gd name="T52" fmla="*/ 2147483647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0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4" y="0"/>
                </a:lnTo>
                <a:lnTo>
                  <a:pt x="17" y="2"/>
                </a:lnTo>
                <a:lnTo>
                  <a:pt x="17" y="4"/>
                </a:lnTo>
                <a:lnTo>
                  <a:pt x="19" y="4"/>
                </a:lnTo>
                <a:lnTo>
                  <a:pt x="19" y="7"/>
                </a:lnTo>
                <a:lnTo>
                  <a:pt x="19" y="9"/>
                </a:lnTo>
                <a:lnTo>
                  <a:pt x="19" y="11"/>
                </a:lnTo>
                <a:lnTo>
                  <a:pt x="17" y="14"/>
                </a:lnTo>
                <a:lnTo>
                  <a:pt x="17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6"/>
                </a:lnTo>
                <a:lnTo>
                  <a:pt x="3" y="14"/>
                </a:lnTo>
                <a:lnTo>
                  <a:pt x="3" y="11"/>
                </a:lnTo>
                <a:lnTo>
                  <a:pt x="0" y="9"/>
                </a:lnTo>
                <a:lnTo>
                  <a:pt x="3" y="7"/>
                </a:lnTo>
                <a:lnTo>
                  <a:pt x="3" y="4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29" name="Freeform 73"/>
          <p:cNvSpPr>
            <a:spLocks/>
          </p:cNvSpPr>
          <p:nvPr/>
        </p:nvSpPr>
        <p:spPr bwMode="auto">
          <a:xfrm>
            <a:off x="3903663" y="3268663"/>
            <a:ext cx="26987" cy="30162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2147483647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2147483647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2147483647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2147483647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10" y="0"/>
                </a:moveTo>
                <a:lnTo>
                  <a:pt x="10" y="0"/>
                </a:lnTo>
                <a:lnTo>
                  <a:pt x="12" y="0"/>
                </a:lnTo>
                <a:lnTo>
                  <a:pt x="14" y="2"/>
                </a:lnTo>
                <a:lnTo>
                  <a:pt x="17" y="5"/>
                </a:lnTo>
                <a:lnTo>
                  <a:pt x="17" y="7"/>
                </a:lnTo>
                <a:lnTo>
                  <a:pt x="17" y="9"/>
                </a:lnTo>
                <a:lnTo>
                  <a:pt x="17" y="12"/>
                </a:lnTo>
                <a:lnTo>
                  <a:pt x="17" y="14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3" y="17"/>
                </a:lnTo>
                <a:lnTo>
                  <a:pt x="3" y="14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3" y="5"/>
                </a:lnTo>
                <a:lnTo>
                  <a:pt x="3" y="2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30" name="Freeform 74"/>
          <p:cNvSpPr>
            <a:spLocks/>
          </p:cNvSpPr>
          <p:nvPr/>
        </p:nvSpPr>
        <p:spPr bwMode="auto">
          <a:xfrm>
            <a:off x="4452938" y="3181350"/>
            <a:ext cx="30162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2147483647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2147483647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10" y="0"/>
                </a:moveTo>
                <a:lnTo>
                  <a:pt x="12" y="0"/>
                </a:lnTo>
                <a:lnTo>
                  <a:pt x="12" y="3"/>
                </a:lnTo>
                <a:lnTo>
                  <a:pt x="14" y="3"/>
                </a:lnTo>
                <a:lnTo>
                  <a:pt x="17" y="3"/>
                </a:lnTo>
                <a:lnTo>
                  <a:pt x="17" y="5"/>
                </a:lnTo>
                <a:lnTo>
                  <a:pt x="17" y="8"/>
                </a:lnTo>
                <a:lnTo>
                  <a:pt x="19" y="10"/>
                </a:lnTo>
                <a:lnTo>
                  <a:pt x="19" y="12"/>
                </a:lnTo>
                <a:lnTo>
                  <a:pt x="17" y="15"/>
                </a:lnTo>
                <a:lnTo>
                  <a:pt x="17" y="17"/>
                </a:lnTo>
                <a:lnTo>
                  <a:pt x="14" y="19"/>
                </a:lnTo>
                <a:lnTo>
                  <a:pt x="12" y="19"/>
                </a:lnTo>
                <a:lnTo>
                  <a:pt x="10" y="19"/>
                </a:lnTo>
                <a:lnTo>
                  <a:pt x="7" y="19"/>
                </a:lnTo>
                <a:lnTo>
                  <a:pt x="5" y="19"/>
                </a:lnTo>
                <a:lnTo>
                  <a:pt x="2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2" y="5"/>
                </a:lnTo>
                <a:lnTo>
                  <a:pt x="2" y="3"/>
                </a:lnTo>
                <a:lnTo>
                  <a:pt x="5" y="3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31" name="Freeform 75"/>
          <p:cNvSpPr>
            <a:spLocks/>
          </p:cNvSpPr>
          <p:nvPr/>
        </p:nvSpPr>
        <p:spPr bwMode="auto">
          <a:xfrm>
            <a:off x="4164013" y="2930525"/>
            <a:ext cx="25400" cy="30163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2147483647 h 19"/>
              <a:gd name="T6" fmla="*/ 2147483647 w 16"/>
              <a:gd name="T7" fmla="*/ 2147483647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0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0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2147483647 h 19"/>
              <a:gd name="T60" fmla="*/ 2147483647 w 16"/>
              <a:gd name="T61" fmla="*/ 2147483647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7" y="0"/>
                </a:moveTo>
                <a:lnTo>
                  <a:pt x="9" y="0"/>
                </a:lnTo>
                <a:lnTo>
                  <a:pt x="11" y="2"/>
                </a:lnTo>
                <a:lnTo>
                  <a:pt x="14" y="4"/>
                </a:lnTo>
                <a:lnTo>
                  <a:pt x="16" y="7"/>
                </a:lnTo>
                <a:lnTo>
                  <a:pt x="16" y="9"/>
                </a:lnTo>
                <a:lnTo>
                  <a:pt x="16" y="11"/>
                </a:lnTo>
                <a:lnTo>
                  <a:pt x="16" y="14"/>
                </a:lnTo>
                <a:lnTo>
                  <a:pt x="14" y="16"/>
                </a:lnTo>
                <a:lnTo>
                  <a:pt x="11" y="19"/>
                </a:lnTo>
                <a:lnTo>
                  <a:pt x="9" y="19"/>
                </a:lnTo>
                <a:lnTo>
                  <a:pt x="7" y="19"/>
                </a:lnTo>
                <a:lnTo>
                  <a:pt x="4" y="19"/>
                </a:lnTo>
                <a:lnTo>
                  <a:pt x="2" y="19"/>
                </a:lnTo>
                <a:lnTo>
                  <a:pt x="2" y="16"/>
                </a:lnTo>
                <a:lnTo>
                  <a:pt x="0" y="16"/>
                </a:lnTo>
                <a:lnTo>
                  <a:pt x="0" y="14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2" y="4"/>
                </a:lnTo>
                <a:lnTo>
                  <a:pt x="2" y="2"/>
                </a:lnTo>
                <a:lnTo>
                  <a:pt x="4" y="2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32" name="Freeform 76"/>
          <p:cNvSpPr>
            <a:spLocks/>
          </p:cNvSpPr>
          <p:nvPr/>
        </p:nvSpPr>
        <p:spPr bwMode="auto">
          <a:xfrm>
            <a:off x="3911600" y="3065463"/>
            <a:ext cx="25400" cy="33337"/>
          </a:xfrm>
          <a:custGeom>
            <a:avLst/>
            <a:gdLst>
              <a:gd name="T0" fmla="*/ 2147483647 w 16"/>
              <a:gd name="T1" fmla="*/ 0 h 21"/>
              <a:gd name="T2" fmla="*/ 2147483647 w 16"/>
              <a:gd name="T3" fmla="*/ 2147483647 h 21"/>
              <a:gd name="T4" fmla="*/ 2147483647 w 16"/>
              <a:gd name="T5" fmla="*/ 2147483647 h 21"/>
              <a:gd name="T6" fmla="*/ 2147483647 w 16"/>
              <a:gd name="T7" fmla="*/ 2147483647 h 21"/>
              <a:gd name="T8" fmla="*/ 2147483647 w 16"/>
              <a:gd name="T9" fmla="*/ 2147483647 h 21"/>
              <a:gd name="T10" fmla="*/ 2147483647 w 16"/>
              <a:gd name="T11" fmla="*/ 2147483647 h 21"/>
              <a:gd name="T12" fmla="*/ 2147483647 w 16"/>
              <a:gd name="T13" fmla="*/ 2147483647 h 21"/>
              <a:gd name="T14" fmla="*/ 2147483647 w 16"/>
              <a:gd name="T15" fmla="*/ 2147483647 h 21"/>
              <a:gd name="T16" fmla="*/ 2147483647 w 16"/>
              <a:gd name="T17" fmla="*/ 2147483647 h 21"/>
              <a:gd name="T18" fmla="*/ 2147483647 w 16"/>
              <a:gd name="T19" fmla="*/ 2147483647 h 21"/>
              <a:gd name="T20" fmla="*/ 2147483647 w 16"/>
              <a:gd name="T21" fmla="*/ 2147483647 h 21"/>
              <a:gd name="T22" fmla="*/ 2147483647 w 16"/>
              <a:gd name="T23" fmla="*/ 2147483647 h 21"/>
              <a:gd name="T24" fmla="*/ 2147483647 w 16"/>
              <a:gd name="T25" fmla="*/ 2147483647 h 21"/>
              <a:gd name="T26" fmla="*/ 2147483647 w 16"/>
              <a:gd name="T27" fmla="*/ 2147483647 h 21"/>
              <a:gd name="T28" fmla="*/ 2147483647 w 16"/>
              <a:gd name="T29" fmla="*/ 2147483647 h 21"/>
              <a:gd name="T30" fmla="*/ 2147483647 w 16"/>
              <a:gd name="T31" fmla="*/ 2147483647 h 21"/>
              <a:gd name="T32" fmla="*/ 2147483647 w 16"/>
              <a:gd name="T33" fmla="*/ 2147483647 h 21"/>
              <a:gd name="T34" fmla="*/ 2147483647 w 16"/>
              <a:gd name="T35" fmla="*/ 2147483647 h 21"/>
              <a:gd name="T36" fmla="*/ 2147483647 w 16"/>
              <a:gd name="T37" fmla="*/ 2147483647 h 21"/>
              <a:gd name="T38" fmla="*/ 2147483647 w 16"/>
              <a:gd name="T39" fmla="*/ 2147483647 h 21"/>
              <a:gd name="T40" fmla="*/ 2147483647 w 16"/>
              <a:gd name="T41" fmla="*/ 2147483647 h 21"/>
              <a:gd name="T42" fmla="*/ 0 w 16"/>
              <a:gd name="T43" fmla="*/ 2147483647 h 21"/>
              <a:gd name="T44" fmla="*/ 0 w 16"/>
              <a:gd name="T45" fmla="*/ 2147483647 h 21"/>
              <a:gd name="T46" fmla="*/ 0 w 16"/>
              <a:gd name="T47" fmla="*/ 2147483647 h 21"/>
              <a:gd name="T48" fmla="*/ 0 w 16"/>
              <a:gd name="T49" fmla="*/ 2147483647 h 21"/>
              <a:gd name="T50" fmla="*/ 0 w 16"/>
              <a:gd name="T51" fmla="*/ 2147483647 h 21"/>
              <a:gd name="T52" fmla="*/ 0 w 16"/>
              <a:gd name="T53" fmla="*/ 2147483647 h 21"/>
              <a:gd name="T54" fmla="*/ 0 w 16"/>
              <a:gd name="T55" fmla="*/ 2147483647 h 21"/>
              <a:gd name="T56" fmla="*/ 2147483647 w 16"/>
              <a:gd name="T57" fmla="*/ 2147483647 h 21"/>
              <a:gd name="T58" fmla="*/ 2147483647 w 16"/>
              <a:gd name="T59" fmla="*/ 2147483647 h 21"/>
              <a:gd name="T60" fmla="*/ 2147483647 w 16"/>
              <a:gd name="T61" fmla="*/ 2147483647 h 21"/>
              <a:gd name="T62" fmla="*/ 2147483647 w 16"/>
              <a:gd name="T63" fmla="*/ 2147483647 h 21"/>
              <a:gd name="T64" fmla="*/ 2147483647 w 16"/>
              <a:gd name="T65" fmla="*/ 0 h 2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21"/>
              <a:gd name="T101" fmla="*/ 16 w 16"/>
              <a:gd name="T102" fmla="*/ 21 h 2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21">
                <a:moveTo>
                  <a:pt x="7" y="0"/>
                </a:moveTo>
                <a:lnTo>
                  <a:pt x="9" y="2"/>
                </a:lnTo>
                <a:lnTo>
                  <a:pt x="12" y="2"/>
                </a:lnTo>
                <a:lnTo>
                  <a:pt x="14" y="2"/>
                </a:lnTo>
                <a:lnTo>
                  <a:pt x="14" y="5"/>
                </a:lnTo>
                <a:lnTo>
                  <a:pt x="16" y="5"/>
                </a:lnTo>
                <a:lnTo>
                  <a:pt x="16" y="7"/>
                </a:lnTo>
                <a:lnTo>
                  <a:pt x="16" y="9"/>
                </a:lnTo>
                <a:lnTo>
                  <a:pt x="16" y="12"/>
                </a:lnTo>
                <a:lnTo>
                  <a:pt x="16" y="14"/>
                </a:lnTo>
                <a:lnTo>
                  <a:pt x="16" y="17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21"/>
                </a:lnTo>
                <a:lnTo>
                  <a:pt x="7" y="19"/>
                </a:lnTo>
                <a:lnTo>
                  <a:pt x="5" y="19"/>
                </a:lnTo>
                <a:lnTo>
                  <a:pt x="2" y="19"/>
                </a:lnTo>
                <a:lnTo>
                  <a:pt x="2" y="17"/>
                </a:lnTo>
                <a:lnTo>
                  <a:pt x="0" y="17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2" y="5"/>
                </a:lnTo>
                <a:lnTo>
                  <a:pt x="2" y="2"/>
                </a:lnTo>
                <a:lnTo>
                  <a:pt x="5" y="2"/>
                </a:lnTo>
                <a:lnTo>
                  <a:pt x="7" y="2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33" name="Freeform 77"/>
          <p:cNvSpPr>
            <a:spLocks/>
          </p:cNvSpPr>
          <p:nvPr/>
        </p:nvSpPr>
        <p:spPr bwMode="auto">
          <a:xfrm>
            <a:off x="4156075" y="3128963"/>
            <a:ext cx="25400" cy="30162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2147483647 h 19"/>
              <a:gd name="T6" fmla="*/ 2147483647 w 16"/>
              <a:gd name="T7" fmla="*/ 2147483647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2147483647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2147483647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2147483647 h 19"/>
              <a:gd name="T60" fmla="*/ 2147483647 w 16"/>
              <a:gd name="T61" fmla="*/ 2147483647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9" y="0"/>
                </a:moveTo>
                <a:lnTo>
                  <a:pt x="9" y="0"/>
                </a:lnTo>
                <a:lnTo>
                  <a:pt x="12" y="3"/>
                </a:lnTo>
                <a:lnTo>
                  <a:pt x="14" y="3"/>
                </a:lnTo>
                <a:lnTo>
                  <a:pt x="16" y="5"/>
                </a:lnTo>
                <a:lnTo>
                  <a:pt x="16" y="7"/>
                </a:lnTo>
                <a:lnTo>
                  <a:pt x="16" y="10"/>
                </a:lnTo>
                <a:lnTo>
                  <a:pt x="16" y="12"/>
                </a:lnTo>
                <a:lnTo>
                  <a:pt x="16" y="14"/>
                </a:lnTo>
                <a:lnTo>
                  <a:pt x="14" y="17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2" y="17"/>
                </a:lnTo>
                <a:lnTo>
                  <a:pt x="2" y="14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2" y="5"/>
                </a:lnTo>
                <a:lnTo>
                  <a:pt x="2" y="3"/>
                </a:lnTo>
                <a:lnTo>
                  <a:pt x="5" y="3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34" name="Freeform 78"/>
          <p:cNvSpPr>
            <a:spLocks/>
          </p:cNvSpPr>
          <p:nvPr/>
        </p:nvSpPr>
        <p:spPr bwMode="auto">
          <a:xfrm>
            <a:off x="4257675" y="3276600"/>
            <a:ext cx="30163" cy="30163"/>
          </a:xfrm>
          <a:custGeom>
            <a:avLst/>
            <a:gdLst>
              <a:gd name="T0" fmla="*/ 2147483647 w 19"/>
              <a:gd name="T1" fmla="*/ 0 h 19"/>
              <a:gd name="T2" fmla="*/ 2147483647 w 19"/>
              <a:gd name="T3" fmla="*/ 0 h 19"/>
              <a:gd name="T4" fmla="*/ 2147483647 w 19"/>
              <a:gd name="T5" fmla="*/ 0 h 19"/>
              <a:gd name="T6" fmla="*/ 2147483647 w 19"/>
              <a:gd name="T7" fmla="*/ 2147483647 h 19"/>
              <a:gd name="T8" fmla="*/ 2147483647 w 19"/>
              <a:gd name="T9" fmla="*/ 2147483647 h 19"/>
              <a:gd name="T10" fmla="*/ 2147483647 w 19"/>
              <a:gd name="T11" fmla="*/ 2147483647 h 19"/>
              <a:gd name="T12" fmla="*/ 2147483647 w 19"/>
              <a:gd name="T13" fmla="*/ 2147483647 h 19"/>
              <a:gd name="T14" fmla="*/ 2147483647 w 19"/>
              <a:gd name="T15" fmla="*/ 2147483647 h 19"/>
              <a:gd name="T16" fmla="*/ 2147483647 w 19"/>
              <a:gd name="T17" fmla="*/ 2147483647 h 19"/>
              <a:gd name="T18" fmla="*/ 2147483647 w 19"/>
              <a:gd name="T19" fmla="*/ 2147483647 h 19"/>
              <a:gd name="T20" fmla="*/ 2147483647 w 19"/>
              <a:gd name="T21" fmla="*/ 2147483647 h 19"/>
              <a:gd name="T22" fmla="*/ 2147483647 w 19"/>
              <a:gd name="T23" fmla="*/ 2147483647 h 19"/>
              <a:gd name="T24" fmla="*/ 2147483647 w 19"/>
              <a:gd name="T25" fmla="*/ 2147483647 h 19"/>
              <a:gd name="T26" fmla="*/ 2147483647 w 19"/>
              <a:gd name="T27" fmla="*/ 2147483647 h 19"/>
              <a:gd name="T28" fmla="*/ 2147483647 w 19"/>
              <a:gd name="T29" fmla="*/ 2147483647 h 19"/>
              <a:gd name="T30" fmla="*/ 2147483647 w 19"/>
              <a:gd name="T31" fmla="*/ 2147483647 h 19"/>
              <a:gd name="T32" fmla="*/ 2147483647 w 19"/>
              <a:gd name="T33" fmla="*/ 2147483647 h 19"/>
              <a:gd name="T34" fmla="*/ 2147483647 w 19"/>
              <a:gd name="T35" fmla="*/ 2147483647 h 19"/>
              <a:gd name="T36" fmla="*/ 2147483647 w 19"/>
              <a:gd name="T37" fmla="*/ 2147483647 h 19"/>
              <a:gd name="T38" fmla="*/ 2147483647 w 19"/>
              <a:gd name="T39" fmla="*/ 2147483647 h 19"/>
              <a:gd name="T40" fmla="*/ 2147483647 w 19"/>
              <a:gd name="T41" fmla="*/ 2147483647 h 19"/>
              <a:gd name="T42" fmla="*/ 2147483647 w 19"/>
              <a:gd name="T43" fmla="*/ 2147483647 h 19"/>
              <a:gd name="T44" fmla="*/ 0 w 19"/>
              <a:gd name="T45" fmla="*/ 2147483647 h 19"/>
              <a:gd name="T46" fmla="*/ 0 w 19"/>
              <a:gd name="T47" fmla="*/ 2147483647 h 19"/>
              <a:gd name="T48" fmla="*/ 0 w 19"/>
              <a:gd name="T49" fmla="*/ 2147483647 h 19"/>
              <a:gd name="T50" fmla="*/ 0 w 19"/>
              <a:gd name="T51" fmla="*/ 2147483647 h 19"/>
              <a:gd name="T52" fmla="*/ 0 w 19"/>
              <a:gd name="T53" fmla="*/ 2147483647 h 19"/>
              <a:gd name="T54" fmla="*/ 2147483647 w 19"/>
              <a:gd name="T55" fmla="*/ 2147483647 h 19"/>
              <a:gd name="T56" fmla="*/ 2147483647 w 19"/>
              <a:gd name="T57" fmla="*/ 2147483647 h 19"/>
              <a:gd name="T58" fmla="*/ 2147483647 w 19"/>
              <a:gd name="T59" fmla="*/ 2147483647 h 19"/>
              <a:gd name="T60" fmla="*/ 2147483647 w 19"/>
              <a:gd name="T61" fmla="*/ 0 h 19"/>
              <a:gd name="T62" fmla="*/ 2147483647 w 19"/>
              <a:gd name="T63" fmla="*/ 0 h 19"/>
              <a:gd name="T64" fmla="*/ 2147483647 w 19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"/>
              <a:gd name="T100" fmla="*/ 0 h 19"/>
              <a:gd name="T101" fmla="*/ 19 w 19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" h="19">
                <a:moveTo>
                  <a:pt x="9" y="0"/>
                </a:moveTo>
                <a:lnTo>
                  <a:pt x="12" y="0"/>
                </a:lnTo>
                <a:lnTo>
                  <a:pt x="14" y="2"/>
                </a:lnTo>
                <a:lnTo>
                  <a:pt x="16" y="2"/>
                </a:lnTo>
                <a:lnTo>
                  <a:pt x="16" y="4"/>
                </a:lnTo>
                <a:lnTo>
                  <a:pt x="19" y="7"/>
                </a:lnTo>
                <a:lnTo>
                  <a:pt x="19" y="9"/>
                </a:lnTo>
                <a:lnTo>
                  <a:pt x="19" y="12"/>
                </a:lnTo>
                <a:lnTo>
                  <a:pt x="16" y="14"/>
                </a:lnTo>
                <a:lnTo>
                  <a:pt x="16" y="16"/>
                </a:lnTo>
                <a:lnTo>
                  <a:pt x="14" y="16"/>
                </a:lnTo>
                <a:lnTo>
                  <a:pt x="12" y="19"/>
                </a:lnTo>
                <a:lnTo>
                  <a:pt x="9" y="19"/>
                </a:lnTo>
                <a:lnTo>
                  <a:pt x="7" y="19"/>
                </a:lnTo>
                <a:lnTo>
                  <a:pt x="5" y="19"/>
                </a:lnTo>
                <a:lnTo>
                  <a:pt x="5" y="16"/>
                </a:lnTo>
                <a:lnTo>
                  <a:pt x="2" y="16"/>
                </a:lnTo>
                <a:lnTo>
                  <a:pt x="2" y="14"/>
                </a:lnTo>
                <a:lnTo>
                  <a:pt x="0" y="14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2" y="4"/>
                </a:lnTo>
                <a:lnTo>
                  <a:pt x="2" y="2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35" name="Freeform 79"/>
          <p:cNvSpPr>
            <a:spLocks/>
          </p:cNvSpPr>
          <p:nvPr/>
        </p:nvSpPr>
        <p:spPr bwMode="auto">
          <a:xfrm>
            <a:off x="5018088" y="2925763"/>
            <a:ext cx="25400" cy="30162"/>
          </a:xfrm>
          <a:custGeom>
            <a:avLst/>
            <a:gdLst>
              <a:gd name="T0" fmla="*/ 2147483647 w 16"/>
              <a:gd name="T1" fmla="*/ 0 h 19"/>
              <a:gd name="T2" fmla="*/ 2147483647 w 16"/>
              <a:gd name="T3" fmla="*/ 0 h 19"/>
              <a:gd name="T4" fmla="*/ 2147483647 w 16"/>
              <a:gd name="T5" fmla="*/ 0 h 19"/>
              <a:gd name="T6" fmla="*/ 2147483647 w 16"/>
              <a:gd name="T7" fmla="*/ 0 h 19"/>
              <a:gd name="T8" fmla="*/ 2147483647 w 16"/>
              <a:gd name="T9" fmla="*/ 2147483647 h 19"/>
              <a:gd name="T10" fmla="*/ 2147483647 w 16"/>
              <a:gd name="T11" fmla="*/ 2147483647 h 19"/>
              <a:gd name="T12" fmla="*/ 2147483647 w 16"/>
              <a:gd name="T13" fmla="*/ 2147483647 h 19"/>
              <a:gd name="T14" fmla="*/ 2147483647 w 16"/>
              <a:gd name="T15" fmla="*/ 2147483647 h 19"/>
              <a:gd name="T16" fmla="*/ 2147483647 w 16"/>
              <a:gd name="T17" fmla="*/ 2147483647 h 19"/>
              <a:gd name="T18" fmla="*/ 2147483647 w 16"/>
              <a:gd name="T19" fmla="*/ 2147483647 h 19"/>
              <a:gd name="T20" fmla="*/ 2147483647 w 16"/>
              <a:gd name="T21" fmla="*/ 2147483647 h 19"/>
              <a:gd name="T22" fmla="*/ 2147483647 w 16"/>
              <a:gd name="T23" fmla="*/ 2147483647 h 19"/>
              <a:gd name="T24" fmla="*/ 2147483647 w 16"/>
              <a:gd name="T25" fmla="*/ 2147483647 h 19"/>
              <a:gd name="T26" fmla="*/ 2147483647 w 16"/>
              <a:gd name="T27" fmla="*/ 2147483647 h 19"/>
              <a:gd name="T28" fmla="*/ 2147483647 w 16"/>
              <a:gd name="T29" fmla="*/ 2147483647 h 19"/>
              <a:gd name="T30" fmla="*/ 2147483647 w 16"/>
              <a:gd name="T31" fmla="*/ 2147483647 h 19"/>
              <a:gd name="T32" fmla="*/ 2147483647 w 16"/>
              <a:gd name="T33" fmla="*/ 2147483647 h 19"/>
              <a:gd name="T34" fmla="*/ 2147483647 w 16"/>
              <a:gd name="T35" fmla="*/ 2147483647 h 19"/>
              <a:gd name="T36" fmla="*/ 2147483647 w 16"/>
              <a:gd name="T37" fmla="*/ 2147483647 h 19"/>
              <a:gd name="T38" fmla="*/ 2147483647 w 16"/>
              <a:gd name="T39" fmla="*/ 2147483647 h 19"/>
              <a:gd name="T40" fmla="*/ 2147483647 w 16"/>
              <a:gd name="T41" fmla="*/ 2147483647 h 19"/>
              <a:gd name="T42" fmla="*/ 0 w 16"/>
              <a:gd name="T43" fmla="*/ 2147483647 h 19"/>
              <a:gd name="T44" fmla="*/ 0 w 16"/>
              <a:gd name="T45" fmla="*/ 2147483647 h 19"/>
              <a:gd name="T46" fmla="*/ 0 w 16"/>
              <a:gd name="T47" fmla="*/ 2147483647 h 19"/>
              <a:gd name="T48" fmla="*/ 0 w 16"/>
              <a:gd name="T49" fmla="*/ 2147483647 h 19"/>
              <a:gd name="T50" fmla="*/ 0 w 16"/>
              <a:gd name="T51" fmla="*/ 2147483647 h 19"/>
              <a:gd name="T52" fmla="*/ 0 w 16"/>
              <a:gd name="T53" fmla="*/ 2147483647 h 19"/>
              <a:gd name="T54" fmla="*/ 0 w 16"/>
              <a:gd name="T55" fmla="*/ 2147483647 h 19"/>
              <a:gd name="T56" fmla="*/ 2147483647 w 16"/>
              <a:gd name="T57" fmla="*/ 2147483647 h 19"/>
              <a:gd name="T58" fmla="*/ 2147483647 w 16"/>
              <a:gd name="T59" fmla="*/ 0 h 19"/>
              <a:gd name="T60" fmla="*/ 2147483647 w 16"/>
              <a:gd name="T61" fmla="*/ 0 h 19"/>
              <a:gd name="T62" fmla="*/ 2147483647 w 16"/>
              <a:gd name="T63" fmla="*/ 0 h 19"/>
              <a:gd name="T64" fmla="*/ 2147483647 w 16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19"/>
              <a:gd name="T101" fmla="*/ 16 w 16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19">
                <a:moveTo>
                  <a:pt x="9" y="0"/>
                </a:moveTo>
                <a:lnTo>
                  <a:pt x="9" y="0"/>
                </a:lnTo>
                <a:lnTo>
                  <a:pt x="11" y="0"/>
                </a:lnTo>
                <a:lnTo>
                  <a:pt x="14" y="0"/>
                </a:lnTo>
                <a:lnTo>
                  <a:pt x="14" y="3"/>
                </a:lnTo>
                <a:lnTo>
                  <a:pt x="16" y="3"/>
                </a:lnTo>
                <a:lnTo>
                  <a:pt x="16" y="5"/>
                </a:lnTo>
                <a:lnTo>
                  <a:pt x="16" y="7"/>
                </a:lnTo>
                <a:lnTo>
                  <a:pt x="16" y="10"/>
                </a:lnTo>
                <a:lnTo>
                  <a:pt x="16" y="12"/>
                </a:lnTo>
                <a:lnTo>
                  <a:pt x="16" y="14"/>
                </a:lnTo>
                <a:lnTo>
                  <a:pt x="14" y="17"/>
                </a:lnTo>
                <a:lnTo>
                  <a:pt x="11" y="17"/>
                </a:lnTo>
                <a:lnTo>
                  <a:pt x="9" y="19"/>
                </a:lnTo>
                <a:lnTo>
                  <a:pt x="7" y="19"/>
                </a:lnTo>
                <a:lnTo>
                  <a:pt x="4" y="17"/>
                </a:lnTo>
                <a:lnTo>
                  <a:pt x="2" y="17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2" y="3"/>
                </a:lnTo>
                <a:lnTo>
                  <a:pt x="2" y="0"/>
                </a:lnTo>
                <a:lnTo>
                  <a:pt x="4" y="0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36" name="Freeform 80"/>
          <p:cNvSpPr>
            <a:spLocks/>
          </p:cNvSpPr>
          <p:nvPr/>
        </p:nvSpPr>
        <p:spPr bwMode="auto">
          <a:xfrm>
            <a:off x="5126038" y="3038475"/>
            <a:ext cx="26987" cy="30163"/>
          </a:xfrm>
          <a:custGeom>
            <a:avLst/>
            <a:gdLst>
              <a:gd name="T0" fmla="*/ 2147483647 w 17"/>
              <a:gd name="T1" fmla="*/ 0 h 19"/>
              <a:gd name="T2" fmla="*/ 2147483647 w 17"/>
              <a:gd name="T3" fmla="*/ 0 h 19"/>
              <a:gd name="T4" fmla="*/ 2147483647 w 17"/>
              <a:gd name="T5" fmla="*/ 0 h 19"/>
              <a:gd name="T6" fmla="*/ 2147483647 w 17"/>
              <a:gd name="T7" fmla="*/ 0 h 19"/>
              <a:gd name="T8" fmla="*/ 2147483647 w 17"/>
              <a:gd name="T9" fmla="*/ 2147483647 h 19"/>
              <a:gd name="T10" fmla="*/ 2147483647 w 17"/>
              <a:gd name="T11" fmla="*/ 2147483647 h 19"/>
              <a:gd name="T12" fmla="*/ 2147483647 w 17"/>
              <a:gd name="T13" fmla="*/ 2147483647 h 19"/>
              <a:gd name="T14" fmla="*/ 2147483647 w 17"/>
              <a:gd name="T15" fmla="*/ 2147483647 h 19"/>
              <a:gd name="T16" fmla="*/ 2147483647 w 17"/>
              <a:gd name="T17" fmla="*/ 2147483647 h 19"/>
              <a:gd name="T18" fmla="*/ 2147483647 w 17"/>
              <a:gd name="T19" fmla="*/ 2147483647 h 19"/>
              <a:gd name="T20" fmla="*/ 2147483647 w 17"/>
              <a:gd name="T21" fmla="*/ 2147483647 h 19"/>
              <a:gd name="T22" fmla="*/ 2147483647 w 17"/>
              <a:gd name="T23" fmla="*/ 2147483647 h 19"/>
              <a:gd name="T24" fmla="*/ 2147483647 w 17"/>
              <a:gd name="T25" fmla="*/ 2147483647 h 19"/>
              <a:gd name="T26" fmla="*/ 2147483647 w 17"/>
              <a:gd name="T27" fmla="*/ 2147483647 h 19"/>
              <a:gd name="T28" fmla="*/ 2147483647 w 17"/>
              <a:gd name="T29" fmla="*/ 2147483647 h 19"/>
              <a:gd name="T30" fmla="*/ 2147483647 w 17"/>
              <a:gd name="T31" fmla="*/ 2147483647 h 19"/>
              <a:gd name="T32" fmla="*/ 2147483647 w 17"/>
              <a:gd name="T33" fmla="*/ 2147483647 h 19"/>
              <a:gd name="T34" fmla="*/ 2147483647 w 17"/>
              <a:gd name="T35" fmla="*/ 2147483647 h 19"/>
              <a:gd name="T36" fmla="*/ 2147483647 w 17"/>
              <a:gd name="T37" fmla="*/ 2147483647 h 19"/>
              <a:gd name="T38" fmla="*/ 2147483647 w 17"/>
              <a:gd name="T39" fmla="*/ 2147483647 h 19"/>
              <a:gd name="T40" fmla="*/ 2147483647 w 17"/>
              <a:gd name="T41" fmla="*/ 2147483647 h 19"/>
              <a:gd name="T42" fmla="*/ 2147483647 w 17"/>
              <a:gd name="T43" fmla="*/ 2147483647 h 19"/>
              <a:gd name="T44" fmla="*/ 0 w 17"/>
              <a:gd name="T45" fmla="*/ 2147483647 h 19"/>
              <a:gd name="T46" fmla="*/ 0 w 17"/>
              <a:gd name="T47" fmla="*/ 2147483647 h 19"/>
              <a:gd name="T48" fmla="*/ 0 w 17"/>
              <a:gd name="T49" fmla="*/ 2147483647 h 19"/>
              <a:gd name="T50" fmla="*/ 0 w 17"/>
              <a:gd name="T51" fmla="*/ 2147483647 h 19"/>
              <a:gd name="T52" fmla="*/ 0 w 17"/>
              <a:gd name="T53" fmla="*/ 2147483647 h 19"/>
              <a:gd name="T54" fmla="*/ 2147483647 w 17"/>
              <a:gd name="T55" fmla="*/ 2147483647 h 19"/>
              <a:gd name="T56" fmla="*/ 2147483647 w 17"/>
              <a:gd name="T57" fmla="*/ 2147483647 h 19"/>
              <a:gd name="T58" fmla="*/ 2147483647 w 17"/>
              <a:gd name="T59" fmla="*/ 0 h 19"/>
              <a:gd name="T60" fmla="*/ 2147483647 w 17"/>
              <a:gd name="T61" fmla="*/ 0 h 19"/>
              <a:gd name="T62" fmla="*/ 2147483647 w 17"/>
              <a:gd name="T63" fmla="*/ 0 h 19"/>
              <a:gd name="T64" fmla="*/ 2147483647 w 17"/>
              <a:gd name="T65" fmla="*/ 0 h 1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19"/>
              <a:gd name="T101" fmla="*/ 17 w 17"/>
              <a:gd name="T102" fmla="*/ 19 h 1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19">
                <a:moveTo>
                  <a:pt x="10" y="0"/>
                </a:moveTo>
                <a:lnTo>
                  <a:pt x="10" y="0"/>
                </a:lnTo>
                <a:lnTo>
                  <a:pt x="12" y="0"/>
                </a:lnTo>
                <a:lnTo>
                  <a:pt x="14" y="0"/>
                </a:lnTo>
                <a:lnTo>
                  <a:pt x="14" y="3"/>
                </a:lnTo>
                <a:lnTo>
                  <a:pt x="17" y="3"/>
                </a:lnTo>
                <a:lnTo>
                  <a:pt x="17" y="5"/>
                </a:lnTo>
                <a:lnTo>
                  <a:pt x="17" y="7"/>
                </a:lnTo>
                <a:lnTo>
                  <a:pt x="17" y="10"/>
                </a:lnTo>
                <a:lnTo>
                  <a:pt x="17" y="12"/>
                </a:lnTo>
                <a:lnTo>
                  <a:pt x="17" y="15"/>
                </a:lnTo>
                <a:lnTo>
                  <a:pt x="14" y="15"/>
                </a:lnTo>
                <a:lnTo>
                  <a:pt x="14" y="17"/>
                </a:lnTo>
                <a:lnTo>
                  <a:pt x="12" y="17"/>
                </a:lnTo>
                <a:lnTo>
                  <a:pt x="10" y="19"/>
                </a:lnTo>
                <a:lnTo>
                  <a:pt x="7" y="19"/>
                </a:lnTo>
                <a:lnTo>
                  <a:pt x="5" y="17"/>
                </a:lnTo>
                <a:lnTo>
                  <a:pt x="3" y="15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3" y="3"/>
                </a:lnTo>
                <a:lnTo>
                  <a:pt x="5" y="0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37" name="Freeform 81"/>
          <p:cNvSpPr>
            <a:spLocks/>
          </p:cNvSpPr>
          <p:nvPr/>
        </p:nvSpPr>
        <p:spPr bwMode="auto">
          <a:xfrm>
            <a:off x="4629150" y="3121025"/>
            <a:ext cx="26988" cy="34925"/>
          </a:xfrm>
          <a:custGeom>
            <a:avLst/>
            <a:gdLst>
              <a:gd name="T0" fmla="*/ 2147483647 w 17"/>
              <a:gd name="T1" fmla="*/ 0 h 22"/>
              <a:gd name="T2" fmla="*/ 2147483647 w 17"/>
              <a:gd name="T3" fmla="*/ 2147483647 h 22"/>
              <a:gd name="T4" fmla="*/ 2147483647 w 17"/>
              <a:gd name="T5" fmla="*/ 2147483647 h 22"/>
              <a:gd name="T6" fmla="*/ 2147483647 w 17"/>
              <a:gd name="T7" fmla="*/ 2147483647 h 22"/>
              <a:gd name="T8" fmla="*/ 2147483647 w 17"/>
              <a:gd name="T9" fmla="*/ 2147483647 h 22"/>
              <a:gd name="T10" fmla="*/ 2147483647 w 17"/>
              <a:gd name="T11" fmla="*/ 2147483647 h 22"/>
              <a:gd name="T12" fmla="*/ 2147483647 w 17"/>
              <a:gd name="T13" fmla="*/ 2147483647 h 22"/>
              <a:gd name="T14" fmla="*/ 2147483647 w 17"/>
              <a:gd name="T15" fmla="*/ 2147483647 h 22"/>
              <a:gd name="T16" fmla="*/ 2147483647 w 17"/>
              <a:gd name="T17" fmla="*/ 2147483647 h 22"/>
              <a:gd name="T18" fmla="*/ 2147483647 w 17"/>
              <a:gd name="T19" fmla="*/ 2147483647 h 22"/>
              <a:gd name="T20" fmla="*/ 2147483647 w 17"/>
              <a:gd name="T21" fmla="*/ 2147483647 h 22"/>
              <a:gd name="T22" fmla="*/ 2147483647 w 17"/>
              <a:gd name="T23" fmla="*/ 2147483647 h 22"/>
              <a:gd name="T24" fmla="*/ 2147483647 w 17"/>
              <a:gd name="T25" fmla="*/ 2147483647 h 22"/>
              <a:gd name="T26" fmla="*/ 2147483647 w 17"/>
              <a:gd name="T27" fmla="*/ 2147483647 h 22"/>
              <a:gd name="T28" fmla="*/ 2147483647 w 17"/>
              <a:gd name="T29" fmla="*/ 2147483647 h 22"/>
              <a:gd name="T30" fmla="*/ 2147483647 w 17"/>
              <a:gd name="T31" fmla="*/ 2147483647 h 22"/>
              <a:gd name="T32" fmla="*/ 2147483647 w 17"/>
              <a:gd name="T33" fmla="*/ 2147483647 h 22"/>
              <a:gd name="T34" fmla="*/ 2147483647 w 17"/>
              <a:gd name="T35" fmla="*/ 2147483647 h 22"/>
              <a:gd name="T36" fmla="*/ 2147483647 w 17"/>
              <a:gd name="T37" fmla="*/ 2147483647 h 22"/>
              <a:gd name="T38" fmla="*/ 2147483647 w 17"/>
              <a:gd name="T39" fmla="*/ 2147483647 h 22"/>
              <a:gd name="T40" fmla="*/ 2147483647 w 17"/>
              <a:gd name="T41" fmla="*/ 2147483647 h 22"/>
              <a:gd name="T42" fmla="*/ 0 w 17"/>
              <a:gd name="T43" fmla="*/ 2147483647 h 22"/>
              <a:gd name="T44" fmla="*/ 0 w 17"/>
              <a:gd name="T45" fmla="*/ 2147483647 h 22"/>
              <a:gd name="T46" fmla="*/ 0 w 17"/>
              <a:gd name="T47" fmla="*/ 2147483647 h 22"/>
              <a:gd name="T48" fmla="*/ 0 w 17"/>
              <a:gd name="T49" fmla="*/ 2147483647 h 22"/>
              <a:gd name="T50" fmla="*/ 0 w 17"/>
              <a:gd name="T51" fmla="*/ 2147483647 h 22"/>
              <a:gd name="T52" fmla="*/ 0 w 17"/>
              <a:gd name="T53" fmla="*/ 2147483647 h 22"/>
              <a:gd name="T54" fmla="*/ 0 w 17"/>
              <a:gd name="T55" fmla="*/ 2147483647 h 22"/>
              <a:gd name="T56" fmla="*/ 2147483647 w 17"/>
              <a:gd name="T57" fmla="*/ 2147483647 h 22"/>
              <a:gd name="T58" fmla="*/ 2147483647 w 17"/>
              <a:gd name="T59" fmla="*/ 2147483647 h 22"/>
              <a:gd name="T60" fmla="*/ 2147483647 w 17"/>
              <a:gd name="T61" fmla="*/ 2147483647 h 22"/>
              <a:gd name="T62" fmla="*/ 2147483647 w 17"/>
              <a:gd name="T63" fmla="*/ 2147483647 h 22"/>
              <a:gd name="T64" fmla="*/ 2147483647 w 17"/>
              <a:gd name="T65" fmla="*/ 0 h 2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"/>
              <a:gd name="T100" fmla="*/ 0 h 22"/>
              <a:gd name="T101" fmla="*/ 17 w 17"/>
              <a:gd name="T102" fmla="*/ 22 h 2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" h="22">
                <a:moveTo>
                  <a:pt x="10" y="0"/>
                </a:moveTo>
                <a:lnTo>
                  <a:pt x="10" y="3"/>
                </a:lnTo>
                <a:lnTo>
                  <a:pt x="12" y="3"/>
                </a:lnTo>
                <a:lnTo>
                  <a:pt x="15" y="3"/>
                </a:lnTo>
                <a:lnTo>
                  <a:pt x="15" y="5"/>
                </a:lnTo>
                <a:lnTo>
                  <a:pt x="17" y="5"/>
                </a:lnTo>
                <a:lnTo>
                  <a:pt x="17" y="8"/>
                </a:lnTo>
                <a:lnTo>
                  <a:pt x="17" y="10"/>
                </a:lnTo>
                <a:lnTo>
                  <a:pt x="17" y="12"/>
                </a:lnTo>
                <a:lnTo>
                  <a:pt x="17" y="15"/>
                </a:lnTo>
                <a:lnTo>
                  <a:pt x="17" y="17"/>
                </a:lnTo>
                <a:lnTo>
                  <a:pt x="15" y="17"/>
                </a:lnTo>
                <a:lnTo>
                  <a:pt x="15" y="19"/>
                </a:lnTo>
                <a:lnTo>
                  <a:pt x="12" y="19"/>
                </a:lnTo>
                <a:lnTo>
                  <a:pt x="10" y="19"/>
                </a:lnTo>
                <a:lnTo>
                  <a:pt x="10" y="22"/>
                </a:lnTo>
                <a:lnTo>
                  <a:pt x="8" y="19"/>
                </a:lnTo>
                <a:lnTo>
                  <a:pt x="5" y="19"/>
                </a:lnTo>
                <a:lnTo>
                  <a:pt x="3" y="19"/>
                </a:lnTo>
                <a:lnTo>
                  <a:pt x="3" y="17"/>
                </a:lnTo>
                <a:lnTo>
                  <a:pt x="0" y="17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0" y="5"/>
                </a:lnTo>
                <a:lnTo>
                  <a:pt x="3" y="5"/>
                </a:lnTo>
                <a:lnTo>
                  <a:pt x="3" y="3"/>
                </a:lnTo>
                <a:lnTo>
                  <a:pt x="5" y="3"/>
                </a:lnTo>
                <a:lnTo>
                  <a:pt x="8" y="3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38" name="Freeform 82"/>
          <p:cNvSpPr>
            <a:spLocks/>
          </p:cNvSpPr>
          <p:nvPr/>
        </p:nvSpPr>
        <p:spPr bwMode="auto">
          <a:xfrm>
            <a:off x="5183188" y="2900363"/>
            <a:ext cx="25400" cy="33337"/>
          </a:xfrm>
          <a:custGeom>
            <a:avLst/>
            <a:gdLst>
              <a:gd name="T0" fmla="*/ 2147483647 w 16"/>
              <a:gd name="T1" fmla="*/ 0 h 21"/>
              <a:gd name="T2" fmla="*/ 2147483647 w 16"/>
              <a:gd name="T3" fmla="*/ 2147483647 h 21"/>
              <a:gd name="T4" fmla="*/ 2147483647 w 16"/>
              <a:gd name="T5" fmla="*/ 2147483647 h 21"/>
              <a:gd name="T6" fmla="*/ 2147483647 w 16"/>
              <a:gd name="T7" fmla="*/ 2147483647 h 21"/>
              <a:gd name="T8" fmla="*/ 2147483647 w 16"/>
              <a:gd name="T9" fmla="*/ 2147483647 h 21"/>
              <a:gd name="T10" fmla="*/ 2147483647 w 16"/>
              <a:gd name="T11" fmla="*/ 2147483647 h 21"/>
              <a:gd name="T12" fmla="*/ 2147483647 w 16"/>
              <a:gd name="T13" fmla="*/ 2147483647 h 21"/>
              <a:gd name="T14" fmla="*/ 2147483647 w 16"/>
              <a:gd name="T15" fmla="*/ 2147483647 h 21"/>
              <a:gd name="T16" fmla="*/ 2147483647 w 16"/>
              <a:gd name="T17" fmla="*/ 2147483647 h 21"/>
              <a:gd name="T18" fmla="*/ 2147483647 w 16"/>
              <a:gd name="T19" fmla="*/ 2147483647 h 21"/>
              <a:gd name="T20" fmla="*/ 2147483647 w 16"/>
              <a:gd name="T21" fmla="*/ 2147483647 h 21"/>
              <a:gd name="T22" fmla="*/ 2147483647 w 16"/>
              <a:gd name="T23" fmla="*/ 2147483647 h 21"/>
              <a:gd name="T24" fmla="*/ 2147483647 w 16"/>
              <a:gd name="T25" fmla="*/ 2147483647 h 21"/>
              <a:gd name="T26" fmla="*/ 2147483647 w 16"/>
              <a:gd name="T27" fmla="*/ 2147483647 h 21"/>
              <a:gd name="T28" fmla="*/ 2147483647 w 16"/>
              <a:gd name="T29" fmla="*/ 2147483647 h 21"/>
              <a:gd name="T30" fmla="*/ 2147483647 w 16"/>
              <a:gd name="T31" fmla="*/ 2147483647 h 21"/>
              <a:gd name="T32" fmla="*/ 2147483647 w 16"/>
              <a:gd name="T33" fmla="*/ 2147483647 h 21"/>
              <a:gd name="T34" fmla="*/ 2147483647 w 16"/>
              <a:gd name="T35" fmla="*/ 2147483647 h 21"/>
              <a:gd name="T36" fmla="*/ 2147483647 w 16"/>
              <a:gd name="T37" fmla="*/ 2147483647 h 21"/>
              <a:gd name="T38" fmla="*/ 2147483647 w 16"/>
              <a:gd name="T39" fmla="*/ 2147483647 h 21"/>
              <a:gd name="T40" fmla="*/ 2147483647 w 16"/>
              <a:gd name="T41" fmla="*/ 2147483647 h 21"/>
              <a:gd name="T42" fmla="*/ 0 w 16"/>
              <a:gd name="T43" fmla="*/ 2147483647 h 21"/>
              <a:gd name="T44" fmla="*/ 0 w 16"/>
              <a:gd name="T45" fmla="*/ 2147483647 h 21"/>
              <a:gd name="T46" fmla="*/ 0 w 16"/>
              <a:gd name="T47" fmla="*/ 2147483647 h 21"/>
              <a:gd name="T48" fmla="*/ 0 w 16"/>
              <a:gd name="T49" fmla="*/ 2147483647 h 21"/>
              <a:gd name="T50" fmla="*/ 0 w 16"/>
              <a:gd name="T51" fmla="*/ 2147483647 h 21"/>
              <a:gd name="T52" fmla="*/ 0 w 16"/>
              <a:gd name="T53" fmla="*/ 2147483647 h 21"/>
              <a:gd name="T54" fmla="*/ 0 w 16"/>
              <a:gd name="T55" fmla="*/ 2147483647 h 21"/>
              <a:gd name="T56" fmla="*/ 2147483647 w 16"/>
              <a:gd name="T57" fmla="*/ 2147483647 h 21"/>
              <a:gd name="T58" fmla="*/ 2147483647 w 16"/>
              <a:gd name="T59" fmla="*/ 2147483647 h 21"/>
              <a:gd name="T60" fmla="*/ 2147483647 w 16"/>
              <a:gd name="T61" fmla="*/ 2147483647 h 21"/>
              <a:gd name="T62" fmla="*/ 2147483647 w 16"/>
              <a:gd name="T63" fmla="*/ 2147483647 h 21"/>
              <a:gd name="T64" fmla="*/ 2147483647 w 16"/>
              <a:gd name="T65" fmla="*/ 0 h 2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"/>
              <a:gd name="T100" fmla="*/ 0 h 21"/>
              <a:gd name="T101" fmla="*/ 16 w 16"/>
              <a:gd name="T102" fmla="*/ 21 h 2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" h="21">
                <a:moveTo>
                  <a:pt x="9" y="0"/>
                </a:moveTo>
                <a:lnTo>
                  <a:pt x="9" y="2"/>
                </a:lnTo>
                <a:lnTo>
                  <a:pt x="12" y="2"/>
                </a:lnTo>
                <a:lnTo>
                  <a:pt x="14" y="2"/>
                </a:lnTo>
                <a:lnTo>
                  <a:pt x="14" y="4"/>
                </a:lnTo>
                <a:lnTo>
                  <a:pt x="16" y="4"/>
                </a:lnTo>
                <a:lnTo>
                  <a:pt x="16" y="7"/>
                </a:lnTo>
                <a:lnTo>
                  <a:pt x="16" y="9"/>
                </a:lnTo>
                <a:lnTo>
                  <a:pt x="16" y="11"/>
                </a:lnTo>
                <a:lnTo>
                  <a:pt x="16" y="14"/>
                </a:lnTo>
                <a:lnTo>
                  <a:pt x="16" y="16"/>
                </a:lnTo>
                <a:lnTo>
                  <a:pt x="14" y="16"/>
                </a:lnTo>
                <a:lnTo>
                  <a:pt x="14" y="19"/>
                </a:lnTo>
                <a:lnTo>
                  <a:pt x="12" y="19"/>
                </a:lnTo>
                <a:lnTo>
                  <a:pt x="9" y="19"/>
                </a:lnTo>
                <a:lnTo>
                  <a:pt x="9" y="21"/>
                </a:lnTo>
                <a:lnTo>
                  <a:pt x="7" y="19"/>
                </a:lnTo>
                <a:lnTo>
                  <a:pt x="5" y="19"/>
                </a:lnTo>
                <a:lnTo>
                  <a:pt x="2" y="16"/>
                </a:lnTo>
                <a:lnTo>
                  <a:pt x="0" y="16"/>
                </a:lnTo>
                <a:lnTo>
                  <a:pt x="0" y="14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2" y="4"/>
                </a:lnTo>
                <a:lnTo>
                  <a:pt x="5" y="2"/>
                </a:lnTo>
                <a:lnTo>
                  <a:pt x="7" y="2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139" name="Text Box 83"/>
          <p:cNvSpPr txBox="1">
            <a:spLocks noChangeArrowheads="1"/>
          </p:cNvSpPr>
          <p:nvPr/>
        </p:nvSpPr>
        <p:spPr bwMode="auto">
          <a:xfrm>
            <a:off x="457200" y="5257800"/>
            <a:ext cx="8259763" cy="1066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Calibri" pitchFamily="34" charset="0"/>
              </a:rPr>
              <a:t>From the mass of the drop and the charge on </a:t>
            </a:r>
          </a:p>
          <a:p>
            <a:r>
              <a:rPr lang="en-US" sz="3200">
                <a:latin typeface="Calibri" pitchFamily="34" charset="0"/>
              </a:rPr>
              <a:t>the plates, he calculated the charge on an electron</a:t>
            </a:r>
          </a:p>
        </p:txBody>
      </p:sp>
      <p:grpSp>
        <p:nvGrpSpPr>
          <p:cNvPr id="45140" name="Group 84"/>
          <p:cNvGrpSpPr>
            <a:grpSpLocks/>
          </p:cNvGrpSpPr>
          <p:nvPr/>
        </p:nvGrpSpPr>
        <p:grpSpPr bwMode="auto">
          <a:xfrm>
            <a:off x="7499350" y="2617788"/>
            <a:ext cx="1244600" cy="558800"/>
            <a:chOff x="4724" y="1649"/>
            <a:chExt cx="784" cy="352"/>
          </a:xfrm>
        </p:grpSpPr>
        <p:sp>
          <p:nvSpPr>
            <p:cNvPr id="45145" name="Freeform 85"/>
            <p:cNvSpPr>
              <a:spLocks/>
            </p:cNvSpPr>
            <p:nvPr/>
          </p:nvSpPr>
          <p:spPr bwMode="auto">
            <a:xfrm>
              <a:off x="4871" y="1649"/>
              <a:ext cx="637" cy="352"/>
            </a:xfrm>
            <a:custGeom>
              <a:avLst/>
              <a:gdLst>
                <a:gd name="T0" fmla="*/ 0 w 637"/>
                <a:gd name="T1" fmla="*/ 91 h 352"/>
                <a:gd name="T2" fmla="*/ 12 w 637"/>
                <a:gd name="T3" fmla="*/ 79 h 352"/>
                <a:gd name="T4" fmla="*/ 23 w 637"/>
                <a:gd name="T5" fmla="*/ 65 h 352"/>
                <a:gd name="T6" fmla="*/ 38 w 637"/>
                <a:gd name="T7" fmla="*/ 53 h 352"/>
                <a:gd name="T8" fmla="*/ 52 w 637"/>
                <a:gd name="T9" fmla="*/ 41 h 352"/>
                <a:gd name="T10" fmla="*/ 85 w 637"/>
                <a:gd name="T11" fmla="*/ 22 h 352"/>
                <a:gd name="T12" fmla="*/ 135 w 637"/>
                <a:gd name="T13" fmla="*/ 25 h 352"/>
                <a:gd name="T14" fmla="*/ 295 w 637"/>
                <a:gd name="T15" fmla="*/ 123 h 352"/>
                <a:gd name="T16" fmla="*/ 433 w 637"/>
                <a:gd name="T17" fmla="*/ 19 h 352"/>
                <a:gd name="T18" fmla="*/ 490 w 637"/>
                <a:gd name="T19" fmla="*/ 8 h 352"/>
                <a:gd name="T20" fmla="*/ 516 w 637"/>
                <a:gd name="T21" fmla="*/ 20 h 352"/>
                <a:gd name="T22" fmla="*/ 540 w 637"/>
                <a:gd name="T23" fmla="*/ 32 h 352"/>
                <a:gd name="T24" fmla="*/ 561 w 637"/>
                <a:gd name="T25" fmla="*/ 48 h 352"/>
                <a:gd name="T26" fmla="*/ 580 w 637"/>
                <a:gd name="T27" fmla="*/ 62 h 352"/>
                <a:gd name="T28" fmla="*/ 597 w 637"/>
                <a:gd name="T29" fmla="*/ 81 h 352"/>
                <a:gd name="T30" fmla="*/ 611 w 637"/>
                <a:gd name="T31" fmla="*/ 98 h 352"/>
                <a:gd name="T32" fmla="*/ 623 w 637"/>
                <a:gd name="T33" fmla="*/ 117 h 352"/>
                <a:gd name="T34" fmla="*/ 630 w 637"/>
                <a:gd name="T35" fmla="*/ 138 h 352"/>
                <a:gd name="T36" fmla="*/ 635 w 637"/>
                <a:gd name="T37" fmla="*/ 160 h 352"/>
                <a:gd name="T38" fmla="*/ 637 w 637"/>
                <a:gd name="T39" fmla="*/ 179 h 352"/>
                <a:gd name="T40" fmla="*/ 635 w 637"/>
                <a:gd name="T41" fmla="*/ 200 h 352"/>
                <a:gd name="T42" fmla="*/ 630 w 637"/>
                <a:gd name="T43" fmla="*/ 221 h 352"/>
                <a:gd name="T44" fmla="*/ 623 w 637"/>
                <a:gd name="T45" fmla="*/ 243 h 352"/>
                <a:gd name="T46" fmla="*/ 611 w 637"/>
                <a:gd name="T47" fmla="*/ 262 h 352"/>
                <a:gd name="T48" fmla="*/ 597 w 637"/>
                <a:gd name="T49" fmla="*/ 278 h 352"/>
                <a:gd name="T50" fmla="*/ 580 w 637"/>
                <a:gd name="T51" fmla="*/ 297 h 352"/>
                <a:gd name="T52" fmla="*/ 561 w 637"/>
                <a:gd name="T53" fmla="*/ 311 h 352"/>
                <a:gd name="T54" fmla="*/ 540 w 637"/>
                <a:gd name="T55" fmla="*/ 328 h 352"/>
                <a:gd name="T56" fmla="*/ 516 w 637"/>
                <a:gd name="T57" fmla="*/ 340 h 352"/>
                <a:gd name="T58" fmla="*/ 490 w 637"/>
                <a:gd name="T59" fmla="*/ 352 h 352"/>
                <a:gd name="T60" fmla="*/ 427 w 637"/>
                <a:gd name="T61" fmla="*/ 337 h 352"/>
                <a:gd name="T62" fmla="*/ 297 w 637"/>
                <a:gd name="T63" fmla="*/ 264 h 352"/>
                <a:gd name="T64" fmla="*/ 133 w 637"/>
                <a:gd name="T65" fmla="*/ 322 h 352"/>
                <a:gd name="T66" fmla="*/ 64 w 637"/>
                <a:gd name="T67" fmla="*/ 326 h 352"/>
                <a:gd name="T68" fmla="*/ 35 w 637"/>
                <a:gd name="T69" fmla="*/ 304 h 352"/>
                <a:gd name="T70" fmla="*/ 12 w 637"/>
                <a:gd name="T71" fmla="*/ 280 h 352"/>
                <a:gd name="T72" fmla="*/ 0 w 637"/>
                <a:gd name="T73" fmla="*/ 91 h 35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37"/>
                <a:gd name="T112" fmla="*/ 0 h 352"/>
                <a:gd name="T113" fmla="*/ 637 w 637"/>
                <a:gd name="T114" fmla="*/ 352 h 35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37" h="352">
                  <a:moveTo>
                    <a:pt x="0" y="91"/>
                  </a:moveTo>
                  <a:lnTo>
                    <a:pt x="12" y="79"/>
                  </a:lnTo>
                  <a:lnTo>
                    <a:pt x="23" y="65"/>
                  </a:lnTo>
                  <a:lnTo>
                    <a:pt x="38" y="53"/>
                  </a:lnTo>
                  <a:lnTo>
                    <a:pt x="52" y="41"/>
                  </a:lnTo>
                  <a:lnTo>
                    <a:pt x="85" y="22"/>
                  </a:lnTo>
                  <a:cubicBezTo>
                    <a:pt x="85" y="22"/>
                    <a:pt x="100" y="8"/>
                    <a:pt x="135" y="25"/>
                  </a:cubicBezTo>
                  <a:cubicBezTo>
                    <a:pt x="170" y="42"/>
                    <a:pt x="241" y="128"/>
                    <a:pt x="295" y="123"/>
                  </a:cubicBezTo>
                  <a:cubicBezTo>
                    <a:pt x="345" y="122"/>
                    <a:pt x="401" y="38"/>
                    <a:pt x="433" y="19"/>
                  </a:cubicBezTo>
                  <a:cubicBezTo>
                    <a:pt x="465" y="0"/>
                    <a:pt x="476" y="8"/>
                    <a:pt x="490" y="8"/>
                  </a:cubicBezTo>
                  <a:lnTo>
                    <a:pt x="516" y="20"/>
                  </a:lnTo>
                  <a:lnTo>
                    <a:pt x="540" y="32"/>
                  </a:lnTo>
                  <a:lnTo>
                    <a:pt x="561" y="48"/>
                  </a:lnTo>
                  <a:lnTo>
                    <a:pt x="580" y="62"/>
                  </a:lnTo>
                  <a:lnTo>
                    <a:pt x="597" y="81"/>
                  </a:lnTo>
                  <a:lnTo>
                    <a:pt x="611" y="98"/>
                  </a:lnTo>
                  <a:lnTo>
                    <a:pt x="623" y="117"/>
                  </a:lnTo>
                  <a:lnTo>
                    <a:pt x="630" y="138"/>
                  </a:lnTo>
                  <a:lnTo>
                    <a:pt x="635" y="160"/>
                  </a:lnTo>
                  <a:lnTo>
                    <a:pt x="637" y="179"/>
                  </a:lnTo>
                  <a:lnTo>
                    <a:pt x="635" y="200"/>
                  </a:lnTo>
                  <a:lnTo>
                    <a:pt x="630" y="221"/>
                  </a:lnTo>
                  <a:lnTo>
                    <a:pt x="623" y="243"/>
                  </a:lnTo>
                  <a:lnTo>
                    <a:pt x="611" y="262"/>
                  </a:lnTo>
                  <a:lnTo>
                    <a:pt x="597" y="278"/>
                  </a:lnTo>
                  <a:lnTo>
                    <a:pt x="580" y="297"/>
                  </a:lnTo>
                  <a:lnTo>
                    <a:pt x="561" y="311"/>
                  </a:lnTo>
                  <a:lnTo>
                    <a:pt x="540" y="328"/>
                  </a:lnTo>
                  <a:lnTo>
                    <a:pt x="516" y="340"/>
                  </a:lnTo>
                  <a:lnTo>
                    <a:pt x="490" y="352"/>
                  </a:lnTo>
                  <a:cubicBezTo>
                    <a:pt x="490" y="352"/>
                    <a:pt x="459" y="352"/>
                    <a:pt x="427" y="337"/>
                  </a:cubicBezTo>
                  <a:cubicBezTo>
                    <a:pt x="395" y="322"/>
                    <a:pt x="346" y="267"/>
                    <a:pt x="297" y="264"/>
                  </a:cubicBezTo>
                  <a:cubicBezTo>
                    <a:pt x="242" y="257"/>
                    <a:pt x="172" y="312"/>
                    <a:pt x="133" y="322"/>
                  </a:cubicBezTo>
                  <a:cubicBezTo>
                    <a:pt x="94" y="332"/>
                    <a:pt x="80" y="329"/>
                    <a:pt x="64" y="326"/>
                  </a:cubicBezTo>
                  <a:lnTo>
                    <a:pt x="35" y="304"/>
                  </a:lnTo>
                  <a:lnTo>
                    <a:pt x="12" y="28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46" name="Freeform 86"/>
            <p:cNvSpPr>
              <a:spLocks/>
            </p:cNvSpPr>
            <p:nvPr/>
          </p:nvSpPr>
          <p:spPr bwMode="auto">
            <a:xfrm>
              <a:off x="4724" y="1742"/>
              <a:ext cx="462" cy="211"/>
            </a:xfrm>
            <a:custGeom>
              <a:avLst/>
              <a:gdLst>
                <a:gd name="T0" fmla="*/ 147 w 462"/>
                <a:gd name="T1" fmla="*/ 0 h 211"/>
                <a:gd name="T2" fmla="*/ 123 w 462"/>
                <a:gd name="T3" fmla="*/ 19 h 211"/>
                <a:gd name="T4" fmla="*/ 95 w 462"/>
                <a:gd name="T5" fmla="*/ 36 h 211"/>
                <a:gd name="T6" fmla="*/ 66 w 462"/>
                <a:gd name="T7" fmla="*/ 48 h 211"/>
                <a:gd name="T8" fmla="*/ 40 w 462"/>
                <a:gd name="T9" fmla="*/ 59 h 211"/>
                <a:gd name="T10" fmla="*/ 35 w 462"/>
                <a:gd name="T11" fmla="*/ 62 h 211"/>
                <a:gd name="T12" fmla="*/ 28 w 462"/>
                <a:gd name="T13" fmla="*/ 62 h 211"/>
                <a:gd name="T14" fmla="*/ 16 w 462"/>
                <a:gd name="T15" fmla="*/ 64 h 211"/>
                <a:gd name="T16" fmla="*/ 0 w 462"/>
                <a:gd name="T17" fmla="*/ 67 h 211"/>
                <a:gd name="T18" fmla="*/ 2 w 462"/>
                <a:gd name="T19" fmla="*/ 90 h 211"/>
                <a:gd name="T20" fmla="*/ 5 w 462"/>
                <a:gd name="T21" fmla="*/ 105 h 211"/>
                <a:gd name="T22" fmla="*/ 2 w 462"/>
                <a:gd name="T23" fmla="*/ 119 h 211"/>
                <a:gd name="T24" fmla="*/ 0 w 462"/>
                <a:gd name="T25" fmla="*/ 147 h 211"/>
                <a:gd name="T26" fmla="*/ 9 w 462"/>
                <a:gd name="T27" fmla="*/ 147 h 211"/>
                <a:gd name="T28" fmla="*/ 19 w 462"/>
                <a:gd name="T29" fmla="*/ 147 h 211"/>
                <a:gd name="T30" fmla="*/ 31 w 462"/>
                <a:gd name="T31" fmla="*/ 150 h 211"/>
                <a:gd name="T32" fmla="*/ 45 w 462"/>
                <a:gd name="T33" fmla="*/ 152 h 211"/>
                <a:gd name="T34" fmla="*/ 71 w 462"/>
                <a:gd name="T35" fmla="*/ 159 h 211"/>
                <a:gd name="T36" fmla="*/ 104 w 462"/>
                <a:gd name="T37" fmla="*/ 169 h 211"/>
                <a:gd name="T38" fmla="*/ 137 w 462"/>
                <a:gd name="T39" fmla="*/ 183 h 211"/>
                <a:gd name="T40" fmla="*/ 168 w 462"/>
                <a:gd name="T41" fmla="*/ 199 h 211"/>
                <a:gd name="T42" fmla="*/ 201 w 462"/>
                <a:gd name="T43" fmla="*/ 211 h 211"/>
                <a:gd name="T44" fmla="*/ 232 w 462"/>
                <a:gd name="T45" fmla="*/ 209 h 211"/>
                <a:gd name="T46" fmla="*/ 260 w 462"/>
                <a:gd name="T47" fmla="*/ 199 h 211"/>
                <a:gd name="T48" fmla="*/ 291 w 462"/>
                <a:gd name="T49" fmla="*/ 190 h 211"/>
                <a:gd name="T50" fmla="*/ 348 w 462"/>
                <a:gd name="T51" fmla="*/ 171 h 211"/>
                <a:gd name="T52" fmla="*/ 412 w 462"/>
                <a:gd name="T53" fmla="*/ 145 h 211"/>
                <a:gd name="T54" fmla="*/ 455 w 462"/>
                <a:gd name="T55" fmla="*/ 114 h 211"/>
                <a:gd name="T56" fmla="*/ 462 w 462"/>
                <a:gd name="T57" fmla="*/ 100 h 211"/>
                <a:gd name="T58" fmla="*/ 455 w 462"/>
                <a:gd name="T59" fmla="*/ 88 h 211"/>
                <a:gd name="T60" fmla="*/ 419 w 462"/>
                <a:gd name="T61" fmla="*/ 67 h 211"/>
                <a:gd name="T62" fmla="*/ 384 w 462"/>
                <a:gd name="T63" fmla="*/ 52 h 211"/>
                <a:gd name="T64" fmla="*/ 306 w 462"/>
                <a:gd name="T65" fmla="*/ 31 h 211"/>
                <a:gd name="T66" fmla="*/ 225 w 462"/>
                <a:gd name="T67" fmla="*/ 17 h 211"/>
                <a:gd name="T68" fmla="*/ 149 w 462"/>
                <a:gd name="T69" fmla="*/ 0 h 2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2"/>
                <a:gd name="T106" fmla="*/ 0 h 211"/>
                <a:gd name="T107" fmla="*/ 462 w 462"/>
                <a:gd name="T108" fmla="*/ 211 h 2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2" h="211">
                  <a:moveTo>
                    <a:pt x="149" y="0"/>
                  </a:moveTo>
                  <a:lnTo>
                    <a:pt x="147" y="0"/>
                  </a:lnTo>
                  <a:lnTo>
                    <a:pt x="135" y="10"/>
                  </a:lnTo>
                  <a:lnTo>
                    <a:pt x="123" y="19"/>
                  </a:lnTo>
                  <a:lnTo>
                    <a:pt x="109" y="29"/>
                  </a:lnTo>
                  <a:lnTo>
                    <a:pt x="95" y="36"/>
                  </a:lnTo>
                  <a:lnTo>
                    <a:pt x="80" y="43"/>
                  </a:lnTo>
                  <a:lnTo>
                    <a:pt x="66" y="48"/>
                  </a:lnTo>
                  <a:lnTo>
                    <a:pt x="54" y="55"/>
                  </a:lnTo>
                  <a:lnTo>
                    <a:pt x="40" y="59"/>
                  </a:lnTo>
                  <a:lnTo>
                    <a:pt x="38" y="59"/>
                  </a:lnTo>
                  <a:lnTo>
                    <a:pt x="35" y="62"/>
                  </a:lnTo>
                  <a:lnTo>
                    <a:pt x="33" y="62"/>
                  </a:lnTo>
                  <a:lnTo>
                    <a:pt x="28" y="62"/>
                  </a:lnTo>
                  <a:lnTo>
                    <a:pt x="24" y="64"/>
                  </a:lnTo>
                  <a:lnTo>
                    <a:pt x="16" y="64"/>
                  </a:lnTo>
                  <a:lnTo>
                    <a:pt x="9" y="64"/>
                  </a:lnTo>
                  <a:lnTo>
                    <a:pt x="0" y="67"/>
                  </a:lnTo>
                  <a:lnTo>
                    <a:pt x="2" y="78"/>
                  </a:lnTo>
                  <a:lnTo>
                    <a:pt x="2" y="90"/>
                  </a:lnTo>
                  <a:lnTo>
                    <a:pt x="2" y="97"/>
                  </a:lnTo>
                  <a:lnTo>
                    <a:pt x="5" y="105"/>
                  </a:lnTo>
                  <a:lnTo>
                    <a:pt x="2" y="112"/>
                  </a:lnTo>
                  <a:lnTo>
                    <a:pt x="2" y="119"/>
                  </a:lnTo>
                  <a:lnTo>
                    <a:pt x="0" y="131"/>
                  </a:lnTo>
                  <a:lnTo>
                    <a:pt x="0" y="147"/>
                  </a:lnTo>
                  <a:lnTo>
                    <a:pt x="5" y="147"/>
                  </a:lnTo>
                  <a:lnTo>
                    <a:pt x="9" y="147"/>
                  </a:lnTo>
                  <a:lnTo>
                    <a:pt x="14" y="147"/>
                  </a:lnTo>
                  <a:lnTo>
                    <a:pt x="19" y="147"/>
                  </a:lnTo>
                  <a:lnTo>
                    <a:pt x="24" y="150"/>
                  </a:lnTo>
                  <a:lnTo>
                    <a:pt x="31" y="150"/>
                  </a:lnTo>
                  <a:lnTo>
                    <a:pt x="38" y="152"/>
                  </a:lnTo>
                  <a:lnTo>
                    <a:pt x="45" y="152"/>
                  </a:lnTo>
                  <a:lnTo>
                    <a:pt x="57" y="157"/>
                  </a:lnTo>
                  <a:lnTo>
                    <a:pt x="71" y="159"/>
                  </a:lnTo>
                  <a:lnTo>
                    <a:pt x="88" y="164"/>
                  </a:lnTo>
                  <a:lnTo>
                    <a:pt x="104" y="169"/>
                  </a:lnTo>
                  <a:lnTo>
                    <a:pt x="121" y="176"/>
                  </a:lnTo>
                  <a:lnTo>
                    <a:pt x="137" y="183"/>
                  </a:lnTo>
                  <a:lnTo>
                    <a:pt x="154" y="190"/>
                  </a:lnTo>
                  <a:lnTo>
                    <a:pt x="168" y="199"/>
                  </a:lnTo>
                  <a:lnTo>
                    <a:pt x="185" y="206"/>
                  </a:lnTo>
                  <a:lnTo>
                    <a:pt x="201" y="211"/>
                  </a:lnTo>
                  <a:lnTo>
                    <a:pt x="215" y="211"/>
                  </a:lnTo>
                  <a:lnTo>
                    <a:pt x="232" y="209"/>
                  </a:lnTo>
                  <a:lnTo>
                    <a:pt x="246" y="204"/>
                  </a:lnTo>
                  <a:lnTo>
                    <a:pt x="260" y="199"/>
                  </a:lnTo>
                  <a:lnTo>
                    <a:pt x="277" y="195"/>
                  </a:lnTo>
                  <a:lnTo>
                    <a:pt x="291" y="190"/>
                  </a:lnTo>
                  <a:lnTo>
                    <a:pt x="320" y="183"/>
                  </a:lnTo>
                  <a:lnTo>
                    <a:pt x="348" y="171"/>
                  </a:lnTo>
                  <a:lnTo>
                    <a:pt x="381" y="159"/>
                  </a:lnTo>
                  <a:lnTo>
                    <a:pt x="412" y="145"/>
                  </a:lnTo>
                  <a:lnTo>
                    <a:pt x="436" y="128"/>
                  </a:lnTo>
                  <a:lnTo>
                    <a:pt x="455" y="114"/>
                  </a:lnTo>
                  <a:lnTo>
                    <a:pt x="460" y="107"/>
                  </a:lnTo>
                  <a:lnTo>
                    <a:pt x="462" y="100"/>
                  </a:lnTo>
                  <a:lnTo>
                    <a:pt x="460" y="93"/>
                  </a:lnTo>
                  <a:lnTo>
                    <a:pt x="455" y="88"/>
                  </a:lnTo>
                  <a:lnTo>
                    <a:pt x="438" y="76"/>
                  </a:lnTo>
                  <a:lnTo>
                    <a:pt x="419" y="67"/>
                  </a:lnTo>
                  <a:lnTo>
                    <a:pt x="403" y="59"/>
                  </a:lnTo>
                  <a:lnTo>
                    <a:pt x="384" y="52"/>
                  </a:lnTo>
                  <a:lnTo>
                    <a:pt x="346" y="41"/>
                  </a:lnTo>
                  <a:lnTo>
                    <a:pt x="306" y="31"/>
                  </a:lnTo>
                  <a:lnTo>
                    <a:pt x="265" y="24"/>
                  </a:lnTo>
                  <a:lnTo>
                    <a:pt x="225" y="17"/>
                  </a:lnTo>
                  <a:lnTo>
                    <a:pt x="187" y="1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47" name="Freeform 87"/>
            <p:cNvSpPr>
              <a:spLocks/>
            </p:cNvSpPr>
            <p:nvPr/>
          </p:nvSpPr>
          <p:spPr bwMode="auto">
            <a:xfrm>
              <a:off x="4724" y="1742"/>
              <a:ext cx="462" cy="211"/>
            </a:xfrm>
            <a:custGeom>
              <a:avLst/>
              <a:gdLst>
                <a:gd name="T0" fmla="*/ 147 w 462"/>
                <a:gd name="T1" fmla="*/ 0 h 211"/>
                <a:gd name="T2" fmla="*/ 123 w 462"/>
                <a:gd name="T3" fmla="*/ 19 h 211"/>
                <a:gd name="T4" fmla="*/ 95 w 462"/>
                <a:gd name="T5" fmla="*/ 36 h 211"/>
                <a:gd name="T6" fmla="*/ 66 w 462"/>
                <a:gd name="T7" fmla="*/ 48 h 211"/>
                <a:gd name="T8" fmla="*/ 40 w 462"/>
                <a:gd name="T9" fmla="*/ 59 h 211"/>
                <a:gd name="T10" fmla="*/ 35 w 462"/>
                <a:gd name="T11" fmla="*/ 62 h 211"/>
                <a:gd name="T12" fmla="*/ 28 w 462"/>
                <a:gd name="T13" fmla="*/ 62 h 211"/>
                <a:gd name="T14" fmla="*/ 16 w 462"/>
                <a:gd name="T15" fmla="*/ 64 h 211"/>
                <a:gd name="T16" fmla="*/ 0 w 462"/>
                <a:gd name="T17" fmla="*/ 67 h 211"/>
                <a:gd name="T18" fmla="*/ 2 w 462"/>
                <a:gd name="T19" fmla="*/ 90 h 211"/>
                <a:gd name="T20" fmla="*/ 5 w 462"/>
                <a:gd name="T21" fmla="*/ 105 h 211"/>
                <a:gd name="T22" fmla="*/ 2 w 462"/>
                <a:gd name="T23" fmla="*/ 119 h 211"/>
                <a:gd name="T24" fmla="*/ 0 w 462"/>
                <a:gd name="T25" fmla="*/ 147 h 211"/>
                <a:gd name="T26" fmla="*/ 9 w 462"/>
                <a:gd name="T27" fmla="*/ 147 h 211"/>
                <a:gd name="T28" fmla="*/ 19 w 462"/>
                <a:gd name="T29" fmla="*/ 147 h 211"/>
                <a:gd name="T30" fmla="*/ 31 w 462"/>
                <a:gd name="T31" fmla="*/ 150 h 211"/>
                <a:gd name="T32" fmla="*/ 45 w 462"/>
                <a:gd name="T33" fmla="*/ 152 h 211"/>
                <a:gd name="T34" fmla="*/ 71 w 462"/>
                <a:gd name="T35" fmla="*/ 159 h 211"/>
                <a:gd name="T36" fmla="*/ 104 w 462"/>
                <a:gd name="T37" fmla="*/ 169 h 211"/>
                <a:gd name="T38" fmla="*/ 137 w 462"/>
                <a:gd name="T39" fmla="*/ 183 h 211"/>
                <a:gd name="T40" fmla="*/ 168 w 462"/>
                <a:gd name="T41" fmla="*/ 199 h 211"/>
                <a:gd name="T42" fmla="*/ 201 w 462"/>
                <a:gd name="T43" fmla="*/ 211 h 211"/>
                <a:gd name="T44" fmla="*/ 232 w 462"/>
                <a:gd name="T45" fmla="*/ 209 h 211"/>
                <a:gd name="T46" fmla="*/ 260 w 462"/>
                <a:gd name="T47" fmla="*/ 199 h 211"/>
                <a:gd name="T48" fmla="*/ 291 w 462"/>
                <a:gd name="T49" fmla="*/ 190 h 211"/>
                <a:gd name="T50" fmla="*/ 348 w 462"/>
                <a:gd name="T51" fmla="*/ 171 h 211"/>
                <a:gd name="T52" fmla="*/ 412 w 462"/>
                <a:gd name="T53" fmla="*/ 145 h 211"/>
                <a:gd name="T54" fmla="*/ 455 w 462"/>
                <a:gd name="T55" fmla="*/ 114 h 211"/>
                <a:gd name="T56" fmla="*/ 462 w 462"/>
                <a:gd name="T57" fmla="*/ 100 h 211"/>
                <a:gd name="T58" fmla="*/ 455 w 462"/>
                <a:gd name="T59" fmla="*/ 88 h 211"/>
                <a:gd name="T60" fmla="*/ 419 w 462"/>
                <a:gd name="T61" fmla="*/ 67 h 211"/>
                <a:gd name="T62" fmla="*/ 384 w 462"/>
                <a:gd name="T63" fmla="*/ 52 h 211"/>
                <a:gd name="T64" fmla="*/ 306 w 462"/>
                <a:gd name="T65" fmla="*/ 31 h 211"/>
                <a:gd name="T66" fmla="*/ 225 w 462"/>
                <a:gd name="T67" fmla="*/ 17 h 211"/>
                <a:gd name="T68" fmla="*/ 149 w 462"/>
                <a:gd name="T69" fmla="*/ 0 h 2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2"/>
                <a:gd name="T106" fmla="*/ 0 h 211"/>
                <a:gd name="T107" fmla="*/ 462 w 462"/>
                <a:gd name="T108" fmla="*/ 211 h 2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2" h="211">
                  <a:moveTo>
                    <a:pt x="149" y="0"/>
                  </a:moveTo>
                  <a:lnTo>
                    <a:pt x="147" y="0"/>
                  </a:lnTo>
                  <a:lnTo>
                    <a:pt x="135" y="10"/>
                  </a:lnTo>
                  <a:lnTo>
                    <a:pt x="123" y="19"/>
                  </a:lnTo>
                  <a:lnTo>
                    <a:pt x="109" y="29"/>
                  </a:lnTo>
                  <a:lnTo>
                    <a:pt x="95" y="36"/>
                  </a:lnTo>
                  <a:lnTo>
                    <a:pt x="80" y="43"/>
                  </a:lnTo>
                  <a:lnTo>
                    <a:pt x="66" y="48"/>
                  </a:lnTo>
                  <a:lnTo>
                    <a:pt x="54" y="55"/>
                  </a:lnTo>
                  <a:lnTo>
                    <a:pt x="40" y="59"/>
                  </a:lnTo>
                  <a:lnTo>
                    <a:pt x="38" y="59"/>
                  </a:lnTo>
                  <a:lnTo>
                    <a:pt x="35" y="62"/>
                  </a:lnTo>
                  <a:lnTo>
                    <a:pt x="33" y="62"/>
                  </a:lnTo>
                  <a:lnTo>
                    <a:pt x="28" y="62"/>
                  </a:lnTo>
                  <a:lnTo>
                    <a:pt x="24" y="64"/>
                  </a:lnTo>
                  <a:lnTo>
                    <a:pt x="16" y="64"/>
                  </a:lnTo>
                  <a:lnTo>
                    <a:pt x="9" y="64"/>
                  </a:lnTo>
                  <a:lnTo>
                    <a:pt x="0" y="67"/>
                  </a:lnTo>
                  <a:lnTo>
                    <a:pt x="2" y="78"/>
                  </a:lnTo>
                  <a:lnTo>
                    <a:pt x="2" y="90"/>
                  </a:lnTo>
                  <a:lnTo>
                    <a:pt x="2" y="97"/>
                  </a:lnTo>
                  <a:lnTo>
                    <a:pt x="5" y="105"/>
                  </a:lnTo>
                  <a:lnTo>
                    <a:pt x="2" y="112"/>
                  </a:lnTo>
                  <a:lnTo>
                    <a:pt x="2" y="119"/>
                  </a:lnTo>
                  <a:lnTo>
                    <a:pt x="0" y="131"/>
                  </a:lnTo>
                  <a:lnTo>
                    <a:pt x="0" y="147"/>
                  </a:lnTo>
                  <a:lnTo>
                    <a:pt x="5" y="147"/>
                  </a:lnTo>
                  <a:lnTo>
                    <a:pt x="9" y="147"/>
                  </a:lnTo>
                  <a:lnTo>
                    <a:pt x="14" y="147"/>
                  </a:lnTo>
                  <a:lnTo>
                    <a:pt x="19" y="147"/>
                  </a:lnTo>
                  <a:lnTo>
                    <a:pt x="24" y="150"/>
                  </a:lnTo>
                  <a:lnTo>
                    <a:pt x="31" y="150"/>
                  </a:lnTo>
                  <a:lnTo>
                    <a:pt x="38" y="152"/>
                  </a:lnTo>
                  <a:lnTo>
                    <a:pt x="45" y="152"/>
                  </a:lnTo>
                  <a:lnTo>
                    <a:pt x="57" y="157"/>
                  </a:lnTo>
                  <a:lnTo>
                    <a:pt x="71" y="159"/>
                  </a:lnTo>
                  <a:lnTo>
                    <a:pt x="88" y="164"/>
                  </a:lnTo>
                  <a:lnTo>
                    <a:pt x="104" y="169"/>
                  </a:lnTo>
                  <a:lnTo>
                    <a:pt x="121" y="176"/>
                  </a:lnTo>
                  <a:lnTo>
                    <a:pt x="137" y="183"/>
                  </a:lnTo>
                  <a:lnTo>
                    <a:pt x="154" y="190"/>
                  </a:lnTo>
                  <a:lnTo>
                    <a:pt x="168" y="199"/>
                  </a:lnTo>
                  <a:lnTo>
                    <a:pt x="185" y="206"/>
                  </a:lnTo>
                  <a:lnTo>
                    <a:pt x="201" y="211"/>
                  </a:lnTo>
                  <a:lnTo>
                    <a:pt x="215" y="211"/>
                  </a:lnTo>
                  <a:lnTo>
                    <a:pt x="232" y="209"/>
                  </a:lnTo>
                  <a:lnTo>
                    <a:pt x="246" y="204"/>
                  </a:lnTo>
                  <a:lnTo>
                    <a:pt x="260" y="199"/>
                  </a:lnTo>
                  <a:lnTo>
                    <a:pt x="277" y="195"/>
                  </a:lnTo>
                  <a:lnTo>
                    <a:pt x="291" y="190"/>
                  </a:lnTo>
                  <a:lnTo>
                    <a:pt x="320" y="183"/>
                  </a:lnTo>
                  <a:lnTo>
                    <a:pt x="348" y="171"/>
                  </a:lnTo>
                  <a:lnTo>
                    <a:pt x="381" y="159"/>
                  </a:lnTo>
                  <a:lnTo>
                    <a:pt x="412" y="145"/>
                  </a:lnTo>
                  <a:lnTo>
                    <a:pt x="436" y="128"/>
                  </a:lnTo>
                  <a:lnTo>
                    <a:pt x="455" y="114"/>
                  </a:lnTo>
                  <a:lnTo>
                    <a:pt x="460" y="107"/>
                  </a:lnTo>
                  <a:lnTo>
                    <a:pt x="462" y="100"/>
                  </a:lnTo>
                  <a:lnTo>
                    <a:pt x="460" y="93"/>
                  </a:lnTo>
                  <a:lnTo>
                    <a:pt x="455" y="88"/>
                  </a:lnTo>
                  <a:lnTo>
                    <a:pt x="438" y="76"/>
                  </a:lnTo>
                  <a:lnTo>
                    <a:pt x="419" y="67"/>
                  </a:lnTo>
                  <a:lnTo>
                    <a:pt x="403" y="59"/>
                  </a:lnTo>
                  <a:lnTo>
                    <a:pt x="384" y="52"/>
                  </a:lnTo>
                  <a:lnTo>
                    <a:pt x="346" y="41"/>
                  </a:lnTo>
                  <a:lnTo>
                    <a:pt x="306" y="31"/>
                  </a:lnTo>
                  <a:lnTo>
                    <a:pt x="265" y="24"/>
                  </a:lnTo>
                  <a:lnTo>
                    <a:pt x="225" y="17"/>
                  </a:lnTo>
                  <a:lnTo>
                    <a:pt x="187" y="10"/>
                  </a:lnTo>
                  <a:lnTo>
                    <a:pt x="14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141" name="Text Box 88"/>
          <p:cNvSpPr txBox="1">
            <a:spLocks noChangeArrowheads="1"/>
          </p:cNvSpPr>
          <p:nvPr/>
        </p:nvSpPr>
        <p:spPr bwMode="auto">
          <a:xfrm>
            <a:off x="5029200" y="4114800"/>
            <a:ext cx="609600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+</a:t>
            </a:r>
          </a:p>
        </p:txBody>
      </p:sp>
      <p:sp>
        <p:nvSpPr>
          <p:cNvPr id="45142" name="Text Box 89"/>
          <p:cNvSpPr txBox="1">
            <a:spLocks noChangeArrowheads="1"/>
          </p:cNvSpPr>
          <p:nvPr/>
        </p:nvSpPr>
        <p:spPr bwMode="auto">
          <a:xfrm>
            <a:off x="3581400" y="4038600"/>
            <a:ext cx="609600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+</a:t>
            </a:r>
          </a:p>
        </p:txBody>
      </p:sp>
      <p:sp>
        <p:nvSpPr>
          <p:cNvPr id="45143" name="Text Box 90"/>
          <p:cNvSpPr txBox="1">
            <a:spLocks noChangeArrowheads="1"/>
          </p:cNvSpPr>
          <p:nvPr/>
        </p:nvSpPr>
        <p:spPr bwMode="auto">
          <a:xfrm>
            <a:off x="4953000" y="3124200"/>
            <a:ext cx="609600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-</a:t>
            </a:r>
          </a:p>
        </p:txBody>
      </p:sp>
      <p:sp>
        <p:nvSpPr>
          <p:cNvPr id="45144" name="Text Box 91"/>
          <p:cNvSpPr txBox="1">
            <a:spLocks noChangeArrowheads="1"/>
          </p:cNvSpPr>
          <p:nvPr/>
        </p:nvSpPr>
        <p:spPr bwMode="auto">
          <a:xfrm>
            <a:off x="3657600" y="3124200"/>
            <a:ext cx="609600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-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opper chloride solut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563143">
            <a:off x="4190092" y="1803292"/>
            <a:ext cx="3496049" cy="26112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Reactions—The Rearrangement of Atoms</a:t>
            </a:r>
            <a:endParaRPr lang="en-US" dirty="0"/>
          </a:p>
        </p:txBody>
      </p:sp>
      <p:sp>
        <p:nvSpPr>
          <p:cNvPr id="209922" name="AutoShape 2" descr="photo.JPG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 descr="Copper oxid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188115">
            <a:off x="2066339" y="2754699"/>
            <a:ext cx="3548517" cy="2650436"/>
          </a:xfrm>
          <a:prstGeom prst="rect">
            <a:avLst/>
          </a:prstGeom>
        </p:spPr>
      </p:pic>
      <p:pic>
        <p:nvPicPr>
          <p:cNvPr id="7" name="Content Placeholder 6" descr="copper hydroxide.JPG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 rot="6628947">
            <a:off x="526117" y="2044427"/>
            <a:ext cx="2778159" cy="2075045"/>
          </a:xfrm>
        </p:spPr>
      </p:pic>
      <p:pic>
        <p:nvPicPr>
          <p:cNvPr id="10" name="Picture 9" descr="Reaction with aluminum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373043">
            <a:off x="5952554" y="3522984"/>
            <a:ext cx="3348050" cy="2500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Rutherford’s Experiment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80010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ea typeface="ＭＳ Ｐゴシック" pitchFamily="34" charset="-128"/>
              </a:rPr>
              <a:t>Ernest Rutherford  English physicist. (1910)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a typeface="ＭＳ Ｐゴシック" pitchFamily="34" charset="-128"/>
              </a:rPr>
              <a:t>Believed the plum pudding model of the atom was correct.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a typeface="ＭＳ Ｐゴシック" pitchFamily="34" charset="-128"/>
              </a:rPr>
              <a:t>Wanted to see how big they are.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a typeface="ＭＳ Ｐゴシック" pitchFamily="34" charset="-128"/>
              </a:rPr>
              <a:t>Used radioactivity.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a typeface="ＭＳ Ｐゴシック" pitchFamily="34" charset="-128"/>
              </a:rPr>
              <a:t>Alpha particles - positively charged pieces given off by uranium.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a typeface="ＭＳ Ｐゴシック" pitchFamily="34" charset="-128"/>
              </a:rPr>
              <a:t>Shot them at gold foil which can be made a few atoms thick.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Rutherford’s experiment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When the alpha particles hit a florescent screen, it glows.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Here’s what it looked like (pg 72)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676400"/>
            <a:ext cx="6429375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901700" y="825500"/>
            <a:ext cx="1235075" cy="1092200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latin typeface="Calibri" pitchFamily="34" charset="0"/>
              </a:rPr>
              <a:t>Lead block</a:t>
            </a:r>
          </a:p>
        </p:txBody>
      </p:sp>
      <p:sp>
        <p:nvSpPr>
          <p:cNvPr id="48132" name="Line 4"/>
          <p:cNvSpPr>
            <a:spLocks noChangeShapeType="1"/>
          </p:cNvSpPr>
          <p:nvPr/>
        </p:nvSpPr>
        <p:spPr bwMode="auto">
          <a:xfrm>
            <a:off x="1371600" y="1905000"/>
            <a:ext cx="457200" cy="83820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2720975" y="954088"/>
            <a:ext cx="1641475" cy="592137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Uranium</a:t>
            </a:r>
          </a:p>
        </p:txBody>
      </p:sp>
      <p:sp>
        <p:nvSpPr>
          <p:cNvPr id="48134" name="Line 6"/>
          <p:cNvSpPr>
            <a:spLocks noChangeShapeType="1"/>
          </p:cNvSpPr>
          <p:nvPr/>
        </p:nvSpPr>
        <p:spPr bwMode="auto">
          <a:xfrm flipH="1">
            <a:off x="2209800" y="1524000"/>
            <a:ext cx="1066800" cy="205740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4778375" y="2325688"/>
            <a:ext cx="1766888" cy="592137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Gold Foil</a:t>
            </a:r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5616575" y="511175"/>
            <a:ext cx="1693863" cy="835025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Flourescent </a:t>
            </a:r>
          </a:p>
          <a:p>
            <a:pPr algn="ctr"/>
            <a:r>
              <a:rPr lang="en-US">
                <a:latin typeface="Calibri" pitchFamily="34" charset="0"/>
              </a:rPr>
              <a:t>Screen</a:t>
            </a:r>
          </a:p>
        </p:txBody>
      </p:sp>
      <p:sp>
        <p:nvSpPr>
          <p:cNvPr id="48137" name="Line 9"/>
          <p:cNvSpPr>
            <a:spLocks noChangeShapeType="1"/>
          </p:cNvSpPr>
          <p:nvPr/>
        </p:nvSpPr>
        <p:spPr bwMode="auto">
          <a:xfrm flipH="1">
            <a:off x="6400800" y="1371600"/>
            <a:ext cx="228600" cy="53340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He Expected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The alpha particles to pass through without changing direction very much.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Because…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The positive charges were spread out evenly. Alone they were not enough to stop the alpha particles.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0150" y="1695450"/>
            <a:ext cx="6429375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1828800" y="685800"/>
            <a:ext cx="609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latin typeface="Calibri" pitchFamily="34" charset="0"/>
              </a:rPr>
              <a:t>What he expected</a:t>
            </a:r>
          </a:p>
        </p:txBody>
      </p:sp>
      <p:sp>
        <p:nvSpPr>
          <p:cNvPr id="67588" name="Line 4"/>
          <p:cNvSpPr>
            <a:spLocks noChangeShapeType="1"/>
          </p:cNvSpPr>
          <p:nvPr/>
        </p:nvSpPr>
        <p:spPr bwMode="auto">
          <a:xfrm>
            <a:off x="2743200" y="3657600"/>
            <a:ext cx="2895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7589" name="Line 5"/>
          <p:cNvSpPr>
            <a:spLocks noChangeShapeType="1"/>
          </p:cNvSpPr>
          <p:nvPr/>
        </p:nvSpPr>
        <p:spPr bwMode="auto">
          <a:xfrm>
            <a:off x="5867400" y="3657600"/>
            <a:ext cx="1524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 animBg="1"/>
      <p:bldP spid="6758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1219200" y="914400"/>
            <a:ext cx="4953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latin typeface="Calibri" pitchFamily="34" charset="0"/>
              </a:rPr>
              <a:t>Because</a:t>
            </a:r>
          </a:p>
        </p:txBody>
      </p:sp>
      <p:sp>
        <p:nvSpPr>
          <p:cNvPr id="51203" name="Oval 3"/>
          <p:cNvSpPr>
            <a:spLocks noChangeArrowheads="1"/>
          </p:cNvSpPr>
          <p:nvPr/>
        </p:nvSpPr>
        <p:spPr bwMode="auto">
          <a:xfrm>
            <a:off x="3587750" y="1987550"/>
            <a:ext cx="3187700" cy="3187700"/>
          </a:xfrm>
          <a:prstGeom prst="ellipse">
            <a:avLst/>
          </a:prstGeom>
          <a:gradFill rotWithShape="0">
            <a:gsLst>
              <a:gs pos="0">
                <a:srgbClr val="1D3C00"/>
              </a:gs>
              <a:gs pos="100000">
                <a:srgbClr val="60C900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204" name="Oval 4"/>
          <p:cNvSpPr>
            <a:spLocks noChangeArrowheads="1"/>
          </p:cNvSpPr>
          <p:nvPr/>
        </p:nvSpPr>
        <p:spPr bwMode="auto">
          <a:xfrm>
            <a:off x="4502150" y="2520950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205" name="Line 5"/>
          <p:cNvSpPr>
            <a:spLocks noChangeShapeType="1"/>
          </p:cNvSpPr>
          <p:nvPr/>
        </p:nvSpPr>
        <p:spPr bwMode="auto">
          <a:xfrm>
            <a:off x="4572000" y="2743200"/>
            <a:ext cx="3048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1206" name="Oval 6"/>
          <p:cNvSpPr>
            <a:spLocks noChangeArrowheads="1"/>
          </p:cNvSpPr>
          <p:nvPr/>
        </p:nvSpPr>
        <p:spPr bwMode="auto">
          <a:xfrm>
            <a:off x="5797550" y="3663950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207" name="Line 7"/>
          <p:cNvSpPr>
            <a:spLocks noChangeShapeType="1"/>
          </p:cNvSpPr>
          <p:nvPr/>
        </p:nvSpPr>
        <p:spPr bwMode="auto">
          <a:xfrm>
            <a:off x="5867400" y="3886200"/>
            <a:ext cx="3048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1208" name="Oval 8"/>
          <p:cNvSpPr>
            <a:spLocks noChangeArrowheads="1"/>
          </p:cNvSpPr>
          <p:nvPr/>
        </p:nvSpPr>
        <p:spPr bwMode="auto">
          <a:xfrm>
            <a:off x="4044950" y="3816350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209" name="Line 9"/>
          <p:cNvSpPr>
            <a:spLocks noChangeShapeType="1"/>
          </p:cNvSpPr>
          <p:nvPr/>
        </p:nvSpPr>
        <p:spPr bwMode="auto">
          <a:xfrm>
            <a:off x="4114800" y="4038600"/>
            <a:ext cx="3048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1210" name="Oval 10"/>
          <p:cNvSpPr>
            <a:spLocks noChangeArrowheads="1"/>
          </p:cNvSpPr>
          <p:nvPr/>
        </p:nvSpPr>
        <p:spPr bwMode="auto">
          <a:xfrm>
            <a:off x="5568950" y="2673350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211" name="Line 11"/>
          <p:cNvSpPr>
            <a:spLocks noChangeShapeType="1"/>
          </p:cNvSpPr>
          <p:nvPr/>
        </p:nvSpPr>
        <p:spPr bwMode="auto">
          <a:xfrm>
            <a:off x="5638800" y="2895600"/>
            <a:ext cx="3048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1212" name="Oval 12"/>
          <p:cNvSpPr>
            <a:spLocks noChangeArrowheads="1"/>
          </p:cNvSpPr>
          <p:nvPr/>
        </p:nvSpPr>
        <p:spPr bwMode="auto">
          <a:xfrm>
            <a:off x="5111750" y="4425950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213" name="Line 13"/>
          <p:cNvSpPr>
            <a:spLocks noChangeShapeType="1"/>
          </p:cNvSpPr>
          <p:nvPr/>
        </p:nvSpPr>
        <p:spPr bwMode="auto">
          <a:xfrm>
            <a:off x="5181600" y="4648200"/>
            <a:ext cx="3048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9646" name="Line 14"/>
          <p:cNvSpPr>
            <a:spLocks noChangeShapeType="1"/>
          </p:cNvSpPr>
          <p:nvPr/>
        </p:nvSpPr>
        <p:spPr bwMode="auto">
          <a:xfrm>
            <a:off x="762000" y="3581400"/>
            <a:ext cx="7696200" cy="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1219200" y="914400"/>
            <a:ext cx="6477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latin typeface="Calibri" pitchFamily="34" charset="0"/>
              </a:rPr>
              <a:t>Because, he thought the mass was evenly distributed in the atom</a:t>
            </a:r>
          </a:p>
        </p:txBody>
      </p:sp>
      <p:sp>
        <p:nvSpPr>
          <p:cNvPr id="52227" name="Oval 3"/>
          <p:cNvSpPr>
            <a:spLocks noChangeArrowheads="1"/>
          </p:cNvSpPr>
          <p:nvPr/>
        </p:nvSpPr>
        <p:spPr bwMode="auto">
          <a:xfrm>
            <a:off x="3587750" y="1987550"/>
            <a:ext cx="3187700" cy="3187700"/>
          </a:xfrm>
          <a:prstGeom prst="ellipse">
            <a:avLst/>
          </a:prstGeom>
          <a:gradFill rotWithShape="0">
            <a:gsLst>
              <a:gs pos="0">
                <a:srgbClr val="1D3C00"/>
              </a:gs>
              <a:gs pos="100000">
                <a:srgbClr val="60C900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2228" name="Oval 4"/>
          <p:cNvSpPr>
            <a:spLocks noChangeArrowheads="1"/>
          </p:cNvSpPr>
          <p:nvPr/>
        </p:nvSpPr>
        <p:spPr bwMode="auto">
          <a:xfrm>
            <a:off x="4502150" y="2520950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2229" name="Line 5"/>
          <p:cNvSpPr>
            <a:spLocks noChangeShapeType="1"/>
          </p:cNvSpPr>
          <p:nvPr/>
        </p:nvSpPr>
        <p:spPr bwMode="auto">
          <a:xfrm>
            <a:off x="4572000" y="2743200"/>
            <a:ext cx="3048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2230" name="Oval 6"/>
          <p:cNvSpPr>
            <a:spLocks noChangeArrowheads="1"/>
          </p:cNvSpPr>
          <p:nvPr/>
        </p:nvSpPr>
        <p:spPr bwMode="auto">
          <a:xfrm>
            <a:off x="5797550" y="3663950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2231" name="Line 7"/>
          <p:cNvSpPr>
            <a:spLocks noChangeShapeType="1"/>
          </p:cNvSpPr>
          <p:nvPr/>
        </p:nvSpPr>
        <p:spPr bwMode="auto">
          <a:xfrm>
            <a:off x="5867400" y="3886200"/>
            <a:ext cx="3048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2232" name="Oval 8"/>
          <p:cNvSpPr>
            <a:spLocks noChangeArrowheads="1"/>
          </p:cNvSpPr>
          <p:nvPr/>
        </p:nvSpPr>
        <p:spPr bwMode="auto">
          <a:xfrm>
            <a:off x="4044950" y="3816350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2233" name="Line 9"/>
          <p:cNvSpPr>
            <a:spLocks noChangeShapeType="1"/>
          </p:cNvSpPr>
          <p:nvPr/>
        </p:nvSpPr>
        <p:spPr bwMode="auto">
          <a:xfrm>
            <a:off x="4114800" y="4038600"/>
            <a:ext cx="3048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2234" name="Oval 10"/>
          <p:cNvSpPr>
            <a:spLocks noChangeArrowheads="1"/>
          </p:cNvSpPr>
          <p:nvPr/>
        </p:nvSpPr>
        <p:spPr bwMode="auto">
          <a:xfrm>
            <a:off x="5568950" y="2673350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2235" name="Line 11"/>
          <p:cNvSpPr>
            <a:spLocks noChangeShapeType="1"/>
          </p:cNvSpPr>
          <p:nvPr/>
        </p:nvSpPr>
        <p:spPr bwMode="auto">
          <a:xfrm>
            <a:off x="5638800" y="2895600"/>
            <a:ext cx="3048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2236" name="Oval 12"/>
          <p:cNvSpPr>
            <a:spLocks noChangeArrowheads="1"/>
          </p:cNvSpPr>
          <p:nvPr/>
        </p:nvSpPr>
        <p:spPr bwMode="auto">
          <a:xfrm>
            <a:off x="5111750" y="4425950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2237" name="Line 13"/>
          <p:cNvSpPr>
            <a:spLocks noChangeShapeType="1"/>
          </p:cNvSpPr>
          <p:nvPr/>
        </p:nvSpPr>
        <p:spPr bwMode="auto">
          <a:xfrm>
            <a:off x="5181600" y="4648200"/>
            <a:ext cx="3048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2238" name="Line 14"/>
          <p:cNvSpPr>
            <a:spLocks noChangeShapeType="1"/>
          </p:cNvSpPr>
          <p:nvPr/>
        </p:nvSpPr>
        <p:spPr bwMode="auto">
          <a:xfrm>
            <a:off x="762000" y="3581400"/>
            <a:ext cx="7696200" cy="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990600" y="914400"/>
            <a:ext cx="39624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latin typeface="Calibri" pitchFamily="34" charset="0"/>
              </a:rPr>
              <a:t>Because, he thought the mass was evenly distributed in the atom</a:t>
            </a:r>
          </a:p>
        </p:txBody>
      </p:sp>
      <p:grpSp>
        <p:nvGrpSpPr>
          <p:cNvPr id="53251" name="Group 14"/>
          <p:cNvGrpSpPr>
            <a:grpSpLocks/>
          </p:cNvGrpSpPr>
          <p:nvPr/>
        </p:nvGrpSpPr>
        <p:grpSpPr bwMode="auto">
          <a:xfrm>
            <a:off x="4806950" y="1225550"/>
            <a:ext cx="1892300" cy="1892300"/>
            <a:chOff x="3028" y="772"/>
            <a:chExt cx="1192" cy="1192"/>
          </a:xfrm>
        </p:grpSpPr>
        <p:sp>
          <p:nvSpPr>
            <p:cNvPr id="53304" name="Oval 3"/>
            <p:cNvSpPr>
              <a:spLocks noChangeArrowheads="1"/>
            </p:cNvSpPr>
            <p:nvPr/>
          </p:nvSpPr>
          <p:spPr bwMode="auto">
            <a:xfrm>
              <a:off x="3028" y="772"/>
              <a:ext cx="1192" cy="1192"/>
            </a:xfrm>
            <a:prstGeom prst="ellipse">
              <a:avLst/>
            </a:prstGeom>
            <a:gradFill rotWithShape="0">
              <a:gsLst>
                <a:gs pos="0">
                  <a:srgbClr val="1D3C00"/>
                </a:gs>
                <a:gs pos="100000">
                  <a:srgbClr val="60C9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305" name="Oval 4"/>
            <p:cNvSpPr>
              <a:spLocks noChangeArrowheads="1"/>
            </p:cNvSpPr>
            <p:nvPr/>
          </p:nvSpPr>
          <p:spPr bwMode="auto">
            <a:xfrm>
              <a:off x="3371" y="972"/>
              <a:ext cx="164" cy="16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306" name="Line 5"/>
            <p:cNvSpPr>
              <a:spLocks noChangeShapeType="1"/>
            </p:cNvSpPr>
            <p:nvPr/>
          </p:nvSpPr>
          <p:spPr bwMode="auto">
            <a:xfrm>
              <a:off x="3396" y="1053"/>
              <a:ext cx="113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07" name="Oval 6"/>
            <p:cNvSpPr>
              <a:spLocks noChangeArrowheads="1"/>
            </p:cNvSpPr>
            <p:nvPr/>
          </p:nvSpPr>
          <p:spPr bwMode="auto">
            <a:xfrm>
              <a:off x="3856" y="1400"/>
              <a:ext cx="164" cy="16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308" name="Line 7"/>
            <p:cNvSpPr>
              <a:spLocks noChangeShapeType="1"/>
            </p:cNvSpPr>
            <p:nvPr/>
          </p:nvSpPr>
          <p:spPr bwMode="auto">
            <a:xfrm>
              <a:off x="3881" y="1483"/>
              <a:ext cx="115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09" name="Oval 8"/>
            <p:cNvSpPr>
              <a:spLocks noChangeArrowheads="1"/>
            </p:cNvSpPr>
            <p:nvPr/>
          </p:nvSpPr>
          <p:spPr bwMode="auto">
            <a:xfrm>
              <a:off x="3200" y="1457"/>
              <a:ext cx="163" cy="16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310" name="Line 9"/>
            <p:cNvSpPr>
              <a:spLocks noChangeShapeType="1"/>
            </p:cNvSpPr>
            <p:nvPr/>
          </p:nvSpPr>
          <p:spPr bwMode="auto">
            <a:xfrm>
              <a:off x="3224" y="1540"/>
              <a:ext cx="115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11" name="Oval 10"/>
            <p:cNvSpPr>
              <a:spLocks noChangeArrowheads="1"/>
            </p:cNvSpPr>
            <p:nvPr/>
          </p:nvSpPr>
          <p:spPr bwMode="auto">
            <a:xfrm>
              <a:off x="3771" y="1029"/>
              <a:ext cx="164" cy="163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312" name="Line 11"/>
            <p:cNvSpPr>
              <a:spLocks noChangeShapeType="1"/>
            </p:cNvSpPr>
            <p:nvPr/>
          </p:nvSpPr>
          <p:spPr bwMode="auto">
            <a:xfrm>
              <a:off x="3796" y="1111"/>
              <a:ext cx="113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13" name="Oval 12"/>
            <p:cNvSpPr>
              <a:spLocks noChangeArrowheads="1"/>
            </p:cNvSpPr>
            <p:nvPr/>
          </p:nvSpPr>
          <p:spPr bwMode="auto">
            <a:xfrm>
              <a:off x="3600" y="1687"/>
              <a:ext cx="163" cy="162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314" name="Line 13"/>
            <p:cNvSpPr>
              <a:spLocks noChangeShapeType="1"/>
            </p:cNvSpPr>
            <p:nvPr/>
          </p:nvSpPr>
          <p:spPr bwMode="auto">
            <a:xfrm>
              <a:off x="3624" y="1768"/>
              <a:ext cx="115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3252" name="Group 26"/>
          <p:cNvGrpSpPr>
            <a:grpSpLocks/>
          </p:cNvGrpSpPr>
          <p:nvPr/>
        </p:nvGrpSpPr>
        <p:grpSpPr bwMode="auto">
          <a:xfrm>
            <a:off x="6483350" y="82550"/>
            <a:ext cx="1892300" cy="1892300"/>
            <a:chOff x="4084" y="52"/>
            <a:chExt cx="1192" cy="1192"/>
          </a:xfrm>
        </p:grpSpPr>
        <p:sp>
          <p:nvSpPr>
            <p:cNvPr id="53293" name="Oval 15"/>
            <p:cNvSpPr>
              <a:spLocks noChangeArrowheads="1"/>
            </p:cNvSpPr>
            <p:nvPr/>
          </p:nvSpPr>
          <p:spPr bwMode="auto">
            <a:xfrm>
              <a:off x="4084" y="52"/>
              <a:ext cx="1192" cy="1192"/>
            </a:xfrm>
            <a:prstGeom prst="ellipse">
              <a:avLst/>
            </a:prstGeom>
            <a:gradFill rotWithShape="0">
              <a:gsLst>
                <a:gs pos="0">
                  <a:srgbClr val="1D3C00"/>
                </a:gs>
                <a:gs pos="100000">
                  <a:srgbClr val="60C9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94" name="Oval 16"/>
            <p:cNvSpPr>
              <a:spLocks noChangeArrowheads="1"/>
            </p:cNvSpPr>
            <p:nvPr/>
          </p:nvSpPr>
          <p:spPr bwMode="auto">
            <a:xfrm>
              <a:off x="4427" y="252"/>
              <a:ext cx="164" cy="16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95" name="Line 17"/>
            <p:cNvSpPr>
              <a:spLocks noChangeShapeType="1"/>
            </p:cNvSpPr>
            <p:nvPr/>
          </p:nvSpPr>
          <p:spPr bwMode="auto">
            <a:xfrm>
              <a:off x="4452" y="333"/>
              <a:ext cx="113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96" name="Oval 18"/>
            <p:cNvSpPr>
              <a:spLocks noChangeArrowheads="1"/>
            </p:cNvSpPr>
            <p:nvPr/>
          </p:nvSpPr>
          <p:spPr bwMode="auto">
            <a:xfrm>
              <a:off x="4912" y="680"/>
              <a:ext cx="164" cy="16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97" name="Line 19"/>
            <p:cNvSpPr>
              <a:spLocks noChangeShapeType="1"/>
            </p:cNvSpPr>
            <p:nvPr/>
          </p:nvSpPr>
          <p:spPr bwMode="auto">
            <a:xfrm>
              <a:off x="4937" y="763"/>
              <a:ext cx="115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98" name="Oval 20"/>
            <p:cNvSpPr>
              <a:spLocks noChangeArrowheads="1"/>
            </p:cNvSpPr>
            <p:nvPr/>
          </p:nvSpPr>
          <p:spPr bwMode="auto">
            <a:xfrm>
              <a:off x="4256" y="737"/>
              <a:ext cx="163" cy="16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99" name="Line 21"/>
            <p:cNvSpPr>
              <a:spLocks noChangeShapeType="1"/>
            </p:cNvSpPr>
            <p:nvPr/>
          </p:nvSpPr>
          <p:spPr bwMode="auto">
            <a:xfrm>
              <a:off x="4280" y="820"/>
              <a:ext cx="115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00" name="Oval 22"/>
            <p:cNvSpPr>
              <a:spLocks noChangeArrowheads="1"/>
            </p:cNvSpPr>
            <p:nvPr/>
          </p:nvSpPr>
          <p:spPr bwMode="auto">
            <a:xfrm>
              <a:off x="4827" y="309"/>
              <a:ext cx="164" cy="163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301" name="Line 23"/>
            <p:cNvSpPr>
              <a:spLocks noChangeShapeType="1"/>
            </p:cNvSpPr>
            <p:nvPr/>
          </p:nvSpPr>
          <p:spPr bwMode="auto">
            <a:xfrm>
              <a:off x="4852" y="391"/>
              <a:ext cx="113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02" name="Oval 24"/>
            <p:cNvSpPr>
              <a:spLocks noChangeArrowheads="1"/>
            </p:cNvSpPr>
            <p:nvPr/>
          </p:nvSpPr>
          <p:spPr bwMode="auto">
            <a:xfrm>
              <a:off x="4656" y="967"/>
              <a:ext cx="163" cy="162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303" name="Line 25"/>
            <p:cNvSpPr>
              <a:spLocks noChangeShapeType="1"/>
            </p:cNvSpPr>
            <p:nvPr/>
          </p:nvSpPr>
          <p:spPr bwMode="auto">
            <a:xfrm>
              <a:off x="4680" y="1048"/>
              <a:ext cx="115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3253" name="Group 38"/>
          <p:cNvGrpSpPr>
            <a:grpSpLocks/>
          </p:cNvGrpSpPr>
          <p:nvPr/>
        </p:nvGrpSpPr>
        <p:grpSpPr bwMode="auto">
          <a:xfrm>
            <a:off x="6559550" y="2063750"/>
            <a:ext cx="1892300" cy="1892300"/>
            <a:chOff x="4132" y="1300"/>
            <a:chExt cx="1192" cy="1192"/>
          </a:xfrm>
        </p:grpSpPr>
        <p:sp>
          <p:nvSpPr>
            <p:cNvPr id="53282" name="Oval 27"/>
            <p:cNvSpPr>
              <a:spLocks noChangeArrowheads="1"/>
            </p:cNvSpPr>
            <p:nvPr/>
          </p:nvSpPr>
          <p:spPr bwMode="auto">
            <a:xfrm>
              <a:off x="4132" y="1300"/>
              <a:ext cx="1192" cy="1192"/>
            </a:xfrm>
            <a:prstGeom prst="ellipse">
              <a:avLst/>
            </a:prstGeom>
            <a:gradFill rotWithShape="0">
              <a:gsLst>
                <a:gs pos="0">
                  <a:srgbClr val="1D3C00"/>
                </a:gs>
                <a:gs pos="100000">
                  <a:srgbClr val="60C9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83" name="Oval 28"/>
            <p:cNvSpPr>
              <a:spLocks noChangeArrowheads="1"/>
            </p:cNvSpPr>
            <p:nvPr/>
          </p:nvSpPr>
          <p:spPr bwMode="auto">
            <a:xfrm>
              <a:off x="4475" y="1500"/>
              <a:ext cx="164" cy="16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84" name="Line 29"/>
            <p:cNvSpPr>
              <a:spLocks noChangeShapeType="1"/>
            </p:cNvSpPr>
            <p:nvPr/>
          </p:nvSpPr>
          <p:spPr bwMode="auto">
            <a:xfrm>
              <a:off x="4500" y="1581"/>
              <a:ext cx="113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85" name="Oval 30"/>
            <p:cNvSpPr>
              <a:spLocks noChangeArrowheads="1"/>
            </p:cNvSpPr>
            <p:nvPr/>
          </p:nvSpPr>
          <p:spPr bwMode="auto">
            <a:xfrm>
              <a:off x="4960" y="1928"/>
              <a:ext cx="164" cy="16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86" name="Line 31"/>
            <p:cNvSpPr>
              <a:spLocks noChangeShapeType="1"/>
            </p:cNvSpPr>
            <p:nvPr/>
          </p:nvSpPr>
          <p:spPr bwMode="auto">
            <a:xfrm>
              <a:off x="4985" y="2011"/>
              <a:ext cx="115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87" name="Oval 32"/>
            <p:cNvSpPr>
              <a:spLocks noChangeArrowheads="1"/>
            </p:cNvSpPr>
            <p:nvPr/>
          </p:nvSpPr>
          <p:spPr bwMode="auto">
            <a:xfrm>
              <a:off x="4304" y="1985"/>
              <a:ext cx="163" cy="16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88" name="Line 33"/>
            <p:cNvSpPr>
              <a:spLocks noChangeShapeType="1"/>
            </p:cNvSpPr>
            <p:nvPr/>
          </p:nvSpPr>
          <p:spPr bwMode="auto">
            <a:xfrm>
              <a:off x="4328" y="2068"/>
              <a:ext cx="115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89" name="Oval 34"/>
            <p:cNvSpPr>
              <a:spLocks noChangeArrowheads="1"/>
            </p:cNvSpPr>
            <p:nvPr/>
          </p:nvSpPr>
          <p:spPr bwMode="auto">
            <a:xfrm>
              <a:off x="4875" y="1557"/>
              <a:ext cx="164" cy="163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90" name="Line 35"/>
            <p:cNvSpPr>
              <a:spLocks noChangeShapeType="1"/>
            </p:cNvSpPr>
            <p:nvPr/>
          </p:nvSpPr>
          <p:spPr bwMode="auto">
            <a:xfrm>
              <a:off x="4900" y="1639"/>
              <a:ext cx="113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91" name="Oval 36"/>
            <p:cNvSpPr>
              <a:spLocks noChangeArrowheads="1"/>
            </p:cNvSpPr>
            <p:nvPr/>
          </p:nvSpPr>
          <p:spPr bwMode="auto">
            <a:xfrm>
              <a:off x="4704" y="2215"/>
              <a:ext cx="163" cy="162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92" name="Line 37"/>
            <p:cNvSpPr>
              <a:spLocks noChangeShapeType="1"/>
            </p:cNvSpPr>
            <p:nvPr/>
          </p:nvSpPr>
          <p:spPr bwMode="auto">
            <a:xfrm>
              <a:off x="4728" y="2296"/>
              <a:ext cx="115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3254" name="Group 50"/>
          <p:cNvGrpSpPr>
            <a:grpSpLocks/>
          </p:cNvGrpSpPr>
          <p:nvPr/>
        </p:nvGrpSpPr>
        <p:grpSpPr bwMode="auto">
          <a:xfrm>
            <a:off x="6635750" y="4044950"/>
            <a:ext cx="1892300" cy="1892300"/>
            <a:chOff x="4180" y="2548"/>
            <a:chExt cx="1192" cy="1192"/>
          </a:xfrm>
        </p:grpSpPr>
        <p:sp>
          <p:nvSpPr>
            <p:cNvPr id="53271" name="Oval 39"/>
            <p:cNvSpPr>
              <a:spLocks noChangeArrowheads="1"/>
            </p:cNvSpPr>
            <p:nvPr/>
          </p:nvSpPr>
          <p:spPr bwMode="auto">
            <a:xfrm>
              <a:off x="4180" y="2548"/>
              <a:ext cx="1192" cy="1192"/>
            </a:xfrm>
            <a:prstGeom prst="ellipse">
              <a:avLst/>
            </a:prstGeom>
            <a:gradFill rotWithShape="0">
              <a:gsLst>
                <a:gs pos="0">
                  <a:srgbClr val="1D3C00"/>
                </a:gs>
                <a:gs pos="100000">
                  <a:srgbClr val="60C9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72" name="Oval 40"/>
            <p:cNvSpPr>
              <a:spLocks noChangeArrowheads="1"/>
            </p:cNvSpPr>
            <p:nvPr/>
          </p:nvSpPr>
          <p:spPr bwMode="auto">
            <a:xfrm>
              <a:off x="4523" y="2748"/>
              <a:ext cx="164" cy="16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73" name="Line 41"/>
            <p:cNvSpPr>
              <a:spLocks noChangeShapeType="1"/>
            </p:cNvSpPr>
            <p:nvPr/>
          </p:nvSpPr>
          <p:spPr bwMode="auto">
            <a:xfrm>
              <a:off x="4548" y="2829"/>
              <a:ext cx="113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4" name="Oval 42"/>
            <p:cNvSpPr>
              <a:spLocks noChangeArrowheads="1"/>
            </p:cNvSpPr>
            <p:nvPr/>
          </p:nvSpPr>
          <p:spPr bwMode="auto">
            <a:xfrm>
              <a:off x="5008" y="3176"/>
              <a:ext cx="164" cy="16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75" name="Line 43"/>
            <p:cNvSpPr>
              <a:spLocks noChangeShapeType="1"/>
            </p:cNvSpPr>
            <p:nvPr/>
          </p:nvSpPr>
          <p:spPr bwMode="auto">
            <a:xfrm>
              <a:off x="5033" y="3259"/>
              <a:ext cx="115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6" name="Oval 44"/>
            <p:cNvSpPr>
              <a:spLocks noChangeArrowheads="1"/>
            </p:cNvSpPr>
            <p:nvPr/>
          </p:nvSpPr>
          <p:spPr bwMode="auto">
            <a:xfrm>
              <a:off x="4352" y="3233"/>
              <a:ext cx="163" cy="16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77" name="Line 45"/>
            <p:cNvSpPr>
              <a:spLocks noChangeShapeType="1"/>
            </p:cNvSpPr>
            <p:nvPr/>
          </p:nvSpPr>
          <p:spPr bwMode="auto">
            <a:xfrm>
              <a:off x="4376" y="3316"/>
              <a:ext cx="115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8" name="Oval 46"/>
            <p:cNvSpPr>
              <a:spLocks noChangeArrowheads="1"/>
            </p:cNvSpPr>
            <p:nvPr/>
          </p:nvSpPr>
          <p:spPr bwMode="auto">
            <a:xfrm>
              <a:off x="4923" y="2805"/>
              <a:ext cx="164" cy="163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79" name="Line 47"/>
            <p:cNvSpPr>
              <a:spLocks noChangeShapeType="1"/>
            </p:cNvSpPr>
            <p:nvPr/>
          </p:nvSpPr>
          <p:spPr bwMode="auto">
            <a:xfrm>
              <a:off x="4948" y="2887"/>
              <a:ext cx="113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80" name="Oval 48"/>
            <p:cNvSpPr>
              <a:spLocks noChangeArrowheads="1"/>
            </p:cNvSpPr>
            <p:nvPr/>
          </p:nvSpPr>
          <p:spPr bwMode="auto">
            <a:xfrm>
              <a:off x="4752" y="3463"/>
              <a:ext cx="163" cy="162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81" name="Line 49"/>
            <p:cNvSpPr>
              <a:spLocks noChangeShapeType="1"/>
            </p:cNvSpPr>
            <p:nvPr/>
          </p:nvSpPr>
          <p:spPr bwMode="auto">
            <a:xfrm>
              <a:off x="4776" y="3544"/>
              <a:ext cx="115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3255" name="Group 62"/>
          <p:cNvGrpSpPr>
            <a:grpSpLocks/>
          </p:cNvGrpSpPr>
          <p:nvPr/>
        </p:nvGrpSpPr>
        <p:grpSpPr bwMode="auto">
          <a:xfrm>
            <a:off x="4883150" y="3282950"/>
            <a:ext cx="1892300" cy="1892300"/>
            <a:chOff x="3076" y="2068"/>
            <a:chExt cx="1192" cy="1192"/>
          </a:xfrm>
        </p:grpSpPr>
        <p:sp>
          <p:nvSpPr>
            <p:cNvPr id="53260" name="Oval 51"/>
            <p:cNvSpPr>
              <a:spLocks noChangeArrowheads="1"/>
            </p:cNvSpPr>
            <p:nvPr/>
          </p:nvSpPr>
          <p:spPr bwMode="auto">
            <a:xfrm>
              <a:off x="3076" y="2068"/>
              <a:ext cx="1192" cy="1192"/>
            </a:xfrm>
            <a:prstGeom prst="ellipse">
              <a:avLst/>
            </a:prstGeom>
            <a:gradFill rotWithShape="0">
              <a:gsLst>
                <a:gs pos="0">
                  <a:srgbClr val="1D3C00"/>
                </a:gs>
                <a:gs pos="100000">
                  <a:srgbClr val="60C9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61" name="Oval 52"/>
            <p:cNvSpPr>
              <a:spLocks noChangeArrowheads="1"/>
            </p:cNvSpPr>
            <p:nvPr/>
          </p:nvSpPr>
          <p:spPr bwMode="auto">
            <a:xfrm>
              <a:off x="3419" y="2268"/>
              <a:ext cx="164" cy="16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62" name="Line 53"/>
            <p:cNvSpPr>
              <a:spLocks noChangeShapeType="1"/>
            </p:cNvSpPr>
            <p:nvPr/>
          </p:nvSpPr>
          <p:spPr bwMode="auto">
            <a:xfrm>
              <a:off x="3444" y="2349"/>
              <a:ext cx="113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63" name="Oval 54"/>
            <p:cNvSpPr>
              <a:spLocks noChangeArrowheads="1"/>
            </p:cNvSpPr>
            <p:nvPr/>
          </p:nvSpPr>
          <p:spPr bwMode="auto">
            <a:xfrm>
              <a:off x="3904" y="2696"/>
              <a:ext cx="164" cy="16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64" name="Line 55"/>
            <p:cNvSpPr>
              <a:spLocks noChangeShapeType="1"/>
            </p:cNvSpPr>
            <p:nvPr/>
          </p:nvSpPr>
          <p:spPr bwMode="auto">
            <a:xfrm>
              <a:off x="3929" y="2779"/>
              <a:ext cx="115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65" name="Oval 56"/>
            <p:cNvSpPr>
              <a:spLocks noChangeArrowheads="1"/>
            </p:cNvSpPr>
            <p:nvPr/>
          </p:nvSpPr>
          <p:spPr bwMode="auto">
            <a:xfrm>
              <a:off x="3248" y="2753"/>
              <a:ext cx="163" cy="16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66" name="Line 57"/>
            <p:cNvSpPr>
              <a:spLocks noChangeShapeType="1"/>
            </p:cNvSpPr>
            <p:nvPr/>
          </p:nvSpPr>
          <p:spPr bwMode="auto">
            <a:xfrm>
              <a:off x="3272" y="2836"/>
              <a:ext cx="115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67" name="Oval 58"/>
            <p:cNvSpPr>
              <a:spLocks noChangeArrowheads="1"/>
            </p:cNvSpPr>
            <p:nvPr/>
          </p:nvSpPr>
          <p:spPr bwMode="auto">
            <a:xfrm>
              <a:off x="3819" y="2325"/>
              <a:ext cx="164" cy="163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68" name="Line 59"/>
            <p:cNvSpPr>
              <a:spLocks noChangeShapeType="1"/>
            </p:cNvSpPr>
            <p:nvPr/>
          </p:nvSpPr>
          <p:spPr bwMode="auto">
            <a:xfrm>
              <a:off x="3844" y="2407"/>
              <a:ext cx="113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69" name="Oval 60"/>
            <p:cNvSpPr>
              <a:spLocks noChangeArrowheads="1"/>
            </p:cNvSpPr>
            <p:nvPr/>
          </p:nvSpPr>
          <p:spPr bwMode="auto">
            <a:xfrm>
              <a:off x="3648" y="2983"/>
              <a:ext cx="163" cy="162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3270" name="Line 61"/>
            <p:cNvSpPr>
              <a:spLocks noChangeShapeType="1"/>
            </p:cNvSpPr>
            <p:nvPr/>
          </p:nvSpPr>
          <p:spPr bwMode="auto">
            <a:xfrm>
              <a:off x="3672" y="3064"/>
              <a:ext cx="115" cy="0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3791" name="Line 63"/>
          <p:cNvSpPr>
            <a:spLocks noChangeShapeType="1"/>
          </p:cNvSpPr>
          <p:nvPr/>
        </p:nvSpPr>
        <p:spPr bwMode="auto">
          <a:xfrm>
            <a:off x="762000" y="3581400"/>
            <a:ext cx="7696200" cy="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3792" name="Line 64"/>
          <p:cNvSpPr>
            <a:spLocks noChangeShapeType="1"/>
          </p:cNvSpPr>
          <p:nvPr/>
        </p:nvSpPr>
        <p:spPr bwMode="auto">
          <a:xfrm>
            <a:off x="762000" y="5410200"/>
            <a:ext cx="7696200" cy="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3793" name="Line 65"/>
          <p:cNvSpPr>
            <a:spLocks noChangeShapeType="1"/>
          </p:cNvSpPr>
          <p:nvPr/>
        </p:nvSpPr>
        <p:spPr bwMode="auto">
          <a:xfrm>
            <a:off x="685800" y="2590800"/>
            <a:ext cx="7696200" cy="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3794" name="Line 66"/>
          <p:cNvSpPr>
            <a:spLocks noChangeShapeType="1"/>
          </p:cNvSpPr>
          <p:nvPr/>
        </p:nvSpPr>
        <p:spPr bwMode="auto">
          <a:xfrm>
            <a:off x="762000" y="4648200"/>
            <a:ext cx="7696200" cy="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7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37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37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37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91" grpId="0" animBg="1"/>
      <p:bldP spid="73792" grpId="0" animBg="1"/>
      <p:bldP spid="73793" grpId="0" animBg="1"/>
      <p:bldP spid="7379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00150" y="1695450"/>
            <a:ext cx="6429375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1828800" y="685800"/>
            <a:ext cx="609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latin typeface="Calibri" pitchFamily="34" charset="0"/>
              </a:rPr>
              <a:t>What he got</a:t>
            </a:r>
          </a:p>
        </p:txBody>
      </p:sp>
      <p:sp>
        <p:nvSpPr>
          <p:cNvPr id="75780" name="Line 4"/>
          <p:cNvSpPr>
            <a:spLocks noChangeShapeType="1"/>
          </p:cNvSpPr>
          <p:nvPr/>
        </p:nvSpPr>
        <p:spPr bwMode="auto">
          <a:xfrm>
            <a:off x="2743200" y="3657600"/>
            <a:ext cx="2895600" cy="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5781" name="Line 5"/>
          <p:cNvSpPr>
            <a:spLocks noChangeShapeType="1"/>
          </p:cNvSpPr>
          <p:nvPr/>
        </p:nvSpPr>
        <p:spPr bwMode="auto">
          <a:xfrm>
            <a:off x="5791200" y="3657600"/>
            <a:ext cx="16002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5782" name="Line 6"/>
          <p:cNvSpPr>
            <a:spLocks noChangeShapeType="1"/>
          </p:cNvSpPr>
          <p:nvPr/>
        </p:nvSpPr>
        <p:spPr bwMode="auto">
          <a:xfrm flipV="1">
            <a:off x="5791200" y="3505200"/>
            <a:ext cx="16002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5783" name="Line 7"/>
          <p:cNvSpPr>
            <a:spLocks noChangeShapeType="1"/>
          </p:cNvSpPr>
          <p:nvPr/>
        </p:nvSpPr>
        <p:spPr bwMode="auto">
          <a:xfrm>
            <a:off x="5867400" y="3657600"/>
            <a:ext cx="160020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5784" name="Line 8"/>
          <p:cNvSpPr>
            <a:spLocks noChangeShapeType="1"/>
          </p:cNvSpPr>
          <p:nvPr/>
        </p:nvSpPr>
        <p:spPr bwMode="auto">
          <a:xfrm>
            <a:off x="5791200" y="3657600"/>
            <a:ext cx="160020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5785" name="Line 9"/>
          <p:cNvSpPr>
            <a:spLocks noChangeShapeType="1"/>
          </p:cNvSpPr>
          <p:nvPr/>
        </p:nvSpPr>
        <p:spPr bwMode="auto">
          <a:xfrm flipV="1">
            <a:off x="5943600" y="3276600"/>
            <a:ext cx="13716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5786" name="Line 10"/>
          <p:cNvSpPr>
            <a:spLocks noChangeShapeType="1"/>
          </p:cNvSpPr>
          <p:nvPr/>
        </p:nvSpPr>
        <p:spPr bwMode="auto">
          <a:xfrm flipV="1">
            <a:off x="5867400" y="2971800"/>
            <a:ext cx="144780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5787" name="Line 11"/>
          <p:cNvSpPr>
            <a:spLocks noChangeShapeType="1"/>
          </p:cNvSpPr>
          <p:nvPr/>
        </p:nvSpPr>
        <p:spPr bwMode="auto">
          <a:xfrm>
            <a:off x="5791200" y="3657600"/>
            <a:ext cx="1524000" cy="76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5788" name="Line 12"/>
          <p:cNvSpPr>
            <a:spLocks noChangeShapeType="1"/>
          </p:cNvSpPr>
          <p:nvPr/>
        </p:nvSpPr>
        <p:spPr bwMode="auto">
          <a:xfrm flipV="1">
            <a:off x="5867400" y="2438400"/>
            <a:ext cx="914400" cy="1219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5789" name="Line 13"/>
          <p:cNvSpPr>
            <a:spLocks noChangeShapeType="1"/>
          </p:cNvSpPr>
          <p:nvPr/>
        </p:nvSpPr>
        <p:spPr bwMode="auto">
          <a:xfrm>
            <a:off x="5867400" y="3733800"/>
            <a:ext cx="914400" cy="1295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5790" name="Line 14"/>
          <p:cNvSpPr>
            <a:spLocks noChangeShapeType="1"/>
          </p:cNvSpPr>
          <p:nvPr/>
        </p:nvSpPr>
        <p:spPr bwMode="auto">
          <a:xfrm flipH="1">
            <a:off x="5410200" y="3657600"/>
            <a:ext cx="304800" cy="1752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5791" name="Line 15"/>
          <p:cNvSpPr>
            <a:spLocks noChangeShapeType="1"/>
          </p:cNvSpPr>
          <p:nvPr/>
        </p:nvSpPr>
        <p:spPr bwMode="auto">
          <a:xfrm flipV="1">
            <a:off x="4038600" y="3657600"/>
            <a:ext cx="160020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5792" name="Line 16"/>
          <p:cNvSpPr>
            <a:spLocks noChangeShapeType="1"/>
          </p:cNvSpPr>
          <p:nvPr/>
        </p:nvSpPr>
        <p:spPr bwMode="auto">
          <a:xfrm flipH="1" flipV="1">
            <a:off x="4648200" y="2286000"/>
            <a:ext cx="990600" cy="1295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MPFX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MPFX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MPFX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MPFX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MPFX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MPFX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MPFX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MPFX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Richochet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Richochet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757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Richochet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animBg="1"/>
      <p:bldP spid="75781" grpId="0" animBg="1"/>
      <p:bldP spid="75782" grpId="0" animBg="1"/>
      <p:bldP spid="75783" grpId="0" animBg="1"/>
      <p:bldP spid="75784" grpId="0" animBg="1"/>
      <p:bldP spid="75785" grpId="0" animBg="1"/>
      <p:bldP spid="75786" grpId="0" animBg="1"/>
      <p:bldP spid="75787" grpId="0" animBg="1"/>
      <p:bldP spid="75788" grpId="0" animBg="1"/>
      <p:bldP spid="75789" grpId="0" animBg="1"/>
      <p:bldP spid="75790" grpId="0" animBg="1"/>
      <p:bldP spid="75791" grpId="0" animBg="1"/>
      <p:bldP spid="7579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533400" y="609600"/>
            <a:ext cx="6629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latin typeface="Calibri" pitchFamily="34" charset="0"/>
              </a:rPr>
              <a:t>How he explained it</a:t>
            </a:r>
          </a:p>
        </p:txBody>
      </p:sp>
      <p:grpSp>
        <p:nvGrpSpPr>
          <p:cNvPr id="55299" name="Group 6"/>
          <p:cNvGrpSpPr>
            <a:grpSpLocks/>
          </p:cNvGrpSpPr>
          <p:nvPr/>
        </p:nvGrpSpPr>
        <p:grpSpPr bwMode="auto">
          <a:xfrm>
            <a:off x="4737100" y="1447800"/>
            <a:ext cx="3721100" cy="3721100"/>
            <a:chOff x="2308" y="1060"/>
            <a:chExt cx="2344" cy="2344"/>
          </a:xfrm>
        </p:grpSpPr>
        <p:sp>
          <p:nvSpPr>
            <p:cNvPr id="55301" name="Oval 3"/>
            <p:cNvSpPr>
              <a:spLocks noChangeArrowheads="1"/>
            </p:cNvSpPr>
            <p:nvPr/>
          </p:nvSpPr>
          <p:spPr bwMode="auto">
            <a:xfrm>
              <a:off x="2308" y="1060"/>
              <a:ext cx="2344" cy="234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5302" name="Oval 4"/>
            <p:cNvSpPr>
              <a:spLocks noChangeArrowheads="1"/>
            </p:cNvSpPr>
            <p:nvPr/>
          </p:nvSpPr>
          <p:spPr bwMode="auto">
            <a:xfrm>
              <a:off x="3364" y="2116"/>
              <a:ext cx="232" cy="232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5303" name="Rectangle 5"/>
            <p:cNvSpPr>
              <a:spLocks noChangeArrowheads="1"/>
            </p:cNvSpPr>
            <p:nvPr/>
          </p:nvSpPr>
          <p:spPr bwMode="auto">
            <a:xfrm>
              <a:off x="3360" y="2064"/>
              <a:ext cx="28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latin typeface="Calibri" pitchFamily="34" charset="0"/>
                </a:rPr>
                <a:t>+</a:t>
              </a:r>
            </a:p>
          </p:txBody>
        </p:sp>
      </p:grpSp>
      <p:sp>
        <p:nvSpPr>
          <p:cNvPr id="7783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620000" cy="46482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Atom is mostly empty.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Small dense, positive piece at center.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Alpha particles 				</a:t>
            </a:r>
            <a:br>
              <a:rPr lang="en-US" smtClean="0">
                <a:ea typeface="ＭＳ Ｐゴシック" pitchFamily="34" charset="-128"/>
              </a:rPr>
            </a:br>
            <a:r>
              <a:rPr lang="en-US" smtClean="0">
                <a:ea typeface="ＭＳ Ｐゴシック" pitchFamily="34" charset="-128"/>
              </a:rPr>
              <a:t>are deflected by it if they get close</a:t>
            </a:r>
            <a:r>
              <a:rPr lang="en-US" smtClean="0">
                <a:solidFill>
                  <a:schemeClr val="bg1"/>
                </a:solidFill>
                <a:ea typeface="ＭＳ Ｐゴシック" pitchFamily="34" charset="-128"/>
              </a:rPr>
              <a:t>				</a:t>
            </a:r>
            <a:r>
              <a:rPr lang="en-US" smtClean="0">
                <a:ea typeface="ＭＳ Ｐゴシック" pitchFamily="34" charset="-128"/>
              </a:rPr>
              <a:t>enough.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8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78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1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274638"/>
            <a:ext cx="4160837" cy="65833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6" descr="copper hydroxid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 rot="5400000">
            <a:off x="4153082" y="1592448"/>
            <a:ext cx="5190543" cy="387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  <p:grpSp>
        <p:nvGrpSpPr>
          <p:cNvPr id="56323" name="Group 6"/>
          <p:cNvGrpSpPr>
            <a:grpSpLocks/>
          </p:cNvGrpSpPr>
          <p:nvPr/>
        </p:nvGrpSpPr>
        <p:grpSpPr bwMode="auto">
          <a:xfrm>
            <a:off x="3663950" y="1682750"/>
            <a:ext cx="3721100" cy="3721100"/>
            <a:chOff x="2308" y="1060"/>
            <a:chExt cx="2344" cy="2344"/>
          </a:xfrm>
        </p:grpSpPr>
        <p:sp>
          <p:nvSpPr>
            <p:cNvPr id="56337" name="Oval 3"/>
            <p:cNvSpPr>
              <a:spLocks noChangeArrowheads="1"/>
            </p:cNvSpPr>
            <p:nvPr/>
          </p:nvSpPr>
          <p:spPr bwMode="auto">
            <a:xfrm>
              <a:off x="2308" y="1060"/>
              <a:ext cx="2344" cy="234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6338" name="Oval 4"/>
            <p:cNvSpPr>
              <a:spLocks noChangeArrowheads="1"/>
            </p:cNvSpPr>
            <p:nvPr/>
          </p:nvSpPr>
          <p:spPr bwMode="auto">
            <a:xfrm>
              <a:off x="3364" y="2116"/>
              <a:ext cx="232" cy="232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56339" name="Rectangle 5"/>
            <p:cNvSpPr>
              <a:spLocks noChangeArrowheads="1"/>
            </p:cNvSpPr>
            <p:nvPr/>
          </p:nvSpPr>
          <p:spPr bwMode="auto">
            <a:xfrm>
              <a:off x="3360" y="2064"/>
              <a:ext cx="28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latin typeface="Calibri" pitchFamily="34" charset="0"/>
                </a:rPr>
                <a:t>+</a:t>
              </a:r>
            </a:p>
          </p:txBody>
        </p:sp>
      </p:grpSp>
      <p:sp>
        <p:nvSpPr>
          <p:cNvPr id="79879" name="Line 7"/>
          <p:cNvSpPr>
            <a:spLocks noChangeShapeType="1"/>
          </p:cNvSpPr>
          <p:nvPr/>
        </p:nvSpPr>
        <p:spPr bwMode="auto">
          <a:xfrm>
            <a:off x="533400" y="1905000"/>
            <a:ext cx="77724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9880" name="Line 8"/>
          <p:cNvSpPr>
            <a:spLocks noChangeShapeType="1"/>
          </p:cNvSpPr>
          <p:nvPr/>
        </p:nvSpPr>
        <p:spPr bwMode="auto">
          <a:xfrm>
            <a:off x="533400" y="5638800"/>
            <a:ext cx="77724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9881" name="Line 9"/>
          <p:cNvSpPr>
            <a:spLocks noChangeShapeType="1"/>
          </p:cNvSpPr>
          <p:nvPr/>
        </p:nvSpPr>
        <p:spPr bwMode="auto">
          <a:xfrm>
            <a:off x="685800" y="3733800"/>
            <a:ext cx="43434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9882" name="Arc 10"/>
          <p:cNvSpPr>
            <a:spLocks/>
          </p:cNvSpPr>
          <p:nvPr/>
        </p:nvSpPr>
        <p:spPr bwMode="auto">
          <a:xfrm>
            <a:off x="5029200" y="3733800"/>
            <a:ext cx="381000" cy="381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0" y="-1"/>
                </a:moveTo>
                <a:cubicBezTo>
                  <a:pt x="11929" y="-1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-1"/>
                </a:moveTo>
                <a:cubicBezTo>
                  <a:pt x="11929" y="-1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08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9883" name="Line 11"/>
          <p:cNvSpPr>
            <a:spLocks noChangeShapeType="1"/>
          </p:cNvSpPr>
          <p:nvPr/>
        </p:nvSpPr>
        <p:spPr bwMode="auto">
          <a:xfrm>
            <a:off x="5410200" y="4114800"/>
            <a:ext cx="304800" cy="2286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9884" name="Line 12"/>
          <p:cNvSpPr>
            <a:spLocks noChangeShapeType="1"/>
          </p:cNvSpPr>
          <p:nvPr/>
        </p:nvSpPr>
        <p:spPr bwMode="auto">
          <a:xfrm>
            <a:off x="533400" y="2209800"/>
            <a:ext cx="77724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9885" name="Line 13"/>
          <p:cNvSpPr>
            <a:spLocks noChangeShapeType="1"/>
          </p:cNvSpPr>
          <p:nvPr/>
        </p:nvSpPr>
        <p:spPr bwMode="auto">
          <a:xfrm>
            <a:off x="533400" y="4876800"/>
            <a:ext cx="77724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9886" name="Line 14"/>
          <p:cNvSpPr>
            <a:spLocks noChangeShapeType="1"/>
          </p:cNvSpPr>
          <p:nvPr/>
        </p:nvSpPr>
        <p:spPr bwMode="auto">
          <a:xfrm>
            <a:off x="533400" y="3048000"/>
            <a:ext cx="45720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9887" name="Arc 15"/>
          <p:cNvSpPr>
            <a:spLocks/>
          </p:cNvSpPr>
          <p:nvPr/>
        </p:nvSpPr>
        <p:spPr bwMode="auto">
          <a:xfrm>
            <a:off x="5105400" y="2971800"/>
            <a:ext cx="838200" cy="76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21600" y="0"/>
                </a:moveTo>
                <a:cubicBezTo>
                  <a:pt x="21600" y="11929"/>
                  <a:pt x="11929" y="21599"/>
                  <a:pt x="0" y="21599"/>
                </a:cubicBezTo>
              </a:path>
              <a:path w="21600" h="21600" stroke="0" extrusionOk="0">
                <a:moveTo>
                  <a:pt x="21600" y="0"/>
                </a:moveTo>
                <a:cubicBezTo>
                  <a:pt x="21600" y="11929"/>
                  <a:pt x="11929" y="21599"/>
                  <a:pt x="0" y="21599"/>
                </a:cubicBezTo>
                <a:lnTo>
                  <a:pt x="0" y="0"/>
                </a:lnTo>
                <a:close/>
              </a:path>
            </a:pathLst>
          </a:custGeom>
          <a:noFill/>
          <a:ln w="508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9888" name="Line 16"/>
          <p:cNvSpPr>
            <a:spLocks noChangeShapeType="1"/>
          </p:cNvSpPr>
          <p:nvPr/>
        </p:nvSpPr>
        <p:spPr bwMode="auto">
          <a:xfrm flipV="1">
            <a:off x="5943600" y="2286000"/>
            <a:ext cx="2743200" cy="6858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9889" name="Line 17"/>
          <p:cNvSpPr>
            <a:spLocks noChangeShapeType="1"/>
          </p:cNvSpPr>
          <p:nvPr/>
        </p:nvSpPr>
        <p:spPr bwMode="auto">
          <a:xfrm>
            <a:off x="304800" y="2819400"/>
            <a:ext cx="4495800" cy="381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9890" name="Arc 18"/>
          <p:cNvSpPr>
            <a:spLocks/>
          </p:cNvSpPr>
          <p:nvPr/>
        </p:nvSpPr>
        <p:spPr bwMode="auto">
          <a:xfrm>
            <a:off x="4724400" y="3200400"/>
            <a:ext cx="611188" cy="381000"/>
          </a:xfrm>
          <a:custGeom>
            <a:avLst/>
            <a:gdLst>
              <a:gd name="T0" fmla="*/ 0 w 21656"/>
              <a:gd name="T1" fmla="*/ 0 h 43119"/>
              <a:gd name="T2" fmla="*/ 2147483647 w 21656"/>
              <a:gd name="T3" fmla="*/ 2147483647 h 43119"/>
              <a:gd name="T4" fmla="*/ 2147483647 w 21656"/>
              <a:gd name="T5" fmla="*/ 2147483647 h 43119"/>
              <a:gd name="T6" fmla="*/ 0 60000 65536"/>
              <a:gd name="T7" fmla="*/ 0 60000 65536"/>
              <a:gd name="T8" fmla="*/ 0 60000 65536"/>
              <a:gd name="T9" fmla="*/ 0 w 21656"/>
              <a:gd name="T10" fmla="*/ 0 h 43119"/>
              <a:gd name="T11" fmla="*/ 21656 w 21656"/>
              <a:gd name="T12" fmla="*/ 43119 h 431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56" h="43119" fill="none" extrusionOk="0">
                <a:moveTo>
                  <a:pt x="0" y="0"/>
                </a:moveTo>
                <a:cubicBezTo>
                  <a:pt x="18" y="0"/>
                  <a:pt x="37" y="-1"/>
                  <a:pt x="56" y="-1"/>
                </a:cubicBezTo>
                <a:cubicBezTo>
                  <a:pt x="11985" y="0"/>
                  <a:pt x="21656" y="9670"/>
                  <a:pt x="21656" y="21600"/>
                </a:cubicBezTo>
                <a:cubicBezTo>
                  <a:pt x="21656" y="32806"/>
                  <a:pt x="13085" y="42151"/>
                  <a:pt x="1921" y="43119"/>
                </a:cubicBezTo>
              </a:path>
              <a:path w="21656" h="43119" stroke="0" extrusionOk="0">
                <a:moveTo>
                  <a:pt x="0" y="0"/>
                </a:moveTo>
                <a:cubicBezTo>
                  <a:pt x="18" y="0"/>
                  <a:pt x="37" y="-1"/>
                  <a:pt x="56" y="-1"/>
                </a:cubicBezTo>
                <a:cubicBezTo>
                  <a:pt x="11985" y="0"/>
                  <a:pt x="21656" y="9670"/>
                  <a:pt x="21656" y="21600"/>
                </a:cubicBezTo>
                <a:cubicBezTo>
                  <a:pt x="21656" y="32806"/>
                  <a:pt x="13085" y="42151"/>
                  <a:pt x="1921" y="43119"/>
                </a:cubicBezTo>
                <a:lnTo>
                  <a:pt x="56" y="21600"/>
                </a:lnTo>
                <a:close/>
              </a:path>
            </a:pathLst>
          </a:custGeom>
          <a:noFill/>
          <a:ln w="508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9891" name="Line 19"/>
          <p:cNvSpPr>
            <a:spLocks noChangeShapeType="1"/>
          </p:cNvSpPr>
          <p:nvPr/>
        </p:nvSpPr>
        <p:spPr bwMode="auto">
          <a:xfrm>
            <a:off x="228600" y="3581400"/>
            <a:ext cx="45720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chochet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98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9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9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98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creeching Brake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98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chochet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798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9" grpId="0" animBg="1"/>
      <p:bldP spid="79880" grpId="0" animBg="1"/>
      <p:bldP spid="79881" grpId="0" animBg="1"/>
      <p:bldP spid="79882" grpId="0" animBg="1"/>
      <p:bldP spid="79883" grpId="0" animBg="1"/>
      <p:bldP spid="79884" grpId="0" animBg="1"/>
      <p:bldP spid="79885" grpId="0" animBg="1"/>
      <p:bldP spid="79886" grpId="0" animBg="1"/>
      <p:bldP spid="79887" grpId="0" animBg="1"/>
      <p:bldP spid="79888" grpId="0" animBg="1"/>
      <p:bldP spid="79889" grpId="0" animBg="1"/>
      <p:bldP spid="79890" grpId="0" animBg="1"/>
      <p:bldP spid="7989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593725" y="411163"/>
            <a:ext cx="7956550" cy="762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Modern View</a:t>
            </a:r>
          </a:p>
        </p:txBody>
      </p:sp>
      <p:graphicFrame>
        <p:nvGraphicFramePr>
          <p:cNvPr id="2050" name="Object 2"/>
          <p:cNvGraphicFramePr>
            <a:graphicFrameLocks/>
          </p:cNvGraphicFramePr>
          <p:nvPr>
            <p:ph sz="half" idx="2"/>
          </p:nvPr>
        </p:nvGraphicFramePr>
        <p:xfrm>
          <a:off x="4648200" y="1304925"/>
          <a:ext cx="4114800" cy="4619625"/>
        </p:xfrm>
        <a:graphic>
          <a:graphicData uri="http://schemas.openxmlformats.org/presentationml/2006/ole">
            <p:oleObj spid="_x0000_s2050" name="CorelDRAW!" r:id="rId4" imgW="3900240" imgH="4738680" progId="">
              <p:embed/>
            </p:oleObj>
          </a:graphicData>
        </a:graphic>
      </p:graphicFrame>
      <p:sp>
        <p:nvSpPr>
          <p:cNvPr id="8192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295400"/>
            <a:ext cx="4267200" cy="4648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ea typeface="ＭＳ Ｐゴシック" pitchFamily="34" charset="-128"/>
              </a:rPr>
              <a:t>The atom is mostly empty space.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a typeface="ＭＳ Ｐゴシック" pitchFamily="34" charset="-128"/>
              </a:rPr>
              <a:t>Two regions.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chemeClr val="tx2"/>
                </a:solidFill>
                <a:ea typeface="ＭＳ Ｐゴシック" pitchFamily="34" charset="-128"/>
              </a:rPr>
              <a:t>Nucleus</a:t>
            </a:r>
            <a:r>
              <a:rPr lang="en-US" smtClean="0">
                <a:ea typeface="ＭＳ Ｐゴシック" pitchFamily="34" charset="-128"/>
              </a:rPr>
              <a:t>- protons and neutrons.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chemeClr val="tx2"/>
                </a:solidFill>
                <a:ea typeface="ＭＳ Ｐゴシック" pitchFamily="34" charset="-128"/>
              </a:rPr>
              <a:t>Electron cloud-</a:t>
            </a:r>
            <a:r>
              <a:rPr lang="en-US" smtClean="0">
                <a:ea typeface="ＭＳ Ｐゴシック" pitchFamily="34" charset="-128"/>
              </a:rPr>
              <a:t> region where you might find an electron.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19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19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build="p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Match each of the following with his discovery</a:t>
            </a:r>
          </a:p>
        </p:txBody>
      </p:sp>
      <p:sp>
        <p:nvSpPr>
          <p:cNvPr id="57347" name="Text Placeholder 2"/>
          <p:cNvSpPr>
            <a:spLocks noGrp="1"/>
          </p:cNvSpPr>
          <p:nvPr>
            <p:ph type="body" sz="half" idx="1"/>
          </p:nvPr>
        </p:nvSpPr>
        <p:spPr>
          <a:xfrm>
            <a:off x="360363" y="1662113"/>
            <a:ext cx="2965450" cy="4017962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pPr marL="514350" indent="-514350">
              <a:buFont typeface="Arial" pitchFamily="34" charset="0"/>
              <a:buAutoNum type="arabicPeriod"/>
            </a:pPr>
            <a:r>
              <a:rPr lang="en-US" smtClean="0">
                <a:ea typeface="ＭＳ Ｐゴシック" pitchFamily="34" charset="-128"/>
              </a:rPr>
              <a:t>Earnest Rutherford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smtClean="0">
                <a:ea typeface="ＭＳ Ｐゴシック" pitchFamily="34" charset="-128"/>
              </a:rPr>
              <a:t>Millikan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smtClean="0">
                <a:ea typeface="ＭＳ Ｐゴシック" pitchFamily="34" charset="-128"/>
              </a:rPr>
              <a:t>J.J. Thomson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smtClean="0">
                <a:ea typeface="ＭＳ Ｐゴシック" pitchFamily="34" charset="-128"/>
              </a:rPr>
              <a:t>John Dalton</a:t>
            </a:r>
          </a:p>
        </p:txBody>
      </p:sp>
      <p:sp>
        <p:nvSpPr>
          <p:cNvPr id="57348" name="Content Placeholder 3"/>
          <p:cNvSpPr>
            <a:spLocks noGrp="1"/>
          </p:cNvSpPr>
          <p:nvPr>
            <p:ph sz="half" idx="2"/>
          </p:nvPr>
        </p:nvSpPr>
        <p:spPr>
          <a:xfrm>
            <a:off x="3519488" y="1427163"/>
            <a:ext cx="5624512" cy="5140325"/>
          </a:xfrm>
          <a:ln>
            <a:solidFill>
              <a:schemeClr val="bg1"/>
            </a:solidFill>
          </a:ln>
        </p:spPr>
        <p:txBody>
          <a:bodyPr/>
          <a:lstStyle/>
          <a:p>
            <a:pPr marL="514350" indent="-514350">
              <a:buFont typeface="Arial" pitchFamily="34" charset="0"/>
              <a:buAutoNum type="alphaLcPeriod"/>
            </a:pPr>
            <a:r>
              <a:rPr lang="en-US" smtClean="0">
                <a:ea typeface="ＭＳ Ｐゴシック" pitchFamily="34" charset="-128"/>
              </a:rPr>
              <a:t>Found that the atom contained loosely held, negatively charged particles</a:t>
            </a:r>
          </a:p>
          <a:p>
            <a:pPr marL="514350" indent="-514350">
              <a:buFont typeface="Arial" pitchFamily="34" charset="0"/>
              <a:buAutoNum type="alphaLcPeriod"/>
            </a:pPr>
            <a:r>
              <a:rPr lang="en-US" smtClean="0">
                <a:ea typeface="ＭＳ Ｐゴシック" pitchFamily="34" charset="-128"/>
              </a:rPr>
              <a:t>Found that all matter is made of atoms</a:t>
            </a:r>
          </a:p>
          <a:p>
            <a:pPr marL="514350" indent="-514350">
              <a:buFont typeface="Arial" pitchFamily="34" charset="0"/>
              <a:buAutoNum type="alphaLcPeriod"/>
            </a:pPr>
            <a:r>
              <a:rPr lang="en-US" smtClean="0">
                <a:ea typeface="ＭＳ Ｐゴシック" pitchFamily="34" charset="-128"/>
              </a:rPr>
              <a:t>Found that the atom contains a dense, positive region</a:t>
            </a:r>
          </a:p>
          <a:p>
            <a:pPr marL="514350" indent="-514350">
              <a:buFont typeface="Arial" pitchFamily="34" charset="0"/>
              <a:buAutoNum type="alphaLcPeriod"/>
            </a:pPr>
            <a:r>
              <a:rPr lang="en-US" smtClean="0">
                <a:ea typeface="ＭＳ Ｐゴシック" pitchFamily="34" charset="-128"/>
              </a:rPr>
              <a:t>Found the charge on the electron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Density and the Atom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Since most of the particles went through, it was mostly empty.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Because the pieces turned so much, the positive pieces were heavy.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Small volume, big mass, big density.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This small dense positive area is the </a:t>
            </a:r>
            <a:r>
              <a:rPr lang="en-US" smtClean="0">
                <a:solidFill>
                  <a:schemeClr val="tx2"/>
                </a:solidFill>
                <a:ea typeface="ＭＳ Ｐゴシック" pitchFamily="34" charset="-128"/>
              </a:rPr>
              <a:t>nucleus.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build="p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Drawing the atom—Next clean section in your 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9600" dirty="0" smtClean="0"/>
              <a:t>Draw a diagram of the nitrogen atom. 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Other pieces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Proton - positively charged pieces 1840 times heavier than the electron.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Neutron - no charge but the same mass as a proton.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Where are the pieces?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457200"/>
            <a:ext cx="7772400" cy="762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Subatomic particles</a:t>
            </a:r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822325" y="2636838"/>
            <a:ext cx="16176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Electron</a:t>
            </a: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822325" y="3551238"/>
            <a:ext cx="1314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Proton</a:t>
            </a:r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822325" y="4427538"/>
            <a:ext cx="1571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Neutron</a:t>
            </a: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822325" y="1951038"/>
            <a:ext cx="1196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Name</a:t>
            </a: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2193925" y="1951038"/>
            <a:ext cx="1501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Symbol</a:t>
            </a: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3641725" y="1951038"/>
            <a:ext cx="1406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Charge</a:t>
            </a: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4860925" y="1417638"/>
            <a:ext cx="1597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Relative</a:t>
            </a:r>
          </a:p>
          <a:p>
            <a:r>
              <a:rPr lang="en-US" sz="3200">
                <a:latin typeface="Calibri" pitchFamily="34" charset="0"/>
              </a:rPr>
              <a:t>  mass</a:t>
            </a: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6583363" y="1371600"/>
            <a:ext cx="17541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 Actual </a:t>
            </a:r>
          </a:p>
          <a:p>
            <a:r>
              <a:rPr lang="en-US" sz="3200">
                <a:latin typeface="Calibri" pitchFamily="34" charset="0"/>
              </a:rPr>
              <a:t>mass (g)</a:t>
            </a:r>
          </a:p>
        </p:txBody>
      </p:sp>
      <p:sp>
        <p:nvSpPr>
          <p:cNvPr id="86027" name="Rectangle 11"/>
          <p:cNvSpPr>
            <a:spLocks noChangeArrowheads="1"/>
          </p:cNvSpPr>
          <p:nvPr/>
        </p:nvSpPr>
        <p:spPr bwMode="auto">
          <a:xfrm>
            <a:off x="2678113" y="2636838"/>
            <a:ext cx="4968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 i="1">
                <a:latin typeface="Calibri" pitchFamily="34" charset="0"/>
              </a:rPr>
              <a:t>e</a:t>
            </a:r>
            <a:r>
              <a:rPr lang="en-US" sz="4000" i="1" baseline="30000">
                <a:latin typeface="Calibri" pitchFamily="34" charset="0"/>
              </a:rPr>
              <a:t>-</a:t>
            </a:r>
          </a:p>
        </p:txBody>
      </p:sp>
      <p:sp>
        <p:nvSpPr>
          <p:cNvPr id="86028" name="Rectangle 12"/>
          <p:cNvSpPr>
            <a:spLocks noChangeArrowheads="1"/>
          </p:cNvSpPr>
          <p:nvPr/>
        </p:nvSpPr>
        <p:spPr bwMode="auto">
          <a:xfrm>
            <a:off x="2608263" y="3551238"/>
            <a:ext cx="641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 i="1">
                <a:latin typeface="Calibri" pitchFamily="34" charset="0"/>
              </a:rPr>
              <a:t>p</a:t>
            </a:r>
            <a:r>
              <a:rPr lang="en-US" sz="4000" i="1" baseline="30000">
                <a:latin typeface="Calibri" pitchFamily="34" charset="0"/>
              </a:rPr>
              <a:t>+</a:t>
            </a:r>
          </a:p>
        </p:txBody>
      </p:sp>
      <p:sp>
        <p:nvSpPr>
          <p:cNvPr id="86029" name="Rectangle 13"/>
          <p:cNvSpPr>
            <a:spLocks noChangeArrowheads="1"/>
          </p:cNvSpPr>
          <p:nvPr/>
        </p:nvSpPr>
        <p:spPr bwMode="auto">
          <a:xfrm>
            <a:off x="2638425" y="4427538"/>
            <a:ext cx="579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 i="1">
                <a:latin typeface="Calibri" pitchFamily="34" charset="0"/>
              </a:rPr>
              <a:t>n</a:t>
            </a:r>
            <a:r>
              <a:rPr lang="en-US" sz="4000" baseline="30000">
                <a:latin typeface="Calibri" pitchFamily="34" charset="0"/>
              </a:rPr>
              <a:t>0</a:t>
            </a:r>
          </a:p>
        </p:txBody>
      </p:sp>
      <p:sp>
        <p:nvSpPr>
          <p:cNvPr id="86030" name="Rectangle 14"/>
          <p:cNvSpPr>
            <a:spLocks noChangeArrowheads="1"/>
          </p:cNvSpPr>
          <p:nvPr/>
        </p:nvSpPr>
        <p:spPr bwMode="auto">
          <a:xfrm>
            <a:off x="4059238" y="2636838"/>
            <a:ext cx="5413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-1</a:t>
            </a:r>
          </a:p>
        </p:txBody>
      </p:sp>
      <p:sp>
        <p:nvSpPr>
          <p:cNvPr id="86031" name="Rectangle 15"/>
          <p:cNvSpPr>
            <a:spLocks noChangeArrowheads="1"/>
          </p:cNvSpPr>
          <p:nvPr/>
        </p:nvSpPr>
        <p:spPr bwMode="auto">
          <a:xfrm>
            <a:off x="4011613" y="3551238"/>
            <a:ext cx="638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+1</a:t>
            </a:r>
          </a:p>
        </p:txBody>
      </p:sp>
      <p:sp>
        <p:nvSpPr>
          <p:cNvPr id="86032" name="Rectangle 16"/>
          <p:cNvSpPr>
            <a:spLocks noChangeArrowheads="1"/>
          </p:cNvSpPr>
          <p:nvPr/>
        </p:nvSpPr>
        <p:spPr bwMode="auto">
          <a:xfrm>
            <a:off x="4125913" y="4427538"/>
            <a:ext cx="4016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0</a:t>
            </a:r>
          </a:p>
        </p:txBody>
      </p:sp>
      <p:sp>
        <p:nvSpPr>
          <p:cNvPr id="86033" name="Rectangle 17"/>
          <p:cNvSpPr>
            <a:spLocks noChangeArrowheads="1"/>
          </p:cNvSpPr>
          <p:nvPr/>
        </p:nvSpPr>
        <p:spPr bwMode="auto">
          <a:xfrm>
            <a:off x="4660900" y="2630488"/>
            <a:ext cx="16859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   1/1840</a:t>
            </a:r>
          </a:p>
        </p:txBody>
      </p:sp>
      <p:sp>
        <p:nvSpPr>
          <p:cNvPr id="86034" name="Rectangle 18"/>
          <p:cNvSpPr>
            <a:spLocks noChangeArrowheads="1"/>
          </p:cNvSpPr>
          <p:nvPr/>
        </p:nvSpPr>
        <p:spPr bwMode="auto">
          <a:xfrm>
            <a:off x="5437188" y="3551238"/>
            <a:ext cx="4016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1</a:t>
            </a:r>
          </a:p>
        </p:txBody>
      </p:sp>
      <p:sp>
        <p:nvSpPr>
          <p:cNvPr id="86035" name="Rectangle 19"/>
          <p:cNvSpPr>
            <a:spLocks noChangeArrowheads="1"/>
          </p:cNvSpPr>
          <p:nvPr/>
        </p:nvSpPr>
        <p:spPr bwMode="auto">
          <a:xfrm>
            <a:off x="5437188" y="4427538"/>
            <a:ext cx="4016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1</a:t>
            </a:r>
          </a:p>
        </p:txBody>
      </p:sp>
      <p:sp>
        <p:nvSpPr>
          <p:cNvPr id="86036" name="Rectangle 20"/>
          <p:cNvSpPr>
            <a:spLocks noChangeArrowheads="1"/>
          </p:cNvSpPr>
          <p:nvPr/>
        </p:nvSpPr>
        <p:spPr bwMode="auto">
          <a:xfrm>
            <a:off x="6346825" y="2636838"/>
            <a:ext cx="2244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9.11 x 10</a:t>
            </a:r>
            <a:r>
              <a:rPr lang="en-US" sz="4000" baseline="30000">
                <a:latin typeface="Calibri" pitchFamily="34" charset="0"/>
              </a:rPr>
              <a:t>-28</a:t>
            </a:r>
          </a:p>
        </p:txBody>
      </p:sp>
      <p:sp>
        <p:nvSpPr>
          <p:cNvPr id="86037" name="Rectangle 21"/>
          <p:cNvSpPr>
            <a:spLocks noChangeArrowheads="1"/>
          </p:cNvSpPr>
          <p:nvPr/>
        </p:nvSpPr>
        <p:spPr bwMode="auto">
          <a:xfrm>
            <a:off x="6346825" y="3551238"/>
            <a:ext cx="2244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1.67 x 10</a:t>
            </a:r>
            <a:r>
              <a:rPr lang="en-US" sz="4000" baseline="30000">
                <a:latin typeface="Calibri" pitchFamily="34" charset="0"/>
              </a:rPr>
              <a:t>-24</a:t>
            </a:r>
          </a:p>
        </p:txBody>
      </p:sp>
      <p:sp>
        <p:nvSpPr>
          <p:cNvPr id="86038" name="Rectangle 22"/>
          <p:cNvSpPr>
            <a:spLocks noChangeArrowheads="1"/>
          </p:cNvSpPr>
          <p:nvPr/>
        </p:nvSpPr>
        <p:spPr bwMode="auto">
          <a:xfrm>
            <a:off x="6346825" y="4427538"/>
            <a:ext cx="2244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US" sz="3200">
                <a:latin typeface="Calibri" pitchFamily="34" charset="0"/>
              </a:rPr>
              <a:t>1.67 x 10</a:t>
            </a:r>
            <a:r>
              <a:rPr lang="en-US" sz="4000" baseline="30000">
                <a:latin typeface="Calibri" pitchFamily="34" charset="0"/>
              </a:rPr>
              <a:t>-24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7" grpId="0" build="p" autoUpdateAnimBg="0"/>
      <p:bldP spid="86028" grpId="0" build="p" autoUpdateAnimBg="0"/>
      <p:bldP spid="86029" grpId="0" build="p" autoUpdateAnimBg="0"/>
      <p:bldP spid="86030" grpId="0" build="p" autoUpdateAnimBg="0"/>
      <p:bldP spid="86031" grpId="0" build="p" autoUpdateAnimBg="0"/>
      <p:bldP spid="86032" grpId="0" build="p" autoUpdateAnimBg="0"/>
      <p:bldP spid="86033" grpId="0" build="p" autoUpdateAnimBg="0"/>
      <p:bldP spid="86034" grpId="0" build="p" autoUpdateAnimBg="0"/>
      <p:bldP spid="86035" grpId="0" build="p" autoUpdateAnimBg="0"/>
      <p:bldP spid="86036" grpId="0" build="p" autoUpdateAnimBg="0"/>
      <p:bldP spid="86037" grpId="0" build="p" autoUpdateAnimBg="0"/>
      <p:bldP spid="86038" grpId="0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Atomic Structure	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ea typeface="+mn-ea"/>
                <a:cs typeface="+mn-cs"/>
              </a:rPr>
              <a:t>Part II: Isotopes and Atomic Mass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Counting the Pieces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chemeClr val="tx2"/>
                </a:solidFill>
                <a:ea typeface="ＭＳ Ｐゴシック" pitchFamily="34" charset="-128"/>
              </a:rPr>
              <a:t>Atomic Number </a:t>
            </a:r>
            <a:r>
              <a:rPr lang="en-US" dirty="0" smtClean="0">
                <a:ea typeface="ＭＳ Ｐゴシック" pitchFamily="34" charset="-128"/>
              </a:rPr>
              <a:t>= number of protons</a:t>
            </a:r>
          </a:p>
          <a:p>
            <a:pPr eaLnBrk="1" hangingPunct="1"/>
            <a:r>
              <a:rPr lang="en-US" dirty="0" smtClean="0">
                <a:ea typeface="ＭＳ Ｐゴシック" pitchFamily="34" charset="-128"/>
              </a:rPr>
              <a:t># of protons determines kind of atom.</a:t>
            </a:r>
          </a:p>
          <a:p>
            <a:pPr eaLnBrk="1" hangingPunct="1"/>
            <a:r>
              <a:rPr lang="en-US" dirty="0" smtClean="0">
                <a:ea typeface="ＭＳ Ｐゴシック" pitchFamily="34" charset="-128"/>
              </a:rPr>
              <a:t>In a neutral atom, protons and electrons are the same.</a:t>
            </a:r>
          </a:p>
          <a:p>
            <a:pPr eaLnBrk="1" hangingPunct="1"/>
            <a:r>
              <a:rPr lang="en-US" dirty="0" smtClean="0">
                <a:solidFill>
                  <a:schemeClr val="tx2"/>
                </a:solidFill>
                <a:ea typeface="ＭＳ Ｐゴシック" pitchFamily="34" charset="-128"/>
              </a:rPr>
              <a:t>Mass Number = </a:t>
            </a:r>
            <a:r>
              <a:rPr lang="en-US" dirty="0" smtClean="0">
                <a:ea typeface="ＭＳ Ｐゴシック" pitchFamily="34" charset="-128"/>
              </a:rPr>
              <a:t>the number of protons  + neutrons.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All the things with significant mass.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NOT on the periodic table (average)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build="p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Isotopes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Dalton was wrong.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Atoms of the same element can have different numbers of neutrons.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Therefore, different mass number.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Elements with the same number of protons and different neutrons are called—isotopes.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Copper oxid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188115">
            <a:off x="-116222" y="1158048"/>
            <a:ext cx="5945004" cy="444040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51363" y="198438"/>
            <a:ext cx="4160837" cy="65833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Symbols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Contain the symbol of the element, the mass number and the atomic number.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Symbols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Contain the symbol of the element, the mass number and the atomic number.</a:t>
            </a: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4175125" y="2898775"/>
            <a:ext cx="19177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18900">
                <a:latin typeface="Calibri" pitchFamily="34" charset="0"/>
              </a:rPr>
              <a:t>X</a:t>
            </a:r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2651125" y="2741613"/>
            <a:ext cx="1581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3600">
                <a:solidFill>
                  <a:schemeClr val="tx2"/>
                </a:solidFill>
                <a:latin typeface="Calibri" pitchFamily="34" charset="0"/>
              </a:rPr>
              <a:t> Mass</a:t>
            </a:r>
          </a:p>
          <a:p>
            <a:r>
              <a:rPr lang="en-US" sz="3600">
                <a:solidFill>
                  <a:schemeClr val="tx2"/>
                </a:solidFill>
                <a:latin typeface="Calibri" pitchFamily="34" charset="0"/>
              </a:rPr>
              <a:t>number</a:t>
            </a: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2574925" y="4722813"/>
            <a:ext cx="1581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3600">
                <a:solidFill>
                  <a:schemeClr val="tx2"/>
                </a:solidFill>
                <a:latin typeface="Calibri" pitchFamily="34" charset="0"/>
              </a:rPr>
              <a:t>Atomic</a:t>
            </a:r>
          </a:p>
          <a:p>
            <a:r>
              <a:rPr lang="en-US" sz="3600">
                <a:solidFill>
                  <a:schemeClr val="tx2"/>
                </a:solidFill>
                <a:latin typeface="Calibri" pitchFamily="34" charset="0"/>
              </a:rPr>
              <a:t>number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Naming Isotopes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Put the mass number after the name of the element.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carbon- 12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carbon -14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uranium-235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Symbols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4800600" cy="46482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Find the 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number of protons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number of neutrons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number of electrons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Atomic number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Mass Number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Name</a:t>
            </a:r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6994525" y="3017838"/>
            <a:ext cx="125095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7200">
                <a:latin typeface="Calibri" pitchFamily="34" charset="0"/>
              </a:rPr>
              <a:t>Na</a:t>
            </a:r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6400800" y="2895600"/>
            <a:ext cx="91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latin typeface="Calibri" pitchFamily="34" charset="0"/>
              </a:rPr>
              <a:t>24</a:t>
            </a:r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6400800" y="3581400"/>
            <a:ext cx="91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latin typeface="Calibri" pitchFamily="34" charset="0"/>
              </a:rPr>
              <a:t>11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0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 bldLvl="2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685800" y="4572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Ctr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Symbols</a:t>
            </a:r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685800" y="1295400"/>
            <a:ext cx="5181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Monotype Sorts" pitchFamily="-108" charset="2"/>
              <a:buChar char="n"/>
              <a:defRPr/>
            </a:pPr>
            <a:r>
              <a:rPr lang="en-US" sz="36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8" charset="0"/>
                <a:ea typeface="+mn-ea"/>
              </a:rPr>
              <a:t>Find the </a:t>
            </a:r>
          </a:p>
          <a:p>
            <a:pPr marL="742950" lvl="1" indent="-285750" fontAlgn="auto"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8" charset="0"/>
                <a:ea typeface="+mn-ea"/>
              </a:rPr>
              <a:t>number of protons</a:t>
            </a:r>
          </a:p>
          <a:p>
            <a:pPr marL="742950" lvl="1" indent="-285750" fontAlgn="auto"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8" charset="0"/>
                <a:ea typeface="+mn-ea"/>
              </a:rPr>
              <a:t>number of neutrons</a:t>
            </a:r>
          </a:p>
          <a:p>
            <a:pPr marL="742950" lvl="1" indent="-285750" fontAlgn="auto"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8" charset="0"/>
                <a:ea typeface="+mn-ea"/>
              </a:rPr>
              <a:t>number of electrons</a:t>
            </a:r>
          </a:p>
          <a:p>
            <a:pPr marL="742950" lvl="1" indent="-285750" fontAlgn="auto"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8" charset="0"/>
                <a:ea typeface="+mn-ea"/>
              </a:rPr>
              <a:t>Atomic number</a:t>
            </a:r>
          </a:p>
          <a:p>
            <a:pPr marL="742950" lvl="1" indent="-285750" fontAlgn="auto"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8" charset="0"/>
                <a:ea typeface="+mn-ea"/>
              </a:rPr>
              <a:t>Mass Number</a:t>
            </a:r>
          </a:p>
          <a:p>
            <a:pPr marL="742950" lvl="1" indent="-285750" fontAlgn="auto"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8" charset="0"/>
                <a:ea typeface="+mn-ea"/>
              </a:rPr>
              <a:t>Name</a:t>
            </a:r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6994525" y="3017838"/>
            <a:ext cx="100965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7200">
                <a:latin typeface="Calibri" pitchFamily="34" charset="0"/>
              </a:rPr>
              <a:t>Br</a:t>
            </a: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6400800" y="2895600"/>
            <a:ext cx="91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latin typeface="Calibri" pitchFamily="34" charset="0"/>
              </a:rPr>
              <a:t>80</a:t>
            </a:r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6324600" y="3581400"/>
            <a:ext cx="91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latin typeface="Calibri" pitchFamily="34" charset="0"/>
              </a:rPr>
              <a:t> 35</a:t>
            </a:r>
          </a:p>
        </p:txBody>
      </p:sp>
      <p:sp>
        <p:nvSpPr>
          <p:cNvPr id="68615" name="TextBox 6"/>
          <p:cNvSpPr txBox="1">
            <a:spLocks noChangeArrowheads="1"/>
          </p:cNvSpPr>
          <p:nvPr/>
        </p:nvSpPr>
        <p:spPr bwMode="auto">
          <a:xfrm>
            <a:off x="7826375" y="2506663"/>
            <a:ext cx="458788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0"/>
              <a:t>-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build="p" bldLvl="2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685800" y="4572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Ctr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Symbols</a:t>
            </a:r>
          </a:p>
        </p:txBody>
      </p:sp>
      <p:sp>
        <p:nvSpPr>
          <p:cNvPr id="104451" name="Rectangle 3"/>
          <p:cNvSpPr>
            <a:spLocks noChangeArrowheads="1"/>
          </p:cNvSpPr>
          <p:nvPr/>
        </p:nvSpPr>
        <p:spPr bwMode="auto">
          <a:xfrm>
            <a:off x="685800" y="1295400"/>
            <a:ext cx="7696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108" charset="2"/>
              <a:buChar char="n"/>
              <a:defRPr/>
            </a:pPr>
            <a:r>
              <a:rPr 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if an neutral element has  an atomic number of  34 and a mass number of 78 what is the 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number of protons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number of neutrons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number of electrons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Complete symbol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Name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 build="p" bldLvl="2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685800" y="4572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Ctr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Symbols</a:t>
            </a: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685800" y="1295400"/>
            <a:ext cx="7696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108" charset="2"/>
              <a:buChar char="n"/>
              <a:defRPr/>
            </a:pPr>
            <a:r>
              <a:rPr 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if a neutral element has  91 protons and 140 neutrons what is the 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Atomic number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Mass number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number of electrons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Complete symbol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Name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6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 build="p" bldLvl="2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685800" y="4572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Ctr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Symbols</a:t>
            </a:r>
          </a:p>
        </p:txBody>
      </p:sp>
      <p:sp>
        <p:nvSpPr>
          <p:cNvPr id="108547" name="Rectangle 3"/>
          <p:cNvSpPr>
            <a:spLocks noChangeArrowheads="1"/>
          </p:cNvSpPr>
          <p:nvPr/>
        </p:nvSpPr>
        <p:spPr bwMode="auto">
          <a:xfrm>
            <a:off x="685800" y="1295400"/>
            <a:ext cx="7696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-108" charset="2"/>
              <a:buChar char="n"/>
              <a:defRPr/>
            </a:pPr>
            <a:r>
              <a:rPr 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if an element has  78 protons, 76 electrons, and 117 neutrons what is the 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-Name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Atomic number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Mass number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charge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ct val="100000"/>
              <a:buFontTx/>
              <a:buChar char="–"/>
              <a:defRPr/>
            </a:pPr>
            <a:r>
              <a:rPr 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ＭＳ Ｐゴシック" pitchFamily="-108" charset="-128"/>
              </a:rPr>
              <a:t>Complete symbol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build="p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84396" name="Group 76"/>
          <p:cNvGraphicFramePr>
            <a:graphicFrameLocks noGrp="1"/>
          </p:cNvGraphicFramePr>
          <p:nvPr/>
        </p:nvGraphicFramePr>
        <p:xfrm>
          <a:off x="685800" y="1608138"/>
          <a:ext cx="7848600" cy="4488816"/>
        </p:xfrm>
        <a:graphic>
          <a:graphicData uri="http://schemas.openxmlformats.org/drawingml/2006/table">
            <a:tbl>
              <a:tblPr/>
              <a:tblGrid>
                <a:gridCol w="1962150"/>
                <a:gridCol w="1962150"/>
                <a:gridCol w="1962150"/>
                <a:gridCol w="1962150"/>
              </a:tblGrid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Nuclear Symbol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Atomic Number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Mass Number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Protons, Neutrons, Electrons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Cl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238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8 Neutrons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30 protons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18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Ar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22 neutrons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387" name="WordArt 67"/>
          <p:cNvSpPr>
            <a:spLocks noChangeArrowheads="1" noChangeShapeType="1" noTextEdit="1"/>
          </p:cNvSpPr>
          <p:nvPr/>
        </p:nvSpPr>
        <p:spPr bwMode="auto">
          <a:xfrm>
            <a:off x="2314575" y="609600"/>
            <a:ext cx="451485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Pause for a Cause</a:t>
            </a:r>
          </a:p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Student Practice</a:t>
            </a:r>
          </a:p>
        </p:txBody>
      </p:sp>
      <p:sp>
        <p:nvSpPr>
          <p:cNvPr id="184395" name="Text Box 75"/>
          <p:cNvSpPr txBox="1">
            <a:spLocks noChangeArrowheads="1"/>
          </p:cNvSpPr>
          <p:nvPr/>
        </p:nvSpPr>
        <p:spPr bwMode="auto">
          <a:xfrm>
            <a:off x="6629400" y="4419600"/>
            <a:ext cx="1752600" cy="457200"/>
          </a:xfrm>
          <a:prstGeom prst="rect">
            <a:avLst/>
          </a:prstGeom>
          <a:solidFill>
            <a:srgbClr val="B075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FF66"/>
                </a:solidFill>
              </a:rPr>
              <a:t>6P,8N,6E</a:t>
            </a:r>
          </a:p>
        </p:txBody>
      </p:sp>
      <p:sp>
        <p:nvSpPr>
          <p:cNvPr id="184397" name="Text Box 77"/>
          <p:cNvSpPr txBox="1">
            <a:spLocks noChangeArrowheads="1"/>
          </p:cNvSpPr>
          <p:nvPr/>
        </p:nvSpPr>
        <p:spPr bwMode="auto">
          <a:xfrm>
            <a:off x="6629400" y="5013325"/>
            <a:ext cx="1752600" cy="396875"/>
          </a:xfrm>
          <a:prstGeom prst="rect">
            <a:avLst/>
          </a:prstGeom>
          <a:solidFill>
            <a:srgbClr val="B075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FF66"/>
                </a:solidFill>
              </a:rPr>
              <a:t>30P,35N,30E</a:t>
            </a:r>
          </a:p>
        </p:txBody>
      </p:sp>
      <p:sp>
        <p:nvSpPr>
          <p:cNvPr id="184398" name="Text Box 78"/>
          <p:cNvSpPr txBox="1">
            <a:spLocks noChangeArrowheads="1"/>
          </p:cNvSpPr>
          <p:nvPr/>
        </p:nvSpPr>
        <p:spPr bwMode="auto">
          <a:xfrm>
            <a:off x="6629400" y="5562600"/>
            <a:ext cx="1752600" cy="396875"/>
          </a:xfrm>
          <a:prstGeom prst="rect">
            <a:avLst/>
          </a:prstGeom>
          <a:solidFill>
            <a:srgbClr val="B075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FF66"/>
                </a:solidFill>
              </a:rPr>
              <a:t>18P,22N,18E</a:t>
            </a:r>
          </a:p>
        </p:txBody>
      </p:sp>
      <p:sp>
        <p:nvSpPr>
          <p:cNvPr id="184399" name="Text Box 79"/>
          <p:cNvSpPr txBox="1">
            <a:spLocks noChangeArrowheads="1"/>
          </p:cNvSpPr>
          <p:nvPr/>
        </p:nvSpPr>
        <p:spPr bwMode="auto">
          <a:xfrm>
            <a:off x="6553200" y="2667000"/>
            <a:ext cx="1905000" cy="396875"/>
          </a:xfrm>
          <a:prstGeom prst="rect">
            <a:avLst/>
          </a:prstGeom>
          <a:solidFill>
            <a:srgbClr val="B075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FF66"/>
                </a:solidFill>
              </a:rPr>
              <a:t>17P, 18N, 17E</a:t>
            </a:r>
          </a:p>
        </p:txBody>
      </p:sp>
      <p:sp>
        <p:nvSpPr>
          <p:cNvPr id="184400" name="Text Box 80"/>
          <p:cNvSpPr txBox="1">
            <a:spLocks noChangeArrowheads="1"/>
          </p:cNvSpPr>
          <p:nvPr/>
        </p:nvSpPr>
        <p:spPr bwMode="auto">
          <a:xfrm>
            <a:off x="6553200" y="3200400"/>
            <a:ext cx="1981200" cy="396875"/>
          </a:xfrm>
          <a:prstGeom prst="rect">
            <a:avLst/>
          </a:prstGeom>
          <a:solidFill>
            <a:srgbClr val="B075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FF66"/>
                </a:solidFill>
              </a:rPr>
              <a:t>92P, 146N, 92E</a:t>
            </a:r>
          </a:p>
        </p:txBody>
      </p:sp>
      <p:sp>
        <p:nvSpPr>
          <p:cNvPr id="184402" name="Text Box 82"/>
          <p:cNvSpPr txBox="1">
            <a:spLocks noChangeArrowheads="1"/>
          </p:cNvSpPr>
          <p:nvPr/>
        </p:nvSpPr>
        <p:spPr bwMode="auto">
          <a:xfrm>
            <a:off x="2743200" y="2590800"/>
            <a:ext cx="1752600" cy="457200"/>
          </a:xfrm>
          <a:prstGeom prst="rect">
            <a:avLst/>
          </a:prstGeom>
          <a:solidFill>
            <a:srgbClr val="B075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400" b="1">
                <a:solidFill>
                  <a:srgbClr val="FFFF66"/>
                </a:solidFill>
              </a:rPr>
              <a:t>17</a:t>
            </a:r>
          </a:p>
        </p:txBody>
      </p:sp>
      <p:sp>
        <p:nvSpPr>
          <p:cNvPr id="184403" name="Text Box 83"/>
          <p:cNvSpPr txBox="1">
            <a:spLocks noChangeArrowheads="1"/>
          </p:cNvSpPr>
          <p:nvPr/>
        </p:nvSpPr>
        <p:spPr bwMode="auto">
          <a:xfrm>
            <a:off x="762000" y="3810000"/>
            <a:ext cx="1752600" cy="457200"/>
          </a:xfrm>
          <a:prstGeom prst="rect">
            <a:avLst/>
          </a:prstGeom>
          <a:solidFill>
            <a:srgbClr val="B075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400" b="1" baseline="30000">
                <a:solidFill>
                  <a:srgbClr val="FFFF66"/>
                </a:solidFill>
              </a:rPr>
              <a:t>32</a:t>
            </a:r>
            <a:r>
              <a:rPr lang="en-US" sz="2400" b="1">
                <a:solidFill>
                  <a:srgbClr val="FFFF66"/>
                </a:solidFill>
              </a:rPr>
              <a:t>S</a:t>
            </a:r>
          </a:p>
        </p:txBody>
      </p:sp>
      <p:sp>
        <p:nvSpPr>
          <p:cNvPr id="184404" name="Text Box 84"/>
          <p:cNvSpPr txBox="1">
            <a:spLocks noChangeArrowheads="1"/>
          </p:cNvSpPr>
          <p:nvPr/>
        </p:nvSpPr>
        <p:spPr bwMode="auto">
          <a:xfrm>
            <a:off x="2743200" y="3200400"/>
            <a:ext cx="1752600" cy="457200"/>
          </a:xfrm>
          <a:prstGeom prst="rect">
            <a:avLst/>
          </a:prstGeom>
          <a:solidFill>
            <a:srgbClr val="B075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400" b="1">
                <a:solidFill>
                  <a:srgbClr val="FFFF66"/>
                </a:solidFill>
              </a:rPr>
              <a:t>92</a:t>
            </a:r>
          </a:p>
        </p:txBody>
      </p:sp>
      <p:sp>
        <p:nvSpPr>
          <p:cNvPr id="184405" name="Text Box 85"/>
          <p:cNvSpPr txBox="1">
            <a:spLocks noChangeArrowheads="1"/>
          </p:cNvSpPr>
          <p:nvPr/>
        </p:nvSpPr>
        <p:spPr bwMode="auto">
          <a:xfrm>
            <a:off x="4724400" y="3200400"/>
            <a:ext cx="1752600" cy="457200"/>
          </a:xfrm>
          <a:prstGeom prst="rect">
            <a:avLst/>
          </a:prstGeom>
          <a:solidFill>
            <a:srgbClr val="B075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400" b="1">
                <a:solidFill>
                  <a:srgbClr val="FFFF66"/>
                </a:solidFill>
              </a:rPr>
              <a:t>238</a:t>
            </a:r>
          </a:p>
        </p:txBody>
      </p:sp>
      <p:sp>
        <p:nvSpPr>
          <p:cNvPr id="184406" name="Text Box 86"/>
          <p:cNvSpPr txBox="1">
            <a:spLocks noChangeArrowheads="1"/>
          </p:cNvSpPr>
          <p:nvPr/>
        </p:nvSpPr>
        <p:spPr bwMode="auto">
          <a:xfrm>
            <a:off x="6629400" y="3886200"/>
            <a:ext cx="1905000" cy="396875"/>
          </a:xfrm>
          <a:prstGeom prst="rect">
            <a:avLst/>
          </a:prstGeom>
          <a:solidFill>
            <a:srgbClr val="B075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FF66"/>
                </a:solidFill>
              </a:rPr>
              <a:t>16P, 16N, 16E</a:t>
            </a:r>
          </a:p>
        </p:txBody>
      </p:sp>
      <p:sp>
        <p:nvSpPr>
          <p:cNvPr id="184407" name="Text Box 87"/>
          <p:cNvSpPr txBox="1">
            <a:spLocks noChangeArrowheads="1"/>
          </p:cNvSpPr>
          <p:nvPr/>
        </p:nvSpPr>
        <p:spPr bwMode="auto">
          <a:xfrm>
            <a:off x="4724400" y="4419600"/>
            <a:ext cx="1752600" cy="457200"/>
          </a:xfrm>
          <a:prstGeom prst="rect">
            <a:avLst/>
          </a:prstGeom>
          <a:solidFill>
            <a:srgbClr val="B075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400" b="1">
                <a:solidFill>
                  <a:srgbClr val="FFFF66"/>
                </a:solidFill>
              </a:rPr>
              <a:t>14</a:t>
            </a:r>
          </a:p>
        </p:txBody>
      </p:sp>
      <p:sp>
        <p:nvSpPr>
          <p:cNvPr id="184408" name="Text Box 88"/>
          <p:cNvSpPr txBox="1">
            <a:spLocks noChangeArrowheads="1"/>
          </p:cNvSpPr>
          <p:nvPr/>
        </p:nvSpPr>
        <p:spPr bwMode="auto">
          <a:xfrm>
            <a:off x="762000" y="4419600"/>
            <a:ext cx="1752600" cy="457200"/>
          </a:xfrm>
          <a:prstGeom prst="rect">
            <a:avLst/>
          </a:prstGeom>
          <a:solidFill>
            <a:srgbClr val="B075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baseline="-25000">
                <a:solidFill>
                  <a:srgbClr val="FFFF66"/>
                </a:solidFill>
              </a:rPr>
              <a:t>6</a:t>
            </a:r>
            <a:r>
              <a:rPr lang="en-US" sz="2400" b="1">
                <a:solidFill>
                  <a:srgbClr val="FFFF66"/>
                </a:solidFill>
              </a:rPr>
              <a:t>C</a:t>
            </a:r>
          </a:p>
        </p:txBody>
      </p:sp>
      <p:sp>
        <p:nvSpPr>
          <p:cNvPr id="184409" name="Text Box 89"/>
          <p:cNvSpPr txBox="1">
            <a:spLocks noChangeArrowheads="1"/>
          </p:cNvSpPr>
          <p:nvPr/>
        </p:nvSpPr>
        <p:spPr bwMode="auto">
          <a:xfrm>
            <a:off x="2743200" y="5029200"/>
            <a:ext cx="1752600" cy="457200"/>
          </a:xfrm>
          <a:prstGeom prst="rect">
            <a:avLst/>
          </a:prstGeom>
          <a:solidFill>
            <a:srgbClr val="B075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FF66"/>
                </a:solidFill>
              </a:rPr>
              <a:t>30</a:t>
            </a:r>
          </a:p>
        </p:txBody>
      </p:sp>
      <p:sp>
        <p:nvSpPr>
          <p:cNvPr id="184410" name="Text Box 90"/>
          <p:cNvSpPr txBox="1">
            <a:spLocks noChangeArrowheads="1"/>
          </p:cNvSpPr>
          <p:nvPr/>
        </p:nvSpPr>
        <p:spPr bwMode="auto">
          <a:xfrm>
            <a:off x="762000" y="5029200"/>
            <a:ext cx="1752600" cy="457200"/>
          </a:xfrm>
          <a:prstGeom prst="rect">
            <a:avLst/>
          </a:prstGeom>
          <a:solidFill>
            <a:srgbClr val="B075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400" b="1" baseline="30000">
                <a:solidFill>
                  <a:srgbClr val="FFFF66"/>
                </a:solidFill>
              </a:rPr>
              <a:t>65</a:t>
            </a:r>
            <a:r>
              <a:rPr lang="en-US" sz="2400" b="1">
                <a:solidFill>
                  <a:srgbClr val="FFFF66"/>
                </a:solidFill>
              </a:rPr>
              <a:t>Zn</a:t>
            </a:r>
          </a:p>
        </p:txBody>
      </p:sp>
      <p:sp>
        <p:nvSpPr>
          <p:cNvPr id="184411" name="Text Box 91"/>
          <p:cNvSpPr txBox="1">
            <a:spLocks noChangeArrowheads="1"/>
          </p:cNvSpPr>
          <p:nvPr/>
        </p:nvSpPr>
        <p:spPr bwMode="auto">
          <a:xfrm>
            <a:off x="2743200" y="5562600"/>
            <a:ext cx="1752600" cy="457200"/>
          </a:xfrm>
          <a:prstGeom prst="rect">
            <a:avLst/>
          </a:prstGeom>
          <a:solidFill>
            <a:srgbClr val="B075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FF66"/>
                </a:solidFill>
              </a:rPr>
              <a:t>18</a:t>
            </a:r>
          </a:p>
        </p:txBody>
      </p:sp>
      <p:sp>
        <p:nvSpPr>
          <p:cNvPr id="184412" name="Text Box 92"/>
          <p:cNvSpPr txBox="1">
            <a:spLocks noChangeArrowheads="1"/>
          </p:cNvSpPr>
          <p:nvPr/>
        </p:nvSpPr>
        <p:spPr bwMode="auto">
          <a:xfrm>
            <a:off x="4724400" y="5562600"/>
            <a:ext cx="1752600" cy="457200"/>
          </a:xfrm>
          <a:prstGeom prst="rect">
            <a:avLst/>
          </a:prstGeom>
          <a:solidFill>
            <a:srgbClr val="B075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FF66"/>
                </a:solidFill>
              </a:rPr>
              <a:t>40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18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7" grpId="0" animBg="1"/>
      <p:bldP spid="184395" grpId="0" animBg="1"/>
      <p:bldP spid="184397" grpId="0" animBg="1"/>
      <p:bldP spid="184398" grpId="0" animBg="1"/>
      <p:bldP spid="184399" grpId="0" animBg="1"/>
      <p:bldP spid="184400" grpId="0" animBg="1"/>
      <p:bldP spid="184402" grpId="0" animBg="1"/>
      <p:bldP spid="184403" grpId="0" animBg="1"/>
      <p:bldP spid="184404" grpId="0" animBg="1"/>
      <p:bldP spid="184405" grpId="0" animBg="1"/>
      <p:bldP spid="184406" grpId="0" animBg="1"/>
      <p:bldP spid="184407" grpId="0" animBg="1"/>
      <p:bldP spid="184408" grpId="0" animBg="1"/>
      <p:bldP spid="184409" grpId="0" animBg="1"/>
      <p:bldP spid="184410" grpId="0" animBg="1"/>
      <p:bldP spid="184411" grpId="0" animBg="1"/>
      <p:bldP spid="18441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Isotopes—What’s different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dirty="0" smtClean="0">
                <a:ea typeface="+mn-ea"/>
                <a:cs typeface="+mn-cs"/>
              </a:rPr>
              <a:t>Draw an atom of carbon-13 and one of carbon-12, drawing all protons, neutrons, and electrons. </a:t>
            </a:r>
          </a:p>
          <a:p>
            <a:pPr marL="914400" lvl="1" indent="-514350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dirty="0" smtClean="0">
                <a:ea typeface="+mn-ea"/>
                <a:cs typeface="+mn-cs"/>
              </a:rPr>
              <a:t>What is different about the two?</a:t>
            </a:r>
          </a:p>
          <a:p>
            <a:pPr marL="914400" lvl="1" indent="-514350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dirty="0" smtClean="0">
                <a:ea typeface="+mn-ea"/>
                <a:cs typeface="+mn-cs"/>
              </a:rPr>
              <a:t>What is the same?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ea typeface="+mn-ea"/>
                <a:cs typeface="+mn-cs"/>
              </a:rPr>
              <a:t>2. Draw two isotopes of nitrogen.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opper chloride solut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563143">
            <a:off x="-457319" y="1193460"/>
            <a:ext cx="5970648" cy="4459557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241800" y="274638"/>
            <a:ext cx="4445000" cy="62023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5715000" y="0"/>
            <a:ext cx="274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Nuclear</a:t>
            </a:r>
            <a:b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-108" charset="0"/>
                <a:ea typeface="ＭＳ Ｐゴシック" pitchFamily="-108" charset="-128"/>
              </a:rPr>
            </a:br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Stability</a:t>
            </a:r>
            <a:endParaRPr lang="en-US" sz="4400">
              <a:solidFill>
                <a:schemeClr val="bg1"/>
              </a:solidFill>
              <a:latin typeface="Arial" charset="0"/>
              <a:ea typeface="ＭＳ Ｐゴシック" pitchFamily="-108" charset="-128"/>
            </a:endParaRP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5470525" y="1447800"/>
            <a:ext cx="367347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2800" b="1">
              <a:solidFill>
                <a:schemeClr val="bg1"/>
              </a:solidFill>
              <a:latin typeface="Comic Sans MS" pitchFamily="66" charset="0"/>
              <a:cs typeface="Arial" pitchFamily="34" charset="0"/>
            </a:endParaRPr>
          </a:p>
          <a:p>
            <a:endParaRPr lang="en-US">
              <a:solidFill>
                <a:schemeClr val="bg1"/>
              </a:solidFill>
            </a:endParaRPr>
          </a:p>
        </p:txBody>
      </p:sp>
      <p:pic>
        <p:nvPicPr>
          <p:cNvPr id="73732" name="Picture 5" descr="C:\Documents and Settings\smithja\Desktop\zumdahl\ppts\lineart\fig_18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953000" cy="68516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173663" y="1628775"/>
            <a:ext cx="3584575" cy="1754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t>Unstable nuclides generally have </a:t>
            </a:r>
          </a:p>
          <a:p>
            <a:pPr marL="342900" indent="-342900">
              <a:buFontTx/>
              <a:buAutoNum type="alphaUcParenR"/>
              <a:defRPr/>
            </a:pPr>
            <a:r>
              <a:rPr lang="en-US" dirty="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t>more neutrons than protons </a:t>
            </a:r>
          </a:p>
          <a:p>
            <a:pPr marL="342900" indent="-342900">
              <a:buFontTx/>
              <a:buAutoNum type="alphaUcParenR"/>
              <a:defRPr/>
            </a:pPr>
            <a:r>
              <a:rPr lang="en-US" dirty="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t>more orbitals than electrons </a:t>
            </a:r>
          </a:p>
          <a:p>
            <a:pPr marL="342900" indent="-342900">
              <a:buFontTx/>
              <a:buAutoNum type="alphaUcParenR"/>
              <a:defRPr/>
            </a:pPr>
            <a:r>
              <a:rPr lang="en-US" dirty="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t>more protons than electrons </a:t>
            </a:r>
          </a:p>
          <a:p>
            <a:pPr marL="342900" indent="-342900">
              <a:buFontTx/>
              <a:buAutoNum type="alphaUcParenR"/>
              <a:defRPr/>
            </a:pPr>
            <a:r>
              <a:rPr lang="en-US" dirty="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t>more electrons than neutrons </a:t>
            </a:r>
          </a:p>
          <a:p>
            <a:pPr marL="342900" indent="-342900">
              <a:buFontTx/>
              <a:buAutoNum type="alphaUcParenR"/>
              <a:defRPr/>
            </a:pPr>
            <a:r>
              <a:rPr lang="en-US" dirty="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t>more protons than neutrons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utoUpdateAnimBg="0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Atomic Mass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610600" cy="46482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How heavy is an atom of oxygen?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There are different kinds of oxygen atoms.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More concerned with </a:t>
            </a:r>
            <a:r>
              <a:rPr lang="en-US" smtClean="0">
                <a:solidFill>
                  <a:schemeClr val="tx2"/>
                </a:solidFill>
                <a:ea typeface="ＭＳ Ｐゴシック" pitchFamily="34" charset="-128"/>
              </a:rPr>
              <a:t>average </a:t>
            </a:r>
            <a:r>
              <a:rPr lang="en-US" smtClean="0">
                <a:ea typeface="ＭＳ Ｐゴシック" pitchFamily="34" charset="-128"/>
              </a:rPr>
              <a:t>atomic mass.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Based on abundance of each element in nature.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Don’t use grams because the numbers would be too small.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 build="p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Measuring Atomic Mass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Unit is the </a:t>
            </a:r>
            <a:r>
              <a:rPr lang="en-US" smtClean="0">
                <a:solidFill>
                  <a:schemeClr val="tx2"/>
                </a:solidFill>
                <a:ea typeface="ＭＳ Ｐゴシック" pitchFamily="34" charset="-128"/>
              </a:rPr>
              <a:t>Atomic Mass Unit </a:t>
            </a:r>
            <a:r>
              <a:rPr lang="en-US" smtClean="0">
                <a:ea typeface="ＭＳ Ｐゴシック" pitchFamily="34" charset="-128"/>
              </a:rPr>
              <a:t>(amu)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One twelfth the mass of a carbon-12 atom. 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Each isotope has its own atomic mass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We get the average using percent abundance.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 build="p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the average…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Find the average of the following numbers:</a:t>
            </a:r>
          </a:p>
          <a:p>
            <a:pPr algn="ctr">
              <a:buNone/>
            </a:pPr>
            <a:r>
              <a:rPr lang="en-US" dirty="0" smtClean="0"/>
              <a:t>12                12</a:t>
            </a:r>
          </a:p>
          <a:p>
            <a:pPr algn="ctr">
              <a:buNone/>
            </a:pPr>
            <a:r>
              <a:rPr lang="en-US" dirty="0" smtClean="0"/>
              <a:t>13                12</a:t>
            </a:r>
          </a:p>
          <a:p>
            <a:pPr algn="ctr">
              <a:buNone/>
            </a:pPr>
            <a:r>
              <a:rPr lang="en-US" dirty="0" smtClean="0"/>
              <a:t>12				12</a:t>
            </a:r>
          </a:p>
          <a:p>
            <a:pPr algn="ctr">
              <a:buNone/>
            </a:pPr>
            <a:r>
              <a:rPr lang="en-US" dirty="0" smtClean="0"/>
              <a:t>13				13</a:t>
            </a:r>
          </a:p>
          <a:p>
            <a:pPr algn="ctr">
              <a:buNone/>
            </a:pPr>
            <a:r>
              <a:rPr lang="en-US" dirty="0" smtClean="0"/>
              <a:t>12				12		</a:t>
            </a:r>
          </a:p>
          <a:p>
            <a:pPr algn="ctr">
              <a:buNone/>
            </a:pPr>
            <a:r>
              <a:rPr lang="en-US" dirty="0" smtClean="0"/>
              <a:t>12</a:t>
            </a:r>
          </a:p>
          <a:p>
            <a:pPr algn="ctr">
              <a:buNone/>
            </a:pPr>
            <a:r>
              <a:rPr lang="en-US" dirty="0" smtClean="0"/>
              <a:t>12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Atomic Mass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534400" cy="46482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Calculate the atomic mass of copper if copper has two isotopes. 69.1% has a mass of 62.93 amu and the rest has a mass of 64.93 amu.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 build="p" autoUpdateAnimBg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Atomic Mass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458200" cy="46482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Magnesium has three isotopes. 78.99% magnesium 24 with a mass of 23.9850 amu, 10.00% magnesium 25 with a mass of 24.9858 amu, and the rest magnesium 25 with a mass of 25.9826 amu. What is the atomic mass of magnesium?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If not told otherwise, the mass of the isotope is the mass number in amu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build="p" autoUpdateAnimBg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83299" name="Object 2"/>
          <p:cNvGraphicFramePr>
            <a:graphicFrameLocks noChangeAspect="1"/>
          </p:cNvGraphicFramePr>
          <p:nvPr/>
        </p:nvGraphicFramePr>
        <p:xfrm>
          <a:off x="0" y="-85725"/>
          <a:ext cx="9144000" cy="6943725"/>
        </p:xfrm>
        <a:graphic>
          <a:graphicData uri="http://schemas.openxmlformats.org/presentationml/2006/ole">
            <p:oleObj spid="_x0000_s4098" name="Slide" r:id="rId3" imgW="4572180" imgH="3428896" progId="PowerPoint.Slide.8">
              <p:embed/>
            </p:oleObj>
          </a:graphicData>
        </a:graphic>
      </p:graphicFrame>
      <p:sp>
        <p:nvSpPr>
          <p:cNvPr id="183300" name="Rectangle 4"/>
          <p:cNvSpPr>
            <a:spLocks noChangeArrowheads="1"/>
          </p:cNvSpPr>
          <p:nvPr/>
        </p:nvSpPr>
        <p:spPr bwMode="auto">
          <a:xfrm>
            <a:off x="0" y="542925"/>
            <a:ext cx="9144000" cy="1209675"/>
          </a:xfrm>
          <a:prstGeom prst="rect">
            <a:avLst/>
          </a:prstGeom>
          <a:solidFill>
            <a:schemeClr val="tx1"/>
          </a:solidFill>
          <a:ln w="19050">
            <a:solidFill>
              <a:srgbClr val="F2E3A4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</a:rPr>
              <a:t>What is the relationship between an atom containing 8 protons, 8 electrons, and 8 neutrons and one containing 8 protons, 8 electrons, and 10 neutrons? b) What is the relationship between an atom containing 8 protons, 8 electrons, and 10 neutrons, and one containing 10 protons, 10 electrons, and 8 neutrons?</a:t>
            </a:r>
          </a:p>
        </p:txBody>
      </p:sp>
      <p:sp>
        <p:nvSpPr>
          <p:cNvPr id="183301" name="Rectangle 5"/>
          <p:cNvSpPr>
            <a:spLocks noChangeArrowheads="1"/>
          </p:cNvSpPr>
          <p:nvPr/>
        </p:nvSpPr>
        <p:spPr bwMode="auto">
          <a:xfrm>
            <a:off x="0" y="3989388"/>
            <a:ext cx="9220200" cy="2182812"/>
          </a:xfrm>
          <a:prstGeom prst="rect">
            <a:avLst/>
          </a:prstGeom>
          <a:solidFill>
            <a:srgbClr val="F2E3A4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Pg. 90 #19 Three isotopes of argon occur in nature-Argon- 36, Argon-38, Argon-40. Calculate the average atomic mass of argon to two decimal places, given the following relative atomic masses and abundances of each of the isotopes: </a:t>
            </a:r>
          </a:p>
          <a:p>
            <a:pPr>
              <a:spcBef>
                <a:spcPct val="50000"/>
              </a:spcBef>
            </a:pPr>
            <a:r>
              <a:rPr lang="en-US" b="1"/>
              <a:t>Argon- 36 (35.97 amu; 0.337 %), </a:t>
            </a:r>
          </a:p>
          <a:p>
            <a:pPr>
              <a:spcBef>
                <a:spcPct val="50000"/>
              </a:spcBef>
            </a:pPr>
            <a:r>
              <a:rPr lang="en-US" b="1"/>
              <a:t>Argon- 38 (37.96 amu; 0.063%), </a:t>
            </a:r>
          </a:p>
          <a:p>
            <a:pPr>
              <a:spcBef>
                <a:spcPct val="50000"/>
              </a:spcBef>
            </a:pPr>
            <a:r>
              <a:rPr lang="en-US" b="1"/>
              <a:t>Argon- 40 (39.96 amu; 99.600%)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0" grpId="0" animBg="1"/>
      <p:bldP spid="183301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42339" name="Object 2"/>
          <p:cNvGraphicFramePr>
            <a:graphicFrameLocks noChangeAspect="1"/>
          </p:cNvGraphicFramePr>
          <p:nvPr/>
        </p:nvGraphicFramePr>
        <p:xfrm>
          <a:off x="0" y="-28575"/>
          <a:ext cx="9372600" cy="7029450"/>
        </p:xfrm>
        <a:graphic>
          <a:graphicData uri="http://schemas.openxmlformats.org/presentationml/2006/ole">
            <p:oleObj spid="_x0000_s5122" name="Slide" r:id="rId3" imgW="4572147" imgH="3428904" progId="PowerPoint.Slide.8">
              <p:embed/>
            </p:oleObj>
          </a:graphicData>
        </a:graphic>
      </p:graphicFrame>
      <p:sp>
        <p:nvSpPr>
          <p:cNvPr id="142340" name="Rectangle 4"/>
          <p:cNvSpPr>
            <a:spLocks noChangeArrowheads="1"/>
          </p:cNvSpPr>
          <p:nvPr/>
        </p:nvSpPr>
        <p:spPr bwMode="auto">
          <a:xfrm>
            <a:off x="2209800" y="533400"/>
            <a:ext cx="6781800" cy="6019800"/>
          </a:xfrm>
          <a:prstGeom prst="rect">
            <a:avLst/>
          </a:prstGeom>
          <a:solidFill>
            <a:srgbClr val="644300"/>
          </a:solidFill>
          <a:ln w="53975">
            <a:solidFill>
              <a:srgbClr val="CC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2341" name="Rectangle 5"/>
          <p:cNvSpPr>
            <a:spLocks noChangeArrowheads="1"/>
          </p:cNvSpPr>
          <p:nvPr/>
        </p:nvSpPr>
        <p:spPr bwMode="auto">
          <a:xfrm>
            <a:off x="2209800" y="609600"/>
            <a:ext cx="6705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36538" indent="-236538">
              <a:spcBef>
                <a:spcPct val="20000"/>
              </a:spcBef>
              <a:buFontTx/>
              <a:buChar char="•"/>
            </a:pPr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Copper consists of 69.15% copper-63, which has an atomic mass of 62.929 601 amu</a:t>
            </a:r>
            <a:r>
              <a:rPr lang="en-US" sz="2600" b="1" i="1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and 30.85% copper-65, which has an atomic mass of 64.927 794 amu</a:t>
            </a:r>
            <a:r>
              <a:rPr lang="en-US" sz="2600" b="1" i="1">
                <a:solidFill>
                  <a:schemeClr val="bg1"/>
                </a:solidFill>
                <a:latin typeface="Arial Narrow" pitchFamily="34" charset="0"/>
              </a:rPr>
              <a:t>.</a:t>
            </a:r>
            <a:endParaRPr lang="en-US" sz="2600" b="1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42342" name="Rectangle 6"/>
          <p:cNvSpPr>
            <a:spLocks noChangeArrowheads="1"/>
          </p:cNvSpPr>
          <p:nvPr/>
        </p:nvSpPr>
        <p:spPr bwMode="auto">
          <a:xfrm>
            <a:off x="2362200" y="2514600"/>
            <a:ext cx="6781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Clr>
                <a:srgbClr val="FFCC00"/>
              </a:buClr>
              <a:buSzPct val="100000"/>
              <a:buFontTx/>
              <a:buChar char="•"/>
            </a:pPr>
            <a:r>
              <a:rPr lang="en-US" sz="2000" b="1">
                <a:solidFill>
                  <a:schemeClr val="bg1"/>
                </a:solidFill>
                <a:latin typeface="Bradley Hand ITC" pitchFamily="66" charset="0"/>
              </a:rPr>
              <a:t>The average atomic mass of copper can be calculated by multiplying the atomic mass of each isotope by its relative abundance (expressed in decimal form) and adding the results.</a:t>
            </a:r>
          </a:p>
        </p:txBody>
      </p:sp>
      <p:sp>
        <p:nvSpPr>
          <p:cNvPr id="142343" name="Rectangle 7"/>
          <p:cNvSpPr>
            <a:spLocks noChangeArrowheads="1"/>
          </p:cNvSpPr>
          <p:nvPr/>
        </p:nvSpPr>
        <p:spPr bwMode="auto">
          <a:xfrm>
            <a:off x="2286000" y="4572000"/>
            <a:ext cx="6629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36538" indent="-236538" algn="ctr">
              <a:spcBef>
                <a:spcPct val="20000"/>
              </a:spcBef>
            </a:pPr>
            <a:endParaRPr lang="en-US" sz="3200" i="1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30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2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2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2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2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42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 animBg="1"/>
      <p:bldP spid="142341" grpId="0" build="p"/>
      <p:bldP spid="142342" grpId="0"/>
      <p:bldP spid="14234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81251" name="Object 2"/>
          <p:cNvGraphicFramePr>
            <a:graphicFrameLocks noChangeAspect="1"/>
          </p:cNvGraphicFramePr>
          <p:nvPr/>
        </p:nvGraphicFramePr>
        <p:xfrm>
          <a:off x="0" y="-28575"/>
          <a:ext cx="9144000" cy="6858000"/>
        </p:xfrm>
        <a:graphic>
          <a:graphicData uri="http://schemas.openxmlformats.org/presentationml/2006/ole">
            <p:oleObj spid="_x0000_s6146" name="Slide" r:id="rId3" imgW="4572147" imgH="3428904" progId="PowerPoint.Slide.8">
              <p:embed/>
            </p:oleObj>
          </a:graphicData>
        </a:graphic>
      </p:graphicFrame>
      <p:sp>
        <p:nvSpPr>
          <p:cNvPr id="181252" name="Rectangle 4"/>
          <p:cNvSpPr>
            <a:spLocks noChangeArrowheads="1"/>
          </p:cNvSpPr>
          <p:nvPr/>
        </p:nvSpPr>
        <p:spPr bwMode="auto">
          <a:xfrm>
            <a:off x="838200" y="838200"/>
            <a:ext cx="7543800" cy="5257800"/>
          </a:xfrm>
          <a:prstGeom prst="rect">
            <a:avLst/>
          </a:prstGeom>
          <a:solidFill>
            <a:srgbClr val="375F41">
              <a:alpha val="8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1254" name="WordArt 6"/>
          <p:cNvSpPr>
            <a:spLocks noChangeArrowheads="1" noChangeShapeType="1" noTextEdit="1"/>
          </p:cNvSpPr>
          <p:nvPr/>
        </p:nvSpPr>
        <p:spPr bwMode="auto">
          <a:xfrm>
            <a:off x="1828800" y="2209800"/>
            <a:ext cx="56388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990033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End of Chapter </a:t>
            </a:r>
          </a:p>
          <a:p>
            <a:pPr algn="ctr"/>
            <a:r>
              <a:rPr lang="en-US" sz="3600" kern="10">
                <a:ln w="1905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990033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Review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1000"/>
                                        <p:tgtEl>
                                          <p:spTgt spid="18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2" grpId="0" animBg="1"/>
      <p:bldP spid="18125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85347" name="Object 2"/>
          <p:cNvGraphicFramePr>
            <a:graphicFrameLocks noChangeAspect="1"/>
          </p:cNvGraphicFramePr>
          <p:nvPr/>
        </p:nvGraphicFramePr>
        <p:xfrm>
          <a:off x="0" y="-28575"/>
          <a:ext cx="9144000" cy="6858000"/>
        </p:xfrm>
        <a:graphic>
          <a:graphicData uri="http://schemas.openxmlformats.org/presentationml/2006/ole">
            <p:oleObj spid="_x0000_s7170" name="Slide" r:id="rId3" imgW="4572147" imgH="3428904" progId="PowerPoint.Slide.8">
              <p:embed/>
            </p:oleObj>
          </a:graphicData>
        </a:graphic>
      </p:graphicFrame>
      <p:sp>
        <p:nvSpPr>
          <p:cNvPr id="185348" name="Rectangle 4"/>
          <p:cNvSpPr>
            <a:spLocks noChangeArrowheads="1"/>
          </p:cNvSpPr>
          <p:nvPr/>
        </p:nvSpPr>
        <p:spPr bwMode="auto">
          <a:xfrm>
            <a:off x="381000" y="611188"/>
            <a:ext cx="87630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>
                <a:latin typeface="Arial Narrow" pitchFamily="34" charset="0"/>
              </a:rPr>
              <a:t>1.	An important result of Rutherford’s experiments with gold foil was to establish that</a:t>
            </a:r>
          </a:p>
          <a:p>
            <a:endParaRPr lang="en-US" sz="3200" b="1" dirty="0">
              <a:latin typeface="Arial Narrow" pitchFamily="34" charset="0"/>
            </a:endParaRPr>
          </a:p>
          <a:p>
            <a:r>
              <a:rPr lang="en-US" sz="3200" b="1" dirty="0">
                <a:latin typeface="Arial Narrow" pitchFamily="34" charset="0"/>
              </a:rPr>
              <a:t>	A.	atoms have mass.</a:t>
            </a:r>
          </a:p>
          <a:p>
            <a:r>
              <a:rPr lang="en-US" sz="3200" b="1" dirty="0">
                <a:latin typeface="Arial Narrow" pitchFamily="34" charset="0"/>
              </a:rPr>
              <a:t>	B.	electrons have a negative charge.</a:t>
            </a:r>
          </a:p>
          <a:p>
            <a:r>
              <a:rPr lang="en-US" sz="3200" b="1" dirty="0">
                <a:latin typeface="Arial Narrow" pitchFamily="34" charset="0"/>
              </a:rPr>
              <a:t>	C.	neutrons are uncharged particles.</a:t>
            </a:r>
          </a:p>
          <a:p>
            <a:r>
              <a:rPr lang="en-US" sz="3200" b="1" dirty="0">
                <a:latin typeface="Arial Narrow" pitchFamily="34" charset="0"/>
              </a:rPr>
              <a:t>	D.	the atom is mostly empty space.</a:t>
            </a:r>
          </a:p>
        </p:txBody>
      </p:sp>
      <p:sp>
        <p:nvSpPr>
          <p:cNvPr id="185349" name="Rectangle 5"/>
          <p:cNvSpPr>
            <a:spLocks noChangeArrowheads="1"/>
          </p:cNvSpPr>
          <p:nvPr/>
        </p:nvSpPr>
        <p:spPr bwMode="auto">
          <a:xfrm>
            <a:off x="3635375" y="130175"/>
            <a:ext cx="2644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6600"/>
                </a:solidFill>
                <a:latin typeface="Arial Narrow" pitchFamily="34" charset="0"/>
              </a:rPr>
              <a:t>Multiple Choice</a:t>
            </a:r>
          </a:p>
        </p:txBody>
      </p:sp>
      <p:sp>
        <p:nvSpPr>
          <p:cNvPr id="185350" name="Oval 6"/>
          <p:cNvSpPr>
            <a:spLocks noChangeArrowheads="1"/>
          </p:cNvSpPr>
          <p:nvPr/>
        </p:nvSpPr>
        <p:spPr bwMode="auto">
          <a:xfrm>
            <a:off x="1143000" y="3505200"/>
            <a:ext cx="6477000" cy="68580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8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185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85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5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8" grpId="0"/>
      <p:bldP spid="185349" grpId="0"/>
      <p:bldP spid="1853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Reaction with aluminu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084878">
            <a:off x="3783731" y="1204386"/>
            <a:ext cx="6320135" cy="47205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4000" y="76200"/>
            <a:ext cx="4160837" cy="65833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</p:pic>
      <p:sp>
        <p:nvSpPr>
          <p:cNvPr id="2447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1905000"/>
            <a:ext cx="8001000" cy="4038600"/>
          </a:xfrm>
        </p:spPr>
        <p:txBody>
          <a:bodyPr/>
          <a:lstStyle/>
          <a:p>
            <a:pPr algn="l">
              <a:lnSpc>
                <a:spcPct val="80000"/>
              </a:lnSpc>
              <a:buFont typeface="Arial" charset="0"/>
              <a:buNone/>
              <a:defRPr/>
            </a:pPr>
            <a:r>
              <a:rPr lang="en-US" sz="2800" b="1" dirty="0" smtClean="0">
                <a:latin typeface="Arial Narrow" pitchFamily="34" charset="0"/>
              </a:rPr>
              <a:t>2. </a:t>
            </a:r>
            <a:r>
              <a:rPr lang="en-US" sz="2800" b="1" dirty="0">
                <a:latin typeface="Arial Narrow" pitchFamily="34" charset="0"/>
              </a:rPr>
              <a:t>Which subatomic particle has a charge of +1?</a:t>
            </a:r>
          </a:p>
          <a:p>
            <a:pPr algn="l">
              <a:lnSpc>
                <a:spcPct val="80000"/>
              </a:lnSpc>
              <a:buFont typeface="Arial" charset="0"/>
              <a:buNone/>
              <a:defRPr/>
            </a:pPr>
            <a:r>
              <a:rPr lang="en-US" sz="2800" b="1" dirty="0">
                <a:latin typeface="Arial Narrow" pitchFamily="34" charset="0"/>
              </a:rPr>
              <a:t>	A.	electron</a:t>
            </a:r>
          </a:p>
          <a:p>
            <a:pPr algn="l">
              <a:lnSpc>
                <a:spcPct val="80000"/>
              </a:lnSpc>
              <a:buFont typeface="Arial" charset="0"/>
              <a:buNone/>
              <a:defRPr/>
            </a:pPr>
            <a:endParaRPr lang="en-US" sz="2800" b="1" dirty="0">
              <a:latin typeface="Arial Narrow" pitchFamily="34" charset="0"/>
            </a:endParaRPr>
          </a:p>
          <a:p>
            <a:pPr algn="l">
              <a:lnSpc>
                <a:spcPct val="80000"/>
              </a:lnSpc>
              <a:buFont typeface="Arial" charset="0"/>
              <a:buNone/>
              <a:defRPr/>
            </a:pPr>
            <a:r>
              <a:rPr lang="en-US" sz="2800" b="1" dirty="0">
                <a:latin typeface="Arial Narrow" pitchFamily="34" charset="0"/>
              </a:rPr>
              <a:t>	B.	neutron</a:t>
            </a:r>
          </a:p>
          <a:p>
            <a:pPr algn="l">
              <a:lnSpc>
                <a:spcPct val="80000"/>
              </a:lnSpc>
              <a:buFont typeface="Arial" charset="0"/>
              <a:buNone/>
              <a:defRPr/>
            </a:pPr>
            <a:endParaRPr lang="en-US" sz="2800" b="1" dirty="0">
              <a:latin typeface="Arial Narrow" pitchFamily="34" charset="0"/>
            </a:endParaRPr>
          </a:p>
          <a:p>
            <a:pPr algn="l">
              <a:lnSpc>
                <a:spcPct val="80000"/>
              </a:lnSpc>
              <a:buFont typeface="Arial" charset="0"/>
              <a:buNone/>
              <a:defRPr/>
            </a:pPr>
            <a:r>
              <a:rPr lang="en-US" sz="2800" b="1" dirty="0">
                <a:latin typeface="Arial Narrow" pitchFamily="34" charset="0"/>
              </a:rPr>
              <a:t>	C.	proton</a:t>
            </a:r>
          </a:p>
          <a:p>
            <a:pPr algn="l">
              <a:lnSpc>
                <a:spcPct val="80000"/>
              </a:lnSpc>
              <a:buFont typeface="Arial" charset="0"/>
              <a:buNone/>
              <a:defRPr/>
            </a:pPr>
            <a:endParaRPr lang="en-US" sz="2800" b="1" dirty="0">
              <a:latin typeface="Arial Narrow" pitchFamily="34" charset="0"/>
            </a:endParaRPr>
          </a:p>
          <a:p>
            <a:pPr algn="l">
              <a:lnSpc>
                <a:spcPct val="80000"/>
              </a:lnSpc>
              <a:buFont typeface="Arial" charset="0"/>
              <a:buNone/>
              <a:defRPr/>
            </a:pPr>
            <a:r>
              <a:rPr lang="en-US" sz="2800" b="1" dirty="0">
                <a:latin typeface="Arial Narrow" pitchFamily="34" charset="0"/>
              </a:rPr>
              <a:t>	D.	meson</a:t>
            </a:r>
          </a:p>
        </p:txBody>
      </p:sp>
      <p:sp>
        <p:nvSpPr>
          <p:cNvPr id="244742" name="Oval 6"/>
          <p:cNvSpPr>
            <a:spLocks noChangeArrowheads="1"/>
          </p:cNvSpPr>
          <p:nvPr/>
        </p:nvSpPr>
        <p:spPr bwMode="auto">
          <a:xfrm>
            <a:off x="1752600" y="3886200"/>
            <a:ext cx="2819400" cy="68580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3635375" y="1044575"/>
            <a:ext cx="2644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800080"/>
                </a:solidFill>
                <a:latin typeface="Arial Narrow" pitchFamily="34" charset="0"/>
              </a:rPr>
              <a:t>Multiple Choice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44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4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4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4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4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400"/>
                            </p:stCondLst>
                            <p:childTnLst>
                              <p:par>
                                <p:cTn id="2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47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47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47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47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350"/>
                            </p:stCondLst>
                            <p:childTnLst>
                              <p:par>
                                <p:cTn id="3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47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47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47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47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250"/>
                            </p:stCondLst>
                            <p:childTnLst>
                              <p:par>
                                <p:cTn id="4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47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47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47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47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100"/>
                            </p:stCondLst>
                            <p:childTnLst>
                              <p:par>
                                <p:cTn id="4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47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47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47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47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4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4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40" grpId="0" build="p"/>
      <p:bldP spid="244742" grpId="0" animBg="1"/>
      <p:bldP spid="24474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3959" name="Rectangle 7"/>
          <p:cNvSpPr>
            <a:spLocks noChangeArrowheads="1"/>
          </p:cNvSpPr>
          <p:nvPr/>
        </p:nvSpPr>
        <p:spPr bwMode="auto">
          <a:xfrm>
            <a:off x="1447800" y="1752600"/>
            <a:ext cx="609600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Arial Narrow" pitchFamily="34" charset="0"/>
              </a:rPr>
              <a:t>3.	Which particle has the least mass?</a:t>
            </a:r>
          </a:p>
          <a:p>
            <a:endParaRPr lang="en-US" sz="2800" b="1">
              <a:latin typeface="Arial Narrow" pitchFamily="34" charset="0"/>
            </a:endParaRPr>
          </a:p>
          <a:p>
            <a:r>
              <a:rPr lang="en-US" sz="2800" b="1">
                <a:latin typeface="Arial Narrow" pitchFamily="34" charset="0"/>
              </a:rPr>
              <a:t>	A.	electron</a:t>
            </a:r>
          </a:p>
          <a:p>
            <a:endParaRPr lang="en-US" sz="2800" b="1">
              <a:latin typeface="Arial Narrow" pitchFamily="34" charset="0"/>
            </a:endParaRPr>
          </a:p>
          <a:p>
            <a:r>
              <a:rPr lang="en-US" sz="2800" b="1">
                <a:latin typeface="Arial Narrow" pitchFamily="34" charset="0"/>
              </a:rPr>
              <a:t>	B.	neutron</a:t>
            </a:r>
          </a:p>
          <a:p>
            <a:endParaRPr lang="en-US" sz="2800" b="1">
              <a:latin typeface="Arial Narrow" pitchFamily="34" charset="0"/>
            </a:endParaRPr>
          </a:p>
          <a:p>
            <a:r>
              <a:rPr lang="en-US" sz="2800" b="1">
                <a:latin typeface="Arial Narrow" pitchFamily="34" charset="0"/>
              </a:rPr>
              <a:t>	C.	proton</a:t>
            </a:r>
          </a:p>
          <a:p>
            <a:endParaRPr lang="en-US" sz="2800" b="1">
              <a:latin typeface="Arial Narrow" pitchFamily="34" charset="0"/>
            </a:endParaRPr>
          </a:p>
          <a:p>
            <a:r>
              <a:rPr lang="en-US" sz="2800" b="1">
                <a:latin typeface="Arial Narrow" pitchFamily="34" charset="0"/>
              </a:rPr>
              <a:t>	D.	All have the same mass.</a:t>
            </a:r>
          </a:p>
        </p:txBody>
      </p:sp>
      <p:sp>
        <p:nvSpPr>
          <p:cNvPr id="253960" name="Rectangle 8"/>
          <p:cNvSpPr>
            <a:spLocks noChangeArrowheads="1"/>
          </p:cNvSpPr>
          <p:nvPr/>
        </p:nvSpPr>
        <p:spPr bwMode="auto">
          <a:xfrm>
            <a:off x="1600200" y="1096963"/>
            <a:ext cx="3181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3399"/>
                </a:solidFill>
              </a:rPr>
              <a:t>Multiple Choice</a:t>
            </a:r>
          </a:p>
        </p:txBody>
      </p:sp>
      <p:sp>
        <p:nvSpPr>
          <p:cNvPr id="253961" name="Oval 9"/>
          <p:cNvSpPr>
            <a:spLocks noChangeArrowheads="1"/>
          </p:cNvSpPr>
          <p:nvPr/>
        </p:nvSpPr>
        <p:spPr bwMode="auto">
          <a:xfrm>
            <a:off x="2057400" y="2514600"/>
            <a:ext cx="2819400" cy="68580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253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539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4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253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3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9" grpId="0"/>
      <p:bldP spid="253960" grpId="0"/>
      <p:bldP spid="253961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33400" y="-1066800"/>
            <a:ext cx="10058400" cy="831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4981" name="Rectangle 5"/>
          <p:cNvSpPr>
            <a:spLocks noChangeArrowheads="1"/>
          </p:cNvSpPr>
          <p:nvPr/>
        </p:nvSpPr>
        <p:spPr bwMode="auto">
          <a:xfrm>
            <a:off x="1676400" y="1708150"/>
            <a:ext cx="59436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4.  Cathode rays are composed of</a:t>
            </a:r>
          </a:p>
          <a:p>
            <a:endParaRPr lang="en-US" sz="3200" b="1">
              <a:latin typeface="Arial Narrow" pitchFamily="34" charset="0"/>
            </a:endParaRPr>
          </a:p>
          <a:p>
            <a:r>
              <a:rPr lang="en-US" sz="3200" b="1">
                <a:latin typeface="Arial Narrow" pitchFamily="34" charset="0"/>
              </a:rPr>
              <a:t>	A.	alpha particles.</a:t>
            </a:r>
          </a:p>
          <a:p>
            <a:r>
              <a:rPr lang="en-US" sz="3200" b="1">
                <a:latin typeface="Arial Narrow" pitchFamily="34" charset="0"/>
              </a:rPr>
              <a:t>	B.	electrons.</a:t>
            </a:r>
          </a:p>
          <a:p>
            <a:r>
              <a:rPr lang="en-US" sz="3200" b="1">
                <a:latin typeface="Arial Narrow" pitchFamily="34" charset="0"/>
              </a:rPr>
              <a:t>	C.	protons.</a:t>
            </a:r>
          </a:p>
          <a:p>
            <a:r>
              <a:rPr lang="en-US" sz="3200" b="1">
                <a:latin typeface="Arial Narrow" pitchFamily="34" charset="0"/>
              </a:rPr>
              <a:t>	D.	neutrons.</a:t>
            </a:r>
          </a:p>
        </p:txBody>
      </p:sp>
      <p:sp>
        <p:nvSpPr>
          <p:cNvPr id="254982" name="Rectangle 6"/>
          <p:cNvSpPr>
            <a:spLocks noChangeArrowheads="1"/>
          </p:cNvSpPr>
          <p:nvPr/>
        </p:nvSpPr>
        <p:spPr bwMode="auto">
          <a:xfrm>
            <a:off x="2012950" y="460375"/>
            <a:ext cx="29543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3333CC"/>
                </a:solidFill>
                <a:latin typeface="Arial Narrow" pitchFamily="34" charset="0"/>
              </a:rPr>
              <a:t>Multiple Choice</a:t>
            </a:r>
          </a:p>
        </p:txBody>
      </p:sp>
      <p:sp>
        <p:nvSpPr>
          <p:cNvPr id="254983" name="Oval 7"/>
          <p:cNvSpPr>
            <a:spLocks noChangeArrowheads="1"/>
          </p:cNvSpPr>
          <p:nvPr/>
        </p:nvSpPr>
        <p:spPr bwMode="auto">
          <a:xfrm>
            <a:off x="2514600" y="3124200"/>
            <a:ext cx="2819400" cy="68580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54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4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4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4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4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4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500"/>
                                        <p:tgtEl>
                                          <p:spTgt spid="2549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500"/>
                                        <p:tgtEl>
                                          <p:spTgt spid="2549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500"/>
                                        <p:tgtEl>
                                          <p:spTgt spid="2549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500"/>
                                        <p:tgtEl>
                                          <p:spTgt spid="2549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254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83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30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0" y="-33338"/>
          <a:ext cx="9144000" cy="6891338"/>
        </p:xfrm>
        <a:graphic>
          <a:graphicData uri="http://schemas.openxmlformats.org/presentationml/2006/ole">
            <p:oleObj spid="_x0000_s8194" name="Slide" r:id="rId3" imgW="4533840" imgH="3390840" progId="PowerPoint.Slide.8">
              <p:embed/>
            </p:oleObj>
          </a:graphicData>
        </a:graphic>
      </p:graphicFrame>
      <p:sp>
        <p:nvSpPr>
          <p:cNvPr id="25293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 sz="2800" smtClean="0">
                <a:ea typeface="ＭＳ Ｐゴシック" pitchFamily="34" charset="-128"/>
              </a:rPr>
              <a:t> </a:t>
            </a:r>
            <a:br>
              <a:rPr lang="en-US" sz="2800" smtClean="0">
                <a:ea typeface="ＭＳ Ｐゴシック" pitchFamily="34" charset="-128"/>
              </a:rPr>
            </a:br>
            <a:endParaRPr lang="en-US" sz="2800" smtClean="0">
              <a:ea typeface="ＭＳ Ｐゴシック" pitchFamily="34" charset="-128"/>
            </a:endParaRPr>
          </a:p>
        </p:txBody>
      </p:sp>
      <p:sp>
        <p:nvSpPr>
          <p:cNvPr id="252936" name="Rectangle 8"/>
          <p:cNvSpPr>
            <a:spLocks noChangeArrowheads="1"/>
          </p:cNvSpPr>
          <p:nvPr/>
        </p:nvSpPr>
        <p:spPr bwMode="auto">
          <a:xfrm>
            <a:off x="762000" y="1981200"/>
            <a:ext cx="74676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Arial Narrow" pitchFamily="34" charset="0"/>
              </a:rPr>
              <a:t>5. The atomic number of an element is the same </a:t>
            </a:r>
          </a:p>
          <a:p>
            <a:r>
              <a:rPr lang="en-US" sz="3200">
                <a:latin typeface="Arial Narrow" pitchFamily="34" charset="0"/>
              </a:rPr>
              <a:t>    as the number of:</a:t>
            </a:r>
          </a:p>
          <a:p>
            <a:endParaRPr lang="en-US" sz="3200">
              <a:latin typeface="Arial Narrow" pitchFamily="34" charset="0"/>
            </a:endParaRPr>
          </a:p>
          <a:p>
            <a:r>
              <a:rPr lang="en-US" sz="3200">
                <a:latin typeface="Arial Narrow" pitchFamily="34" charset="0"/>
              </a:rPr>
              <a:t>	A.	protons.</a:t>
            </a:r>
          </a:p>
          <a:p>
            <a:r>
              <a:rPr lang="en-US" sz="3200">
                <a:latin typeface="Arial Narrow" pitchFamily="34" charset="0"/>
              </a:rPr>
              <a:t>	B.	neutrons.</a:t>
            </a:r>
          </a:p>
          <a:p>
            <a:r>
              <a:rPr lang="en-US" sz="3200">
                <a:latin typeface="Arial Narrow" pitchFamily="34" charset="0"/>
              </a:rPr>
              <a:t>	C.	protons + electrons.</a:t>
            </a:r>
          </a:p>
          <a:p>
            <a:r>
              <a:rPr lang="en-US" sz="3200">
                <a:latin typeface="Arial Narrow" pitchFamily="34" charset="0"/>
              </a:rPr>
              <a:t>	D.	protons + neutrons.</a:t>
            </a:r>
          </a:p>
        </p:txBody>
      </p:sp>
      <p:sp>
        <p:nvSpPr>
          <p:cNvPr id="252937" name="Rectangle 9"/>
          <p:cNvSpPr>
            <a:spLocks noChangeArrowheads="1"/>
          </p:cNvSpPr>
          <p:nvPr/>
        </p:nvSpPr>
        <p:spPr bwMode="auto">
          <a:xfrm>
            <a:off x="2667000" y="1023938"/>
            <a:ext cx="393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7C80"/>
                </a:solidFill>
              </a:rPr>
              <a:t>Multiple Choice</a:t>
            </a:r>
          </a:p>
        </p:txBody>
      </p:sp>
      <p:sp>
        <p:nvSpPr>
          <p:cNvPr id="252938" name="Oval 10"/>
          <p:cNvSpPr>
            <a:spLocks noChangeArrowheads="1"/>
          </p:cNvSpPr>
          <p:nvPr/>
        </p:nvSpPr>
        <p:spPr bwMode="auto">
          <a:xfrm>
            <a:off x="1371600" y="3429000"/>
            <a:ext cx="2819400" cy="68580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52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2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2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2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2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52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2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2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2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8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29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2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2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52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31" grpId="0" build="p"/>
      <p:bldP spid="252936" grpId="0"/>
      <p:bldP spid="252937" grpId="0"/>
      <p:bldP spid="252938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2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07" name="Rectangle 7"/>
          <p:cNvSpPr>
            <a:spLocks noChangeArrowheads="1"/>
          </p:cNvSpPr>
          <p:nvPr/>
        </p:nvSpPr>
        <p:spPr bwMode="auto">
          <a:xfrm>
            <a:off x="2133600" y="1371600"/>
            <a:ext cx="69342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latin typeface="Arial Narrow" pitchFamily="34" charset="0"/>
              </a:rPr>
              <a:t>6. How many neutrons are present in an atom of tin that has an atomic number of 50 and a mass number of 119?</a:t>
            </a:r>
          </a:p>
          <a:p>
            <a:endParaRPr lang="en-US" sz="2800" b="1" dirty="0">
              <a:latin typeface="Arial Narrow" pitchFamily="34" charset="0"/>
            </a:endParaRPr>
          </a:p>
          <a:p>
            <a:r>
              <a:rPr lang="en-US" sz="2800" b="1" dirty="0">
                <a:latin typeface="Arial Narrow" pitchFamily="34" charset="0"/>
              </a:rPr>
              <a:t>				A.	50</a:t>
            </a:r>
          </a:p>
          <a:p>
            <a:r>
              <a:rPr lang="en-US" sz="2800" b="1" dirty="0">
                <a:latin typeface="Arial Narrow" pitchFamily="34" charset="0"/>
              </a:rPr>
              <a:t>				B.	69</a:t>
            </a:r>
          </a:p>
          <a:p>
            <a:r>
              <a:rPr lang="en-US" sz="2800" b="1" dirty="0">
                <a:latin typeface="Arial Narrow" pitchFamily="34" charset="0"/>
              </a:rPr>
              <a:t>				C.	119</a:t>
            </a:r>
          </a:p>
          <a:p>
            <a:r>
              <a:rPr lang="en-US" sz="2800" b="1" dirty="0">
                <a:latin typeface="Arial Narrow" pitchFamily="34" charset="0"/>
              </a:rPr>
              <a:t>				D.	169</a:t>
            </a:r>
          </a:p>
        </p:txBody>
      </p:sp>
      <p:sp>
        <p:nvSpPr>
          <p:cNvPr id="256008" name="Rectangle 8"/>
          <p:cNvSpPr>
            <a:spLocks noChangeArrowheads="1"/>
          </p:cNvSpPr>
          <p:nvPr/>
        </p:nvSpPr>
        <p:spPr bwMode="auto">
          <a:xfrm>
            <a:off x="3635375" y="457200"/>
            <a:ext cx="35671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>
                <a:solidFill>
                  <a:srgbClr val="336600"/>
                </a:solidFill>
                <a:latin typeface="Arial Narrow" pitchFamily="34" charset="0"/>
              </a:rPr>
              <a:t>Multiple Choice</a:t>
            </a:r>
          </a:p>
        </p:txBody>
      </p:sp>
      <p:sp>
        <p:nvSpPr>
          <p:cNvPr id="256009" name="Oval 9"/>
          <p:cNvSpPr>
            <a:spLocks noChangeArrowheads="1"/>
          </p:cNvSpPr>
          <p:nvPr/>
        </p:nvSpPr>
        <p:spPr bwMode="auto">
          <a:xfrm>
            <a:off x="5105400" y="3505200"/>
            <a:ext cx="2819400" cy="53340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56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0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00"/>
                            </p:stCondLst>
                            <p:childTnLst>
                              <p:par>
                                <p:cTn id="1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0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6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7" grpId="0"/>
      <p:bldP spid="256008" grpId="0"/>
      <p:bldP spid="256009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7031" name="Rectangle 7"/>
          <p:cNvSpPr>
            <a:spLocks noChangeArrowheads="1"/>
          </p:cNvSpPr>
          <p:nvPr/>
        </p:nvSpPr>
        <p:spPr bwMode="auto">
          <a:xfrm>
            <a:off x="1752600" y="1143000"/>
            <a:ext cx="6248400" cy="448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 dirty="0">
                <a:solidFill>
                  <a:srgbClr val="3333FF"/>
                </a:solidFill>
              </a:rPr>
              <a:t>Short Answer</a:t>
            </a:r>
          </a:p>
          <a:p>
            <a:endParaRPr lang="en-US" sz="2800" b="1" dirty="0">
              <a:solidFill>
                <a:srgbClr val="CC0000"/>
              </a:solidFill>
              <a:latin typeface="Arial Narrow" pitchFamily="34" charset="0"/>
            </a:endParaRPr>
          </a:p>
          <a:p>
            <a:r>
              <a:rPr lang="en-US" sz="2800" b="1" dirty="0">
                <a:solidFill>
                  <a:srgbClr val="CC0000"/>
                </a:solidFill>
                <a:latin typeface="Arial Narrow" pitchFamily="34" charset="0"/>
              </a:rPr>
              <a:t>     7.  Which atom has more neutrons,   </a:t>
            </a:r>
          </a:p>
          <a:p>
            <a:r>
              <a:rPr lang="en-US" sz="2800" b="1" dirty="0">
                <a:solidFill>
                  <a:srgbClr val="CC0000"/>
                </a:solidFill>
                <a:latin typeface="Arial Narrow" pitchFamily="34" charset="0"/>
              </a:rPr>
              <a:t>          potassium-40 or argon-40?</a:t>
            </a:r>
          </a:p>
          <a:p>
            <a:endParaRPr lang="en-US" sz="2800" b="1" dirty="0">
              <a:solidFill>
                <a:srgbClr val="CC0000"/>
              </a:solidFill>
              <a:latin typeface="Arial Narrow" pitchFamily="34" charset="0"/>
            </a:endParaRPr>
          </a:p>
          <a:p>
            <a:endParaRPr lang="en-US" sz="2800" b="1" dirty="0">
              <a:solidFill>
                <a:srgbClr val="CC0000"/>
              </a:solidFill>
              <a:latin typeface="Arial Narrow" pitchFamily="34" charset="0"/>
            </a:endParaRPr>
          </a:p>
          <a:p>
            <a:endParaRPr lang="en-US" sz="2800" b="1" dirty="0">
              <a:solidFill>
                <a:srgbClr val="CC0000"/>
              </a:solidFill>
              <a:latin typeface="Arial Narrow" pitchFamily="34" charset="0"/>
            </a:endParaRPr>
          </a:p>
          <a:p>
            <a:pPr algn="ctr"/>
            <a:r>
              <a:rPr lang="en-US" sz="2800" b="1" u="sng" dirty="0">
                <a:solidFill>
                  <a:srgbClr val="800080"/>
                </a:solidFill>
                <a:latin typeface="Arial Narrow" pitchFamily="34" charset="0"/>
              </a:rPr>
              <a:t>Answer:</a:t>
            </a:r>
            <a:r>
              <a:rPr lang="en-US" sz="2800" b="1" dirty="0">
                <a:solidFill>
                  <a:srgbClr val="800080"/>
                </a:solidFill>
                <a:latin typeface="Arial Narrow" pitchFamily="34" charset="0"/>
              </a:rPr>
              <a:t> Argon-40 has 22 neutrons </a:t>
            </a:r>
          </a:p>
          <a:p>
            <a:pPr algn="ctr"/>
            <a:r>
              <a:rPr lang="en-US" sz="2800" b="1" dirty="0">
                <a:solidFill>
                  <a:srgbClr val="800080"/>
                </a:solidFill>
                <a:latin typeface="Arial Narrow" pitchFamily="34" charset="0"/>
              </a:rPr>
              <a:t> (40  18 = 22), and potassium-40 has </a:t>
            </a:r>
          </a:p>
          <a:p>
            <a:pPr algn="ctr"/>
            <a:r>
              <a:rPr lang="en-US" sz="2800" b="1" dirty="0">
                <a:solidFill>
                  <a:srgbClr val="800080"/>
                </a:solidFill>
                <a:latin typeface="Arial Narrow" pitchFamily="34" charset="0"/>
              </a:rPr>
              <a:t>   21 neutrons (40  19 = 21).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57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7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7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7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7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70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70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70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70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4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70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70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70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70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570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570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570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570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570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570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570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570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570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570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570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570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Part III: a journey to find the electrons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ea typeface="+mn-ea"/>
                <a:cs typeface="+mn-cs"/>
              </a:rPr>
              <a:t>Atomic Structure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  <a:ea typeface="ＭＳ Ｐゴシック" pitchFamily="34" charset="-128"/>
              </a:rPr>
              <a:t>Pop Quiz</a:t>
            </a:r>
          </a:p>
        </p:txBody>
      </p:sp>
      <p:sp>
        <p:nvSpPr>
          <p:cNvPr id="84995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229600" cy="4525963"/>
          </a:xfrm>
        </p:spPr>
        <p:txBody>
          <a:bodyPr/>
          <a:lstStyle/>
          <a:p>
            <a:pPr marL="514350" indent="-514350" eaLnBrk="1" hangingPunct="1">
              <a:buFontTx/>
              <a:buAutoNum type="arabicPeriod"/>
            </a:pPr>
            <a:r>
              <a:rPr lang="en-US" sz="2800" smtClean="0">
                <a:solidFill>
                  <a:schemeClr val="bg1"/>
                </a:solidFill>
                <a:ea typeface="ＭＳ Ｐゴシック" pitchFamily="34" charset="-128"/>
              </a:rPr>
              <a:t>List one part of Dalton’s Atomic Theory that has been disproven and explain the Modern Atomic Theory for that part.</a:t>
            </a:r>
          </a:p>
          <a:p>
            <a:pPr marL="514350" indent="-514350" eaLnBrk="1" hangingPunct="1">
              <a:buFontTx/>
              <a:buAutoNum type="arabicPeriod"/>
            </a:pPr>
            <a:r>
              <a:rPr lang="en-US" sz="2800" smtClean="0">
                <a:solidFill>
                  <a:schemeClr val="bg1"/>
                </a:solidFill>
                <a:ea typeface="ＭＳ Ｐゴシック" pitchFamily="34" charset="-128"/>
              </a:rPr>
              <a:t>Thompson and Millikan’s experiments led to conclusions about the electron. List one conclusion and why they made that conclusion.</a:t>
            </a:r>
          </a:p>
          <a:p>
            <a:pPr marL="514350" indent="-514350" eaLnBrk="1" hangingPunct="1">
              <a:buFontTx/>
              <a:buAutoNum type="arabicPeriod"/>
            </a:pPr>
            <a:r>
              <a:rPr lang="en-US" sz="2800" smtClean="0">
                <a:solidFill>
                  <a:schemeClr val="bg1"/>
                </a:solidFill>
                <a:ea typeface="ＭＳ Ｐゴシック" pitchFamily="34" charset="-128"/>
              </a:rPr>
              <a:t>How many protons, neutrons, and electrons does a neutral atom of Hydrogen-3 have?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898525" y="9604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effectLst>
                <a:outerShdw blurRad="38100" dist="38100" dir="2700000" algn="tl">
                  <a:srgbClr val="808080"/>
                </a:outerShdw>
              </a:effectLst>
              <a:latin typeface="Comic Sans MS" pitchFamily="66" charset="0"/>
              <a:ea typeface="+mn-ea"/>
            </a:endParaRPr>
          </a:p>
        </p:txBody>
      </p:sp>
      <p:sp>
        <p:nvSpPr>
          <p:cNvPr id="9933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57200" y="304800"/>
            <a:ext cx="8229600" cy="6553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sz="4000" b="1" smtClean="0">
                <a:solidFill>
                  <a:schemeClr val="bg1"/>
                </a:solidFill>
                <a:ea typeface="ＭＳ Ｐゴシック" pitchFamily="34" charset="-128"/>
              </a:rPr>
              <a:t>Visible light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600" b="1" smtClean="0">
                <a:solidFill>
                  <a:schemeClr val="bg1"/>
                </a:solidFill>
                <a:ea typeface="ＭＳ Ｐゴシック" pitchFamily="34" charset="-128"/>
              </a:rPr>
              <a:t>A kind of electromagnetic radiation.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3200" b="1" smtClean="0">
                <a:solidFill>
                  <a:schemeClr val="bg1"/>
                </a:solidFill>
                <a:ea typeface="ＭＳ Ｐゴシック" pitchFamily="34" charset="-128"/>
              </a:rPr>
              <a:t>Electromagnetic radiation is a form of energy that exhibits wavelike behavior as it travels through space.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3200" b="1" smtClean="0">
                <a:solidFill>
                  <a:schemeClr val="bg1"/>
                </a:solidFill>
                <a:ea typeface="ＭＳ Ｐゴシック" pitchFamily="34" charset="-128"/>
              </a:rPr>
              <a:t>A wave is a repetitive disturbance that propagates through space.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5" grpId="0" build="p" bldLvl="3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7" descr="C:\Documents and Settings\garzaj\Desktop\bac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382000" cy="5334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600" smtClean="0">
                <a:ea typeface="+mj-ea"/>
                <a:cs typeface="+mj-cs"/>
              </a:rPr>
              <a:t>Electromagnetic Waves</a:t>
            </a:r>
          </a:p>
        </p:txBody>
      </p:sp>
      <p:sp>
        <p:nvSpPr>
          <p:cNvPr id="87044" name="Text Box 9"/>
          <p:cNvSpPr txBox="1">
            <a:spLocks noChangeArrowheads="1"/>
          </p:cNvSpPr>
          <p:nvPr/>
        </p:nvSpPr>
        <p:spPr bwMode="auto">
          <a:xfrm>
            <a:off x="685800" y="4419600"/>
            <a:ext cx="7010400" cy="833438"/>
          </a:xfrm>
          <a:prstGeom prst="rect">
            <a:avLst/>
          </a:prstGeom>
          <a:noFill/>
          <a:ln w="9525" cap="rnd">
            <a:solidFill>
              <a:schemeClr val="folHlink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alibri" pitchFamily="34" charset="0"/>
              </a:rPr>
              <a:t>Click in this box to enter notes.</a:t>
            </a:r>
          </a:p>
          <a:p>
            <a:pPr>
              <a:spcBef>
                <a:spcPct val="50000"/>
              </a:spcBef>
            </a:pPr>
            <a:endParaRPr lang="en-US" sz="1200"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endParaRPr lang="en-US" sz="1200">
              <a:latin typeface="Calibri" pitchFamily="34" charset="0"/>
            </a:endParaRPr>
          </a:p>
        </p:txBody>
      </p:sp>
      <p:sp>
        <p:nvSpPr>
          <p:cNvPr id="87045" name="Rectangle 10"/>
          <p:cNvSpPr>
            <a:spLocks noChangeArrowheads="1"/>
          </p:cNvSpPr>
          <p:nvPr/>
        </p:nvSpPr>
        <p:spPr bwMode="auto">
          <a:xfrm>
            <a:off x="3048000" y="6553200"/>
            <a:ext cx="4800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1000">
                <a:latin typeface="Calibri" pitchFamily="34" charset="0"/>
                <a:cs typeface="Arial" pitchFamily="34" charset="0"/>
              </a:rPr>
              <a:t>Copyright © Houghton Mifflin Company. All rights reserved.</a:t>
            </a:r>
          </a:p>
        </p:txBody>
      </p:sp>
      <p:sp>
        <p:nvSpPr>
          <p:cNvPr id="87046" name="Text Box 11"/>
          <p:cNvSpPr txBox="1">
            <a:spLocks noChangeArrowheads="1"/>
          </p:cNvSpPr>
          <p:nvPr/>
        </p:nvSpPr>
        <p:spPr bwMode="auto">
          <a:xfrm>
            <a:off x="762000" y="5638800"/>
            <a:ext cx="69342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 i="1">
                <a:latin typeface="Calibri" pitchFamily="34" charset="0"/>
              </a:rPr>
              <a:t>Go to Slide Show View (press F5) to play the video or animation.  (To exit, press Esc.)</a:t>
            </a:r>
          </a:p>
          <a:p>
            <a:pPr algn="ctr">
              <a:spcBef>
                <a:spcPct val="50000"/>
              </a:spcBef>
            </a:pPr>
            <a:r>
              <a:rPr lang="en-US" sz="1200" i="1">
                <a:latin typeface="Calibri" pitchFamily="34" charset="0"/>
              </a:rPr>
              <a:t>This media requires PowerPoint® 2000 (or newer) and the Macromedia Flash Player (7 or higher).</a:t>
            </a:r>
          </a:p>
          <a:p>
            <a:pPr algn="ctr">
              <a:spcBef>
                <a:spcPct val="50000"/>
              </a:spcBef>
            </a:pPr>
            <a:r>
              <a:rPr lang="en-US" sz="800" i="1">
                <a:latin typeface="Calibri" pitchFamily="34" charset="0"/>
              </a:rPr>
              <a:t>[To delete this message, click inside the box, click the border of the box, and then press delete.]</a:t>
            </a:r>
          </a:p>
        </p:txBody>
      </p:sp>
      <p:pic>
        <p:nvPicPr>
          <p:cNvPr id="87047" name="ShockwaveFlash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Reaction with aluminu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084878">
            <a:off x="3783731" y="1204386"/>
            <a:ext cx="6320135" cy="47205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4000" y="76200"/>
            <a:ext cx="4160837" cy="65833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8" descr="wave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6" descr="wav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5" descr="wave3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76400"/>
            <a:ext cx="9144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6" name="Text Box 6"/>
          <p:cNvSpPr txBox="1">
            <a:spLocks noChangeArrowheads="1"/>
          </p:cNvSpPr>
          <p:nvPr/>
        </p:nvSpPr>
        <p:spPr bwMode="auto">
          <a:xfrm>
            <a:off x="762000" y="5181600"/>
            <a:ext cx="7467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Calibri" pitchFamily="34" charset="0"/>
              </a:rPr>
              <a:t> </a:t>
            </a:r>
            <a:r>
              <a:rPr lang="en-US" sz="2800" b="1" u="sng">
                <a:latin typeface="Calibri" pitchFamily="34" charset="0"/>
              </a:rPr>
              <a:t>Amplitude</a:t>
            </a:r>
            <a:r>
              <a:rPr lang="en-US" sz="2800" b="1">
                <a:latin typeface="Calibri" pitchFamily="34" charset="0"/>
              </a:rPr>
              <a:t> is the distance from the baseline to a trough or a crest.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6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5" descr="wave4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00200"/>
            <a:ext cx="9144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50" name="Text Box 6"/>
          <p:cNvSpPr txBox="1">
            <a:spLocks noChangeArrowheads="1"/>
          </p:cNvSpPr>
          <p:nvPr/>
        </p:nvSpPr>
        <p:spPr bwMode="auto">
          <a:xfrm>
            <a:off x="914400" y="5334000"/>
            <a:ext cx="7467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omic Sans MS" pitchFamily="66" charset="0"/>
              </a:rPr>
              <a:t> </a:t>
            </a:r>
            <a:r>
              <a:rPr lang="en-US" sz="2800" b="1" u="sng">
                <a:latin typeface="Calibri" pitchFamily="34" charset="0"/>
              </a:rPr>
              <a:t>Wavelength</a:t>
            </a:r>
            <a:r>
              <a:rPr lang="en-US" sz="2800" b="1">
                <a:latin typeface="Calibri" pitchFamily="34" charset="0"/>
              </a:rPr>
              <a:t> (</a:t>
            </a:r>
            <a:r>
              <a:rPr lang="en-US" sz="2800" b="1">
                <a:latin typeface="Calibri" pitchFamily="34" charset="0"/>
                <a:sym typeface="Symbol" pitchFamily="18" charset="2"/>
              </a:rPr>
              <a:t>)</a:t>
            </a:r>
            <a:r>
              <a:rPr lang="en-US" sz="2800">
                <a:latin typeface="Calibri" pitchFamily="34" charset="0"/>
              </a:rPr>
              <a:t> </a:t>
            </a:r>
            <a:r>
              <a:rPr lang="en-US" sz="2800" b="1">
                <a:latin typeface="Calibri" pitchFamily="34" charset="0"/>
              </a:rPr>
              <a:t>is the distance between corresponding points on adjacent waves.</a:t>
            </a:r>
            <a:endParaRPr lang="en-US" sz="2800" b="1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0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10" descr="wav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81000"/>
            <a:ext cx="7010400" cy="269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762000" y="4343400"/>
            <a:ext cx="7467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u="sng">
                <a:latin typeface="Calibri" pitchFamily="34" charset="0"/>
              </a:rPr>
              <a:t>Frequency</a:t>
            </a:r>
            <a:r>
              <a:rPr lang="en-US" sz="2800" b="1">
                <a:latin typeface="Calibri" pitchFamily="34" charset="0"/>
              </a:rPr>
              <a:t> (</a:t>
            </a:r>
            <a:r>
              <a:rPr lang="en-US" sz="2800" b="1">
                <a:latin typeface="Calibri" pitchFamily="34" charset="0"/>
                <a:sym typeface="Symbol" pitchFamily="18" charset="2"/>
              </a:rPr>
              <a:t>)</a:t>
            </a:r>
            <a:r>
              <a:rPr lang="en-US" sz="2800" b="1" i="1">
                <a:latin typeface="Calibri" pitchFamily="34" charset="0"/>
                <a:sym typeface="Symbol" pitchFamily="18" charset="2"/>
              </a:rPr>
              <a:t> </a:t>
            </a:r>
            <a:r>
              <a:rPr lang="en-US" sz="2800" b="1">
                <a:latin typeface="Calibri" pitchFamily="34" charset="0"/>
              </a:rPr>
              <a:t>is defined as the number of waves that pass a given point in a specific time, usually one second</a:t>
            </a:r>
            <a:r>
              <a:rPr lang="en-US" sz="2800" b="1"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4"/>
          <p:cNvSpPr>
            <a:spLocks noChangeArrowheads="1"/>
          </p:cNvSpPr>
          <p:nvPr/>
        </p:nvSpPr>
        <p:spPr bwMode="auto">
          <a:xfrm>
            <a:off x="304800" y="304800"/>
            <a:ext cx="8458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2800" b="1">
                <a:latin typeface="Calibri" pitchFamily="34" charset="0"/>
              </a:rPr>
              <a:t>Electromagnetic radiation propagates through space as a wave moving at the speed of light.</a:t>
            </a:r>
            <a:br>
              <a:rPr lang="en-US" sz="2800" b="1">
                <a:latin typeface="Calibri" pitchFamily="34" charset="0"/>
              </a:rPr>
            </a:br>
            <a:r>
              <a:rPr lang="en-US" sz="2800" b="1">
                <a:latin typeface="Calibri" pitchFamily="34" charset="0"/>
              </a:rPr>
              <a:t>Therefore frequency, wavelength and the speed of light are mathematically related.</a:t>
            </a:r>
            <a:endParaRPr lang="en-US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3352800" y="3048000"/>
            <a:ext cx="17827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 b="1">
                <a:latin typeface="Comic Sans MS" pitchFamily="66" charset="0"/>
                <a:cs typeface="Times New Roman" pitchFamily="18" charset="0"/>
              </a:rPr>
              <a:t>c = </a:t>
            </a:r>
            <a:r>
              <a:rPr lang="en-US" sz="3600" b="1" i="1">
                <a:latin typeface="Comic Sans MS" pitchFamily="66" charset="0"/>
                <a:cs typeface="Times New Roman" pitchFamily="18" charset="0"/>
                <a:sym typeface="Symbol" pitchFamily="18" charset="2"/>
              </a:rPr>
              <a:t></a:t>
            </a:r>
            <a:r>
              <a:rPr lang="en-US" sz="3600" b="1" i="1">
                <a:latin typeface="Comic Sans MS" pitchFamily="66" charset="0"/>
                <a:cs typeface="Times New Roman" pitchFamily="18" charset="0"/>
              </a:rPr>
              <a:t> </a:t>
            </a:r>
            <a:endParaRPr lang="en-US" sz="3600" b="1" i="1">
              <a:latin typeface="Comic Sans MS" pitchFamily="66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898525" y="3703638"/>
            <a:ext cx="7342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C = speed of light, a constant (3.00 x 10</a:t>
            </a:r>
            <a:r>
              <a:rPr lang="en-US" sz="2400" b="1" baseline="30000">
                <a:latin typeface="Comic Sans MS" pitchFamily="66" charset="0"/>
                <a:cs typeface="Times New Roman" pitchFamily="18" charset="0"/>
              </a:rPr>
              <a:t>8</a:t>
            </a:r>
            <a:r>
              <a:rPr lang="en-US" sz="2400" b="1">
                <a:latin typeface="Comic Sans MS" pitchFamily="66" charset="0"/>
                <a:cs typeface="Times New Roman" pitchFamily="18" charset="0"/>
              </a:rPr>
              <a:t> m/s)</a:t>
            </a:r>
            <a:endParaRPr lang="en-US">
              <a:latin typeface="Calibri" pitchFamily="34" charset="0"/>
            </a:endParaRP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898525" y="4160838"/>
            <a:ext cx="676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Comic Sans MS" pitchFamily="66" charset="0"/>
                <a:cs typeface="Times New Roman" pitchFamily="18" charset="0"/>
                <a:sym typeface="Symbol" pitchFamily="18" charset="2"/>
              </a:rPr>
              <a:t></a:t>
            </a:r>
            <a:r>
              <a:rPr lang="en-US" sz="2400" b="1" i="1">
                <a:latin typeface="Comic Sans MS" pitchFamily="66" charset="0"/>
                <a:cs typeface="Times New Roman" pitchFamily="18" charset="0"/>
              </a:rPr>
              <a:t> </a:t>
            </a:r>
            <a:r>
              <a:rPr lang="en-US" sz="2400" b="1">
                <a:latin typeface="Comic Sans MS" pitchFamily="66" charset="0"/>
                <a:cs typeface="Times New Roman" pitchFamily="18" charset="0"/>
              </a:rPr>
              <a:t>= frequency, in units of hertz (hz, sec</a:t>
            </a:r>
            <a:r>
              <a:rPr lang="en-US" sz="2400" b="1" baseline="30000">
                <a:latin typeface="Comic Sans MS" pitchFamily="66" charset="0"/>
                <a:cs typeface="Times New Roman" pitchFamily="18" charset="0"/>
              </a:rPr>
              <a:t>-1</a:t>
            </a:r>
            <a:r>
              <a:rPr lang="en-US" sz="2400" b="1">
                <a:latin typeface="Comic Sans MS" pitchFamily="66" charset="0"/>
                <a:cs typeface="Times New Roman" pitchFamily="18" charset="0"/>
              </a:rPr>
              <a:t>)</a:t>
            </a:r>
            <a:r>
              <a:rPr lang="en-US" sz="2400" b="1" i="1">
                <a:latin typeface="Comic Sans MS" pitchFamily="66" charset="0"/>
                <a:cs typeface="Times New Roman" pitchFamily="18" charset="0"/>
              </a:rPr>
              <a:t> </a:t>
            </a:r>
            <a:endParaRPr lang="en-US" sz="2400" b="1" i="1">
              <a:latin typeface="Comic Sans MS" pitchFamily="66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914400" y="4648200"/>
            <a:ext cx="4178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latin typeface="Comic Sans MS" pitchFamily="66" charset="0"/>
                <a:cs typeface="Times New Roman" pitchFamily="18" charset="0"/>
                <a:sym typeface="Symbol" pitchFamily="18" charset="2"/>
              </a:rPr>
              <a:t></a:t>
            </a:r>
            <a:r>
              <a:rPr lang="en-US" sz="2400" b="1">
                <a:latin typeface="Comic Sans MS" pitchFamily="66" charset="0"/>
                <a:cs typeface="Times New Roman" pitchFamily="18" charset="0"/>
              </a:rPr>
              <a:t> = wavelength, in meters </a:t>
            </a:r>
            <a:endParaRPr lang="en-US" sz="2400" b="1">
              <a:latin typeface="Comic Sans MS" pitchFamily="66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93191" name="Rectangle 10"/>
          <p:cNvSpPr>
            <a:spLocks noChangeArrowheads="1"/>
          </p:cNvSpPr>
          <p:nvPr/>
        </p:nvSpPr>
        <p:spPr bwMode="auto">
          <a:xfrm>
            <a:off x="1219200" y="6019800"/>
            <a:ext cx="6708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Calibri" pitchFamily="34" charset="0"/>
              </a:rPr>
              <a:t>http://</a:t>
            </a:r>
            <a:r>
              <a:rPr lang="en-US" sz="1600">
                <a:latin typeface="Calibri" pitchFamily="34" charset="0"/>
                <a:hlinkClick r:id="rId2"/>
              </a:rPr>
              <a:t>www.colorado.edu/physics/2000/waves_particles/lightspeed-1.html</a:t>
            </a:r>
            <a:endParaRPr lang="en-US" sz="1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2" grpId="0" autoUpdateAnimBg="0"/>
      <p:bldP spid="96263" grpId="0" autoUpdateAnimBg="0"/>
      <p:bldP spid="96264" grpId="0" autoUpdateAnimBg="0"/>
      <p:bldP spid="96265" grpId="0" autoUpdateAnimBg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Practice Problem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US" smtClean="0">
                <a:ea typeface="ＭＳ Ｐゴシック" pitchFamily="34" charset="-128"/>
              </a:rPr>
              <a:t>Determine the frequency of light with a wavelength of 4.257 </a:t>
            </a:r>
            <a:r>
              <a:rPr lang="en-US" smtClean="0">
                <a:ea typeface="ＭＳ Ｐゴシック" pitchFamily="34" charset="-128"/>
                <a:cs typeface="Arial" pitchFamily="34" charset="0"/>
              </a:rPr>
              <a:t>× 10</a:t>
            </a:r>
            <a:r>
              <a:rPr lang="en-US" baseline="30000" smtClean="0">
                <a:ea typeface="ＭＳ Ｐゴシック" pitchFamily="34" charset="-128"/>
                <a:cs typeface="Arial" pitchFamily="34" charset="0"/>
              </a:rPr>
              <a:t>-7</a:t>
            </a:r>
            <a:r>
              <a:rPr lang="en-US" smtClean="0">
                <a:ea typeface="ＭＳ Ｐゴシック" pitchFamily="34" charset="-128"/>
                <a:cs typeface="Arial" pitchFamily="34" charset="0"/>
              </a:rPr>
              <a:t> cm.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1" name="Picture 7" descr="visiblespectr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3124200"/>
            <a:ext cx="7807325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09600" y="1524000"/>
            <a:ext cx="80549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effectLst>
                  <a:outerShdw blurRad="38100" dist="38100" dir="2700000" algn="tl">
                    <a:srgbClr val="808080"/>
                  </a:outerShdw>
                </a:effectLst>
                <a:latin typeface="Comic Sans MS" pitchFamily="66" charset="0"/>
                <a:ea typeface="+mn-ea"/>
              </a:rPr>
              <a:t>Prism analysis of the visible spectrum p</a:t>
            </a:r>
            <a:r>
              <a:rPr lang="en-US" sz="3200" b="1" dirty="0">
                <a:latin typeface="Comic Sans MS" pitchFamily="66" charset="0"/>
                <a:ea typeface="+mn-ea"/>
                <a:cs typeface="Times New Roman" pitchFamily="18" charset="0"/>
              </a:rPr>
              <a:t>roduces all of the colors in a continuous spectrum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914400" y="304800"/>
            <a:ext cx="7543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effectLst>
                  <a:outerShdw blurRad="38100" dist="38100" dir="2700000" algn="tl">
                    <a:srgbClr val="808080"/>
                  </a:outerShdw>
                </a:effectLst>
                <a:latin typeface="Comic Sans MS" pitchFamily="66" charset="0"/>
                <a:ea typeface="+mn-ea"/>
              </a:rPr>
              <a:t>Visible Light is a form of electromagnetic radiation.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381000" y="5867400"/>
            <a:ext cx="8301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>
                <a:latin typeface="Calibri" pitchFamily="34" charset="0"/>
              </a:rPr>
              <a:t>Between 400 nanometers to 700 nanometers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utoUpdateAnimBg="0"/>
      <p:bldP spid="11275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7" descr="C:\Documents and Settings\garzaj\Desktop\bac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382000" cy="5334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600" smtClean="0">
                <a:ea typeface="+mj-ea"/>
                <a:cs typeface="+mj-cs"/>
              </a:rPr>
              <a:t>Refraction of White Light</a:t>
            </a:r>
          </a:p>
        </p:txBody>
      </p:sp>
      <p:sp>
        <p:nvSpPr>
          <p:cNvPr id="96260" name="Text Box 9"/>
          <p:cNvSpPr txBox="1">
            <a:spLocks noChangeArrowheads="1"/>
          </p:cNvSpPr>
          <p:nvPr/>
        </p:nvSpPr>
        <p:spPr bwMode="auto">
          <a:xfrm>
            <a:off x="685800" y="4419600"/>
            <a:ext cx="7010400" cy="833438"/>
          </a:xfrm>
          <a:prstGeom prst="rect">
            <a:avLst/>
          </a:prstGeom>
          <a:noFill/>
          <a:ln w="9525" cap="rnd">
            <a:solidFill>
              <a:schemeClr val="folHlink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Calibri" pitchFamily="34" charset="0"/>
              </a:rPr>
              <a:t>Click in this box to enter notes.</a:t>
            </a:r>
          </a:p>
          <a:p>
            <a:pPr>
              <a:spcBef>
                <a:spcPct val="50000"/>
              </a:spcBef>
            </a:pPr>
            <a:endParaRPr lang="en-US" sz="1200"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endParaRPr lang="en-US" sz="1200">
              <a:latin typeface="Calibri" pitchFamily="34" charset="0"/>
            </a:endParaRPr>
          </a:p>
        </p:txBody>
      </p:sp>
      <p:sp>
        <p:nvSpPr>
          <p:cNvPr id="96261" name="Rectangle 10"/>
          <p:cNvSpPr>
            <a:spLocks noChangeArrowheads="1"/>
          </p:cNvSpPr>
          <p:nvPr/>
        </p:nvSpPr>
        <p:spPr bwMode="auto">
          <a:xfrm>
            <a:off x="3048000" y="6553200"/>
            <a:ext cx="4800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US" sz="1000">
                <a:latin typeface="Calibri" pitchFamily="34" charset="0"/>
                <a:cs typeface="Arial" pitchFamily="34" charset="0"/>
              </a:rPr>
              <a:t>Copyright © Houghton Mifflin Company. All rights reserved.</a:t>
            </a:r>
          </a:p>
        </p:txBody>
      </p:sp>
      <p:sp>
        <p:nvSpPr>
          <p:cNvPr id="96262" name="Text Box 11"/>
          <p:cNvSpPr txBox="1">
            <a:spLocks noChangeArrowheads="1"/>
          </p:cNvSpPr>
          <p:nvPr/>
        </p:nvSpPr>
        <p:spPr bwMode="auto">
          <a:xfrm>
            <a:off x="762000" y="5638800"/>
            <a:ext cx="69342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 i="1">
                <a:latin typeface="Calibri" pitchFamily="34" charset="0"/>
              </a:rPr>
              <a:t>Go to Slide Show View (press F5) to play the video or animation.  (To exit, press Esc.)</a:t>
            </a:r>
          </a:p>
          <a:p>
            <a:pPr algn="ctr">
              <a:spcBef>
                <a:spcPct val="50000"/>
              </a:spcBef>
            </a:pPr>
            <a:r>
              <a:rPr lang="en-US" sz="1200" i="1">
                <a:latin typeface="Calibri" pitchFamily="34" charset="0"/>
              </a:rPr>
              <a:t>This media requires PowerPoint® 2000 (or newer) and the Macromedia Flash Player (7 or higher).</a:t>
            </a:r>
          </a:p>
          <a:p>
            <a:pPr algn="ctr">
              <a:spcBef>
                <a:spcPct val="50000"/>
              </a:spcBef>
            </a:pPr>
            <a:r>
              <a:rPr lang="en-US" sz="800" i="1">
                <a:latin typeface="Calibri" pitchFamily="34" charset="0"/>
              </a:rPr>
              <a:t>[To delete this message, click inside the box, click the border of the box, and then press delete.]</a:t>
            </a:r>
          </a:p>
        </p:txBody>
      </p:sp>
      <p:pic>
        <p:nvPicPr>
          <p:cNvPr id="96263" name="ShockwaveFlash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emspectr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21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3" name="Rectangle 4"/>
          <p:cNvSpPr>
            <a:spLocks noChangeArrowheads="1"/>
          </p:cNvSpPr>
          <p:nvPr/>
        </p:nvSpPr>
        <p:spPr bwMode="auto">
          <a:xfrm>
            <a:off x="762000" y="457200"/>
            <a:ext cx="7772400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2800" b="1">
                <a:latin typeface="Comic Sans MS" pitchFamily="66" charset="0"/>
              </a:rPr>
              <a:t>Types of electromagnetic radiation:</a:t>
            </a:r>
            <a:br>
              <a:rPr lang="en-US" sz="2800" b="1">
                <a:latin typeface="Comic Sans MS" pitchFamily="66" charset="0"/>
              </a:rPr>
            </a:br>
            <a:r>
              <a:rPr lang="en-US" sz="2800" b="1">
                <a:latin typeface="Comic Sans MS" pitchFamily="66" charset="0"/>
              </a:rPr>
              <a:t>The Electromagnetic Spectrum.</a:t>
            </a:r>
            <a:endParaRPr lang="en-US" sz="28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97284" name="Rectangle 9"/>
          <p:cNvSpPr>
            <a:spLocks noChangeArrowheads="1"/>
          </p:cNvSpPr>
          <p:nvPr/>
        </p:nvSpPr>
        <p:spPr bwMode="auto">
          <a:xfrm>
            <a:off x="1295400" y="6324600"/>
            <a:ext cx="6172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http://</a:t>
            </a:r>
            <a:r>
              <a:rPr lang="en-US" sz="1600">
                <a:latin typeface="Calibri" pitchFamily="34" charset="0"/>
                <a:hlinkClick r:id="rId3"/>
              </a:rPr>
              <a:t>www.colorado.edu/physics/2000/waves_particles/index.html</a:t>
            </a:r>
            <a:endParaRPr lang="en-US" sz="1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History of the atom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95400"/>
            <a:ext cx="8534400" cy="46482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Not the history of atom, but the idea of the atom.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Original idea Ancient Greece (400 B.C.)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Democritus and Leucippus- Greek philosophers.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E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utoUpdateAnimBg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352800" y="2819400"/>
            <a:ext cx="190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 b="1" i="1">
                <a:solidFill>
                  <a:srgbClr val="FFFF00"/>
                </a:solidFill>
                <a:latin typeface="Comic Sans MS" pitchFamily="66" charset="0"/>
                <a:cs typeface="Times New Roman" pitchFamily="18" charset="0"/>
              </a:rPr>
              <a:t>E = h</a:t>
            </a:r>
            <a:r>
              <a:rPr lang="en-US" sz="3600" b="1" i="1">
                <a:solidFill>
                  <a:srgbClr val="FFFF00"/>
                </a:solidFill>
                <a:latin typeface="Comic Sans MS" pitchFamily="66" charset="0"/>
                <a:cs typeface="Times New Roman" pitchFamily="18" charset="0"/>
                <a:sym typeface="Symbol" pitchFamily="18" charset="2"/>
              </a:rPr>
              <a:t></a:t>
            </a:r>
            <a:r>
              <a:rPr lang="en-US" sz="3600" b="1" i="1">
                <a:solidFill>
                  <a:srgbClr val="FFFF0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endParaRPr lang="en-US" sz="3600" b="1" i="1">
              <a:solidFill>
                <a:srgbClr val="FFFF00"/>
              </a:solidFill>
              <a:latin typeface="Comic Sans MS" pitchFamily="66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914400" y="3429000"/>
            <a:ext cx="7416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2800" b="1" i="1">
                <a:solidFill>
                  <a:srgbClr val="FFFF00"/>
                </a:solidFill>
                <a:latin typeface="Comic Sans MS" pitchFamily="-108" charset="0"/>
                <a:ea typeface="ＭＳ Ｐゴシック" pitchFamily="-108" charset="-128"/>
                <a:cs typeface="Times New Roman" pitchFamily="-108" charset="0"/>
              </a:rPr>
              <a:t>E</a:t>
            </a:r>
            <a:r>
              <a:rPr lang="en-US" sz="2800" b="1">
                <a:solidFill>
                  <a:srgbClr val="FFFF00"/>
                </a:solidFill>
                <a:latin typeface="Comic Sans MS" pitchFamily="-108" charset="0"/>
                <a:ea typeface="ＭＳ Ｐゴシック" pitchFamily="-108" charset="-128"/>
                <a:cs typeface="Times New Roman" pitchFamily="-108" charset="0"/>
              </a:rPr>
              <a:t> </a:t>
            </a:r>
            <a:r>
              <a:rPr lang="en-US" sz="2800" b="1">
                <a:latin typeface="Comic Sans MS" pitchFamily="-108" charset="0"/>
                <a:ea typeface="ＭＳ Ｐゴシック" pitchFamily="-108" charset="-128"/>
                <a:cs typeface="Times New Roman" pitchFamily="-108" charset="0"/>
              </a:rPr>
              <a:t>= Energy, in units of Joules (kg·m</a:t>
            </a:r>
            <a:r>
              <a:rPr lang="en-US" sz="2800" b="1" baseline="30000">
                <a:latin typeface="Comic Sans MS" pitchFamily="-108" charset="0"/>
                <a:ea typeface="ＭＳ Ｐゴシック" pitchFamily="-108" charset="-128"/>
                <a:cs typeface="Times New Roman" pitchFamily="-108" charset="0"/>
              </a:rPr>
              <a:t>2</a:t>
            </a:r>
            <a:r>
              <a:rPr lang="en-US" sz="2800" b="1">
                <a:latin typeface="Comic Sans MS" pitchFamily="-108" charset="0"/>
                <a:ea typeface="ＭＳ Ｐゴシック" pitchFamily="-108" charset="-128"/>
                <a:cs typeface="Times New Roman" pitchFamily="-108" charset="0"/>
              </a:rPr>
              <a:t>/s</a:t>
            </a:r>
            <a:r>
              <a:rPr lang="en-US" sz="2800" b="1" baseline="30000">
                <a:latin typeface="Comic Sans MS" pitchFamily="-108" charset="0"/>
                <a:ea typeface="ＭＳ Ｐゴシック" pitchFamily="-108" charset="-128"/>
                <a:cs typeface="Times New Roman" pitchFamily="-108" charset="0"/>
              </a:rPr>
              <a:t>2</a:t>
            </a:r>
            <a:r>
              <a:rPr lang="en-US" sz="2400" b="1">
                <a:latin typeface="Comic Sans MS" pitchFamily="-108" charset="0"/>
                <a:ea typeface="ＭＳ Ｐゴシック" pitchFamily="-108" charset="-128"/>
                <a:cs typeface="Times New Roman" pitchFamily="-108" charset="0"/>
              </a:rPr>
              <a:t>)</a:t>
            </a:r>
            <a:r>
              <a:rPr lang="en-US" sz="2400" b="1" baseline="3000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  <a:cs typeface="Times New Roman" pitchFamily="-108" charset="0"/>
              </a:rPr>
              <a:t> </a:t>
            </a:r>
            <a:endParaRPr lang="en-US"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762000" y="4114800"/>
            <a:ext cx="724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b="1" i="1">
                <a:solidFill>
                  <a:srgbClr val="FFFF00"/>
                </a:solidFill>
                <a:latin typeface="Comic Sans MS" pitchFamily="66" charset="0"/>
                <a:cs typeface="Times New Roman" pitchFamily="18" charset="0"/>
              </a:rPr>
              <a:t>h</a:t>
            </a:r>
            <a:r>
              <a:rPr lang="en-US" sz="2800" b="1">
                <a:solidFill>
                  <a:srgbClr val="FFFF0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n-US" sz="2800" b="1">
                <a:latin typeface="Comic Sans MS" pitchFamily="66" charset="0"/>
                <a:cs typeface="Times New Roman" pitchFamily="18" charset="0"/>
              </a:rPr>
              <a:t>= Plank’s constant (6.626 x 10</a:t>
            </a:r>
            <a:r>
              <a:rPr lang="en-US" sz="2800" b="1" baseline="30000">
                <a:latin typeface="Comic Sans MS" pitchFamily="66" charset="0"/>
                <a:cs typeface="Times New Roman" pitchFamily="18" charset="0"/>
              </a:rPr>
              <a:t>-34</a:t>
            </a:r>
            <a:r>
              <a:rPr lang="en-US" sz="2800" b="1">
                <a:latin typeface="Comic Sans MS" pitchFamily="66" charset="0"/>
                <a:cs typeface="Times New Roman" pitchFamily="18" charset="0"/>
              </a:rPr>
              <a:t> J·s)</a:t>
            </a:r>
            <a:endParaRPr lang="en-US" sz="2000">
              <a:latin typeface="Calibri" pitchFamily="34" charset="0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762000" y="4800600"/>
            <a:ext cx="78708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2800" b="1" i="1">
                <a:solidFill>
                  <a:srgbClr val="FFFF00"/>
                </a:solidFill>
                <a:latin typeface="Comic Sans MS" pitchFamily="-108" charset="0"/>
                <a:ea typeface="ＭＳ Ｐゴシック" pitchFamily="-108" charset="-128"/>
                <a:cs typeface="Times New Roman" pitchFamily="-108" charset="0"/>
                <a:sym typeface="Symbol" pitchFamily="-108" charset="2"/>
              </a:rPr>
              <a:t></a:t>
            </a:r>
            <a:r>
              <a:rPr lang="en-US" sz="2800" b="1" i="1">
                <a:latin typeface="Comic Sans MS" pitchFamily="-108" charset="0"/>
                <a:ea typeface="ＭＳ Ｐゴシック" pitchFamily="-108" charset="-128"/>
                <a:cs typeface="Times New Roman" pitchFamily="-108" charset="0"/>
              </a:rPr>
              <a:t> </a:t>
            </a:r>
            <a:r>
              <a:rPr lang="en-US" sz="2800" b="1">
                <a:latin typeface="Comic Sans MS" pitchFamily="-108" charset="0"/>
                <a:ea typeface="ＭＳ Ｐゴシック" pitchFamily="-108" charset="-128"/>
                <a:cs typeface="Times New Roman" pitchFamily="-108" charset="0"/>
              </a:rPr>
              <a:t>= frequency, in units of hertz (hz, sec</a:t>
            </a:r>
            <a:r>
              <a:rPr lang="en-US" sz="2800" b="1" baseline="30000">
                <a:latin typeface="Comic Sans MS" pitchFamily="-108" charset="0"/>
                <a:ea typeface="ＭＳ Ｐゴシック" pitchFamily="-108" charset="-128"/>
                <a:cs typeface="Times New Roman" pitchFamily="-108" charset="0"/>
              </a:rPr>
              <a:t>-1</a:t>
            </a:r>
            <a:r>
              <a:rPr lang="en-US" sz="2800" b="1">
                <a:latin typeface="Comic Sans MS" pitchFamily="-108" charset="0"/>
                <a:ea typeface="ＭＳ Ｐゴシック" pitchFamily="-108" charset="-128"/>
                <a:cs typeface="Times New Roman" pitchFamily="-108" charset="0"/>
              </a:rPr>
              <a:t>)</a:t>
            </a:r>
            <a:r>
              <a:rPr lang="en-US" sz="2800" b="1" i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  <a:cs typeface="Times New Roman" pitchFamily="-108" charset="0"/>
              </a:rPr>
              <a:t> </a:t>
            </a:r>
            <a:endParaRPr lang="en-US" sz="2800">
              <a:latin typeface="Times New Roman" pitchFamily="-108" charset="0"/>
              <a:ea typeface="ＭＳ Ｐゴシック" pitchFamily="-108" charset="-128"/>
              <a:cs typeface="Times New Roman" pitchFamily="-108" charset="0"/>
            </a:endParaRPr>
          </a:p>
          <a:p>
            <a:pPr eaLnBrk="0" hangingPunct="0">
              <a:defRPr/>
            </a:pPr>
            <a:endParaRPr lang="en-US" sz="2800" b="1" i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-108" charset="0"/>
              <a:ea typeface="ＭＳ Ｐゴシック" pitchFamily="-108" charset="-128"/>
              <a:cs typeface="Times New Roman" pitchFamily="-108" charset="0"/>
              <a:sym typeface="Symbol" pitchFamily="-108" charset="2"/>
            </a:endParaRPr>
          </a:p>
        </p:txBody>
      </p:sp>
      <p:sp>
        <p:nvSpPr>
          <p:cNvPr id="98310" name="Rectangle 4"/>
          <p:cNvSpPr>
            <a:spLocks noChangeArrowheads="1"/>
          </p:cNvSpPr>
          <p:nvPr/>
        </p:nvSpPr>
        <p:spPr bwMode="auto">
          <a:xfrm>
            <a:off x="647700" y="1166813"/>
            <a:ext cx="7848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2800" b="1">
                <a:latin typeface="Calibri" pitchFamily="34" charset="0"/>
              </a:rPr>
              <a:t>Energy (</a:t>
            </a:r>
            <a:r>
              <a:rPr lang="en-US" sz="2800" b="1" i="1">
                <a:latin typeface="Calibri" pitchFamily="34" charset="0"/>
              </a:rPr>
              <a:t>E </a:t>
            </a:r>
            <a:r>
              <a:rPr lang="en-US" sz="2800" b="1">
                <a:latin typeface="Calibri" pitchFamily="34" charset="0"/>
              </a:rPr>
              <a:t>) of electromagnetic radiation is directly proportional to the frequency (</a:t>
            </a:r>
            <a:r>
              <a:rPr lang="en-US" sz="2800" b="1">
                <a:latin typeface="Calibri" pitchFamily="34" charset="0"/>
                <a:sym typeface="Symbol" pitchFamily="18" charset="2"/>
              </a:rPr>
              <a:t></a:t>
            </a:r>
            <a:r>
              <a:rPr lang="en-US" sz="2800" b="1">
                <a:latin typeface="Calibri" pitchFamily="34" charset="0"/>
              </a:rPr>
              <a:t>) of the radiation.</a:t>
            </a:r>
            <a:endParaRPr lang="en-US" sz="2800" b="1">
              <a:latin typeface="Calibri" pitchFamily="34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 autoUpdateAnimBg="0"/>
      <p:bldP spid="9224" grpId="0" autoUpdateAnimBg="0"/>
      <p:bldP spid="9223" grpId="0" autoUpdateAnimBg="0"/>
      <p:bldP spid="9222" grpId="0" autoUpdateAnimBg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Practice Problem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US" smtClean="0">
                <a:ea typeface="ＭＳ Ｐゴシック" pitchFamily="34" charset="-128"/>
              </a:rPr>
              <a:t>Determine the energy in joules of a photon whose frequency is 3.55 </a:t>
            </a:r>
            <a:r>
              <a:rPr lang="en-US" smtClean="0">
                <a:ea typeface="ＭＳ Ｐゴシック" pitchFamily="34" charset="-128"/>
                <a:cs typeface="Arial" pitchFamily="34" charset="0"/>
              </a:rPr>
              <a:t>× 10</a:t>
            </a:r>
            <a:r>
              <a:rPr lang="en-US" baseline="30000" smtClean="0">
                <a:ea typeface="ＭＳ Ｐゴシック" pitchFamily="34" charset="-128"/>
                <a:cs typeface="Arial" pitchFamily="34" charset="0"/>
              </a:rPr>
              <a:t>17</a:t>
            </a:r>
            <a:r>
              <a:rPr lang="en-US" smtClean="0">
                <a:ea typeface="ＭＳ Ｐゴシック" pitchFamily="34" charset="-128"/>
                <a:cs typeface="Arial" pitchFamily="34" charset="0"/>
              </a:rPr>
              <a:t> Hz.</a:t>
            </a:r>
          </a:p>
          <a:p>
            <a:pPr algn="ctr" eaLnBrk="1" hangingPunct="1">
              <a:buFontTx/>
              <a:buNone/>
            </a:pPr>
            <a:endParaRPr lang="en-US" smtClean="0">
              <a:ea typeface="ＭＳ Ｐゴシック" pitchFamily="34" charset="-128"/>
              <a:cs typeface="Arial" pitchFamily="34" charset="0"/>
            </a:endParaRPr>
          </a:p>
          <a:p>
            <a:pPr algn="ctr" eaLnBrk="1" hangingPunct="1">
              <a:buFontTx/>
              <a:buNone/>
            </a:pPr>
            <a:r>
              <a:rPr lang="en-US" smtClean="0">
                <a:ea typeface="ＭＳ Ｐゴシック" pitchFamily="34" charset="-128"/>
                <a:cs typeface="Arial" pitchFamily="34" charset="0"/>
              </a:rPr>
              <a:t>Remember: E=hv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ea typeface="ＭＳ Ｐゴシック" pitchFamily="34" charset="-128"/>
              </a:rPr>
              <a:t>Quick Review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  <a:ea typeface="ＭＳ Ｐゴシック" pitchFamily="34" charset="-128"/>
              </a:rPr>
              <a:t>Wavelength is _________ proportional to frequency.</a:t>
            </a:r>
          </a:p>
          <a:p>
            <a:pPr eaLnBrk="1" hangingPunct="1"/>
            <a:r>
              <a:rPr lang="en-US" b="1" smtClean="0">
                <a:solidFill>
                  <a:schemeClr val="bg1"/>
                </a:solidFill>
                <a:ea typeface="ＭＳ Ｐゴシック" pitchFamily="34" charset="-128"/>
              </a:rPr>
              <a:t>Frequency is _________ proportional to Energy.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04800" y="381000"/>
            <a:ext cx="2459038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Long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Wavelength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=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Low Frequency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=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Low ENERGY</a:t>
            </a:r>
            <a:endParaRPr lang="en-US">
              <a:latin typeface="Calibri" pitchFamily="34" charset="0"/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04800" y="3581400"/>
            <a:ext cx="2579688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Short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Wavelength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=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High Frequency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=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en-US" sz="2400" b="1">
                <a:latin typeface="Comic Sans MS" pitchFamily="66" charset="0"/>
                <a:cs typeface="Times New Roman" pitchFamily="18" charset="0"/>
              </a:rPr>
              <a:t>High ENERGY</a:t>
            </a:r>
            <a:endParaRPr lang="en-US">
              <a:latin typeface="Calibri" pitchFamily="34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663575" y="6477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9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-108" charset="0"/>
                <a:ea typeface="ＭＳ Ｐゴシック" pitchFamily="-108" charset="-128"/>
              </a:rPr>
              <a:t>Wavelength Table</a:t>
            </a:r>
            <a:endParaRPr lang="en-US">
              <a:solidFill>
                <a:schemeClr val="tx2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pic>
        <p:nvPicPr>
          <p:cNvPr id="101381" name="Picture 4" descr="natureofwav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7963" y="190500"/>
            <a:ext cx="6373812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autoUpdateAnimBg="0"/>
      <p:bldP spid="10248" grpId="0" autoUpdateAnimBg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685800" y="1270000"/>
            <a:ext cx="7848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effectLst>
                  <a:outerShdw blurRad="38100" dist="38100" dir="2700000" algn="tl">
                    <a:srgbClr val="808080"/>
                  </a:outerShdw>
                </a:effectLst>
                <a:ea typeface="+mn-ea"/>
              </a:rPr>
              <a:t>The Hydrogen-Atom Line-Emission Spectrum</a:t>
            </a:r>
          </a:p>
        </p:txBody>
      </p:sp>
      <p:sp>
        <p:nvSpPr>
          <p:cNvPr id="104451" name="Text Box 5"/>
          <p:cNvSpPr txBox="1">
            <a:spLocks noChangeArrowheads="1"/>
          </p:cNvSpPr>
          <p:nvPr/>
        </p:nvSpPr>
        <p:spPr bwMode="auto">
          <a:xfrm>
            <a:off x="1050925" y="1643063"/>
            <a:ext cx="76358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3200" b="1">
              <a:latin typeface="Calibri" pitchFamily="34" charset="0"/>
            </a:endParaRPr>
          </a:p>
          <a:p>
            <a:endParaRPr lang="en-US" sz="3200" b="1">
              <a:latin typeface="Calibri" pitchFamily="34" charset="0"/>
            </a:endParaRPr>
          </a:p>
          <a:p>
            <a:endParaRPr lang="en-US" sz="32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838200" y="1828800"/>
            <a:ext cx="71993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b="1">
                <a:latin typeface="Comic Sans MS" pitchFamily="66" charset="0"/>
                <a:cs typeface="Times New Roman" pitchFamily="18" charset="0"/>
              </a:rPr>
              <a:t>…produces a line-emission spectrum</a:t>
            </a:r>
            <a:endParaRPr lang="en-US" sz="2400">
              <a:latin typeface="Calibri" pitchFamily="34" charset="0"/>
            </a:endParaRPr>
          </a:p>
        </p:txBody>
      </p:sp>
      <p:pic>
        <p:nvPicPr>
          <p:cNvPr id="12294" name="Picture 6" descr="hydrogenspectr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382838"/>
            <a:ext cx="7212013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685800" y="782638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3200" b="1">
                <a:latin typeface="Comic Sans MS" pitchFamily="66" charset="0"/>
              </a:rPr>
              <a:t>Prism analysis of the hydrogen spectrum…</a:t>
            </a:r>
            <a:endParaRPr lang="en-US" b="1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ea typeface="+mj-ea"/>
                <a:cs typeface="+mj-cs"/>
              </a:rPr>
              <a:t>The Hydrogen-Atom Line-Emission Spectrum</a:t>
            </a:r>
            <a:b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ea typeface="+mj-ea"/>
                <a:cs typeface="+mj-cs"/>
              </a:rPr>
            </a:br>
            <a:endParaRPr lang="en-US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808080"/>
                </a:outerShdw>
              </a:effectLst>
              <a:ea typeface="+mj-ea"/>
              <a:cs typeface="+mj-cs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solidFill>
                  <a:schemeClr val="bg1"/>
                </a:solidFill>
                <a:ea typeface="ＭＳ Ｐゴシック" pitchFamily="34" charset="-128"/>
              </a:rPr>
              <a:t>When an excited atom returns to its ground state, it gives off the energy it gained in the form of light.</a:t>
            </a:r>
          </a:p>
          <a:p>
            <a:pPr lvl="1" eaLnBrk="1" hangingPunct="1"/>
            <a:r>
              <a:rPr lang="en-US" sz="3600" smtClean="0">
                <a:solidFill>
                  <a:schemeClr val="bg1"/>
                </a:solidFill>
                <a:ea typeface="ＭＳ Ｐゴシック" pitchFamily="34" charset="-128"/>
              </a:rPr>
              <a:t>Neon Signs.</a:t>
            </a:r>
          </a:p>
          <a:p>
            <a:pPr eaLnBrk="1" hangingPunct="1"/>
            <a:endParaRPr lang="en-US" sz="4000" smtClean="0">
              <a:solidFill>
                <a:schemeClr val="bg1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 build="p" bldLvl="3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visiblespectr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133600"/>
            <a:ext cx="7807325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ext Box 2"/>
          <p:cNvSpPr txBox="1">
            <a:spLocks noChangeArrowheads="1"/>
          </p:cNvSpPr>
          <p:nvPr/>
        </p:nvSpPr>
        <p:spPr bwMode="auto">
          <a:xfrm>
            <a:off x="838200" y="1828800"/>
            <a:ext cx="71993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b="1">
                <a:latin typeface="Comic Sans MS" pitchFamily="66" charset="0"/>
                <a:cs typeface="Times New Roman" pitchFamily="18" charset="0"/>
              </a:rPr>
              <a:t>…produces a line-emission spectrum</a:t>
            </a:r>
            <a:endParaRPr lang="en-US" sz="2400">
              <a:latin typeface="Calibri" pitchFamily="34" charset="0"/>
            </a:endParaRPr>
          </a:p>
        </p:txBody>
      </p:sp>
      <p:pic>
        <p:nvPicPr>
          <p:cNvPr id="107523" name="Picture 3" descr="hydrogenspectr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382838"/>
            <a:ext cx="7212013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685800" y="782638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3200" b="1">
                <a:latin typeface="Comic Sans MS" pitchFamily="66" charset="0"/>
              </a:rPr>
              <a:t>Prism analysis of the hydrogen spectrum…</a:t>
            </a:r>
            <a:endParaRPr lang="en-US" b="1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 autoUpdateAnimBg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9" name="Picture 5" descr="master03_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17" name="Rectangle 13"/>
          <p:cNvSpPr>
            <a:spLocks noChangeArrowheads="1"/>
          </p:cNvSpPr>
          <p:nvPr/>
        </p:nvSpPr>
        <p:spPr bwMode="auto">
          <a:xfrm>
            <a:off x="304800" y="381000"/>
            <a:ext cx="8610600" cy="6096000"/>
          </a:xfrm>
          <a:prstGeom prst="rect">
            <a:avLst/>
          </a:prstGeom>
          <a:solidFill>
            <a:srgbClr val="666699">
              <a:alpha val="4784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5110" name="Rectangle 6"/>
          <p:cNvSpPr>
            <a:spLocks noChangeArrowheads="1"/>
          </p:cNvSpPr>
          <p:nvPr/>
        </p:nvSpPr>
        <p:spPr bwMode="auto">
          <a:xfrm>
            <a:off x="457200" y="533400"/>
            <a:ext cx="79914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5400" b="1"/>
              <a:t>The Bohr Model of the Atom</a:t>
            </a:r>
            <a:endParaRPr lang="en-US" sz="5400"/>
          </a:p>
        </p:txBody>
      </p:sp>
      <p:pic>
        <p:nvPicPr>
          <p:cNvPr id="175111" name="Picture 7" descr="Boh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5275" y="1790700"/>
            <a:ext cx="21605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12" name="Text Box 8"/>
          <p:cNvSpPr txBox="1">
            <a:spLocks noChangeArrowheads="1"/>
          </p:cNvSpPr>
          <p:nvPr/>
        </p:nvSpPr>
        <p:spPr bwMode="auto">
          <a:xfrm>
            <a:off x="523875" y="5286375"/>
            <a:ext cx="1436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cs typeface="Times New Roman" pitchFamily="18" charset="0"/>
              </a:rPr>
              <a:t>Neils Bohr</a:t>
            </a:r>
            <a:endParaRPr lang="en-US"/>
          </a:p>
        </p:txBody>
      </p:sp>
      <p:sp>
        <p:nvSpPr>
          <p:cNvPr id="175113" name="AutoShape 9"/>
          <p:cNvSpPr>
            <a:spLocks noChangeArrowheads="1"/>
          </p:cNvSpPr>
          <p:nvPr/>
        </p:nvSpPr>
        <p:spPr bwMode="auto">
          <a:xfrm>
            <a:off x="2657475" y="1714500"/>
            <a:ext cx="3505200" cy="3962400"/>
          </a:xfrm>
          <a:prstGeom prst="wedgeRoundRectCallout">
            <a:avLst>
              <a:gd name="adj1" fmla="val -72421"/>
              <a:gd name="adj2" fmla="val -6088"/>
              <a:gd name="adj3" fmla="val 16667"/>
            </a:avLst>
          </a:prstGeom>
          <a:noFill/>
          <a:ln w="28575">
            <a:solidFill>
              <a:srgbClr val="10438E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2600" b="1">
                <a:cs typeface="Times New Roman" pitchFamily="18" charset="0"/>
              </a:rPr>
              <a:t>I pictured electrons orbiting the nucleus much like planets orbiting the sun.</a:t>
            </a:r>
            <a:endParaRPr lang="en-US" sz="2600"/>
          </a:p>
        </p:txBody>
      </p:sp>
      <p:sp>
        <p:nvSpPr>
          <p:cNvPr id="175114" name="Text Box 10"/>
          <p:cNvSpPr txBox="1">
            <a:spLocks noChangeArrowheads="1"/>
          </p:cNvSpPr>
          <p:nvPr/>
        </p:nvSpPr>
        <p:spPr bwMode="auto">
          <a:xfrm>
            <a:off x="2809875" y="3997325"/>
            <a:ext cx="2667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600" b="1">
                <a:cs typeface="Times New Roman" pitchFamily="18" charset="0"/>
              </a:rPr>
              <a:t>But I was wrong! They’re more like bees around a hive.</a:t>
            </a:r>
            <a:endParaRPr lang="en-US" sz="2600"/>
          </a:p>
        </p:txBody>
      </p:sp>
      <p:pic>
        <p:nvPicPr>
          <p:cNvPr id="175115" name="Picture 11" descr="Ato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62675" y="1866900"/>
            <a:ext cx="2686050" cy="267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16" name="Text Box 12"/>
          <p:cNvSpPr txBox="1">
            <a:spLocks noChangeArrowheads="1"/>
          </p:cNvSpPr>
          <p:nvPr/>
        </p:nvSpPr>
        <p:spPr bwMode="auto">
          <a:xfrm>
            <a:off x="6619875" y="4600575"/>
            <a:ext cx="1420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solidFill>
                  <a:srgbClr val="FFFF00"/>
                </a:solidFill>
                <a:cs typeface="Times New Roman" pitchFamily="18" charset="0"/>
              </a:rPr>
              <a:t>WRONG!!!</a:t>
            </a:r>
            <a:endParaRPr lang="en-US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3000"/>
                                        <p:tgtEl>
                                          <p:spTgt spid="175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5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2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175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200"/>
                            </p:stCondLst>
                            <p:childTnLst>
                              <p:par>
                                <p:cTn id="23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92" decel="100000"/>
                                        <p:tgtEl>
                                          <p:spTgt spid="175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92" decel="100000"/>
                                        <p:tgtEl>
                                          <p:spTgt spid="1751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751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192" fill="hold"/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192" fill="hold"/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7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175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7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75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7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17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7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17" grpId="0" animBg="1"/>
      <p:bldP spid="175110" grpId="0"/>
      <p:bldP spid="175112" grpId="0"/>
      <p:bldP spid="175113" grpId="0" animBg="1" autoUpdateAnimBg="0"/>
      <p:bldP spid="175114" grpId="0" autoUpdateAnimBg="0"/>
      <p:bldP spid="175116" grpId="0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17548</TotalTime>
  <Words>4210</Words>
  <Application>Microsoft Office PowerPoint</Application>
  <PresentationFormat>On-screen Show (4:3)</PresentationFormat>
  <Paragraphs>895</Paragraphs>
  <Slides>151</Slides>
  <Notes>45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151</vt:i4>
      </vt:variant>
    </vt:vector>
  </HeadingPairs>
  <TitlesOfParts>
    <vt:vector size="156" baseType="lpstr">
      <vt:lpstr>Office Theme</vt:lpstr>
      <vt:lpstr>Bitmap Image</vt:lpstr>
      <vt:lpstr>Slide</vt:lpstr>
      <vt:lpstr>CorelDRAW!</vt:lpstr>
      <vt:lpstr>Equation</vt:lpstr>
      <vt:lpstr>Chapter 4</vt:lpstr>
      <vt:lpstr>Anticipation Guide</vt:lpstr>
      <vt:lpstr>Chemical Reactions—The Rearrangement of Atoms</vt:lpstr>
      <vt:lpstr>Slide 4</vt:lpstr>
      <vt:lpstr>Slide 5</vt:lpstr>
      <vt:lpstr>Slide 6</vt:lpstr>
      <vt:lpstr>Slide 7</vt:lpstr>
      <vt:lpstr>Slide 8</vt:lpstr>
      <vt:lpstr>History of the atom</vt:lpstr>
      <vt:lpstr>History of Atom</vt:lpstr>
      <vt:lpstr>Another Greek</vt:lpstr>
      <vt:lpstr>Who Was Right?</vt:lpstr>
      <vt:lpstr>Who’s Next?</vt:lpstr>
      <vt:lpstr>Dalton’s Atomic Theory</vt:lpstr>
      <vt:lpstr>Parts of Atoms</vt:lpstr>
      <vt:lpstr>Thomson’s Experiment</vt:lpstr>
      <vt:lpstr>Slide 17</vt:lpstr>
      <vt:lpstr>Slide 18</vt:lpstr>
      <vt:lpstr>Slide 19</vt:lpstr>
      <vt:lpstr>Thomson’s Experiment</vt:lpstr>
      <vt:lpstr>Thomsom’s Model</vt:lpstr>
      <vt:lpstr>Millikan’s Experiment</vt:lpstr>
      <vt:lpstr>Millikan’s Experiment</vt:lpstr>
      <vt:lpstr>Millikan’s Experiment</vt:lpstr>
      <vt:lpstr>Millikan’s Experiment</vt:lpstr>
      <vt:lpstr>Millikan’s Experiment</vt:lpstr>
      <vt:lpstr>Millikan’s Experiment</vt:lpstr>
      <vt:lpstr>Millikan’s Experiment</vt:lpstr>
      <vt:lpstr>Millikan’s Experiment</vt:lpstr>
      <vt:lpstr>Rutherford’s Experiment</vt:lpstr>
      <vt:lpstr>Rutherford’s experiment</vt:lpstr>
      <vt:lpstr>Slide 32</vt:lpstr>
      <vt:lpstr>He Expected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Modern View</vt:lpstr>
      <vt:lpstr>Match each of the following with his discovery</vt:lpstr>
      <vt:lpstr>Density and the Atom</vt:lpstr>
      <vt:lpstr>Drawing the atom—Next clean section in your notes</vt:lpstr>
      <vt:lpstr>Other pieces</vt:lpstr>
      <vt:lpstr>Subatomic particles</vt:lpstr>
      <vt:lpstr>Atomic Structure </vt:lpstr>
      <vt:lpstr>Counting the Pieces</vt:lpstr>
      <vt:lpstr>Isotopes</vt:lpstr>
      <vt:lpstr>Symbols</vt:lpstr>
      <vt:lpstr>Symbols</vt:lpstr>
      <vt:lpstr>Naming Isotopes</vt:lpstr>
      <vt:lpstr>Symbols</vt:lpstr>
      <vt:lpstr>Slide 54</vt:lpstr>
      <vt:lpstr>Slide 55</vt:lpstr>
      <vt:lpstr>Slide 56</vt:lpstr>
      <vt:lpstr>Slide 57</vt:lpstr>
      <vt:lpstr>Slide 58</vt:lpstr>
      <vt:lpstr>Isotopes—What’s different</vt:lpstr>
      <vt:lpstr>Slide 60</vt:lpstr>
      <vt:lpstr>Atomic Mass</vt:lpstr>
      <vt:lpstr>Measuring Atomic Mass</vt:lpstr>
      <vt:lpstr>Find the average…</vt:lpstr>
      <vt:lpstr>Atomic Mass</vt:lpstr>
      <vt:lpstr>Atomic Mass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Part III: a journey to find the electrons</vt:lpstr>
      <vt:lpstr>Pop Quiz</vt:lpstr>
      <vt:lpstr>Slide 78</vt:lpstr>
      <vt:lpstr>Electromagnetic Waves</vt:lpstr>
      <vt:lpstr>Slide 80</vt:lpstr>
      <vt:lpstr>Slide 81</vt:lpstr>
      <vt:lpstr>Slide 82</vt:lpstr>
      <vt:lpstr>Slide 83</vt:lpstr>
      <vt:lpstr>Slide 84</vt:lpstr>
      <vt:lpstr>Slide 85</vt:lpstr>
      <vt:lpstr>Practice Problem</vt:lpstr>
      <vt:lpstr>Slide 87</vt:lpstr>
      <vt:lpstr>Refraction of White Light</vt:lpstr>
      <vt:lpstr>Slide 89</vt:lpstr>
      <vt:lpstr>Slide 90</vt:lpstr>
      <vt:lpstr>Practice Problem</vt:lpstr>
      <vt:lpstr>Quick Review</vt:lpstr>
      <vt:lpstr>Slide 93</vt:lpstr>
      <vt:lpstr>Slide 94</vt:lpstr>
      <vt:lpstr>Slide 95</vt:lpstr>
      <vt:lpstr>The Hydrogen-Atom Line-Emission Spectrum </vt:lpstr>
      <vt:lpstr>Slide 97</vt:lpstr>
      <vt:lpstr>Slide 98</vt:lpstr>
      <vt:lpstr>Slide 99</vt:lpstr>
      <vt:lpstr>Slide 100</vt:lpstr>
      <vt:lpstr>Slide 101</vt:lpstr>
      <vt:lpstr>Why?</vt:lpstr>
      <vt:lpstr>Slide 103</vt:lpstr>
      <vt:lpstr>Slide 104</vt:lpstr>
      <vt:lpstr>Pop Quiz</vt:lpstr>
      <vt:lpstr>Atomic Structure</vt:lpstr>
      <vt:lpstr>Slide 107</vt:lpstr>
      <vt:lpstr>Slide 108</vt:lpstr>
      <vt:lpstr>Slide 109</vt:lpstr>
      <vt:lpstr>Orbitals available for electrons</vt:lpstr>
      <vt:lpstr>Slide 111</vt:lpstr>
      <vt:lpstr>Two electrons per orbital</vt:lpstr>
      <vt:lpstr>Hund’s Rule</vt:lpstr>
      <vt:lpstr>Practice</vt:lpstr>
      <vt:lpstr>Practice</vt:lpstr>
      <vt:lpstr>Slide 116</vt:lpstr>
      <vt:lpstr>Electron-Configuration Notation</vt:lpstr>
      <vt:lpstr>Slide 118</vt:lpstr>
      <vt:lpstr>Slide 119</vt:lpstr>
      <vt:lpstr>Nobel-Gas Notation</vt:lpstr>
      <vt:lpstr>Practice Problems- Shorthand Notation </vt:lpstr>
      <vt:lpstr>Pause for a Cause</vt:lpstr>
      <vt:lpstr>Slide 123</vt:lpstr>
      <vt:lpstr>Slide 124</vt:lpstr>
      <vt:lpstr>Slide 125</vt:lpstr>
      <vt:lpstr>Slide 126</vt:lpstr>
      <vt:lpstr>Slide 127</vt:lpstr>
      <vt:lpstr>Slide 128</vt:lpstr>
      <vt:lpstr>Slide 129</vt:lpstr>
      <vt:lpstr>Slide 130</vt:lpstr>
      <vt:lpstr>Slide 131</vt:lpstr>
      <vt:lpstr>Slide 132</vt:lpstr>
      <vt:lpstr>Slide 133</vt:lpstr>
      <vt:lpstr>Slide 134</vt:lpstr>
      <vt:lpstr>Slide 135</vt:lpstr>
      <vt:lpstr>Slide 136</vt:lpstr>
      <vt:lpstr>Slide 137</vt:lpstr>
      <vt:lpstr>Slide 138</vt:lpstr>
      <vt:lpstr>Pop Quiz</vt:lpstr>
      <vt:lpstr>Slide 140</vt:lpstr>
      <vt:lpstr>Slide 141</vt:lpstr>
      <vt:lpstr>Slide 142</vt:lpstr>
      <vt:lpstr>Slide 143</vt:lpstr>
      <vt:lpstr>Slide 144</vt:lpstr>
      <vt:lpstr>Slide 145</vt:lpstr>
      <vt:lpstr>Response to a magnet</vt:lpstr>
      <vt:lpstr>Electron Configuration for Ions</vt:lpstr>
      <vt:lpstr>Electron Configuration for Ions</vt:lpstr>
      <vt:lpstr>Electron Configuration for Ions</vt:lpstr>
      <vt:lpstr>Electron Configuration for Ions</vt:lpstr>
      <vt:lpstr>Electron Configuration for 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</dc:title>
  <dc:creator>Sybil Sexton</dc:creator>
  <cp:lastModifiedBy>swaters</cp:lastModifiedBy>
  <cp:revision>293</cp:revision>
  <dcterms:created xsi:type="dcterms:W3CDTF">2011-07-16T17:28:24Z</dcterms:created>
  <dcterms:modified xsi:type="dcterms:W3CDTF">2012-11-01T20:14:36Z</dcterms:modified>
</cp:coreProperties>
</file>