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1"/>
  </p:notesMasterIdLst>
  <p:sldIdLst>
    <p:sldId id="257" r:id="rId2"/>
    <p:sldId id="256" r:id="rId3"/>
    <p:sldId id="258" r:id="rId4"/>
    <p:sldId id="281" r:id="rId5"/>
    <p:sldId id="259" r:id="rId6"/>
    <p:sldId id="260" r:id="rId7"/>
    <p:sldId id="261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78" r:id="rId20"/>
    <p:sldId id="280" r:id="rId21"/>
    <p:sldId id="285" r:id="rId22"/>
    <p:sldId id="283" r:id="rId23"/>
    <p:sldId id="286" r:id="rId24"/>
    <p:sldId id="288" r:id="rId25"/>
    <p:sldId id="290" r:id="rId26"/>
    <p:sldId id="291" r:id="rId27"/>
    <p:sldId id="293" r:id="rId28"/>
    <p:sldId id="295" r:id="rId29"/>
    <p:sldId id="297" r:id="rId30"/>
    <p:sldId id="413" r:id="rId31"/>
    <p:sldId id="299" r:id="rId32"/>
    <p:sldId id="300" r:id="rId33"/>
    <p:sldId id="301" r:id="rId34"/>
    <p:sldId id="304" r:id="rId35"/>
    <p:sldId id="305" r:id="rId36"/>
    <p:sldId id="306" r:id="rId37"/>
    <p:sldId id="412" r:id="rId38"/>
    <p:sldId id="307" r:id="rId39"/>
    <p:sldId id="308" r:id="rId40"/>
    <p:sldId id="408" r:id="rId41"/>
    <p:sldId id="409" r:id="rId42"/>
    <p:sldId id="410" r:id="rId43"/>
    <p:sldId id="411" r:id="rId44"/>
    <p:sldId id="309" r:id="rId45"/>
    <p:sldId id="359" r:id="rId46"/>
    <p:sldId id="360" r:id="rId47"/>
    <p:sldId id="361" r:id="rId48"/>
    <p:sldId id="362" r:id="rId49"/>
    <p:sldId id="363" r:id="rId50"/>
    <p:sldId id="364" r:id="rId51"/>
    <p:sldId id="365" r:id="rId52"/>
    <p:sldId id="366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19" r:id="rId68"/>
    <p:sldId id="415" r:id="rId69"/>
    <p:sldId id="416" r:id="rId70"/>
    <p:sldId id="414" r:id="rId71"/>
    <p:sldId id="417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01" r:id="rId81"/>
    <p:sldId id="402" r:id="rId82"/>
    <p:sldId id="403" r:id="rId83"/>
    <p:sldId id="404" r:id="rId84"/>
    <p:sldId id="405" r:id="rId85"/>
    <p:sldId id="406" r:id="rId86"/>
    <p:sldId id="407" r:id="rId87"/>
    <p:sldId id="355" r:id="rId88"/>
    <p:sldId id="356" r:id="rId89"/>
    <p:sldId id="357" r:id="rId90"/>
    <p:sldId id="358" r:id="rId91"/>
    <p:sldId id="336" r:id="rId92"/>
    <p:sldId id="337" r:id="rId93"/>
    <p:sldId id="338" r:id="rId94"/>
    <p:sldId id="339" r:id="rId95"/>
    <p:sldId id="340" r:id="rId96"/>
    <p:sldId id="341" r:id="rId97"/>
    <p:sldId id="342" r:id="rId98"/>
    <p:sldId id="343" r:id="rId99"/>
    <p:sldId id="344" r:id="rId10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0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965E9-AA2B-4B10-9B92-4194C4843D29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42687-0197-4E85-8D8D-4D2CE87FAD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D73B09-E8B7-4BBE-A6AE-AA06B69D570D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BE4AF-6B6E-4C65-BFBC-6A75860257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62270D-3D2A-419A-9DDE-40DEAD0C6F35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A77E9-4133-4D61-B018-B346ED26AC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85F826-C5E5-4716-9A67-7AD8E982C29B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0F9B9-A548-479D-AEF8-2CECF28FBE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8844064-E6F2-42E0-A269-FBCBA7CB3A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9C49F6E-7C13-44B3-B83A-FCC85208D0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614DCC-4ECC-403E-93E1-EC2387387D06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927E0-1E07-4AE6-A79A-ECCE39F2AE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68C314-EA78-4E56-9792-AB39F107335E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CA0F1-DC5D-4318-810F-AC5FF44D17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41F2B8-DDA5-4BD1-A2BE-418CCE3D5D5C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D3DE8-F356-480A-8C93-846894EA66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87655C-B8E6-460B-A286-4B972FDB2154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AD286-FEDD-495C-A034-E903219E63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94E76D-890F-4FC6-B44A-7C70277D9CA2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7CAB4-1C9A-4C63-9989-1561D125FC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33328F-F45D-4FB2-BA87-C212ED3CD7B5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C407E-8B9B-4E08-949E-D8964C4972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25CC95-8939-4103-A9E1-89399560F846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1395C-00D6-4FDD-9DA6-6FB57024AD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3B46D-01EB-4022-9555-85995B99160F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D1508-4AA6-4C4B-97C4-1BD4163D14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3A21320A-E669-46C6-89B4-687499BD7BC0}" type="datetime1">
              <a:rPr lang="en-US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4B5B8829-F70D-4467-91BA-04C0AECDDF3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72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7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76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2628900"/>
            <a:ext cx="5486400" cy="1600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Chemical Bonding:</a:t>
            </a:r>
            <a:br>
              <a:rPr lang="en-US" smtClean="0">
                <a:latin typeface="Arial" charset="0"/>
              </a:rPr>
            </a:br>
            <a:r>
              <a:rPr lang="en-US" smtClean="0">
                <a:latin typeface="Arial" charset="0"/>
              </a:rPr>
              <a:t>Basic Concepts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419600"/>
            <a:ext cx="3352800" cy="609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i="1">
                <a:latin typeface="Arial" pitchFamily="-108" charset="0"/>
                <a:ea typeface="+mn-ea"/>
                <a:cs typeface="+mn-cs"/>
              </a:rPr>
              <a:t>Chapter 6</a:t>
            </a:r>
          </a:p>
        </p:txBody>
      </p:sp>
      <p:pic>
        <p:nvPicPr>
          <p:cNvPr id="15364" name="Picture 1035" descr="cha56011_ma09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0"/>
            <a:ext cx="36576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36" descr="cha56011_co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209800"/>
            <a:ext cx="33766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Rule of thumb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Metal and non-metal usually form an ionic bond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Non-metal and non-metal from a covalent bond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Metals come together to form metallic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381000" y="228600"/>
            <a:ext cx="8763000" cy="8001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See Electronegativity Table Pg. 161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457200" y="914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What type of bond?</a:t>
            </a:r>
          </a:p>
        </p:txBody>
      </p:sp>
      <p:graphicFrame>
        <p:nvGraphicFramePr>
          <p:cNvPr id="34824" name="Group 8"/>
          <p:cNvGraphicFramePr>
            <a:graphicFrameLocks noGrp="1"/>
          </p:cNvGraphicFramePr>
          <p:nvPr/>
        </p:nvGraphicFramePr>
        <p:xfrm>
          <a:off x="457200" y="1935163"/>
          <a:ext cx="8229600" cy="4582796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Elements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Electro-negativity difference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Bond Type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More-negative atom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51" name="Text Box 35"/>
          <p:cNvSpPr txBox="1">
            <a:spLocks noChangeArrowheads="1"/>
          </p:cNvSpPr>
          <p:nvPr/>
        </p:nvSpPr>
        <p:spPr bwMode="auto">
          <a:xfrm>
            <a:off x="533400" y="3182938"/>
            <a:ext cx="1833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Chlorine &amp; Calcium</a:t>
            </a:r>
          </a:p>
        </p:txBody>
      </p:sp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2667000" y="4373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3.5 – 3.0 = </a:t>
            </a:r>
            <a:r>
              <a:rPr lang="en-US" sz="2800" b="1" i="1"/>
              <a:t>0.5</a:t>
            </a:r>
          </a:p>
        </p:txBody>
      </p:sp>
      <p:sp>
        <p:nvSpPr>
          <p:cNvPr id="34853" name="Text Box 37"/>
          <p:cNvSpPr txBox="1">
            <a:spLocks noChangeArrowheads="1"/>
          </p:cNvSpPr>
          <p:nvPr/>
        </p:nvSpPr>
        <p:spPr bwMode="auto">
          <a:xfrm>
            <a:off x="4648200" y="4297363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Covalent</a:t>
            </a:r>
          </a:p>
        </p:txBody>
      </p:sp>
      <p:sp>
        <p:nvSpPr>
          <p:cNvPr id="34854" name="Text Box 38"/>
          <p:cNvSpPr txBox="1">
            <a:spLocks noChangeArrowheads="1"/>
          </p:cNvSpPr>
          <p:nvPr/>
        </p:nvSpPr>
        <p:spPr bwMode="auto">
          <a:xfrm>
            <a:off x="6781800" y="5592763"/>
            <a:ext cx="1695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Chlorine</a:t>
            </a:r>
          </a:p>
        </p:txBody>
      </p:sp>
      <p:sp>
        <p:nvSpPr>
          <p:cNvPr id="34855" name="Text Box 39"/>
          <p:cNvSpPr txBox="1">
            <a:spLocks noChangeArrowheads="1"/>
          </p:cNvSpPr>
          <p:nvPr/>
        </p:nvSpPr>
        <p:spPr bwMode="auto">
          <a:xfrm>
            <a:off x="533400" y="4373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Chlorine &amp; Oxygen</a:t>
            </a:r>
          </a:p>
        </p:txBody>
      </p:sp>
      <p:sp>
        <p:nvSpPr>
          <p:cNvPr id="34856" name="Text Box 40"/>
          <p:cNvSpPr txBox="1">
            <a:spLocks noChangeArrowheads="1"/>
          </p:cNvSpPr>
          <p:nvPr/>
        </p:nvSpPr>
        <p:spPr bwMode="auto">
          <a:xfrm>
            <a:off x="2667000" y="3230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3.0 – 1.0 = </a:t>
            </a:r>
            <a:r>
              <a:rPr lang="en-US" sz="2800" b="1" i="1"/>
              <a:t>2.0</a:t>
            </a:r>
            <a:endParaRPr lang="en-US" sz="2800"/>
          </a:p>
        </p:txBody>
      </p:sp>
      <p:sp>
        <p:nvSpPr>
          <p:cNvPr id="34857" name="Text Box 41"/>
          <p:cNvSpPr txBox="1">
            <a:spLocks noChangeArrowheads="1"/>
          </p:cNvSpPr>
          <p:nvPr/>
        </p:nvSpPr>
        <p:spPr bwMode="auto">
          <a:xfrm>
            <a:off x="4572000" y="3382963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Ionic</a:t>
            </a:r>
          </a:p>
        </p:txBody>
      </p:sp>
      <p:sp>
        <p:nvSpPr>
          <p:cNvPr id="34858" name="Text Box 42"/>
          <p:cNvSpPr txBox="1">
            <a:spLocks noChangeArrowheads="1"/>
          </p:cNvSpPr>
          <p:nvPr/>
        </p:nvSpPr>
        <p:spPr bwMode="auto">
          <a:xfrm>
            <a:off x="6781800" y="3382963"/>
            <a:ext cx="1695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Chlorine</a:t>
            </a:r>
          </a:p>
        </p:txBody>
      </p:sp>
      <p:sp>
        <p:nvSpPr>
          <p:cNvPr id="34859" name="Text Box 43"/>
          <p:cNvSpPr txBox="1">
            <a:spLocks noChangeArrowheads="1"/>
          </p:cNvSpPr>
          <p:nvPr/>
        </p:nvSpPr>
        <p:spPr bwMode="auto">
          <a:xfrm>
            <a:off x="533400" y="5440363"/>
            <a:ext cx="190500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Bromine &amp; </a:t>
            </a:r>
          </a:p>
          <a:p>
            <a:pPr algn="ctr">
              <a:spcBef>
                <a:spcPct val="20000"/>
              </a:spcBef>
            </a:pPr>
            <a:r>
              <a:rPr lang="en-US" sz="2800"/>
              <a:t>Chlorine</a:t>
            </a:r>
          </a:p>
        </p:txBody>
      </p:sp>
      <p:sp>
        <p:nvSpPr>
          <p:cNvPr id="34860" name="Text Box 44"/>
          <p:cNvSpPr txBox="1">
            <a:spLocks noChangeArrowheads="1"/>
          </p:cNvSpPr>
          <p:nvPr/>
        </p:nvSpPr>
        <p:spPr bwMode="auto">
          <a:xfrm>
            <a:off x="2667000" y="54403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3.0 – 2.8 = </a:t>
            </a:r>
            <a:r>
              <a:rPr lang="en-US" sz="2800" b="1" i="1"/>
              <a:t>0.2</a:t>
            </a:r>
            <a:endParaRPr lang="en-US" sz="2800"/>
          </a:p>
        </p:txBody>
      </p:sp>
      <p:sp>
        <p:nvSpPr>
          <p:cNvPr id="34861" name="Text Box 45"/>
          <p:cNvSpPr txBox="1">
            <a:spLocks noChangeArrowheads="1"/>
          </p:cNvSpPr>
          <p:nvPr/>
        </p:nvSpPr>
        <p:spPr bwMode="auto">
          <a:xfrm>
            <a:off x="4648200" y="5364163"/>
            <a:ext cx="198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Covalent</a:t>
            </a:r>
          </a:p>
        </p:txBody>
      </p:sp>
      <p:sp>
        <p:nvSpPr>
          <p:cNvPr id="34862" name="Text Box 46"/>
          <p:cNvSpPr txBox="1">
            <a:spLocks noChangeArrowheads="1"/>
          </p:cNvSpPr>
          <p:nvPr/>
        </p:nvSpPr>
        <p:spPr bwMode="auto">
          <a:xfrm>
            <a:off x="6840538" y="4525963"/>
            <a:ext cx="1582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Oxygen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9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3" grpId="0"/>
      <p:bldP spid="34851" grpId="0"/>
      <p:bldP spid="34852" grpId="0"/>
      <p:bldP spid="34853" grpId="0"/>
      <p:bldP spid="34854" grpId="0"/>
      <p:bldP spid="34855" grpId="0"/>
      <p:bldP spid="34856" grpId="0"/>
      <p:bldP spid="34857" grpId="0"/>
      <p:bldP spid="34858" grpId="0"/>
      <p:bldP spid="34859" grpId="0"/>
      <p:bldP spid="34860" grpId="0"/>
      <p:bldP spid="34861" grpId="0"/>
      <p:bldP spid="348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 rotWithShape="1">
            <a:gsLst>
              <a:gs pos="0">
                <a:srgbClr val="FFE5E5"/>
              </a:gs>
              <a:gs pos="64999">
                <a:srgbClr val="FFBEBD"/>
              </a:gs>
              <a:gs pos="100000">
                <a:srgbClr val="FFA2A1"/>
              </a:gs>
            </a:gsLst>
            <a:lin ang="5400000" scaled="1"/>
          </a:gradFill>
          <a:ln cap="flat">
            <a:solidFill>
              <a:srgbClr val="BE4B48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000000"/>
                </a:solidFill>
              </a:rPr>
              <a:t>Pause for a Cause</a:t>
            </a:r>
            <a:br>
              <a:rPr lang="en-US" sz="4000" smtClean="0">
                <a:solidFill>
                  <a:srgbClr val="000000"/>
                </a:solidFill>
              </a:rPr>
            </a:br>
            <a:r>
              <a:rPr lang="en-US" sz="2400" smtClean="0">
                <a:solidFill>
                  <a:srgbClr val="000000"/>
                </a:solidFill>
              </a:rPr>
              <a:t>Create a “PFC” page in your notebook to use for this unit.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PFC #1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Determine what type of bond is present in each of the following</a:t>
            </a:r>
          </a:p>
          <a:p>
            <a:pPr eaLnBrk="1" hangingPunct="1">
              <a:buFont typeface="Arial" charset="0"/>
              <a:buAutoNum type="arabicPeriod"/>
            </a:pPr>
            <a:r>
              <a:rPr lang="en-US" smtClean="0"/>
              <a:t>Magnesium chloride</a:t>
            </a:r>
          </a:p>
          <a:p>
            <a:pPr eaLnBrk="1" hangingPunct="1">
              <a:buFont typeface="Arial" charset="0"/>
              <a:buAutoNum type="arabicPeriod"/>
            </a:pPr>
            <a:r>
              <a:rPr lang="en-US" smtClean="0"/>
              <a:t>Water (H</a:t>
            </a:r>
            <a:r>
              <a:rPr lang="en-US" baseline="-25000" smtClean="0"/>
              <a:t>2</a:t>
            </a:r>
            <a:r>
              <a:rPr lang="en-US" smtClean="0"/>
              <a:t>O)</a:t>
            </a:r>
          </a:p>
          <a:p>
            <a:pPr eaLnBrk="1" hangingPunct="1">
              <a:buFont typeface="Arial" charset="0"/>
              <a:buAutoNum type="arabicPeriod"/>
            </a:pPr>
            <a:r>
              <a:rPr lang="en-US" smtClean="0"/>
              <a:t>Chlorine gas (Cl</a:t>
            </a:r>
            <a:r>
              <a:rPr lang="en-US" baseline="-25000" smtClean="0"/>
              <a:t>2</a:t>
            </a:r>
            <a:r>
              <a:rPr lang="en-US" smtClean="0"/>
              <a:t>)</a:t>
            </a:r>
          </a:p>
          <a:p>
            <a:pPr eaLnBrk="1" hangingPunct="1">
              <a:buFont typeface="Arial" charset="0"/>
              <a:buAutoNum type="arabicPeriod"/>
            </a:pPr>
            <a:r>
              <a:rPr lang="en-US" smtClean="0"/>
              <a:t>Tungsten shavings</a:t>
            </a:r>
          </a:p>
        </p:txBody>
      </p:sp>
      <p:sp>
        <p:nvSpPr>
          <p:cNvPr id="26628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Check your answers: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Properties of each type of bond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28600" y="5372100"/>
            <a:ext cx="8686800" cy="1333500"/>
          </a:xfrm>
          <a:prstGeom prst="rect">
            <a:avLst/>
          </a:prstGeom>
          <a:solidFill>
            <a:srgbClr val="578BC9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Calibri" charset="0"/>
              </a:rPr>
              <a:t>A chemical bond that results in the sharing of electrons between two atoms</a:t>
            </a:r>
          </a:p>
        </p:txBody>
      </p:sp>
      <p:graphicFrame>
        <p:nvGraphicFramePr>
          <p:cNvPr id="40968" name="Object 2"/>
          <p:cNvGraphicFramePr>
            <a:graphicFrameLocks noChangeAspect="1"/>
          </p:cNvGraphicFramePr>
          <p:nvPr/>
        </p:nvGraphicFramePr>
        <p:xfrm>
          <a:off x="355600" y="1031875"/>
          <a:ext cx="8483600" cy="4149725"/>
        </p:xfrm>
        <a:graphic>
          <a:graphicData uri="http://schemas.openxmlformats.org/presentationml/2006/ole">
            <p:oleObj spid="_x0000_s28674" name="Image" r:id="rId3" imgW="5897892" imgH="2884571" progId="">
              <p:embed/>
            </p:oleObj>
          </a:graphicData>
        </a:graphic>
      </p:graphicFrame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28600" y="38100"/>
            <a:ext cx="8686800" cy="846138"/>
          </a:xfrm>
          <a:prstGeom prst="rect">
            <a:avLst/>
          </a:prstGeom>
          <a:solidFill>
            <a:srgbClr val="578BC9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latin typeface="Calibri" charset="0"/>
              </a:rPr>
              <a:t>Covalent Bond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62000" y="1096963"/>
            <a:ext cx="8054975" cy="4586287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4000" b="1">
                <a:solidFill>
                  <a:srgbClr val="000000"/>
                </a:solidFill>
                <a:latin typeface="Calibri" charset="0"/>
              </a:rPr>
              <a:t>Characteristics of Covalent Bonds</a:t>
            </a:r>
            <a:endParaRPr lang="en-US" sz="4000">
              <a:solidFill>
                <a:srgbClr val="000000"/>
              </a:solidFill>
              <a:latin typeface="Calibri" charset="0"/>
            </a:endParaRPr>
          </a:p>
          <a:p>
            <a:pPr>
              <a:defRPr/>
            </a:pPr>
            <a:r>
              <a:rPr lang="en-US" sz="2800" b="1">
                <a:solidFill>
                  <a:srgbClr val="000000"/>
                </a:solidFill>
                <a:latin typeface="Calibri" charset="0"/>
              </a:rPr>
              <a:t>       </a:t>
            </a:r>
            <a:endParaRPr lang="en-US" sz="900" b="1">
              <a:solidFill>
                <a:srgbClr val="000000"/>
              </a:solidFill>
              <a:latin typeface="Calibri" charset="0"/>
            </a:endParaRPr>
          </a:p>
          <a:p>
            <a:pPr>
              <a:defRPr/>
            </a:pPr>
            <a:r>
              <a:rPr lang="en-US" sz="900" b="1">
                <a:solidFill>
                  <a:srgbClr val="000000"/>
                </a:solidFill>
                <a:latin typeface="Calibri" charset="0"/>
              </a:rPr>
              <a:t>                          </a:t>
            </a:r>
            <a:r>
              <a:rPr lang="en-US" sz="2800" b="1">
                <a:solidFill>
                  <a:srgbClr val="000000"/>
                </a:solidFill>
                <a:latin typeface="Calibri" charset="0"/>
              </a:rPr>
              <a:t>a) Usually occur between atoms of </a:t>
            </a:r>
            <a:r>
              <a:rPr lang="en-US" sz="2800" b="1" u="sng">
                <a:solidFill>
                  <a:srgbClr val="000000"/>
                </a:solidFill>
                <a:latin typeface="Calibri" charset="0"/>
              </a:rPr>
              <a:t>nonmetals</a:t>
            </a:r>
          </a:p>
          <a:p>
            <a:pPr>
              <a:defRPr/>
            </a:pPr>
            <a:endParaRPr lang="en-US" sz="2800">
              <a:solidFill>
                <a:srgbClr val="000000"/>
              </a:solidFill>
              <a:latin typeface="Calibri" charset="0"/>
            </a:endParaRPr>
          </a:p>
          <a:p>
            <a:pPr>
              <a:defRPr/>
            </a:pPr>
            <a:r>
              <a:rPr lang="en-US" sz="2800" b="1">
                <a:solidFill>
                  <a:srgbClr val="000000"/>
                </a:solidFill>
                <a:latin typeface="Calibri" charset="0"/>
              </a:rPr>
              <a:t>        b) Result in a particle called a </a:t>
            </a:r>
            <a:r>
              <a:rPr lang="en-US" sz="2800" b="1" u="sng">
                <a:solidFill>
                  <a:srgbClr val="000000"/>
                </a:solidFill>
                <a:latin typeface="Calibri" charset="0"/>
              </a:rPr>
              <a:t>molecule</a:t>
            </a:r>
          </a:p>
          <a:p>
            <a:pPr>
              <a:defRPr/>
            </a:pPr>
            <a:endParaRPr lang="en-US" sz="2800">
              <a:solidFill>
                <a:srgbClr val="000000"/>
              </a:solidFill>
              <a:latin typeface="Calibri" charset="0"/>
            </a:endParaRPr>
          </a:p>
          <a:p>
            <a:pPr>
              <a:defRPr/>
            </a:pPr>
            <a:r>
              <a:rPr lang="en-US" sz="2800" b="1">
                <a:solidFill>
                  <a:srgbClr val="000000"/>
                </a:solidFill>
                <a:latin typeface="Calibri" charset="0"/>
              </a:rPr>
              <a:t>        c) Have </a:t>
            </a:r>
            <a:r>
              <a:rPr lang="en-US" sz="2800" b="1" u="sng">
                <a:solidFill>
                  <a:srgbClr val="000000"/>
                </a:solidFill>
                <a:latin typeface="Calibri" charset="0"/>
              </a:rPr>
              <a:t>low melting points </a:t>
            </a:r>
            <a:r>
              <a:rPr lang="en-US" sz="2800" b="1">
                <a:solidFill>
                  <a:srgbClr val="000000"/>
                </a:solidFill>
                <a:latin typeface="Calibri" charset="0"/>
              </a:rPr>
              <a:t>(therefore are not solids at room temperature)</a:t>
            </a:r>
          </a:p>
          <a:p>
            <a:pPr>
              <a:defRPr/>
            </a:pPr>
            <a:endParaRPr lang="en-US" sz="2800">
              <a:solidFill>
                <a:srgbClr val="000000"/>
              </a:solidFill>
              <a:latin typeface="Calibri" charset="0"/>
            </a:endParaRPr>
          </a:p>
          <a:p>
            <a:pPr>
              <a:defRPr/>
            </a:pPr>
            <a:r>
              <a:rPr lang="en-US" sz="2800" b="1">
                <a:solidFill>
                  <a:srgbClr val="000000"/>
                </a:solidFill>
                <a:latin typeface="Calibri" charset="0"/>
              </a:rPr>
              <a:t>        d) Do not usually conduct electricity.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7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28600" y="1219200"/>
          <a:ext cx="8686800" cy="3276600"/>
        </p:xfrm>
        <a:graphic>
          <a:graphicData uri="http://schemas.openxmlformats.org/presentationml/2006/ole">
            <p:oleObj spid="_x0000_s30722" name="Image" r:id="rId3" imgW="8901702" imgH="2939802" progId="">
              <p:embed/>
            </p:oleObj>
          </a:graphicData>
        </a:graphic>
      </p:graphicFrame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folHlink">
              <a:alpha val="85097"/>
            </a:schemeClr>
          </a:solidFill>
          <a:ln w="4445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4000" smtClean="0"/>
              <a:t>Ionic Bond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624388"/>
            <a:ext cx="8229600" cy="1928812"/>
          </a:xfrm>
          <a:solidFill>
            <a:schemeClr val="folHlink">
              <a:alpha val="83920"/>
            </a:schemeClr>
          </a:solidFill>
          <a:ln w="3175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US" sz="4000" b="1" smtClean="0">
                <a:latin typeface="Arial Narrow" charset="0"/>
              </a:rPr>
              <a:t>The chemical bond resulting from the </a:t>
            </a:r>
            <a:r>
              <a:rPr lang="en-US" sz="4000" b="1" u="sng" smtClean="0">
                <a:latin typeface="Arial Narrow" charset="0"/>
              </a:rPr>
              <a:t>electrostatic attraction </a:t>
            </a:r>
            <a:r>
              <a:rPr lang="en-US" sz="4000" b="1" smtClean="0">
                <a:latin typeface="Arial Narrow" charset="0"/>
              </a:rPr>
              <a:t>between positive and negative 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1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Electrons are transferred</a:t>
            </a:r>
          </a:p>
        </p:txBody>
      </p:sp>
      <p:sp>
        <p:nvSpPr>
          <p:cNvPr id="31747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Opposite charges attract (</a:t>
            </a:r>
            <a:r>
              <a:rPr lang="en-US" u="sng" smtClean="0"/>
              <a:t>electrostatic force</a:t>
            </a:r>
            <a:r>
              <a:rPr lang="en-US" smtClean="0"/>
              <a:t>)</a:t>
            </a:r>
          </a:p>
        </p:txBody>
      </p:sp>
      <p:pic>
        <p:nvPicPr>
          <p:cNvPr id="5" name="Picture 14" descr="NaClionicbo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630363"/>
            <a:ext cx="831373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5" name="Object 2"/>
          <p:cNvGraphicFramePr>
            <a:graphicFrameLocks noChangeAspect="1"/>
          </p:cNvGraphicFramePr>
          <p:nvPr/>
        </p:nvGraphicFramePr>
        <p:xfrm>
          <a:off x="457200" y="152400"/>
          <a:ext cx="8077200" cy="4252913"/>
        </p:xfrm>
        <a:graphic>
          <a:graphicData uri="http://schemas.openxmlformats.org/presentationml/2006/ole">
            <p:oleObj spid="_x0000_s32770" name="Image" r:id="rId3" imgW="6959958" imgH="3664138" progId="">
              <p:embed/>
            </p:oleObj>
          </a:graphicData>
        </a:graphic>
      </p:graphicFrame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0"/>
            <a:ext cx="8305800" cy="2133600"/>
          </a:xfrm>
          <a:solidFill>
            <a:schemeClr val="folHlink">
              <a:alpha val="87057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l" eaLnBrk="1" hangingPunct="1"/>
            <a:r>
              <a:rPr lang="en-US" sz="3200" b="1" smtClean="0">
                <a:latin typeface="Arial Narrow" charset="0"/>
              </a:rPr>
              <a:t>Ionic substances have predictable characteristics.</a:t>
            </a:r>
            <a:br>
              <a:rPr lang="en-US" sz="3200" b="1" smtClean="0">
                <a:latin typeface="Arial Narrow" charset="0"/>
              </a:rPr>
            </a:br>
            <a:r>
              <a:rPr lang="en-US" sz="2400" b="1" smtClean="0">
                <a:latin typeface="Arial Narrow" charset="0"/>
              </a:rPr>
              <a:t>        a) Have extremely high melting points</a:t>
            </a:r>
            <a:br>
              <a:rPr lang="en-US" sz="2400" b="1" smtClean="0">
                <a:latin typeface="Arial Narrow" charset="0"/>
              </a:rPr>
            </a:br>
            <a:r>
              <a:rPr lang="en-US" sz="2400" b="1" smtClean="0">
                <a:latin typeface="Arial Narrow" charset="0"/>
              </a:rPr>
              <a:t>        b) Tend to be soluble in water.</a:t>
            </a:r>
            <a:br>
              <a:rPr lang="en-US" sz="2400" b="1" smtClean="0">
                <a:latin typeface="Arial Narrow" charset="0"/>
              </a:rPr>
            </a:br>
            <a:r>
              <a:rPr lang="en-US" sz="2400" b="1" smtClean="0">
                <a:latin typeface="Arial Narrow" charset="0"/>
              </a:rPr>
              <a:t>        c) Usually form a crystalline </a:t>
            </a:r>
            <a:r>
              <a:rPr lang="en-US" sz="2400" b="1" u="sng" smtClean="0">
                <a:latin typeface="Arial Narrow" charset="0"/>
              </a:rPr>
              <a:t>lattice structure </a:t>
            </a:r>
            <a:r>
              <a:rPr lang="en-US" sz="2400" b="1" smtClean="0">
                <a:latin typeface="Arial Narrow" charset="0"/>
              </a:rPr>
              <a:t>as a solid.</a:t>
            </a:r>
            <a:br>
              <a:rPr lang="en-US" sz="2400" b="1" smtClean="0">
                <a:latin typeface="Arial Narrow" charset="0"/>
              </a:rPr>
            </a:br>
            <a:r>
              <a:rPr lang="en-US" sz="2400" b="1" smtClean="0">
                <a:latin typeface="Arial Narrow" charset="0"/>
              </a:rPr>
              <a:t>        d) Are good conductors of electricity in the molten state.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>
                <a:solidFill>
                  <a:srgbClr val="6B3C7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Sodium Chloride Crystal Lattice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5257800"/>
            <a:ext cx="7620000" cy="914400"/>
          </a:xfrm>
        </p:spPr>
        <p:txBody>
          <a:bodyPr rtlCol="0">
            <a:normAutofit lnSpcReduction="10000"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800" b="1">
                <a:solidFill>
                  <a:srgbClr val="623866"/>
                </a:solidFill>
                <a:latin typeface="Arial Narrow" pitchFamily="-108" charset="0"/>
                <a:ea typeface="+mn-ea"/>
                <a:cs typeface="+mn-cs"/>
              </a:rPr>
              <a:t>Ionic compounds organize in a characteristic crystal lattice of alternating positive and negative ions.</a:t>
            </a:r>
          </a:p>
        </p:txBody>
      </p:sp>
      <p:graphicFrame>
        <p:nvGraphicFramePr>
          <p:cNvPr id="37891" name="Object 2"/>
          <p:cNvGraphicFramePr>
            <a:graphicFrameLocks noChangeAspect="1"/>
          </p:cNvGraphicFramePr>
          <p:nvPr/>
        </p:nvGraphicFramePr>
        <p:xfrm>
          <a:off x="1519238" y="1600200"/>
          <a:ext cx="6684962" cy="3519488"/>
        </p:xfrm>
        <a:graphic>
          <a:graphicData uri="http://schemas.openxmlformats.org/presentationml/2006/ole">
            <p:oleObj spid="_x0000_s33794" name="Image" r:id="rId3" imgW="6959958" imgH="3664138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46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itle 1"/>
          <p:cNvSpPr>
            <a:spLocks noGrp="1"/>
          </p:cNvSpPr>
          <p:nvPr>
            <p:ph type="ctrTitle"/>
          </p:nvPr>
        </p:nvSpPr>
        <p:spPr>
          <a:xfrm>
            <a:off x="3994150" y="893763"/>
            <a:ext cx="4673600" cy="1470025"/>
          </a:xfrm>
        </p:spPr>
        <p:txBody>
          <a:bodyPr/>
          <a:lstStyle/>
          <a:p>
            <a:pPr eaLnBrk="1" hangingPunct="1"/>
            <a:r>
              <a:rPr lang="en-US" smtClean="0"/>
              <a:t>Why do atoms </a:t>
            </a:r>
            <a:br>
              <a:rPr lang="en-US" smtClean="0"/>
            </a:br>
            <a:r>
              <a:rPr lang="en-US" smtClean="0"/>
              <a:t>form bonds?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898989"/>
                </a:solidFill>
              </a:rPr>
              <a:t>To become more stable</a:t>
            </a:r>
          </a:p>
        </p:txBody>
      </p:sp>
      <p:pic>
        <p:nvPicPr>
          <p:cNvPr id="5" name="Picture 2" descr="bondleng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3" y="377825"/>
            <a:ext cx="9132887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900" smtClean="0">
                <a:solidFill>
                  <a:srgbClr val="FA5206"/>
                </a:solidFill>
                <a:cs typeface="+mj-cs"/>
              </a:rPr>
              <a:t>Metallic Bonding</a:t>
            </a:r>
            <a:br>
              <a:rPr lang="en-US" sz="2900" smtClean="0">
                <a:solidFill>
                  <a:srgbClr val="FA5206"/>
                </a:solidFill>
                <a:cs typeface="+mj-cs"/>
              </a:rPr>
            </a:br>
            <a:r>
              <a:rPr lang="en-US" sz="2900" b="1" smtClean="0">
                <a:solidFill>
                  <a:srgbClr val="FF5050"/>
                </a:solidFill>
                <a:latin typeface="Arial Narrow" charset="0"/>
                <a:cs typeface="+mj-cs"/>
              </a:rPr>
              <a:t>Bonding that occurs between atoms of a metal due to </a:t>
            </a:r>
            <a:br>
              <a:rPr lang="en-US" sz="2900" b="1" smtClean="0">
                <a:solidFill>
                  <a:srgbClr val="FF5050"/>
                </a:solidFill>
                <a:latin typeface="Arial Narrow" charset="0"/>
                <a:cs typeface="+mj-cs"/>
              </a:rPr>
            </a:br>
            <a:r>
              <a:rPr lang="en-US" sz="2900" b="1" u="sng" smtClean="0">
                <a:solidFill>
                  <a:srgbClr val="FF5050"/>
                </a:solidFill>
                <a:latin typeface="Arial Narrow" charset="0"/>
                <a:cs typeface="+mj-cs"/>
              </a:rPr>
              <a:t>delocalized </a:t>
            </a:r>
            <a:r>
              <a:rPr lang="en-US" sz="2900" b="1" smtClean="0">
                <a:solidFill>
                  <a:srgbClr val="FF5050"/>
                </a:solidFill>
                <a:latin typeface="Arial Narrow" charset="0"/>
                <a:cs typeface="+mj-cs"/>
              </a:rPr>
              <a:t>electrons forming an </a:t>
            </a:r>
            <a:r>
              <a:rPr lang="en-US" sz="2900" b="1" u="sng" smtClean="0">
                <a:solidFill>
                  <a:srgbClr val="FF5050"/>
                </a:solidFill>
                <a:latin typeface="Arial Narrow" charset="0"/>
                <a:cs typeface="+mj-cs"/>
              </a:rPr>
              <a:t>electron sea</a:t>
            </a:r>
          </a:p>
        </p:txBody>
      </p:sp>
      <p:pic>
        <p:nvPicPr>
          <p:cNvPr id="54275" name="Picture 3" descr="Native copp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7924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metalmod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4926013"/>
            <a:ext cx="1905000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39763" y="457200"/>
            <a:ext cx="7772400" cy="762000"/>
          </a:xfrm>
          <a:prstGeom prst="rect">
            <a:avLst/>
          </a:prstGeom>
          <a:solidFill>
            <a:srgbClr val="B2B2B2"/>
          </a:solidFill>
          <a:ln w="412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>
                <a:solidFill>
                  <a:schemeClr val="tx2"/>
                </a:solidFill>
                <a:latin typeface="Calibri" charset="0"/>
              </a:rPr>
              <a:t>Characteristics of Metallic Bonding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39763" y="1781175"/>
            <a:ext cx="7493000" cy="354012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800">
                <a:latin typeface="Calibri" charset="0"/>
              </a:rPr>
              <a:t>The highly mobile “sea of electrons” in metals account for its high conductivity.</a:t>
            </a:r>
          </a:p>
          <a:p>
            <a:pPr>
              <a:buFont typeface="Arial" charset="0"/>
              <a:buChar char="•"/>
            </a:pPr>
            <a:endParaRPr lang="en-US" sz="2800">
              <a:latin typeface="Calibri" charset="0"/>
            </a:endParaRPr>
          </a:p>
          <a:p>
            <a:pPr>
              <a:buFont typeface="Arial" charset="0"/>
              <a:buChar char="•"/>
            </a:pPr>
            <a:r>
              <a:rPr lang="en-US" sz="2800">
                <a:latin typeface="Calibri" charset="0"/>
              </a:rPr>
              <a:t>Metals are better conductors of heat and electricity than ionic and molecular compounds.</a:t>
            </a:r>
          </a:p>
          <a:p>
            <a:pPr>
              <a:buFont typeface="Arial" charset="0"/>
              <a:buChar char="•"/>
            </a:pPr>
            <a:endParaRPr lang="en-US" sz="2800">
              <a:latin typeface="Calibri" charset="0"/>
            </a:endParaRPr>
          </a:p>
          <a:p>
            <a:pPr>
              <a:buFont typeface="Arial" charset="0"/>
              <a:buChar char="•"/>
            </a:pPr>
            <a:r>
              <a:rPr lang="en-US" sz="2800">
                <a:latin typeface="Calibri" charset="0"/>
              </a:rPr>
              <a:t>Metals are also malleable, ductile and shiny.</a:t>
            </a:r>
          </a:p>
          <a:p>
            <a:endParaRPr lang="en-US" sz="2800">
              <a:latin typeface="Calibri" charset="0"/>
            </a:endParaRPr>
          </a:p>
        </p:txBody>
      </p:sp>
      <p:sp>
        <p:nvSpPr>
          <p:cNvPr id="35845" name="Rectangle 8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5846" name="Rectangle 12"/>
          <p:cNvSpPr>
            <a:spLocks noChangeArrowheads="1"/>
          </p:cNvSpPr>
          <p:nvPr/>
        </p:nvSpPr>
        <p:spPr bwMode="auto">
          <a:xfrm>
            <a:off x="1498600" y="5745163"/>
            <a:ext cx="203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847" name="Rectangle 13"/>
          <p:cNvSpPr>
            <a:spLocks noChangeArrowheads="1"/>
          </p:cNvSpPr>
          <p:nvPr/>
        </p:nvSpPr>
        <p:spPr bwMode="auto">
          <a:xfrm>
            <a:off x="1600200" y="5470525"/>
            <a:ext cx="3311525" cy="823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848" name="Rectangle 14"/>
          <p:cNvSpPr>
            <a:spLocks noChangeArrowheads="1"/>
          </p:cNvSpPr>
          <p:nvPr/>
        </p:nvSpPr>
        <p:spPr bwMode="auto">
          <a:xfrm>
            <a:off x="5384800" y="5973763"/>
            <a:ext cx="203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849" name="Rectangle 15"/>
          <p:cNvSpPr>
            <a:spLocks noChangeArrowheads="1"/>
          </p:cNvSpPr>
          <p:nvPr/>
        </p:nvSpPr>
        <p:spPr bwMode="auto">
          <a:xfrm>
            <a:off x="5013325" y="5470525"/>
            <a:ext cx="2835275" cy="823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nimBg="1"/>
      <p:bldP spid="553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Pause for a Cause #2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200" smtClean="0"/>
              <a:t>Tell what kind of bonds I have…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Heat me up and I can conduct electricity.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My electrons flow like fish in the sea.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My bonding partner and I are very dull (not shiny).</a:t>
            </a:r>
          </a:p>
          <a:p>
            <a:pPr marL="457200" indent="-457200" eaLnBrk="1" hangingPunct="1">
              <a:buFont typeface="Arial" charset="0"/>
              <a:buAutoNum type="arabicPeriod"/>
            </a:pPr>
            <a:endParaRPr lang="en-US" smtClean="0"/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Write your own riddle about one type of bond.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 your answers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Ionic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Metallic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Covalent</a:t>
            </a:r>
          </a:p>
          <a:p>
            <a:pPr marL="457200" indent="-457200" eaLnBrk="1" hangingPunct="1">
              <a:buFont typeface="Arial" charset="0"/>
              <a:buAutoNum type="arabicPeriod"/>
            </a:pPr>
            <a:endParaRPr lang="en-US" smtClean="0"/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Let’s hear some of yours!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strong are bonds?</a:t>
            </a:r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Ionic (Lattice energy)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Dependent on two factors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Charge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endParaRPr lang="en-US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Size</a:t>
            </a:r>
            <a:endParaRPr lang="en-US" dirty="0">
              <a:ea typeface="+mn-ea"/>
              <a:cs typeface="+mn-cs"/>
            </a:endParaRPr>
          </a:p>
        </p:txBody>
      </p:sp>
      <p:sp>
        <p:nvSpPr>
          <p:cNvPr id="37893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Covalent (bond strength)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Dependent on two factors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Bond type (single/double/triple)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endParaRPr lang="en-US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Size (Must remember your size trends)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endParaRPr lang="en-US" dirty="0" smtClean="0">
              <a:ea typeface="+mn-ea"/>
              <a:cs typeface="+mn-cs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Shorter bonds are stronger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Longer bonds are weaker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452688" y="2170113"/>
            <a:ext cx="3233737" cy="460375"/>
            <a:chOff x="3062" y="2471"/>
            <a:chExt cx="2037" cy="290"/>
          </a:xfrm>
        </p:grpSpPr>
        <p:sp>
          <p:nvSpPr>
            <p:cNvPr id="38934" name="Text Box 27"/>
            <p:cNvSpPr txBox="1">
              <a:spLocks noChangeArrowheads="1"/>
            </p:cNvSpPr>
            <p:nvPr/>
          </p:nvSpPr>
          <p:spPr bwMode="auto">
            <a:xfrm>
              <a:off x="3062" y="2473"/>
              <a:ext cx="58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u="sng">
                  <a:latin typeface="Calibri" charset="0"/>
                </a:rPr>
                <a:t>cmpd</a:t>
              </a:r>
              <a:endParaRPr lang="en-US">
                <a:latin typeface="Calibri" charset="0"/>
              </a:endParaRPr>
            </a:p>
          </p:txBody>
        </p:sp>
        <p:sp>
          <p:nvSpPr>
            <p:cNvPr id="38935" name="Text Box 28"/>
            <p:cNvSpPr txBox="1">
              <a:spLocks noChangeArrowheads="1"/>
            </p:cNvSpPr>
            <p:nvPr/>
          </p:nvSpPr>
          <p:spPr bwMode="auto">
            <a:xfrm>
              <a:off x="3840" y="2471"/>
              <a:ext cx="125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u="sng">
                  <a:latin typeface="Calibri" charset="0"/>
                </a:rPr>
                <a:t>lattice energy</a:t>
              </a:r>
              <a:endParaRPr lang="en-US">
                <a:latin typeface="Calibri" charset="0"/>
              </a:endParaRPr>
            </a:p>
          </p:txBody>
        </p:sp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2427288" y="2589213"/>
            <a:ext cx="906462" cy="914400"/>
            <a:chOff x="3046" y="2735"/>
            <a:chExt cx="571" cy="576"/>
          </a:xfrm>
        </p:grpSpPr>
        <p:sp>
          <p:nvSpPr>
            <p:cNvPr id="38932" name="Text Box 30"/>
            <p:cNvSpPr txBox="1">
              <a:spLocks noChangeArrowheads="1"/>
            </p:cNvSpPr>
            <p:nvPr/>
          </p:nvSpPr>
          <p:spPr bwMode="auto">
            <a:xfrm>
              <a:off x="3046" y="2735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MgF</a:t>
              </a:r>
              <a:r>
                <a:rPr lang="en-US" baseline="-25000">
                  <a:latin typeface="Calibri" charset="0"/>
                </a:rPr>
                <a:t>2</a:t>
              </a:r>
              <a:endParaRPr lang="en-US">
                <a:latin typeface="Calibri" charset="0"/>
              </a:endParaRPr>
            </a:p>
          </p:txBody>
        </p:sp>
        <p:sp>
          <p:nvSpPr>
            <p:cNvPr id="38933" name="Text Box 31"/>
            <p:cNvSpPr txBox="1">
              <a:spLocks noChangeArrowheads="1"/>
            </p:cNvSpPr>
            <p:nvPr/>
          </p:nvSpPr>
          <p:spPr bwMode="auto">
            <a:xfrm>
              <a:off x="3065" y="3023"/>
              <a:ext cx="5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MgO</a:t>
              </a:r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2544763" y="3884613"/>
            <a:ext cx="711200" cy="914400"/>
            <a:chOff x="3120" y="3551"/>
            <a:chExt cx="448" cy="576"/>
          </a:xfrm>
        </p:grpSpPr>
        <p:sp>
          <p:nvSpPr>
            <p:cNvPr id="38930" name="Text Box 32"/>
            <p:cNvSpPr txBox="1">
              <a:spLocks noChangeArrowheads="1"/>
            </p:cNvSpPr>
            <p:nvPr/>
          </p:nvSpPr>
          <p:spPr bwMode="auto">
            <a:xfrm>
              <a:off x="3157" y="3551"/>
              <a:ext cx="3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LiF</a:t>
              </a:r>
            </a:p>
          </p:txBody>
        </p:sp>
        <p:sp>
          <p:nvSpPr>
            <p:cNvPr id="38931" name="Text Box 33"/>
            <p:cNvSpPr txBox="1">
              <a:spLocks noChangeArrowheads="1"/>
            </p:cNvSpPr>
            <p:nvPr/>
          </p:nvSpPr>
          <p:spPr bwMode="auto">
            <a:xfrm>
              <a:off x="3120" y="3839"/>
              <a:ext cx="4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LiCl</a:t>
              </a:r>
            </a:p>
          </p:txBody>
        </p:sp>
      </p:grpSp>
      <p:grpSp>
        <p:nvGrpSpPr>
          <p:cNvPr id="5" name="Group 53"/>
          <p:cNvGrpSpPr>
            <a:grpSpLocks/>
          </p:cNvGrpSpPr>
          <p:nvPr/>
        </p:nvGrpSpPr>
        <p:grpSpPr bwMode="auto">
          <a:xfrm>
            <a:off x="4154488" y="2589213"/>
            <a:ext cx="863600" cy="914400"/>
            <a:chOff x="4134" y="2735"/>
            <a:chExt cx="544" cy="576"/>
          </a:xfrm>
        </p:grpSpPr>
        <p:sp>
          <p:nvSpPr>
            <p:cNvPr id="38928" name="Text Box 34"/>
            <p:cNvSpPr txBox="1">
              <a:spLocks noChangeArrowheads="1"/>
            </p:cNvSpPr>
            <p:nvPr/>
          </p:nvSpPr>
          <p:spPr bwMode="auto">
            <a:xfrm>
              <a:off x="4134" y="2735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Calibri" charset="0"/>
                </a:rPr>
                <a:t>2957</a:t>
              </a:r>
            </a:p>
          </p:txBody>
        </p:sp>
        <p:sp>
          <p:nvSpPr>
            <p:cNvPr id="38929" name="Text Box 35"/>
            <p:cNvSpPr txBox="1">
              <a:spLocks noChangeArrowheads="1"/>
            </p:cNvSpPr>
            <p:nvPr/>
          </p:nvSpPr>
          <p:spPr bwMode="auto">
            <a:xfrm>
              <a:off x="4134" y="3023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  <a:latin typeface="Calibri" charset="0"/>
                </a:rPr>
                <a:t>3938</a:t>
              </a:r>
            </a:p>
          </p:txBody>
        </p:sp>
      </p:grpSp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4189413" y="3884613"/>
            <a:ext cx="863600" cy="914400"/>
            <a:chOff x="4156" y="3551"/>
            <a:chExt cx="544" cy="576"/>
          </a:xfrm>
        </p:grpSpPr>
        <p:sp>
          <p:nvSpPr>
            <p:cNvPr id="38926" name="Text Box 36"/>
            <p:cNvSpPr txBox="1">
              <a:spLocks noChangeArrowheads="1"/>
            </p:cNvSpPr>
            <p:nvPr/>
          </p:nvSpPr>
          <p:spPr bwMode="auto">
            <a:xfrm>
              <a:off x="4156" y="3551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Calibri" charset="0"/>
                </a:rPr>
                <a:t>1036</a:t>
              </a:r>
            </a:p>
          </p:txBody>
        </p:sp>
        <p:sp>
          <p:nvSpPr>
            <p:cNvPr id="38927" name="Text Box 37"/>
            <p:cNvSpPr txBox="1">
              <a:spLocks noChangeArrowheads="1"/>
            </p:cNvSpPr>
            <p:nvPr/>
          </p:nvSpPr>
          <p:spPr bwMode="auto">
            <a:xfrm>
              <a:off x="4204" y="3839"/>
              <a:ext cx="4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charset="0"/>
                </a:rPr>
                <a:t>853</a:t>
              </a:r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5199063" y="2589213"/>
            <a:ext cx="1398587" cy="914400"/>
            <a:chOff x="4792" y="2735"/>
            <a:chExt cx="881" cy="576"/>
          </a:xfrm>
        </p:grpSpPr>
        <p:sp>
          <p:nvSpPr>
            <p:cNvPr id="38924" name="Text Box 39"/>
            <p:cNvSpPr txBox="1">
              <a:spLocks noChangeArrowheads="1"/>
            </p:cNvSpPr>
            <p:nvPr/>
          </p:nvSpPr>
          <p:spPr bwMode="auto">
            <a:xfrm>
              <a:off x="4792" y="2735"/>
              <a:ext cx="8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latin typeface="Calibri" charset="0"/>
                </a:rPr>
                <a:t>Q= +2,-1</a:t>
              </a:r>
            </a:p>
          </p:txBody>
        </p:sp>
        <p:sp>
          <p:nvSpPr>
            <p:cNvPr id="38925" name="Text Box 40"/>
            <p:cNvSpPr txBox="1">
              <a:spLocks noChangeArrowheads="1"/>
            </p:cNvSpPr>
            <p:nvPr/>
          </p:nvSpPr>
          <p:spPr bwMode="auto">
            <a:xfrm>
              <a:off x="4800" y="3023"/>
              <a:ext cx="8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Calibri" charset="0"/>
                </a:rPr>
                <a:t>Q= +2,-2</a:t>
              </a:r>
            </a:p>
          </p:txBody>
        </p:sp>
      </p:grpSp>
      <p:sp>
        <p:nvSpPr>
          <p:cNvPr id="44073" name="Text Box 41"/>
          <p:cNvSpPr txBox="1">
            <a:spLocks noChangeArrowheads="1"/>
          </p:cNvSpPr>
          <p:nvPr/>
        </p:nvSpPr>
        <p:spPr bwMode="auto">
          <a:xfrm>
            <a:off x="5184775" y="4078288"/>
            <a:ext cx="1376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Calibri" charset="0"/>
              </a:rPr>
              <a:t>r F</a:t>
            </a:r>
            <a:r>
              <a:rPr lang="en-US">
                <a:latin typeface="Calibri" charset="0"/>
              </a:rPr>
              <a:t> &lt; r Cl</a:t>
            </a:r>
          </a:p>
        </p:txBody>
      </p:sp>
      <p:sp>
        <p:nvSpPr>
          <p:cNvPr id="38922" name="Text Box 42"/>
          <p:cNvSpPr txBox="1">
            <a:spLocks noChangeArrowheads="1"/>
          </p:cNvSpPr>
          <p:nvPr/>
        </p:nvSpPr>
        <p:spPr bwMode="auto">
          <a:xfrm>
            <a:off x="2216150" y="141288"/>
            <a:ext cx="4735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latin typeface="Calibri" charset="0"/>
              </a:rPr>
              <a:t>Electrostatic (Lattice) Energy</a:t>
            </a:r>
          </a:p>
        </p:txBody>
      </p:sp>
      <p:sp>
        <p:nvSpPr>
          <p:cNvPr id="38923" name="Text Box 56"/>
          <p:cNvSpPr txBox="1">
            <a:spLocks noChangeArrowheads="1"/>
          </p:cNvSpPr>
          <p:nvPr/>
        </p:nvSpPr>
        <p:spPr bwMode="auto">
          <a:xfrm>
            <a:off x="76200" y="838200"/>
            <a:ext cx="8991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 i="1">
                <a:latin typeface="Calibri" charset="0"/>
              </a:rPr>
              <a:t>Lattice energy</a:t>
            </a:r>
            <a:r>
              <a:rPr lang="en-US" sz="2800">
                <a:latin typeface="Calibri" charset="0"/>
              </a:rPr>
              <a:t> (E) is the energy required to completely separate one mole of a solid ionic compound into gaseous ions.</a:t>
            </a:r>
            <a:endParaRPr lang="en-US" sz="2800" b="1" i="1">
              <a:latin typeface="Calibri" charset="0"/>
            </a:endParaRPr>
          </a:p>
        </p:txBody>
      </p:sp>
      <p:graphicFrame>
        <p:nvGraphicFramePr>
          <p:cNvPr id="37891" name="Object 2"/>
          <p:cNvGraphicFramePr>
            <a:graphicFrameLocks noChangeAspect="1"/>
          </p:cNvGraphicFramePr>
          <p:nvPr/>
        </p:nvGraphicFramePr>
        <p:xfrm>
          <a:off x="369888" y="4799013"/>
          <a:ext cx="3692525" cy="1944687"/>
        </p:xfrm>
        <a:graphic>
          <a:graphicData uri="http://schemas.openxmlformats.org/presentationml/2006/ole">
            <p:oleObj spid="_x0000_s38914" name="Image" r:id="rId3" imgW="6959958" imgH="366413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8" descr="cha56011_0903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5486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7200" name="Group 96"/>
          <p:cNvGraphicFramePr>
            <a:graphicFrameLocks noGrp="1"/>
          </p:cNvGraphicFramePr>
          <p:nvPr/>
        </p:nvGraphicFramePr>
        <p:xfrm>
          <a:off x="6172200" y="838200"/>
          <a:ext cx="2667000" cy="4778376"/>
        </p:xfrm>
        <a:graphic>
          <a:graphicData uri="http://schemas.openxmlformats.org/drawingml/2006/table">
            <a:tbl>
              <a:tblPr/>
              <a:tblGrid>
                <a:gridCol w="1333500"/>
                <a:gridCol w="1333500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Bond Type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Bond Length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(pm)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-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154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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C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133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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C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120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-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143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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138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C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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  <a:sym typeface="Symbol" charset="2"/>
                        </a:rPr>
                        <a:t>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-128"/>
                        </a:rPr>
                        <a:t>116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7" name="Text Box 94"/>
          <p:cNvSpPr txBox="1">
            <a:spLocks noChangeArrowheads="1"/>
          </p:cNvSpPr>
          <p:nvPr/>
        </p:nvSpPr>
        <p:spPr bwMode="auto">
          <a:xfrm>
            <a:off x="4968875" y="314325"/>
            <a:ext cx="417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Calibri" charset="0"/>
              </a:rPr>
              <a:t>Lengths of Covalent Bonds</a:t>
            </a:r>
          </a:p>
        </p:txBody>
      </p:sp>
      <p:sp>
        <p:nvSpPr>
          <p:cNvPr id="47199" name="Text Box 95"/>
          <p:cNvSpPr txBox="1">
            <a:spLocks noChangeArrowheads="1"/>
          </p:cNvSpPr>
          <p:nvPr/>
        </p:nvSpPr>
        <p:spPr bwMode="auto">
          <a:xfrm>
            <a:off x="381000" y="5761038"/>
            <a:ext cx="7493000" cy="91281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400">
                <a:latin typeface="Calibri" charset="0"/>
              </a:rPr>
              <a:t>Bond Lengths</a:t>
            </a:r>
          </a:p>
          <a:p>
            <a:pPr algn="ctr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400">
                <a:latin typeface="Calibri" charset="0"/>
              </a:rPr>
              <a:t>Triple bond &lt; Double Bond &lt; Single Bond</a:t>
            </a:r>
          </a:p>
        </p:txBody>
      </p:sp>
      <p:sp>
        <p:nvSpPr>
          <p:cNvPr id="39959" name="Text Box 97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charset="0"/>
              </a:rPr>
              <a:t>9.4</a:t>
            </a:r>
          </a:p>
        </p:txBody>
      </p:sp>
      <p:sp>
        <p:nvSpPr>
          <p:cNvPr id="39960" name="Text Box 94"/>
          <p:cNvSpPr txBox="1">
            <a:spLocks noChangeArrowheads="1"/>
          </p:cNvSpPr>
          <p:nvPr/>
        </p:nvSpPr>
        <p:spPr bwMode="auto">
          <a:xfrm>
            <a:off x="182563" y="206375"/>
            <a:ext cx="41767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Calibri" charset="0"/>
              </a:rPr>
              <a:t>Shorter bonds are stronger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99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Pause for a Cause #3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1347787"/>
          </a:xfr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cap="flat">
            <a:solidFill>
              <a:srgbClr val="4A7EBB"/>
            </a:solidFill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smtClean="0">
                <a:solidFill>
                  <a:srgbClr val="000000"/>
                </a:solidFill>
                <a:cs typeface="+mn-cs"/>
              </a:rPr>
              <a:t>Label each set as covelent or ionic and circle the substance with the greatest lattice or bond energy</a:t>
            </a:r>
          </a:p>
        </p:txBody>
      </p:sp>
      <p:sp>
        <p:nvSpPr>
          <p:cNvPr id="4096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82900"/>
            <a:ext cx="4040188" cy="3243263"/>
          </a:xfrm>
        </p:spPr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MgCl</a:t>
            </a:r>
            <a:r>
              <a:rPr lang="en-US" baseline="-25000" smtClean="0"/>
              <a:t>2</a:t>
            </a:r>
            <a:r>
              <a:rPr lang="en-US" smtClean="0"/>
              <a:t> or MgO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H</a:t>
            </a:r>
            <a:r>
              <a:rPr lang="en-US" baseline="-25000" smtClean="0"/>
              <a:t>2</a:t>
            </a:r>
            <a:r>
              <a:rPr lang="en-US" smtClean="0"/>
              <a:t>O or H</a:t>
            </a:r>
            <a:r>
              <a:rPr lang="en-US" baseline="-25000" smtClean="0"/>
              <a:t>2</a:t>
            </a:r>
            <a:r>
              <a:rPr lang="en-US" smtClean="0"/>
              <a:t>S (both have single bonds)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endParaRPr lang="en-US" smtClean="0"/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N</a:t>
            </a:r>
            <a:r>
              <a:rPr lang="en-US" baseline="-25000" smtClean="0"/>
              <a:t>2</a:t>
            </a:r>
            <a:r>
              <a:rPr lang="en-US" smtClean="0"/>
              <a:t> (triple bond) or H</a:t>
            </a:r>
            <a:r>
              <a:rPr lang="en-US" baseline="-25000" smtClean="0"/>
              <a:t>2</a:t>
            </a:r>
            <a:r>
              <a:rPr lang="en-US" smtClean="0"/>
              <a:t> (single bond)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mtClean="0"/>
              <a:t>NaCl or KCl</a:t>
            </a:r>
          </a:p>
        </p:txBody>
      </p:sp>
      <p:sp>
        <p:nvSpPr>
          <p:cNvPr id="4096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 your answers</a:t>
            </a:r>
          </a:p>
        </p:txBody>
      </p:sp>
      <p:sp>
        <p:nvSpPr>
          <p:cNvPr id="4096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0" indent="-457200"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282575" y="1978025"/>
            <a:ext cx="5486400" cy="3584575"/>
            <a:chOff x="178" y="1246"/>
            <a:chExt cx="3456" cy="2258"/>
          </a:xfrm>
        </p:grpSpPr>
        <p:pic>
          <p:nvPicPr>
            <p:cNvPr id="42008" name="Picture 21" descr="cha56011_090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8" y="1246"/>
              <a:ext cx="3456" cy="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9" name="Text Box 30"/>
            <p:cNvSpPr txBox="1">
              <a:spLocks noChangeArrowheads="1"/>
            </p:cNvSpPr>
            <p:nvPr/>
          </p:nvSpPr>
          <p:spPr bwMode="auto">
            <a:xfrm>
              <a:off x="944" y="224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H</a:t>
              </a:r>
            </a:p>
          </p:txBody>
        </p:sp>
        <p:sp>
          <p:nvSpPr>
            <p:cNvPr id="42010" name="Text Box 31"/>
            <p:cNvSpPr txBox="1">
              <a:spLocks noChangeArrowheads="1"/>
            </p:cNvSpPr>
            <p:nvPr/>
          </p:nvSpPr>
          <p:spPr bwMode="auto">
            <a:xfrm>
              <a:off x="2408" y="2216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911975" y="3529013"/>
            <a:ext cx="1052513" cy="482600"/>
            <a:chOff x="2073" y="1488"/>
            <a:chExt cx="663" cy="304"/>
          </a:xfrm>
        </p:grpSpPr>
        <p:sp>
          <p:nvSpPr>
            <p:cNvPr id="41996" name="Text Box 6"/>
            <p:cNvSpPr txBox="1">
              <a:spLocks noChangeArrowheads="1"/>
            </p:cNvSpPr>
            <p:nvPr/>
          </p:nvSpPr>
          <p:spPr bwMode="auto">
            <a:xfrm>
              <a:off x="2484" y="1497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  <p:grpSp>
          <p:nvGrpSpPr>
            <p:cNvPr id="41997" name="Group 7"/>
            <p:cNvGrpSpPr>
              <a:grpSpLocks/>
            </p:cNvGrpSpPr>
            <p:nvPr/>
          </p:nvGrpSpPr>
          <p:grpSpPr bwMode="auto">
            <a:xfrm>
              <a:off x="2688" y="1568"/>
              <a:ext cx="48" cy="144"/>
              <a:chOff x="1440" y="2400"/>
              <a:chExt cx="48" cy="144"/>
            </a:xfrm>
          </p:grpSpPr>
          <p:sp>
            <p:nvSpPr>
              <p:cNvPr id="42006" name="Oval 8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2007" name="Oval 9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1998" name="Group 11"/>
            <p:cNvGrpSpPr>
              <a:grpSpLocks/>
            </p:cNvGrpSpPr>
            <p:nvPr/>
          </p:nvGrpSpPr>
          <p:grpSpPr bwMode="auto">
            <a:xfrm rot="5400000">
              <a:off x="2568" y="1440"/>
              <a:ext cx="48" cy="144"/>
              <a:chOff x="1440" y="2400"/>
              <a:chExt cx="48" cy="144"/>
            </a:xfrm>
          </p:grpSpPr>
          <p:sp>
            <p:nvSpPr>
              <p:cNvPr id="42004" name="Oval 12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2005" name="Oval 13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1999" name="Group 14"/>
            <p:cNvGrpSpPr>
              <a:grpSpLocks/>
            </p:cNvGrpSpPr>
            <p:nvPr/>
          </p:nvGrpSpPr>
          <p:grpSpPr bwMode="auto">
            <a:xfrm rot="5400000">
              <a:off x="2568" y="1688"/>
              <a:ext cx="48" cy="144"/>
              <a:chOff x="1440" y="2400"/>
              <a:chExt cx="48" cy="144"/>
            </a:xfrm>
          </p:grpSpPr>
          <p:sp>
            <p:nvSpPr>
              <p:cNvPr id="42002" name="Oval 15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2003" name="Oval 16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sp>
          <p:nvSpPr>
            <p:cNvPr id="42000" name="Text Box 18"/>
            <p:cNvSpPr txBox="1">
              <a:spLocks noChangeArrowheads="1"/>
            </p:cNvSpPr>
            <p:nvPr/>
          </p:nvSpPr>
          <p:spPr bwMode="auto">
            <a:xfrm>
              <a:off x="2073" y="1504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H</a:t>
              </a:r>
            </a:p>
          </p:txBody>
        </p:sp>
        <p:sp>
          <p:nvSpPr>
            <p:cNvPr id="42001" name="Line 19"/>
            <p:cNvSpPr>
              <a:spLocks noChangeShapeType="1"/>
            </p:cNvSpPr>
            <p:nvPr/>
          </p:nvSpPr>
          <p:spPr bwMode="auto">
            <a:xfrm>
              <a:off x="2288" y="1640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988" name="Text Box 22"/>
          <p:cNvSpPr txBox="1">
            <a:spLocks noChangeArrowheads="1"/>
          </p:cNvSpPr>
          <p:nvPr/>
        </p:nvSpPr>
        <p:spPr bwMode="auto">
          <a:xfrm>
            <a:off x="381000" y="141288"/>
            <a:ext cx="8897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 i="1">
                <a:latin typeface="Calibri" charset="0"/>
              </a:rPr>
              <a:t>Polar covalent bond</a:t>
            </a:r>
            <a:r>
              <a:rPr lang="en-US" sz="2800">
                <a:latin typeface="Calibri" charset="0"/>
              </a:rPr>
              <a:t> or </a:t>
            </a:r>
            <a:r>
              <a:rPr lang="en-US" sz="2800" b="1" i="1">
                <a:latin typeface="Calibri" charset="0"/>
              </a:rPr>
              <a:t>polar bond</a:t>
            </a:r>
            <a:r>
              <a:rPr lang="en-US" sz="2800">
                <a:latin typeface="Calibri" charset="0"/>
              </a:rPr>
              <a:t> is a </a:t>
            </a:r>
            <a:r>
              <a:rPr lang="en-US" sz="2800" u="sng">
                <a:latin typeface="Calibri" charset="0"/>
              </a:rPr>
              <a:t>covalent bond </a:t>
            </a:r>
            <a:r>
              <a:rPr lang="en-US" sz="2800">
                <a:latin typeface="Calibri" charset="0"/>
              </a:rPr>
              <a:t>with greater electron density around one of the two atoms</a:t>
            </a:r>
            <a:endParaRPr lang="en-US" sz="2800" b="1" i="1">
              <a:latin typeface="Calibri" charset="0"/>
            </a:endParaRP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3224213" y="2551113"/>
            <a:ext cx="1566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FF0000"/>
                </a:solidFill>
                <a:latin typeface="Calibri" charset="0"/>
              </a:rPr>
              <a:t>electron rich</a:t>
            </a:r>
          </a:p>
          <a:p>
            <a:pPr algn="ctr" eaLnBrk="0" hangingPunct="0"/>
            <a:r>
              <a:rPr lang="en-US" sz="2000">
                <a:solidFill>
                  <a:srgbClr val="FF0000"/>
                </a:solidFill>
                <a:latin typeface="Calibri" charset="0"/>
              </a:rPr>
              <a:t>region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841375" y="2703513"/>
            <a:ext cx="1665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chemeClr val="accent2"/>
                </a:solidFill>
                <a:latin typeface="Calibri" charset="0"/>
              </a:rPr>
              <a:t>electron poor</a:t>
            </a:r>
          </a:p>
          <a:p>
            <a:pPr algn="ctr" eaLnBrk="0" hangingPunct="0"/>
            <a:r>
              <a:rPr lang="en-US" sz="2000">
                <a:solidFill>
                  <a:schemeClr val="accent2"/>
                </a:solidFill>
                <a:latin typeface="Calibri" charset="0"/>
              </a:rPr>
              <a:t>region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521575" y="3084513"/>
            <a:ext cx="860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FF0000"/>
                </a:solidFill>
                <a:latin typeface="Calibri" charset="0"/>
              </a:rPr>
              <a:t>e</a:t>
            </a:r>
            <a:r>
              <a:rPr lang="en-US" sz="2000" baseline="30000">
                <a:solidFill>
                  <a:srgbClr val="FF0000"/>
                </a:solidFill>
                <a:latin typeface="Calibri" charset="0"/>
              </a:rPr>
              <a:t>-</a:t>
            </a:r>
            <a:r>
              <a:rPr lang="en-US" sz="2000">
                <a:solidFill>
                  <a:srgbClr val="FF0000"/>
                </a:solidFill>
                <a:latin typeface="Calibri" charset="0"/>
              </a:rPr>
              <a:t> rich</a:t>
            </a: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6378575" y="3084513"/>
            <a:ext cx="958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chemeClr val="accent2"/>
                </a:solidFill>
                <a:latin typeface="Calibri" charset="0"/>
              </a:rPr>
              <a:t>e</a:t>
            </a:r>
            <a:r>
              <a:rPr lang="en-US" sz="2000" baseline="30000">
                <a:solidFill>
                  <a:schemeClr val="accent2"/>
                </a:solidFill>
                <a:latin typeface="Calibri" charset="0"/>
              </a:rPr>
              <a:t>-</a:t>
            </a:r>
            <a:r>
              <a:rPr lang="en-US" sz="2000">
                <a:solidFill>
                  <a:schemeClr val="accent2"/>
                </a:solidFill>
                <a:latin typeface="Calibri" charset="0"/>
              </a:rPr>
              <a:t> poor</a:t>
            </a:r>
          </a:p>
        </p:txBody>
      </p:sp>
      <p:sp>
        <p:nvSpPr>
          <p:cNvPr id="49179" name="Text Box 27"/>
          <p:cNvSpPr txBox="1">
            <a:spLocks noChangeArrowheads="1"/>
          </p:cNvSpPr>
          <p:nvPr/>
        </p:nvSpPr>
        <p:spPr bwMode="auto">
          <a:xfrm>
            <a:off x="6911975" y="3998913"/>
            <a:ext cx="45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solidFill>
                  <a:schemeClr val="accent2"/>
                </a:solidFill>
                <a:latin typeface="Symbol" charset="2"/>
              </a:rPr>
              <a:t>d</a:t>
            </a:r>
            <a:r>
              <a:rPr lang="en-US" baseline="30000">
                <a:solidFill>
                  <a:schemeClr val="accent2"/>
                </a:solidFill>
                <a:latin typeface="Calibri" charset="0"/>
              </a:rPr>
              <a:t>+</a:t>
            </a:r>
            <a:endParaRPr lang="en-US">
              <a:solidFill>
                <a:schemeClr val="accent2"/>
              </a:solidFill>
              <a:latin typeface="Calibri" charset="0"/>
            </a:endParaRP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7600950" y="3998913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solidFill>
                  <a:srgbClr val="FF0000"/>
                </a:solidFill>
                <a:latin typeface="Symbol" charset="2"/>
              </a:rPr>
              <a:t>d</a:t>
            </a:r>
            <a:r>
              <a:rPr lang="en-US" baseline="30000">
                <a:solidFill>
                  <a:srgbClr val="FF0000"/>
                </a:solidFill>
                <a:latin typeface="Calibri" charset="0"/>
              </a:rPr>
              <a:t>-</a:t>
            </a:r>
            <a:endParaRPr lang="en-US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41995" name="Text Box 29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charset="0"/>
              </a:rPr>
              <a:t>9.5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75" grpId="0" autoUpdateAnimBg="0"/>
      <p:bldP spid="49176" grpId="0" autoUpdateAnimBg="0"/>
      <p:bldP spid="49177" grpId="0" autoUpdateAnimBg="0"/>
      <p:bldP spid="49178" grpId="0" autoUpdateAnimBg="0"/>
      <p:bldP spid="49179" grpId="0" autoUpdateAnimBg="0"/>
      <p:bldP spid="4918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F29000">
              <a:alpha val="83920"/>
            </a:srgbClr>
          </a:solidFill>
          <a:ln w="3175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4000" b="1" smtClean="0">
                <a:latin typeface="Arial Narrow" charset="0"/>
              </a:rPr>
              <a:t>Is this bond polar?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solidFill>
            <a:srgbClr val="009900">
              <a:alpha val="65097"/>
            </a:srgbClr>
          </a:solidFill>
          <a:ln w="412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Arial Narrow" charset="0"/>
              </a:rPr>
              <a:t>Purely covalent bond has 0.0 difference in electronegativities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Arial Narrow" charset="0"/>
              </a:rPr>
              <a:t>0 to 0.3 is considered nonpolar covalent -- equal sharing of electrons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Arial Narrow" charset="0"/>
              </a:rPr>
              <a:t>0.3 to 1.7 is considered polar covalent -- unequal sharing of electrons.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Arial Narrow" charset="0"/>
              </a:rPr>
              <a:t>1.7 is considered ionic -- electrons are transferred.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2000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2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2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" dur="20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20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381000" y="228600"/>
            <a:ext cx="8763000" cy="8001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See Electronegativity Table Pg. 161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457200" y="914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chemeClr val="tx2"/>
                </a:solidFill>
              </a:rPr>
              <a:t>What type of bond?</a:t>
            </a:r>
          </a:p>
        </p:txBody>
      </p:sp>
      <p:graphicFrame>
        <p:nvGraphicFramePr>
          <p:cNvPr id="34824" name="Group 8"/>
          <p:cNvGraphicFramePr>
            <a:graphicFrameLocks noGrp="1"/>
          </p:cNvGraphicFramePr>
          <p:nvPr/>
        </p:nvGraphicFramePr>
        <p:xfrm>
          <a:off x="457200" y="1935163"/>
          <a:ext cx="8229600" cy="4582796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Elements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Electro-negativity difference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Bond Type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8" charset="0"/>
                        </a:rPr>
                        <a:t>More-negative atom</a:t>
                      </a: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51" name="Text Box 35"/>
          <p:cNvSpPr txBox="1">
            <a:spLocks noChangeArrowheads="1"/>
          </p:cNvSpPr>
          <p:nvPr/>
        </p:nvSpPr>
        <p:spPr bwMode="auto">
          <a:xfrm>
            <a:off x="533400" y="3182938"/>
            <a:ext cx="1833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Chlorine &amp; Calcium</a:t>
            </a:r>
          </a:p>
        </p:txBody>
      </p:sp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2667000" y="4373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3.5 – 3.0 = </a:t>
            </a:r>
            <a:r>
              <a:rPr lang="en-US" sz="2800" b="1" i="1"/>
              <a:t>0.5</a:t>
            </a:r>
          </a:p>
        </p:txBody>
      </p:sp>
      <p:sp>
        <p:nvSpPr>
          <p:cNvPr id="34853" name="Text Box 37"/>
          <p:cNvSpPr txBox="1">
            <a:spLocks noChangeArrowheads="1"/>
          </p:cNvSpPr>
          <p:nvPr/>
        </p:nvSpPr>
        <p:spPr bwMode="auto">
          <a:xfrm>
            <a:off x="4648200" y="4297363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Polar-Covalent</a:t>
            </a:r>
          </a:p>
        </p:txBody>
      </p:sp>
      <p:sp>
        <p:nvSpPr>
          <p:cNvPr id="34854" name="Text Box 38"/>
          <p:cNvSpPr txBox="1">
            <a:spLocks noChangeArrowheads="1"/>
          </p:cNvSpPr>
          <p:nvPr/>
        </p:nvSpPr>
        <p:spPr bwMode="auto">
          <a:xfrm>
            <a:off x="6781800" y="5592763"/>
            <a:ext cx="1695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Chlorine</a:t>
            </a:r>
          </a:p>
        </p:txBody>
      </p:sp>
      <p:sp>
        <p:nvSpPr>
          <p:cNvPr id="34855" name="Text Box 39"/>
          <p:cNvSpPr txBox="1">
            <a:spLocks noChangeArrowheads="1"/>
          </p:cNvSpPr>
          <p:nvPr/>
        </p:nvSpPr>
        <p:spPr bwMode="auto">
          <a:xfrm>
            <a:off x="533400" y="4373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Chlorine &amp; Oxygen</a:t>
            </a:r>
          </a:p>
        </p:txBody>
      </p:sp>
      <p:sp>
        <p:nvSpPr>
          <p:cNvPr id="34856" name="Text Box 40"/>
          <p:cNvSpPr txBox="1">
            <a:spLocks noChangeArrowheads="1"/>
          </p:cNvSpPr>
          <p:nvPr/>
        </p:nvSpPr>
        <p:spPr bwMode="auto">
          <a:xfrm>
            <a:off x="2667000" y="32305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3.0 – 1.0 = </a:t>
            </a:r>
            <a:r>
              <a:rPr lang="en-US" sz="2800" b="1" i="1"/>
              <a:t>2.0</a:t>
            </a:r>
            <a:endParaRPr lang="en-US" sz="2800"/>
          </a:p>
        </p:txBody>
      </p:sp>
      <p:sp>
        <p:nvSpPr>
          <p:cNvPr id="34857" name="Text Box 41"/>
          <p:cNvSpPr txBox="1">
            <a:spLocks noChangeArrowheads="1"/>
          </p:cNvSpPr>
          <p:nvPr/>
        </p:nvSpPr>
        <p:spPr bwMode="auto">
          <a:xfrm>
            <a:off x="4572000" y="3382963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Ionic</a:t>
            </a:r>
          </a:p>
        </p:txBody>
      </p:sp>
      <p:sp>
        <p:nvSpPr>
          <p:cNvPr id="34858" name="Text Box 42"/>
          <p:cNvSpPr txBox="1">
            <a:spLocks noChangeArrowheads="1"/>
          </p:cNvSpPr>
          <p:nvPr/>
        </p:nvSpPr>
        <p:spPr bwMode="auto">
          <a:xfrm>
            <a:off x="6781800" y="3382963"/>
            <a:ext cx="1695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Chlorine</a:t>
            </a:r>
          </a:p>
        </p:txBody>
      </p:sp>
      <p:sp>
        <p:nvSpPr>
          <p:cNvPr id="34859" name="Text Box 43"/>
          <p:cNvSpPr txBox="1">
            <a:spLocks noChangeArrowheads="1"/>
          </p:cNvSpPr>
          <p:nvPr/>
        </p:nvSpPr>
        <p:spPr bwMode="auto">
          <a:xfrm>
            <a:off x="533400" y="5440363"/>
            <a:ext cx="190500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Bromine &amp; </a:t>
            </a:r>
          </a:p>
          <a:p>
            <a:pPr algn="ctr">
              <a:spcBef>
                <a:spcPct val="20000"/>
              </a:spcBef>
            </a:pPr>
            <a:r>
              <a:rPr lang="en-US" sz="2800"/>
              <a:t>Chlorine</a:t>
            </a:r>
          </a:p>
        </p:txBody>
      </p:sp>
      <p:sp>
        <p:nvSpPr>
          <p:cNvPr id="34860" name="Text Box 44"/>
          <p:cNvSpPr txBox="1">
            <a:spLocks noChangeArrowheads="1"/>
          </p:cNvSpPr>
          <p:nvPr/>
        </p:nvSpPr>
        <p:spPr bwMode="auto">
          <a:xfrm>
            <a:off x="2667000" y="5440363"/>
            <a:ext cx="1828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/>
              <a:t>3.0 – 2.8 = </a:t>
            </a:r>
            <a:r>
              <a:rPr lang="en-US" sz="2800" b="1" i="1"/>
              <a:t>0.2</a:t>
            </a:r>
            <a:endParaRPr lang="en-US" sz="2800"/>
          </a:p>
        </p:txBody>
      </p:sp>
      <p:sp>
        <p:nvSpPr>
          <p:cNvPr id="34861" name="Text Box 45"/>
          <p:cNvSpPr txBox="1">
            <a:spLocks noChangeArrowheads="1"/>
          </p:cNvSpPr>
          <p:nvPr/>
        </p:nvSpPr>
        <p:spPr bwMode="auto">
          <a:xfrm>
            <a:off x="4648200" y="5364163"/>
            <a:ext cx="1981200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Nonpolar-</a:t>
            </a:r>
          </a:p>
          <a:p>
            <a:pPr algn="ctr">
              <a:spcBef>
                <a:spcPct val="20000"/>
              </a:spcBef>
            </a:pPr>
            <a:r>
              <a:rPr lang="en-US" sz="3200"/>
              <a:t>Covalent</a:t>
            </a:r>
          </a:p>
        </p:txBody>
      </p:sp>
      <p:sp>
        <p:nvSpPr>
          <p:cNvPr id="34862" name="Text Box 46"/>
          <p:cNvSpPr txBox="1">
            <a:spLocks noChangeArrowheads="1"/>
          </p:cNvSpPr>
          <p:nvPr/>
        </p:nvSpPr>
        <p:spPr bwMode="auto">
          <a:xfrm>
            <a:off x="6840538" y="4525963"/>
            <a:ext cx="1582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/>
              <a:t>Oxygen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9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3" grpId="0"/>
      <p:bldP spid="34851" grpId="0"/>
      <p:bldP spid="34852" grpId="0"/>
      <p:bldP spid="34853" grpId="0"/>
      <p:bldP spid="34854" grpId="0"/>
      <p:bldP spid="34855" grpId="0"/>
      <p:bldP spid="34856" grpId="0"/>
      <p:bldP spid="34857" grpId="0"/>
      <p:bldP spid="34858" grpId="0"/>
      <p:bldP spid="34859" grpId="0"/>
      <p:bldP spid="34860" grpId="0"/>
      <p:bldP spid="34861" grpId="0"/>
      <p:bldP spid="348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bond?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mutual electrical attraction between the nuclei and valence electrons of different atoms that binds the atoms together.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http://academic.reed.edu/chemistry/roco/lewis/problems/Lewis_1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7348" y="1387182"/>
            <a:ext cx="5569526" cy="526082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967348" y="235527"/>
            <a:ext cx="5763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Lewis Structures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3733800" y="152400"/>
            <a:ext cx="5105400" cy="838200"/>
          </a:xfrm>
          <a:prstGeom prst="rect">
            <a:avLst/>
          </a:prstGeom>
          <a:solidFill>
            <a:srgbClr val="AB6FB1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The </a:t>
            </a:r>
            <a:r>
              <a:rPr lang="en-US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Octet</a:t>
            </a:r>
            <a:r>
              <a:rPr 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 Rule</a:t>
            </a:r>
            <a:endParaRPr lang="en-US" sz="440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76200" y="533400"/>
            <a:ext cx="3124200" cy="5016500"/>
          </a:xfrm>
          <a:prstGeom prst="rect">
            <a:avLst/>
          </a:prstGeom>
          <a:solidFill>
            <a:srgbClr val="AB6FB1"/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200">
                <a:solidFill>
                  <a:schemeClr val="bg1"/>
                </a:solidFill>
                <a:latin typeface="Calibri" charset="0"/>
                <a:cs typeface="Times New Roman" charset="0"/>
              </a:rPr>
              <a:t>Chemical compounds tend to form so that each atom, by gaining, losing, or sharing electrons, has an octet of electrons in its highest occupied energy level.</a:t>
            </a:r>
            <a:endParaRPr lang="en-US" sz="3200">
              <a:latin typeface="Calibri" charset="0"/>
              <a:cs typeface="Arial" charset="0"/>
            </a:endParaRPr>
          </a:p>
        </p:txBody>
      </p:sp>
      <p:pic>
        <p:nvPicPr>
          <p:cNvPr id="116740" name="Picture 4" descr="she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100138"/>
            <a:ext cx="5648325" cy="55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animBg="1"/>
      <p:bldP spid="11673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560763" y="1268413"/>
            <a:ext cx="466725" cy="457200"/>
            <a:chOff x="896" y="1177"/>
            <a:chExt cx="294" cy="288"/>
          </a:xfrm>
        </p:grpSpPr>
        <p:sp>
          <p:nvSpPr>
            <p:cNvPr id="46194" name="Text Box 4"/>
            <p:cNvSpPr txBox="1">
              <a:spLocks noChangeArrowheads="1"/>
            </p:cNvSpPr>
            <p:nvPr/>
          </p:nvSpPr>
          <p:spPr bwMode="auto">
            <a:xfrm>
              <a:off x="924" y="1177"/>
              <a:ext cx="26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Li</a:t>
              </a:r>
            </a:p>
          </p:txBody>
        </p:sp>
        <p:sp>
          <p:nvSpPr>
            <p:cNvPr id="46195" name="Oval 7"/>
            <p:cNvSpPr>
              <a:spLocks noChangeArrowheads="1"/>
            </p:cNvSpPr>
            <p:nvPr/>
          </p:nvSpPr>
          <p:spPr bwMode="auto">
            <a:xfrm>
              <a:off x="896" y="126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994150" y="1268413"/>
            <a:ext cx="849313" cy="471487"/>
            <a:chOff x="1233" y="432"/>
            <a:chExt cx="535" cy="297"/>
          </a:xfrm>
        </p:grpSpPr>
        <p:sp>
          <p:nvSpPr>
            <p:cNvPr id="46181" name="Text Box 15"/>
            <p:cNvSpPr txBox="1">
              <a:spLocks noChangeArrowheads="1"/>
            </p:cNvSpPr>
            <p:nvPr/>
          </p:nvSpPr>
          <p:spPr bwMode="auto">
            <a:xfrm>
              <a:off x="1233" y="432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+</a:t>
              </a:r>
            </a:p>
          </p:txBody>
        </p:sp>
        <p:grpSp>
          <p:nvGrpSpPr>
            <p:cNvPr id="46182" name="Group 32"/>
            <p:cNvGrpSpPr>
              <a:grpSpLocks/>
            </p:cNvGrpSpPr>
            <p:nvPr/>
          </p:nvGrpSpPr>
          <p:grpSpPr bwMode="auto">
            <a:xfrm>
              <a:off x="1488" y="432"/>
              <a:ext cx="280" cy="297"/>
              <a:chOff x="1440" y="2320"/>
              <a:chExt cx="280" cy="297"/>
            </a:xfrm>
          </p:grpSpPr>
          <p:sp>
            <p:nvSpPr>
              <p:cNvPr id="46183" name="Text Box 5"/>
              <p:cNvSpPr txBox="1">
                <a:spLocks noChangeArrowheads="1"/>
              </p:cNvSpPr>
              <p:nvPr/>
            </p:nvSpPr>
            <p:spPr bwMode="auto">
              <a:xfrm>
                <a:off x="1468" y="232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6184" name="Group 16"/>
              <p:cNvGrpSpPr>
                <a:grpSpLocks/>
              </p:cNvGrpSpPr>
              <p:nvPr/>
            </p:nvGrpSpPr>
            <p:grpSpPr bwMode="auto">
              <a:xfrm>
                <a:off x="1440" y="2400"/>
                <a:ext cx="48" cy="144"/>
                <a:chOff x="1440" y="2400"/>
                <a:chExt cx="48" cy="144"/>
              </a:xfrm>
            </p:grpSpPr>
            <p:sp>
              <p:nvSpPr>
                <p:cNvPr id="46192" name="Oval 8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6193" name="Oval 9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6185" name="Oval 10"/>
              <p:cNvSpPr>
                <a:spLocks noChangeArrowheads="1"/>
              </p:cNvSpPr>
              <p:nvPr/>
            </p:nvSpPr>
            <p:spPr bwMode="auto">
              <a:xfrm>
                <a:off x="1672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6186" name="Group 20"/>
              <p:cNvGrpSpPr>
                <a:grpSpLocks/>
              </p:cNvGrpSpPr>
              <p:nvPr/>
            </p:nvGrpSpPr>
            <p:grpSpPr bwMode="auto">
              <a:xfrm rot="5400000">
                <a:off x="1552" y="2272"/>
                <a:ext cx="48" cy="144"/>
                <a:chOff x="1440" y="2400"/>
                <a:chExt cx="48" cy="144"/>
              </a:xfrm>
            </p:grpSpPr>
            <p:sp>
              <p:nvSpPr>
                <p:cNvPr id="46190" name="Oval 2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6191" name="Oval 2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6187" name="Group 23"/>
              <p:cNvGrpSpPr>
                <a:grpSpLocks/>
              </p:cNvGrpSpPr>
              <p:nvPr/>
            </p:nvGrpSpPr>
            <p:grpSpPr bwMode="auto">
              <a:xfrm rot="5400000">
                <a:off x="1552" y="2520"/>
                <a:ext cx="48" cy="144"/>
                <a:chOff x="1440" y="2400"/>
                <a:chExt cx="48" cy="144"/>
              </a:xfrm>
            </p:grpSpPr>
            <p:sp>
              <p:nvSpPr>
                <p:cNvPr id="46188" name="Oval 2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6189" name="Oval 2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</p:grpSp>
      <p:grpSp>
        <p:nvGrpSpPr>
          <p:cNvPr id="8" name="Group 131"/>
          <p:cNvGrpSpPr>
            <a:grpSpLocks/>
          </p:cNvGrpSpPr>
          <p:nvPr/>
        </p:nvGrpSpPr>
        <p:grpSpPr bwMode="auto">
          <a:xfrm>
            <a:off x="5008563" y="1143000"/>
            <a:ext cx="1866900" cy="596900"/>
            <a:chOff x="2712" y="488"/>
            <a:chExt cx="1176" cy="376"/>
          </a:xfrm>
        </p:grpSpPr>
        <p:sp>
          <p:nvSpPr>
            <p:cNvPr id="46164" name="Text Box 6"/>
            <p:cNvSpPr txBox="1">
              <a:spLocks noChangeArrowheads="1"/>
            </p:cNvSpPr>
            <p:nvPr/>
          </p:nvSpPr>
          <p:spPr bwMode="auto">
            <a:xfrm>
              <a:off x="3144" y="567"/>
              <a:ext cx="3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Li</a:t>
              </a:r>
              <a:r>
                <a:rPr lang="en-US" baseline="30000">
                  <a:latin typeface="Calibri" charset="0"/>
                </a:rPr>
                <a:t>+</a:t>
              </a:r>
              <a:endParaRPr lang="en-US">
                <a:latin typeface="Calibri" charset="0"/>
              </a:endParaRPr>
            </a:p>
          </p:txBody>
        </p:sp>
        <p:sp>
          <p:nvSpPr>
            <p:cNvPr id="46165" name="Line 34"/>
            <p:cNvSpPr>
              <a:spLocks noChangeShapeType="1"/>
            </p:cNvSpPr>
            <p:nvPr/>
          </p:nvSpPr>
          <p:spPr bwMode="auto">
            <a:xfrm>
              <a:off x="2712" y="711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166" name="Group 50"/>
            <p:cNvGrpSpPr>
              <a:grpSpLocks/>
            </p:cNvGrpSpPr>
            <p:nvPr/>
          </p:nvGrpSpPr>
          <p:grpSpPr bwMode="auto">
            <a:xfrm>
              <a:off x="3448" y="488"/>
              <a:ext cx="440" cy="376"/>
              <a:chOff x="2856" y="353"/>
              <a:chExt cx="440" cy="376"/>
            </a:xfrm>
          </p:grpSpPr>
          <p:sp>
            <p:nvSpPr>
              <p:cNvPr id="46167" name="Oval 11"/>
              <p:cNvSpPr>
                <a:spLocks noChangeArrowheads="1"/>
              </p:cNvSpPr>
              <p:nvPr/>
            </p:nvSpPr>
            <p:spPr bwMode="auto">
              <a:xfrm>
                <a:off x="3088" y="60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6168" name="Group 36"/>
              <p:cNvGrpSpPr>
                <a:grpSpLocks/>
              </p:cNvGrpSpPr>
              <p:nvPr/>
            </p:nvGrpSpPr>
            <p:grpSpPr bwMode="auto">
              <a:xfrm>
                <a:off x="2856" y="432"/>
                <a:ext cx="280" cy="297"/>
                <a:chOff x="1440" y="2320"/>
                <a:chExt cx="280" cy="297"/>
              </a:xfrm>
            </p:grpSpPr>
            <p:sp>
              <p:nvSpPr>
                <p:cNvPr id="46170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1468" y="2329"/>
                  <a:ext cx="2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>
                      <a:latin typeface="Calibri" charset="0"/>
                    </a:rPr>
                    <a:t>F</a:t>
                  </a:r>
                </a:p>
              </p:txBody>
            </p:sp>
            <p:grpSp>
              <p:nvGrpSpPr>
                <p:cNvPr id="46171" name="Group 38"/>
                <p:cNvGrpSpPr>
                  <a:grpSpLocks/>
                </p:cNvGrpSpPr>
                <p:nvPr/>
              </p:nvGrpSpPr>
              <p:grpSpPr bwMode="auto">
                <a:xfrm>
                  <a:off x="1440" y="2400"/>
                  <a:ext cx="48" cy="144"/>
                  <a:chOff x="1440" y="2400"/>
                  <a:chExt cx="48" cy="144"/>
                </a:xfrm>
              </p:grpSpPr>
              <p:sp>
                <p:nvSpPr>
                  <p:cNvPr id="4617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80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sp>
              <p:nvSpPr>
                <p:cNvPr id="46172" name="Oval 41"/>
                <p:cNvSpPr>
                  <a:spLocks noChangeArrowheads="1"/>
                </p:cNvSpPr>
                <p:nvPr/>
              </p:nvSpPr>
              <p:spPr bwMode="auto">
                <a:xfrm>
                  <a:off x="1672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grpSp>
              <p:nvGrpSpPr>
                <p:cNvPr id="46173" name="Group 42"/>
                <p:cNvGrpSpPr>
                  <a:grpSpLocks/>
                </p:cNvGrpSpPr>
                <p:nvPr/>
              </p:nvGrpSpPr>
              <p:grpSpPr bwMode="auto">
                <a:xfrm rot="5400000">
                  <a:off x="1552" y="2272"/>
                  <a:ext cx="48" cy="144"/>
                  <a:chOff x="1440" y="2400"/>
                  <a:chExt cx="48" cy="144"/>
                </a:xfrm>
              </p:grpSpPr>
              <p:sp>
                <p:nvSpPr>
                  <p:cNvPr id="46177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78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46174" name="Group 45"/>
                <p:cNvGrpSpPr>
                  <a:grpSpLocks/>
                </p:cNvGrpSpPr>
                <p:nvPr/>
              </p:nvGrpSpPr>
              <p:grpSpPr bwMode="auto">
                <a:xfrm rot="5400000">
                  <a:off x="1552" y="2520"/>
                  <a:ext cx="48" cy="144"/>
                  <a:chOff x="1440" y="2400"/>
                  <a:chExt cx="48" cy="144"/>
                </a:xfrm>
              </p:grpSpPr>
              <p:sp>
                <p:nvSpPr>
                  <p:cNvPr id="46175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76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</p:grpSp>
          <p:sp>
            <p:nvSpPr>
              <p:cNvPr id="46169" name="Text Box 49"/>
              <p:cNvSpPr txBox="1">
                <a:spLocks noChangeArrowheads="1"/>
              </p:cNvSpPr>
              <p:nvPr/>
            </p:nvSpPr>
            <p:spPr bwMode="auto">
              <a:xfrm>
                <a:off x="3105" y="353"/>
                <a:ext cx="1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>
                    <a:latin typeface="Calibri" charset="0"/>
                  </a:rPr>
                  <a:t>-</a:t>
                </a:r>
              </a:p>
            </p:txBody>
          </p:sp>
        </p:grpSp>
      </p:grpSp>
      <p:sp>
        <p:nvSpPr>
          <p:cNvPr id="46085" name="Text Box 53"/>
          <p:cNvSpPr txBox="1">
            <a:spLocks noChangeArrowheads="1"/>
          </p:cNvSpPr>
          <p:nvPr/>
        </p:nvSpPr>
        <p:spPr bwMode="auto">
          <a:xfrm>
            <a:off x="3886200" y="65088"/>
            <a:ext cx="2579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latin typeface="Calibri" charset="0"/>
              </a:rPr>
              <a:t>The Ionic Bond</a:t>
            </a:r>
          </a:p>
        </p:txBody>
      </p:sp>
      <p:sp>
        <p:nvSpPr>
          <p:cNvPr id="43062" name="Text Box 54"/>
          <p:cNvSpPr txBox="1">
            <a:spLocks noChangeArrowheads="1"/>
          </p:cNvSpPr>
          <p:nvPr/>
        </p:nvSpPr>
        <p:spPr bwMode="auto">
          <a:xfrm>
            <a:off x="3154363" y="1778000"/>
            <a:ext cx="1054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Calibri" charset="0"/>
              </a:rPr>
              <a:t>1s</a:t>
            </a:r>
            <a:r>
              <a:rPr lang="en-US" baseline="30000">
                <a:latin typeface="Calibri" charset="0"/>
              </a:rPr>
              <a:t>2</a:t>
            </a:r>
            <a:r>
              <a:rPr lang="en-US">
                <a:latin typeface="Calibri" charset="0"/>
              </a:rPr>
              <a:t>2s</a:t>
            </a:r>
            <a:r>
              <a:rPr lang="en-US" baseline="30000">
                <a:latin typeface="Calibri" charset="0"/>
              </a:rPr>
              <a:t>1</a:t>
            </a:r>
            <a:endParaRPr lang="en-US">
              <a:latin typeface="Calibri" charset="0"/>
            </a:endParaRPr>
          </a:p>
        </p:txBody>
      </p:sp>
      <p:sp>
        <p:nvSpPr>
          <p:cNvPr id="43063" name="Text Box 55"/>
          <p:cNvSpPr txBox="1">
            <a:spLocks noChangeArrowheads="1"/>
          </p:cNvSpPr>
          <p:nvPr/>
        </p:nvSpPr>
        <p:spPr bwMode="auto">
          <a:xfrm>
            <a:off x="3890963" y="1778000"/>
            <a:ext cx="1506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Calibri" charset="0"/>
              </a:rPr>
              <a:t>1s</a:t>
            </a:r>
            <a:r>
              <a:rPr lang="en-US" baseline="30000">
                <a:latin typeface="Calibri" charset="0"/>
              </a:rPr>
              <a:t>2</a:t>
            </a:r>
            <a:r>
              <a:rPr lang="en-US">
                <a:latin typeface="Calibri" charset="0"/>
              </a:rPr>
              <a:t>2s</a:t>
            </a:r>
            <a:r>
              <a:rPr lang="en-US" baseline="30000">
                <a:latin typeface="Calibri" charset="0"/>
              </a:rPr>
              <a:t>2</a:t>
            </a:r>
            <a:r>
              <a:rPr lang="en-US">
                <a:latin typeface="Calibri" charset="0"/>
              </a:rPr>
              <a:t>2p</a:t>
            </a:r>
            <a:r>
              <a:rPr lang="en-US" baseline="30000">
                <a:latin typeface="Calibri" charset="0"/>
              </a:rPr>
              <a:t>5</a:t>
            </a:r>
          </a:p>
        </p:txBody>
      </p:sp>
      <p:sp>
        <p:nvSpPr>
          <p:cNvPr id="43064" name="Text Box 56"/>
          <p:cNvSpPr txBox="1">
            <a:spLocks noChangeArrowheads="1"/>
          </p:cNvSpPr>
          <p:nvPr/>
        </p:nvSpPr>
        <p:spPr bwMode="auto">
          <a:xfrm>
            <a:off x="5634038" y="1778000"/>
            <a:ext cx="61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Calibri" charset="0"/>
              </a:rPr>
              <a:t>1s</a:t>
            </a:r>
            <a:r>
              <a:rPr lang="en-US" baseline="30000">
                <a:latin typeface="Calibri" charset="0"/>
              </a:rPr>
              <a:t>2</a:t>
            </a:r>
            <a:endParaRPr lang="en-US">
              <a:latin typeface="Calibri" charset="0"/>
            </a:endParaRPr>
          </a:p>
        </p:txBody>
      </p:sp>
      <p:sp>
        <p:nvSpPr>
          <p:cNvPr id="43065" name="Text Box 57"/>
          <p:cNvSpPr txBox="1">
            <a:spLocks noChangeArrowheads="1"/>
          </p:cNvSpPr>
          <p:nvPr/>
        </p:nvSpPr>
        <p:spPr bwMode="auto">
          <a:xfrm>
            <a:off x="5732463" y="1778000"/>
            <a:ext cx="1506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Calibri" charset="0"/>
              </a:rPr>
              <a:t>1s</a:t>
            </a:r>
            <a:r>
              <a:rPr lang="en-US" baseline="30000">
                <a:latin typeface="Calibri" charset="0"/>
              </a:rPr>
              <a:t>2</a:t>
            </a:r>
            <a:r>
              <a:rPr lang="en-US">
                <a:latin typeface="Calibri" charset="0"/>
              </a:rPr>
              <a:t>2s</a:t>
            </a:r>
            <a:r>
              <a:rPr lang="en-US" baseline="30000">
                <a:latin typeface="Calibri" charset="0"/>
              </a:rPr>
              <a:t>2</a:t>
            </a:r>
            <a:r>
              <a:rPr lang="en-US">
                <a:latin typeface="Calibri" charset="0"/>
              </a:rPr>
              <a:t>2p</a:t>
            </a:r>
            <a:r>
              <a:rPr lang="en-US" baseline="30000">
                <a:latin typeface="Calibri" charset="0"/>
              </a:rPr>
              <a:t>6</a:t>
            </a:r>
            <a:endParaRPr lang="en-US">
              <a:latin typeface="Calibri" charset="0"/>
            </a:endParaRPr>
          </a:p>
        </p:txBody>
      </p:sp>
      <p:sp>
        <p:nvSpPr>
          <p:cNvPr id="43066" name="Text Box 58"/>
          <p:cNvSpPr txBox="1">
            <a:spLocks noChangeArrowheads="1"/>
          </p:cNvSpPr>
          <p:nvPr/>
        </p:nvSpPr>
        <p:spPr bwMode="auto">
          <a:xfrm>
            <a:off x="5567363" y="1765300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solidFill>
                  <a:srgbClr val="FF0000"/>
                </a:solidFill>
                <a:latin typeface="Calibri" charset="0"/>
              </a:rPr>
              <a:t>[He]</a:t>
            </a:r>
          </a:p>
        </p:txBody>
      </p:sp>
      <p:sp>
        <p:nvSpPr>
          <p:cNvPr id="43067" name="Text Box 59"/>
          <p:cNvSpPr txBox="1">
            <a:spLocks noChangeArrowheads="1"/>
          </p:cNvSpPr>
          <p:nvPr/>
        </p:nvSpPr>
        <p:spPr bwMode="auto">
          <a:xfrm>
            <a:off x="6030913" y="1765300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solidFill>
                  <a:srgbClr val="FF0000"/>
                </a:solidFill>
                <a:latin typeface="Calibri" charset="0"/>
              </a:rPr>
              <a:t>[Ne]</a:t>
            </a:r>
          </a:p>
        </p:txBody>
      </p:sp>
      <p:grpSp>
        <p:nvGrpSpPr>
          <p:cNvPr id="14" name="Group 82"/>
          <p:cNvGrpSpPr>
            <a:grpSpLocks/>
          </p:cNvGrpSpPr>
          <p:nvPr/>
        </p:nvGrpSpPr>
        <p:grpSpPr bwMode="auto">
          <a:xfrm>
            <a:off x="4437063" y="2684463"/>
            <a:ext cx="2667000" cy="579437"/>
            <a:chOff x="2352" y="1267"/>
            <a:chExt cx="1680" cy="365"/>
          </a:xfrm>
        </p:grpSpPr>
        <p:grpSp>
          <p:nvGrpSpPr>
            <p:cNvPr id="46159" name="Group 60"/>
            <p:cNvGrpSpPr>
              <a:grpSpLocks/>
            </p:cNvGrpSpPr>
            <p:nvPr/>
          </p:nvGrpSpPr>
          <p:grpSpPr bwMode="auto">
            <a:xfrm>
              <a:off x="2352" y="1339"/>
              <a:ext cx="294" cy="288"/>
              <a:chOff x="896" y="1177"/>
              <a:chExt cx="294" cy="288"/>
            </a:xfrm>
          </p:grpSpPr>
          <p:sp>
            <p:nvSpPr>
              <p:cNvPr id="46162" name="Text Box 61"/>
              <p:cNvSpPr txBox="1">
                <a:spLocks noChangeArrowheads="1"/>
              </p:cNvSpPr>
              <p:nvPr/>
            </p:nvSpPr>
            <p:spPr bwMode="auto">
              <a:xfrm>
                <a:off x="924" y="1177"/>
                <a:ext cx="26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Li</a:t>
                </a:r>
              </a:p>
            </p:txBody>
          </p:sp>
          <p:sp>
            <p:nvSpPr>
              <p:cNvPr id="46163" name="Oval 62"/>
              <p:cNvSpPr>
                <a:spLocks noChangeArrowheads="1"/>
              </p:cNvSpPr>
              <p:nvPr/>
            </p:nvSpPr>
            <p:spPr bwMode="auto">
              <a:xfrm>
                <a:off x="896" y="1264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sp>
          <p:nvSpPr>
            <p:cNvPr id="46160" name="Line 63"/>
            <p:cNvSpPr>
              <a:spLocks noChangeShapeType="1"/>
            </p:cNvSpPr>
            <p:nvPr/>
          </p:nvSpPr>
          <p:spPr bwMode="auto">
            <a:xfrm>
              <a:off x="2712" y="1491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61" name="Text Box 64"/>
            <p:cNvSpPr txBox="1">
              <a:spLocks noChangeArrowheads="1"/>
            </p:cNvSpPr>
            <p:nvPr/>
          </p:nvSpPr>
          <p:spPr bwMode="auto">
            <a:xfrm>
              <a:off x="3204" y="1267"/>
              <a:ext cx="82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Li</a:t>
              </a:r>
              <a:r>
                <a:rPr lang="en-US" baseline="30000">
                  <a:latin typeface="Calibri" charset="0"/>
                </a:rPr>
                <a:t>+</a:t>
              </a:r>
              <a:r>
                <a:rPr lang="en-US">
                  <a:latin typeface="Calibri" charset="0"/>
                </a:rPr>
                <a:t>  +  e</a:t>
              </a:r>
              <a:r>
                <a:rPr lang="en-US" sz="3200" baseline="30000">
                  <a:latin typeface="Calibri" charset="0"/>
                </a:rPr>
                <a:t>-</a:t>
              </a:r>
              <a:endParaRPr lang="en-US" sz="3200">
                <a:latin typeface="Calibri" charset="0"/>
              </a:endParaRPr>
            </a:p>
          </p:txBody>
        </p:sp>
      </p:grpSp>
      <p:grpSp>
        <p:nvGrpSpPr>
          <p:cNvPr id="16" name="Group 132"/>
          <p:cNvGrpSpPr>
            <a:grpSpLocks/>
          </p:cNvGrpSpPr>
          <p:nvPr/>
        </p:nvGrpSpPr>
        <p:grpSpPr bwMode="auto">
          <a:xfrm>
            <a:off x="3556000" y="3200400"/>
            <a:ext cx="2887663" cy="596900"/>
            <a:chOff x="1797" y="1592"/>
            <a:chExt cx="1819" cy="376"/>
          </a:xfrm>
        </p:grpSpPr>
        <p:grpSp>
          <p:nvGrpSpPr>
            <p:cNvPr id="46129" name="Group 80"/>
            <p:cNvGrpSpPr>
              <a:grpSpLocks/>
            </p:cNvGrpSpPr>
            <p:nvPr/>
          </p:nvGrpSpPr>
          <p:grpSpPr bwMode="auto">
            <a:xfrm>
              <a:off x="1797" y="1671"/>
              <a:ext cx="859" cy="297"/>
              <a:chOff x="1248" y="1671"/>
              <a:chExt cx="859" cy="297"/>
            </a:xfrm>
          </p:grpSpPr>
          <p:sp>
            <p:nvSpPr>
              <p:cNvPr id="46146" name="Text Box 67"/>
              <p:cNvSpPr txBox="1">
                <a:spLocks noChangeArrowheads="1"/>
              </p:cNvSpPr>
              <p:nvPr/>
            </p:nvSpPr>
            <p:spPr bwMode="auto">
              <a:xfrm>
                <a:off x="1248" y="1671"/>
                <a:ext cx="49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e</a:t>
                </a:r>
                <a:r>
                  <a:rPr lang="en-US" sz="3200" baseline="30000">
                    <a:latin typeface="Calibri" charset="0"/>
                  </a:rPr>
                  <a:t>-</a:t>
                </a:r>
                <a:r>
                  <a:rPr lang="en-US">
                    <a:latin typeface="Calibri" charset="0"/>
                  </a:rPr>
                  <a:t>  +</a:t>
                </a:r>
              </a:p>
            </p:txBody>
          </p:sp>
          <p:grpSp>
            <p:nvGrpSpPr>
              <p:cNvPr id="46147" name="Group 68"/>
              <p:cNvGrpSpPr>
                <a:grpSpLocks/>
              </p:cNvGrpSpPr>
              <p:nvPr/>
            </p:nvGrpSpPr>
            <p:grpSpPr bwMode="auto">
              <a:xfrm>
                <a:off x="1827" y="1671"/>
                <a:ext cx="280" cy="297"/>
                <a:chOff x="1440" y="2320"/>
                <a:chExt cx="280" cy="297"/>
              </a:xfrm>
            </p:grpSpPr>
            <p:sp>
              <p:nvSpPr>
                <p:cNvPr id="46148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1468" y="2329"/>
                  <a:ext cx="2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>
                      <a:latin typeface="Calibri" charset="0"/>
                    </a:rPr>
                    <a:t>F</a:t>
                  </a:r>
                </a:p>
              </p:txBody>
            </p:sp>
            <p:grpSp>
              <p:nvGrpSpPr>
                <p:cNvPr id="46149" name="Group 70"/>
                <p:cNvGrpSpPr>
                  <a:grpSpLocks/>
                </p:cNvGrpSpPr>
                <p:nvPr/>
              </p:nvGrpSpPr>
              <p:grpSpPr bwMode="auto">
                <a:xfrm>
                  <a:off x="1440" y="2400"/>
                  <a:ext cx="48" cy="144"/>
                  <a:chOff x="1440" y="2400"/>
                  <a:chExt cx="48" cy="144"/>
                </a:xfrm>
              </p:grpSpPr>
              <p:sp>
                <p:nvSpPr>
                  <p:cNvPr id="46157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58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sp>
              <p:nvSpPr>
                <p:cNvPr id="46150" name="Oval 73"/>
                <p:cNvSpPr>
                  <a:spLocks noChangeArrowheads="1"/>
                </p:cNvSpPr>
                <p:nvPr/>
              </p:nvSpPr>
              <p:spPr bwMode="auto">
                <a:xfrm>
                  <a:off x="1672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grpSp>
              <p:nvGrpSpPr>
                <p:cNvPr id="46151" name="Group 74"/>
                <p:cNvGrpSpPr>
                  <a:grpSpLocks/>
                </p:cNvGrpSpPr>
                <p:nvPr/>
              </p:nvGrpSpPr>
              <p:grpSpPr bwMode="auto">
                <a:xfrm rot="5400000">
                  <a:off x="1552" y="2272"/>
                  <a:ext cx="48" cy="144"/>
                  <a:chOff x="1440" y="2400"/>
                  <a:chExt cx="48" cy="144"/>
                </a:xfrm>
              </p:grpSpPr>
              <p:sp>
                <p:nvSpPr>
                  <p:cNvPr id="46155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56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46152" name="Group 77"/>
                <p:cNvGrpSpPr>
                  <a:grpSpLocks/>
                </p:cNvGrpSpPr>
                <p:nvPr/>
              </p:nvGrpSpPr>
              <p:grpSpPr bwMode="auto">
                <a:xfrm rot="5400000">
                  <a:off x="1552" y="2520"/>
                  <a:ext cx="48" cy="144"/>
                  <a:chOff x="1440" y="2400"/>
                  <a:chExt cx="48" cy="144"/>
                </a:xfrm>
              </p:grpSpPr>
              <p:sp>
                <p:nvSpPr>
                  <p:cNvPr id="46153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54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</p:grpSp>
        </p:grpSp>
        <p:sp>
          <p:nvSpPr>
            <p:cNvPr id="46130" name="Line 81"/>
            <p:cNvSpPr>
              <a:spLocks noChangeShapeType="1"/>
            </p:cNvSpPr>
            <p:nvPr/>
          </p:nvSpPr>
          <p:spPr bwMode="auto">
            <a:xfrm>
              <a:off x="2720" y="1832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131" name="Group 83"/>
            <p:cNvGrpSpPr>
              <a:grpSpLocks/>
            </p:cNvGrpSpPr>
            <p:nvPr/>
          </p:nvGrpSpPr>
          <p:grpSpPr bwMode="auto">
            <a:xfrm>
              <a:off x="3176" y="1592"/>
              <a:ext cx="440" cy="376"/>
              <a:chOff x="2856" y="353"/>
              <a:chExt cx="440" cy="376"/>
            </a:xfrm>
          </p:grpSpPr>
          <p:sp>
            <p:nvSpPr>
              <p:cNvPr id="46132" name="Oval 84"/>
              <p:cNvSpPr>
                <a:spLocks noChangeArrowheads="1"/>
              </p:cNvSpPr>
              <p:nvPr/>
            </p:nvSpPr>
            <p:spPr bwMode="auto">
              <a:xfrm>
                <a:off x="3088" y="60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6133" name="Group 85"/>
              <p:cNvGrpSpPr>
                <a:grpSpLocks/>
              </p:cNvGrpSpPr>
              <p:nvPr/>
            </p:nvGrpSpPr>
            <p:grpSpPr bwMode="auto">
              <a:xfrm>
                <a:off x="2856" y="432"/>
                <a:ext cx="280" cy="297"/>
                <a:chOff x="1440" y="2320"/>
                <a:chExt cx="280" cy="297"/>
              </a:xfrm>
            </p:grpSpPr>
            <p:sp>
              <p:nvSpPr>
                <p:cNvPr id="46135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1468" y="2329"/>
                  <a:ext cx="2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>
                      <a:latin typeface="Calibri" charset="0"/>
                    </a:rPr>
                    <a:t>F</a:t>
                  </a:r>
                </a:p>
              </p:txBody>
            </p:sp>
            <p:grpSp>
              <p:nvGrpSpPr>
                <p:cNvPr id="46136" name="Group 87"/>
                <p:cNvGrpSpPr>
                  <a:grpSpLocks/>
                </p:cNvGrpSpPr>
                <p:nvPr/>
              </p:nvGrpSpPr>
              <p:grpSpPr bwMode="auto">
                <a:xfrm>
                  <a:off x="1440" y="2400"/>
                  <a:ext cx="48" cy="144"/>
                  <a:chOff x="1440" y="2400"/>
                  <a:chExt cx="48" cy="144"/>
                </a:xfrm>
              </p:grpSpPr>
              <p:sp>
                <p:nvSpPr>
                  <p:cNvPr id="46144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45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sp>
              <p:nvSpPr>
                <p:cNvPr id="46137" name="Oval 90"/>
                <p:cNvSpPr>
                  <a:spLocks noChangeArrowheads="1"/>
                </p:cNvSpPr>
                <p:nvPr/>
              </p:nvSpPr>
              <p:spPr bwMode="auto">
                <a:xfrm>
                  <a:off x="1672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grpSp>
              <p:nvGrpSpPr>
                <p:cNvPr id="46138" name="Group 91"/>
                <p:cNvGrpSpPr>
                  <a:grpSpLocks/>
                </p:cNvGrpSpPr>
                <p:nvPr/>
              </p:nvGrpSpPr>
              <p:grpSpPr bwMode="auto">
                <a:xfrm rot="5400000">
                  <a:off x="1552" y="2272"/>
                  <a:ext cx="48" cy="144"/>
                  <a:chOff x="1440" y="2400"/>
                  <a:chExt cx="48" cy="144"/>
                </a:xfrm>
              </p:grpSpPr>
              <p:sp>
                <p:nvSpPr>
                  <p:cNvPr id="46142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43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46139" name="Group 94"/>
                <p:cNvGrpSpPr>
                  <a:grpSpLocks/>
                </p:cNvGrpSpPr>
                <p:nvPr/>
              </p:nvGrpSpPr>
              <p:grpSpPr bwMode="auto">
                <a:xfrm rot="5400000">
                  <a:off x="1552" y="2520"/>
                  <a:ext cx="48" cy="144"/>
                  <a:chOff x="1440" y="2400"/>
                  <a:chExt cx="48" cy="144"/>
                </a:xfrm>
              </p:grpSpPr>
              <p:sp>
                <p:nvSpPr>
                  <p:cNvPr id="46140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41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</p:grpSp>
          <p:sp>
            <p:nvSpPr>
              <p:cNvPr id="46134" name="Text Box 97"/>
              <p:cNvSpPr txBox="1">
                <a:spLocks noChangeArrowheads="1"/>
              </p:cNvSpPr>
              <p:nvPr/>
            </p:nvSpPr>
            <p:spPr bwMode="auto">
              <a:xfrm>
                <a:off x="3105" y="353"/>
                <a:ext cx="1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>
                    <a:latin typeface="Calibri" charset="0"/>
                  </a:rPr>
                  <a:t>-</a:t>
                </a:r>
              </a:p>
            </p:txBody>
          </p:sp>
        </p:grpSp>
      </p:grpSp>
      <p:grpSp>
        <p:nvGrpSpPr>
          <p:cNvPr id="27" name="Group 133"/>
          <p:cNvGrpSpPr>
            <a:grpSpLocks/>
          </p:cNvGrpSpPr>
          <p:nvPr/>
        </p:nvGrpSpPr>
        <p:grpSpPr bwMode="auto">
          <a:xfrm>
            <a:off x="3459163" y="3810000"/>
            <a:ext cx="3492500" cy="609600"/>
            <a:chOff x="1736" y="1976"/>
            <a:chExt cx="2200" cy="384"/>
          </a:xfrm>
        </p:grpSpPr>
        <p:sp>
          <p:nvSpPr>
            <p:cNvPr id="46096" name="Line 98"/>
            <p:cNvSpPr>
              <a:spLocks noChangeShapeType="1"/>
            </p:cNvSpPr>
            <p:nvPr/>
          </p:nvSpPr>
          <p:spPr bwMode="auto">
            <a:xfrm>
              <a:off x="2720" y="2208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6097" name="Group 99"/>
            <p:cNvGrpSpPr>
              <a:grpSpLocks/>
            </p:cNvGrpSpPr>
            <p:nvPr/>
          </p:nvGrpSpPr>
          <p:grpSpPr bwMode="auto">
            <a:xfrm>
              <a:off x="2376" y="1976"/>
              <a:ext cx="440" cy="376"/>
              <a:chOff x="2856" y="353"/>
              <a:chExt cx="440" cy="376"/>
            </a:xfrm>
          </p:grpSpPr>
          <p:sp>
            <p:nvSpPr>
              <p:cNvPr id="46115" name="Oval 100"/>
              <p:cNvSpPr>
                <a:spLocks noChangeArrowheads="1"/>
              </p:cNvSpPr>
              <p:nvPr/>
            </p:nvSpPr>
            <p:spPr bwMode="auto">
              <a:xfrm>
                <a:off x="3088" y="60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6116" name="Group 101"/>
              <p:cNvGrpSpPr>
                <a:grpSpLocks/>
              </p:cNvGrpSpPr>
              <p:nvPr/>
            </p:nvGrpSpPr>
            <p:grpSpPr bwMode="auto">
              <a:xfrm>
                <a:off x="2856" y="432"/>
                <a:ext cx="280" cy="297"/>
                <a:chOff x="1440" y="2320"/>
                <a:chExt cx="280" cy="297"/>
              </a:xfrm>
            </p:grpSpPr>
            <p:sp>
              <p:nvSpPr>
                <p:cNvPr id="46118" name="Text Box 102"/>
                <p:cNvSpPr txBox="1">
                  <a:spLocks noChangeArrowheads="1"/>
                </p:cNvSpPr>
                <p:nvPr/>
              </p:nvSpPr>
              <p:spPr bwMode="auto">
                <a:xfrm>
                  <a:off x="1468" y="2329"/>
                  <a:ext cx="2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>
                      <a:latin typeface="Calibri" charset="0"/>
                    </a:rPr>
                    <a:t>F</a:t>
                  </a:r>
                </a:p>
              </p:txBody>
            </p:sp>
            <p:grpSp>
              <p:nvGrpSpPr>
                <p:cNvPr id="46119" name="Group 103"/>
                <p:cNvGrpSpPr>
                  <a:grpSpLocks/>
                </p:cNvGrpSpPr>
                <p:nvPr/>
              </p:nvGrpSpPr>
              <p:grpSpPr bwMode="auto">
                <a:xfrm>
                  <a:off x="1440" y="2400"/>
                  <a:ext cx="48" cy="144"/>
                  <a:chOff x="1440" y="2400"/>
                  <a:chExt cx="48" cy="144"/>
                </a:xfrm>
              </p:grpSpPr>
              <p:sp>
                <p:nvSpPr>
                  <p:cNvPr id="46127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28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sp>
              <p:nvSpPr>
                <p:cNvPr id="46120" name="Oval 106"/>
                <p:cNvSpPr>
                  <a:spLocks noChangeArrowheads="1"/>
                </p:cNvSpPr>
                <p:nvPr/>
              </p:nvSpPr>
              <p:spPr bwMode="auto">
                <a:xfrm>
                  <a:off x="1672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grpSp>
              <p:nvGrpSpPr>
                <p:cNvPr id="46121" name="Group 107"/>
                <p:cNvGrpSpPr>
                  <a:grpSpLocks/>
                </p:cNvGrpSpPr>
                <p:nvPr/>
              </p:nvGrpSpPr>
              <p:grpSpPr bwMode="auto">
                <a:xfrm rot="5400000">
                  <a:off x="1552" y="2272"/>
                  <a:ext cx="48" cy="144"/>
                  <a:chOff x="1440" y="2400"/>
                  <a:chExt cx="48" cy="144"/>
                </a:xfrm>
              </p:grpSpPr>
              <p:sp>
                <p:nvSpPr>
                  <p:cNvPr id="46125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26" name="Oval 10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46122" name="Group 110"/>
                <p:cNvGrpSpPr>
                  <a:grpSpLocks/>
                </p:cNvGrpSpPr>
                <p:nvPr/>
              </p:nvGrpSpPr>
              <p:grpSpPr bwMode="auto">
                <a:xfrm rot="5400000">
                  <a:off x="1552" y="2520"/>
                  <a:ext cx="48" cy="144"/>
                  <a:chOff x="1440" y="2400"/>
                  <a:chExt cx="48" cy="144"/>
                </a:xfrm>
              </p:grpSpPr>
              <p:sp>
                <p:nvSpPr>
                  <p:cNvPr id="46123" name="Oval 11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24" name="Oval 11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</p:grpSp>
          <p:sp>
            <p:nvSpPr>
              <p:cNvPr id="46117" name="Text Box 113"/>
              <p:cNvSpPr txBox="1">
                <a:spLocks noChangeArrowheads="1"/>
              </p:cNvSpPr>
              <p:nvPr/>
            </p:nvSpPr>
            <p:spPr bwMode="auto">
              <a:xfrm>
                <a:off x="3105" y="353"/>
                <a:ext cx="1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>
                    <a:latin typeface="Calibri" charset="0"/>
                  </a:rPr>
                  <a:t>-</a:t>
                </a:r>
              </a:p>
            </p:txBody>
          </p:sp>
        </p:grpSp>
        <p:sp>
          <p:nvSpPr>
            <p:cNvPr id="46098" name="Text Box 114"/>
            <p:cNvSpPr txBox="1">
              <a:spLocks noChangeArrowheads="1"/>
            </p:cNvSpPr>
            <p:nvPr/>
          </p:nvSpPr>
          <p:spPr bwMode="auto">
            <a:xfrm>
              <a:off x="1736" y="2072"/>
              <a:ext cx="55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Li</a:t>
              </a:r>
              <a:r>
                <a:rPr lang="en-US" baseline="30000">
                  <a:latin typeface="Calibri" charset="0"/>
                </a:rPr>
                <a:t>+</a:t>
              </a:r>
              <a:r>
                <a:rPr lang="en-US">
                  <a:latin typeface="Calibri" charset="0"/>
                </a:rPr>
                <a:t>  +</a:t>
              </a:r>
            </a:p>
          </p:txBody>
        </p:sp>
        <p:sp>
          <p:nvSpPr>
            <p:cNvPr id="46099" name="Text Box 115"/>
            <p:cNvSpPr txBox="1">
              <a:spLocks noChangeArrowheads="1"/>
            </p:cNvSpPr>
            <p:nvPr/>
          </p:nvSpPr>
          <p:spPr bwMode="auto">
            <a:xfrm>
              <a:off x="3192" y="2063"/>
              <a:ext cx="3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Li</a:t>
              </a:r>
              <a:r>
                <a:rPr lang="en-US" baseline="30000">
                  <a:latin typeface="Calibri" charset="0"/>
                </a:rPr>
                <a:t>+</a:t>
              </a:r>
              <a:endParaRPr lang="en-US">
                <a:latin typeface="Calibri" charset="0"/>
              </a:endParaRPr>
            </a:p>
          </p:txBody>
        </p:sp>
        <p:grpSp>
          <p:nvGrpSpPr>
            <p:cNvPr id="46100" name="Group 116"/>
            <p:cNvGrpSpPr>
              <a:grpSpLocks/>
            </p:cNvGrpSpPr>
            <p:nvPr/>
          </p:nvGrpSpPr>
          <p:grpSpPr bwMode="auto">
            <a:xfrm>
              <a:off x="3496" y="1984"/>
              <a:ext cx="440" cy="376"/>
              <a:chOff x="2856" y="353"/>
              <a:chExt cx="440" cy="376"/>
            </a:xfrm>
          </p:grpSpPr>
          <p:sp>
            <p:nvSpPr>
              <p:cNvPr id="46101" name="Oval 117"/>
              <p:cNvSpPr>
                <a:spLocks noChangeArrowheads="1"/>
              </p:cNvSpPr>
              <p:nvPr/>
            </p:nvSpPr>
            <p:spPr bwMode="auto">
              <a:xfrm>
                <a:off x="3088" y="60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6102" name="Group 118"/>
              <p:cNvGrpSpPr>
                <a:grpSpLocks/>
              </p:cNvGrpSpPr>
              <p:nvPr/>
            </p:nvGrpSpPr>
            <p:grpSpPr bwMode="auto">
              <a:xfrm>
                <a:off x="2856" y="432"/>
                <a:ext cx="280" cy="297"/>
                <a:chOff x="1440" y="2320"/>
                <a:chExt cx="280" cy="297"/>
              </a:xfrm>
            </p:grpSpPr>
            <p:sp>
              <p:nvSpPr>
                <p:cNvPr id="46104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1468" y="2329"/>
                  <a:ext cx="2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>
                      <a:latin typeface="Calibri" charset="0"/>
                    </a:rPr>
                    <a:t>F</a:t>
                  </a:r>
                </a:p>
              </p:txBody>
            </p:sp>
            <p:grpSp>
              <p:nvGrpSpPr>
                <p:cNvPr id="46105" name="Group 120"/>
                <p:cNvGrpSpPr>
                  <a:grpSpLocks/>
                </p:cNvGrpSpPr>
                <p:nvPr/>
              </p:nvGrpSpPr>
              <p:grpSpPr bwMode="auto">
                <a:xfrm>
                  <a:off x="1440" y="2400"/>
                  <a:ext cx="48" cy="144"/>
                  <a:chOff x="1440" y="2400"/>
                  <a:chExt cx="48" cy="144"/>
                </a:xfrm>
              </p:grpSpPr>
              <p:sp>
                <p:nvSpPr>
                  <p:cNvPr id="46113" name="Oval 121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14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sp>
              <p:nvSpPr>
                <p:cNvPr id="46106" name="Oval 123"/>
                <p:cNvSpPr>
                  <a:spLocks noChangeArrowheads="1"/>
                </p:cNvSpPr>
                <p:nvPr/>
              </p:nvSpPr>
              <p:spPr bwMode="auto">
                <a:xfrm>
                  <a:off x="1672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grpSp>
              <p:nvGrpSpPr>
                <p:cNvPr id="46107" name="Group 124"/>
                <p:cNvGrpSpPr>
                  <a:grpSpLocks/>
                </p:cNvGrpSpPr>
                <p:nvPr/>
              </p:nvGrpSpPr>
              <p:grpSpPr bwMode="auto">
                <a:xfrm rot="5400000">
                  <a:off x="1552" y="2272"/>
                  <a:ext cx="48" cy="144"/>
                  <a:chOff x="1440" y="2400"/>
                  <a:chExt cx="48" cy="144"/>
                </a:xfrm>
              </p:grpSpPr>
              <p:sp>
                <p:nvSpPr>
                  <p:cNvPr id="46111" name="Oval 125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12" name="Oval 126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  <p:grpSp>
              <p:nvGrpSpPr>
                <p:cNvPr id="46108" name="Group 127"/>
                <p:cNvGrpSpPr>
                  <a:grpSpLocks/>
                </p:cNvGrpSpPr>
                <p:nvPr/>
              </p:nvGrpSpPr>
              <p:grpSpPr bwMode="auto">
                <a:xfrm rot="5400000">
                  <a:off x="1552" y="2520"/>
                  <a:ext cx="48" cy="144"/>
                  <a:chOff x="1440" y="2400"/>
                  <a:chExt cx="48" cy="144"/>
                </a:xfrm>
              </p:grpSpPr>
              <p:sp>
                <p:nvSpPr>
                  <p:cNvPr id="46109" name="Oval 128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00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  <p:sp>
                <p:nvSpPr>
                  <p:cNvPr id="46110" name="Oval 129"/>
                  <p:cNvSpPr>
                    <a:spLocks noChangeArrowheads="1"/>
                  </p:cNvSpPr>
                  <p:nvPr/>
                </p:nvSpPr>
                <p:spPr bwMode="auto">
                  <a:xfrm>
                    <a:off x="1440" y="2496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>
                      <a:latin typeface="Calibri" charset="0"/>
                    </a:endParaRPr>
                  </a:p>
                </p:txBody>
              </p:sp>
            </p:grpSp>
          </p:grpSp>
          <p:sp>
            <p:nvSpPr>
              <p:cNvPr id="46103" name="Text Box 130"/>
              <p:cNvSpPr txBox="1">
                <a:spLocks noChangeArrowheads="1"/>
              </p:cNvSpPr>
              <p:nvPr/>
            </p:nvSpPr>
            <p:spPr bwMode="auto">
              <a:xfrm>
                <a:off x="3105" y="353"/>
                <a:ext cx="1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>
                    <a:latin typeface="Calibri" charset="0"/>
                  </a:rPr>
                  <a:t>-</a:t>
                </a:r>
              </a:p>
            </p:txBody>
          </p:sp>
        </p:grpSp>
      </p:grpSp>
      <p:pic>
        <p:nvPicPr>
          <p:cNvPr id="46095" name="Picture 134" descr="cha56011_ma09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57600"/>
            <a:ext cx="29114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62" grpId="0" autoUpdateAnimBg="0"/>
      <p:bldP spid="43063" grpId="0" autoUpdateAnimBg="0"/>
      <p:bldP spid="43064" grpId="0" autoUpdateAnimBg="0"/>
      <p:bldP spid="43065" grpId="0" autoUpdateAnimBg="0"/>
      <p:bldP spid="43066" grpId="0" autoUpdateAnimBg="0"/>
      <p:bldP spid="43067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610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Calibri" charset="0"/>
              </a:rPr>
              <a:t>A </a:t>
            </a:r>
            <a:r>
              <a:rPr lang="en-US" b="1" i="1">
                <a:latin typeface="Calibri" charset="0"/>
              </a:rPr>
              <a:t>covalent bond</a:t>
            </a:r>
            <a:r>
              <a:rPr lang="en-US">
                <a:latin typeface="Calibri" charset="0"/>
              </a:rPr>
              <a:t> is a chemical bond in which two or more electrons are shared by two atoms.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39725" y="1524000"/>
            <a:ext cx="6483350" cy="1636713"/>
            <a:chOff x="96" y="192"/>
            <a:chExt cx="4084" cy="1031"/>
          </a:xfrm>
        </p:grpSpPr>
        <p:sp>
          <p:nvSpPr>
            <p:cNvPr id="47254" name="Text Box 4"/>
            <p:cNvSpPr txBox="1">
              <a:spLocks noChangeArrowheads="1"/>
            </p:cNvSpPr>
            <p:nvPr/>
          </p:nvSpPr>
          <p:spPr bwMode="auto">
            <a:xfrm>
              <a:off x="658" y="192"/>
              <a:ext cx="35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>
                  <a:solidFill>
                    <a:schemeClr val="accent2"/>
                  </a:solidFill>
                  <a:latin typeface="Calibri" charset="0"/>
                </a:rPr>
                <a:t>Why should two atoms share electrons?</a:t>
              </a:r>
            </a:p>
          </p:txBody>
        </p:sp>
        <p:graphicFrame>
          <p:nvGraphicFramePr>
            <p:cNvPr id="47106" name="Object 0"/>
            <p:cNvGraphicFramePr>
              <a:graphicFrameLocks noChangeAspect="1"/>
            </p:cNvGraphicFramePr>
            <p:nvPr/>
          </p:nvGraphicFramePr>
          <p:xfrm>
            <a:off x="96" y="192"/>
            <a:ext cx="539" cy="1031"/>
          </p:xfrm>
          <a:graphic>
            <a:graphicData uri="http://schemas.openxmlformats.org/presentationml/2006/ole">
              <p:oleObj spid="_x0000_s47106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614613" y="2362200"/>
            <a:ext cx="444500" cy="471488"/>
            <a:chOff x="1440" y="2320"/>
            <a:chExt cx="280" cy="297"/>
          </a:xfrm>
        </p:grpSpPr>
        <p:sp>
          <p:nvSpPr>
            <p:cNvPr id="47243" name="Text Box 9"/>
            <p:cNvSpPr txBox="1">
              <a:spLocks noChangeArrowheads="1"/>
            </p:cNvSpPr>
            <p:nvPr/>
          </p:nvSpPr>
          <p:spPr bwMode="auto">
            <a:xfrm>
              <a:off x="1468" y="2329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  <p:grpSp>
          <p:nvGrpSpPr>
            <p:cNvPr id="47244" name="Group 10"/>
            <p:cNvGrpSpPr>
              <a:grpSpLocks/>
            </p:cNvGrpSpPr>
            <p:nvPr/>
          </p:nvGrpSpPr>
          <p:grpSpPr bwMode="auto">
            <a:xfrm>
              <a:off x="1440" y="2400"/>
              <a:ext cx="48" cy="144"/>
              <a:chOff x="1440" y="2400"/>
              <a:chExt cx="48" cy="144"/>
            </a:xfrm>
          </p:grpSpPr>
          <p:sp>
            <p:nvSpPr>
              <p:cNvPr id="47252" name="Oval 11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7253" name="Oval 12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sp>
          <p:nvSpPr>
            <p:cNvPr id="47245" name="Oval 13"/>
            <p:cNvSpPr>
              <a:spLocks noChangeArrowheads="1"/>
            </p:cNvSpPr>
            <p:nvPr/>
          </p:nvSpPr>
          <p:spPr bwMode="auto">
            <a:xfrm>
              <a:off x="1672" y="240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grpSp>
          <p:nvGrpSpPr>
            <p:cNvPr id="47246" name="Group 14"/>
            <p:cNvGrpSpPr>
              <a:grpSpLocks/>
            </p:cNvGrpSpPr>
            <p:nvPr/>
          </p:nvGrpSpPr>
          <p:grpSpPr bwMode="auto">
            <a:xfrm rot="5400000">
              <a:off x="1552" y="2272"/>
              <a:ext cx="48" cy="144"/>
              <a:chOff x="1440" y="2400"/>
              <a:chExt cx="48" cy="144"/>
            </a:xfrm>
          </p:grpSpPr>
          <p:sp>
            <p:nvSpPr>
              <p:cNvPr id="47250" name="Oval 15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7251" name="Oval 16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7247" name="Group 17"/>
            <p:cNvGrpSpPr>
              <a:grpSpLocks/>
            </p:cNvGrpSpPr>
            <p:nvPr/>
          </p:nvGrpSpPr>
          <p:grpSpPr bwMode="auto">
            <a:xfrm rot="5400000">
              <a:off x="1552" y="2520"/>
              <a:ext cx="48" cy="144"/>
              <a:chOff x="1440" y="2400"/>
              <a:chExt cx="48" cy="144"/>
            </a:xfrm>
          </p:grpSpPr>
          <p:sp>
            <p:nvSpPr>
              <p:cNvPr id="47248" name="Oval 18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7249" name="Oval 19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</p:grpSp>
      <p:grpSp>
        <p:nvGrpSpPr>
          <p:cNvPr id="7" name="Group 159"/>
          <p:cNvGrpSpPr>
            <a:grpSpLocks/>
          </p:cNvGrpSpPr>
          <p:nvPr/>
        </p:nvGrpSpPr>
        <p:grpSpPr bwMode="auto">
          <a:xfrm>
            <a:off x="3303588" y="2362200"/>
            <a:ext cx="1039812" cy="471488"/>
            <a:chOff x="2081" y="1488"/>
            <a:chExt cx="655" cy="297"/>
          </a:xfrm>
        </p:grpSpPr>
        <p:grpSp>
          <p:nvGrpSpPr>
            <p:cNvPr id="47230" name="Group 32"/>
            <p:cNvGrpSpPr>
              <a:grpSpLocks/>
            </p:cNvGrpSpPr>
            <p:nvPr/>
          </p:nvGrpSpPr>
          <p:grpSpPr bwMode="auto">
            <a:xfrm>
              <a:off x="2464" y="1488"/>
              <a:ext cx="272" cy="297"/>
              <a:chOff x="2272" y="2160"/>
              <a:chExt cx="272" cy="297"/>
            </a:xfrm>
          </p:grpSpPr>
          <p:sp>
            <p:nvSpPr>
              <p:cNvPr id="47232" name="Text Box 21"/>
              <p:cNvSpPr txBox="1">
                <a:spLocks noChangeArrowheads="1"/>
              </p:cNvSpPr>
              <p:nvPr/>
            </p:nvSpPr>
            <p:spPr bwMode="auto">
              <a:xfrm>
                <a:off x="2292" y="216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233" name="Group 22"/>
              <p:cNvGrpSpPr>
                <a:grpSpLocks/>
              </p:cNvGrpSpPr>
              <p:nvPr/>
            </p:nvGrpSpPr>
            <p:grpSpPr bwMode="auto">
              <a:xfrm>
                <a:off x="2496" y="2240"/>
                <a:ext cx="48" cy="144"/>
                <a:chOff x="1440" y="2400"/>
                <a:chExt cx="48" cy="144"/>
              </a:xfrm>
            </p:grpSpPr>
            <p:sp>
              <p:nvSpPr>
                <p:cNvPr id="47241" name="Oval 23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42" name="Oval 24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7234" name="Oval 25"/>
              <p:cNvSpPr>
                <a:spLocks noChangeArrowheads="1"/>
              </p:cNvSpPr>
              <p:nvPr/>
            </p:nvSpPr>
            <p:spPr bwMode="auto">
              <a:xfrm>
                <a:off x="2272" y="233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7235" name="Group 26"/>
              <p:cNvGrpSpPr>
                <a:grpSpLocks/>
              </p:cNvGrpSpPr>
              <p:nvPr/>
            </p:nvGrpSpPr>
            <p:grpSpPr bwMode="auto">
              <a:xfrm rot="5400000">
                <a:off x="2376" y="2112"/>
                <a:ext cx="48" cy="144"/>
                <a:chOff x="1440" y="2400"/>
                <a:chExt cx="48" cy="144"/>
              </a:xfrm>
            </p:grpSpPr>
            <p:sp>
              <p:nvSpPr>
                <p:cNvPr id="47239" name="Oval 2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40" name="Oval 2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236" name="Group 29"/>
              <p:cNvGrpSpPr>
                <a:grpSpLocks/>
              </p:cNvGrpSpPr>
              <p:nvPr/>
            </p:nvGrpSpPr>
            <p:grpSpPr bwMode="auto">
              <a:xfrm rot="5400000">
                <a:off x="2376" y="2360"/>
                <a:ext cx="48" cy="144"/>
                <a:chOff x="1440" y="2400"/>
                <a:chExt cx="48" cy="144"/>
              </a:xfrm>
            </p:grpSpPr>
            <p:sp>
              <p:nvSpPr>
                <p:cNvPr id="47237" name="Oval 3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38" name="Oval 3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  <p:sp>
          <p:nvSpPr>
            <p:cNvPr id="47231" name="Text Box 33"/>
            <p:cNvSpPr txBox="1">
              <a:spLocks noChangeArrowheads="1"/>
            </p:cNvSpPr>
            <p:nvPr/>
          </p:nvSpPr>
          <p:spPr bwMode="auto">
            <a:xfrm>
              <a:off x="2081" y="1492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+</a:t>
              </a:r>
            </a:p>
          </p:txBody>
        </p:sp>
      </p:grpSp>
      <p:grpSp>
        <p:nvGrpSpPr>
          <p:cNvPr id="12" name="Group 37"/>
          <p:cNvGrpSpPr>
            <a:grpSpLocks/>
          </p:cNvGrpSpPr>
          <p:nvPr/>
        </p:nvGrpSpPr>
        <p:grpSpPr bwMode="auto">
          <a:xfrm>
            <a:off x="2501900" y="2273300"/>
            <a:ext cx="685800" cy="1155700"/>
            <a:chOff x="1576" y="1432"/>
            <a:chExt cx="432" cy="728"/>
          </a:xfrm>
        </p:grpSpPr>
        <p:sp>
          <p:nvSpPr>
            <p:cNvPr id="47228" name="Oval 34"/>
            <p:cNvSpPr>
              <a:spLocks noChangeArrowheads="1"/>
            </p:cNvSpPr>
            <p:nvPr/>
          </p:nvSpPr>
          <p:spPr bwMode="auto">
            <a:xfrm>
              <a:off x="1576" y="1432"/>
              <a:ext cx="432" cy="43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47229" name="Text Box 36"/>
            <p:cNvSpPr txBox="1">
              <a:spLocks noChangeArrowheads="1"/>
            </p:cNvSpPr>
            <p:nvPr/>
          </p:nvSpPr>
          <p:spPr bwMode="auto">
            <a:xfrm>
              <a:off x="1606" y="1872"/>
              <a:ext cx="3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rgbClr val="FF0000"/>
                  </a:solidFill>
                  <a:latin typeface="Calibri" charset="0"/>
                </a:rPr>
                <a:t>7e</a:t>
              </a:r>
              <a:r>
                <a:rPr lang="en-US" baseline="30000">
                  <a:solidFill>
                    <a:srgbClr val="FF0000"/>
                  </a:solidFill>
                  <a:latin typeface="Calibri" charset="0"/>
                </a:rPr>
                <a:t>-</a:t>
              </a:r>
              <a:endParaRPr lang="en-US">
                <a:solidFill>
                  <a:srgbClr val="FF0000"/>
                </a:solidFill>
                <a:latin typeface="Calibri" charset="0"/>
              </a:endParaRPr>
            </a:p>
          </p:txBody>
        </p:sp>
      </p:grpSp>
      <p:grpSp>
        <p:nvGrpSpPr>
          <p:cNvPr id="13" name="Group 38"/>
          <p:cNvGrpSpPr>
            <a:grpSpLocks/>
          </p:cNvGrpSpPr>
          <p:nvPr/>
        </p:nvGrpSpPr>
        <p:grpSpPr bwMode="auto">
          <a:xfrm>
            <a:off x="3784600" y="2273300"/>
            <a:ext cx="685800" cy="1155700"/>
            <a:chOff x="1576" y="1432"/>
            <a:chExt cx="432" cy="728"/>
          </a:xfrm>
        </p:grpSpPr>
        <p:sp>
          <p:nvSpPr>
            <p:cNvPr id="47226" name="Oval 39"/>
            <p:cNvSpPr>
              <a:spLocks noChangeArrowheads="1"/>
            </p:cNvSpPr>
            <p:nvPr/>
          </p:nvSpPr>
          <p:spPr bwMode="auto">
            <a:xfrm>
              <a:off x="1576" y="1432"/>
              <a:ext cx="432" cy="43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47227" name="Text Box 40"/>
            <p:cNvSpPr txBox="1">
              <a:spLocks noChangeArrowheads="1"/>
            </p:cNvSpPr>
            <p:nvPr/>
          </p:nvSpPr>
          <p:spPr bwMode="auto">
            <a:xfrm>
              <a:off x="1606" y="1872"/>
              <a:ext cx="3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rgbClr val="FF0000"/>
                  </a:solidFill>
                  <a:latin typeface="Calibri" charset="0"/>
                </a:rPr>
                <a:t>7e</a:t>
              </a:r>
              <a:r>
                <a:rPr lang="en-US" baseline="30000">
                  <a:solidFill>
                    <a:srgbClr val="FF0000"/>
                  </a:solidFill>
                  <a:latin typeface="Calibri" charset="0"/>
                </a:rPr>
                <a:t>-</a:t>
              </a:r>
              <a:endParaRPr lang="en-US">
                <a:solidFill>
                  <a:srgbClr val="FF0000"/>
                </a:solidFill>
                <a:latin typeface="Calibri" charset="0"/>
              </a:endParaRPr>
            </a:p>
          </p:txBody>
        </p:sp>
      </p:grpSp>
      <p:sp>
        <p:nvSpPr>
          <p:cNvPr id="65577" name="Line 41"/>
          <p:cNvSpPr>
            <a:spLocks noChangeShapeType="1"/>
          </p:cNvSpPr>
          <p:nvPr/>
        </p:nvSpPr>
        <p:spPr bwMode="auto">
          <a:xfrm>
            <a:off x="4572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160"/>
          <p:cNvGrpSpPr>
            <a:grpSpLocks/>
          </p:cNvGrpSpPr>
          <p:nvPr/>
        </p:nvGrpSpPr>
        <p:grpSpPr bwMode="auto">
          <a:xfrm>
            <a:off x="5575300" y="2362200"/>
            <a:ext cx="800100" cy="471488"/>
            <a:chOff x="3512" y="1488"/>
            <a:chExt cx="504" cy="297"/>
          </a:xfrm>
        </p:grpSpPr>
        <p:grpSp>
          <p:nvGrpSpPr>
            <p:cNvPr id="47202" name="Group 42"/>
            <p:cNvGrpSpPr>
              <a:grpSpLocks/>
            </p:cNvGrpSpPr>
            <p:nvPr/>
          </p:nvGrpSpPr>
          <p:grpSpPr bwMode="auto">
            <a:xfrm>
              <a:off x="3512" y="1488"/>
              <a:ext cx="280" cy="297"/>
              <a:chOff x="1440" y="2320"/>
              <a:chExt cx="280" cy="297"/>
            </a:xfrm>
          </p:grpSpPr>
          <p:sp>
            <p:nvSpPr>
              <p:cNvPr id="47215" name="Text Box 43"/>
              <p:cNvSpPr txBox="1">
                <a:spLocks noChangeArrowheads="1"/>
              </p:cNvSpPr>
              <p:nvPr/>
            </p:nvSpPr>
            <p:spPr bwMode="auto">
              <a:xfrm>
                <a:off x="1468" y="232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216" name="Group 44"/>
              <p:cNvGrpSpPr>
                <a:grpSpLocks/>
              </p:cNvGrpSpPr>
              <p:nvPr/>
            </p:nvGrpSpPr>
            <p:grpSpPr bwMode="auto">
              <a:xfrm>
                <a:off x="1440" y="2400"/>
                <a:ext cx="48" cy="144"/>
                <a:chOff x="1440" y="2400"/>
                <a:chExt cx="48" cy="144"/>
              </a:xfrm>
            </p:grpSpPr>
            <p:sp>
              <p:nvSpPr>
                <p:cNvPr id="47224" name="Oval 45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25" name="Oval 46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7217" name="Oval 47"/>
              <p:cNvSpPr>
                <a:spLocks noChangeArrowheads="1"/>
              </p:cNvSpPr>
              <p:nvPr/>
            </p:nvSpPr>
            <p:spPr bwMode="auto">
              <a:xfrm>
                <a:off x="1672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7218" name="Group 48"/>
              <p:cNvGrpSpPr>
                <a:grpSpLocks/>
              </p:cNvGrpSpPr>
              <p:nvPr/>
            </p:nvGrpSpPr>
            <p:grpSpPr bwMode="auto">
              <a:xfrm rot="5400000">
                <a:off x="1552" y="2272"/>
                <a:ext cx="48" cy="144"/>
                <a:chOff x="1440" y="2400"/>
                <a:chExt cx="48" cy="144"/>
              </a:xfrm>
            </p:grpSpPr>
            <p:sp>
              <p:nvSpPr>
                <p:cNvPr id="47222" name="Oval 4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23" name="Oval 5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219" name="Group 51"/>
              <p:cNvGrpSpPr>
                <a:grpSpLocks/>
              </p:cNvGrpSpPr>
              <p:nvPr/>
            </p:nvGrpSpPr>
            <p:grpSpPr bwMode="auto">
              <a:xfrm rot="5400000">
                <a:off x="1552" y="2520"/>
                <a:ext cx="48" cy="144"/>
                <a:chOff x="1440" y="2400"/>
                <a:chExt cx="48" cy="144"/>
              </a:xfrm>
            </p:grpSpPr>
            <p:sp>
              <p:nvSpPr>
                <p:cNvPr id="47220" name="Oval 52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21" name="Oval 53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  <p:grpSp>
          <p:nvGrpSpPr>
            <p:cNvPr id="47203" name="Group 54"/>
            <p:cNvGrpSpPr>
              <a:grpSpLocks/>
            </p:cNvGrpSpPr>
            <p:nvPr/>
          </p:nvGrpSpPr>
          <p:grpSpPr bwMode="auto">
            <a:xfrm>
              <a:off x="3744" y="1488"/>
              <a:ext cx="272" cy="297"/>
              <a:chOff x="2272" y="2160"/>
              <a:chExt cx="272" cy="297"/>
            </a:xfrm>
          </p:grpSpPr>
          <p:sp>
            <p:nvSpPr>
              <p:cNvPr id="47204" name="Text Box 55"/>
              <p:cNvSpPr txBox="1">
                <a:spLocks noChangeArrowheads="1"/>
              </p:cNvSpPr>
              <p:nvPr/>
            </p:nvSpPr>
            <p:spPr bwMode="auto">
              <a:xfrm>
                <a:off x="2292" y="216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205" name="Group 56"/>
              <p:cNvGrpSpPr>
                <a:grpSpLocks/>
              </p:cNvGrpSpPr>
              <p:nvPr/>
            </p:nvGrpSpPr>
            <p:grpSpPr bwMode="auto">
              <a:xfrm>
                <a:off x="2496" y="2240"/>
                <a:ext cx="48" cy="144"/>
                <a:chOff x="1440" y="2400"/>
                <a:chExt cx="48" cy="144"/>
              </a:xfrm>
            </p:grpSpPr>
            <p:sp>
              <p:nvSpPr>
                <p:cNvPr id="47213" name="Oval 5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14" name="Oval 5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7206" name="Oval 59"/>
              <p:cNvSpPr>
                <a:spLocks noChangeArrowheads="1"/>
              </p:cNvSpPr>
              <p:nvPr/>
            </p:nvSpPr>
            <p:spPr bwMode="auto">
              <a:xfrm>
                <a:off x="2272" y="233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7207" name="Group 60"/>
              <p:cNvGrpSpPr>
                <a:grpSpLocks/>
              </p:cNvGrpSpPr>
              <p:nvPr/>
            </p:nvGrpSpPr>
            <p:grpSpPr bwMode="auto">
              <a:xfrm rot="5400000">
                <a:off x="2376" y="2112"/>
                <a:ext cx="48" cy="144"/>
                <a:chOff x="1440" y="2400"/>
                <a:chExt cx="48" cy="144"/>
              </a:xfrm>
            </p:grpSpPr>
            <p:sp>
              <p:nvSpPr>
                <p:cNvPr id="47211" name="Oval 6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12" name="Oval 6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208" name="Group 63"/>
              <p:cNvGrpSpPr>
                <a:grpSpLocks/>
              </p:cNvGrpSpPr>
              <p:nvPr/>
            </p:nvGrpSpPr>
            <p:grpSpPr bwMode="auto">
              <a:xfrm rot="5400000">
                <a:off x="2376" y="2360"/>
                <a:ext cx="48" cy="144"/>
                <a:chOff x="1440" y="2400"/>
                <a:chExt cx="48" cy="144"/>
              </a:xfrm>
            </p:grpSpPr>
            <p:sp>
              <p:nvSpPr>
                <p:cNvPr id="47209" name="Oval 6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210" name="Oval 6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</p:grpSp>
      <p:grpSp>
        <p:nvGrpSpPr>
          <p:cNvPr id="23" name="Group 66"/>
          <p:cNvGrpSpPr>
            <a:grpSpLocks/>
          </p:cNvGrpSpPr>
          <p:nvPr/>
        </p:nvGrpSpPr>
        <p:grpSpPr bwMode="auto">
          <a:xfrm>
            <a:off x="5384800" y="2286000"/>
            <a:ext cx="685800" cy="1155700"/>
            <a:chOff x="1576" y="1432"/>
            <a:chExt cx="432" cy="728"/>
          </a:xfrm>
        </p:grpSpPr>
        <p:sp>
          <p:nvSpPr>
            <p:cNvPr id="47200" name="Oval 67"/>
            <p:cNvSpPr>
              <a:spLocks noChangeArrowheads="1"/>
            </p:cNvSpPr>
            <p:nvPr/>
          </p:nvSpPr>
          <p:spPr bwMode="auto">
            <a:xfrm>
              <a:off x="1576" y="1432"/>
              <a:ext cx="432" cy="43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47201" name="Text Box 68"/>
            <p:cNvSpPr txBox="1">
              <a:spLocks noChangeArrowheads="1"/>
            </p:cNvSpPr>
            <p:nvPr/>
          </p:nvSpPr>
          <p:spPr bwMode="auto">
            <a:xfrm>
              <a:off x="1606" y="1872"/>
              <a:ext cx="3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rgbClr val="FF0000"/>
                  </a:solidFill>
                  <a:latin typeface="Calibri" charset="0"/>
                </a:rPr>
                <a:t>8e</a:t>
              </a:r>
              <a:r>
                <a:rPr lang="en-US" baseline="30000">
                  <a:solidFill>
                    <a:srgbClr val="FF0000"/>
                  </a:solidFill>
                  <a:latin typeface="Calibri" charset="0"/>
                </a:rPr>
                <a:t>-</a:t>
              </a:r>
              <a:endParaRPr lang="en-US">
                <a:solidFill>
                  <a:srgbClr val="FF0000"/>
                </a:solidFill>
                <a:latin typeface="Calibri" charset="0"/>
              </a:endParaRPr>
            </a:p>
          </p:txBody>
        </p:sp>
      </p:grpSp>
      <p:grpSp>
        <p:nvGrpSpPr>
          <p:cNvPr id="24" name="Group 69"/>
          <p:cNvGrpSpPr>
            <a:grpSpLocks/>
          </p:cNvGrpSpPr>
          <p:nvPr/>
        </p:nvGrpSpPr>
        <p:grpSpPr bwMode="auto">
          <a:xfrm>
            <a:off x="5918200" y="2286000"/>
            <a:ext cx="685800" cy="1155700"/>
            <a:chOff x="1576" y="1432"/>
            <a:chExt cx="432" cy="728"/>
          </a:xfrm>
        </p:grpSpPr>
        <p:sp>
          <p:nvSpPr>
            <p:cNvPr id="47198" name="Oval 70"/>
            <p:cNvSpPr>
              <a:spLocks noChangeArrowheads="1"/>
            </p:cNvSpPr>
            <p:nvPr/>
          </p:nvSpPr>
          <p:spPr bwMode="auto">
            <a:xfrm>
              <a:off x="1576" y="1432"/>
              <a:ext cx="432" cy="43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47199" name="Text Box 71"/>
            <p:cNvSpPr txBox="1">
              <a:spLocks noChangeArrowheads="1"/>
            </p:cNvSpPr>
            <p:nvPr/>
          </p:nvSpPr>
          <p:spPr bwMode="auto">
            <a:xfrm>
              <a:off x="1606" y="1872"/>
              <a:ext cx="3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solidFill>
                    <a:srgbClr val="FF0000"/>
                  </a:solidFill>
                  <a:latin typeface="Calibri" charset="0"/>
                </a:rPr>
                <a:t>8e</a:t>
              </a:r>
              <a:r>
                <a:rPr lang="en-US" baseline="30000">
                  <a:solidFill>
                    <a:srgbClr val="FF0000"/>
                  </a:solidFill>
                  <a:latin typeface="Calibri" charset="0"/>
                </a:rPr>
                <a:t>-</a:t>
              </a:r>
              <a:endParaRPr lang="en-US">
                <a:solidFill>
                  <a:srgbClr val="FF0000"/>
                </a:solidFill>
                <a:latin typeface="Calibri" charset="0"/>
              </a:endParaRPr>
            </a:p>
          </p:txBody>
        </p:sp>
      </p:grpSp>
      <p:grpSp>
        <p:nvGrpSpPr>
          <p:cNvPr id="25" name="Group 125"/>
          <p:cNvGrpSpPr>
            <a:grpSpLocks/>
          </p:cNvGrpSpPr>
          <p:nvPr/>
        </p:nvGrpSpPr>
        <p:grpSpPr bwMode="auto">
          <a:xfrm>
            <a:off x="2016125" y="5559425"/>
            <a:ext cx="800100" cy="473075"/>
            <a:chOff x="2160" y="2583"/>
            <a:chExt cx="504" cy="298"/>
          </a:xfrm>
        </p:grpSpPr>
        <p:grpSp>
          <p:nvGrpSpPr>
            <p:cNvPr id="47174" name="Group 72"/>
            <p:cNvGrpSpPr>
              <a:grpSpLocks/>
            </p:cNvGrpSpPr>
            <p:nvPr/>
          </p:nvGrpSpPr>
          <p:grpSpPr bwMode="auto">
            <a:xfrm>
              <a:off x="2160" y="2583"/>
              <a:ext cx="280" cy="297"/>
              <a:chOff x="1440" y="2320"/>
              <a:chExt cx="280" cy="297"/>
            </a:xfrm>
          </p:grpSpPr>
          <p:sp>
            <p:nvSpPr>
              <p:cNvPr id="47187" name="Text Box 73"/>
              <p:cNvSpPr txBox="1">
                <a:spLocks noChangeArrowheads="1"/>
              </p:cNvSpPr>
              <p:nvPr/>
            </p:nvSpPr>
            <p:spPr bwMode="auto">
              <a:xfrm>
                <a:off x="1468" y="232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188" name="Group 74"/>
              <p:cNvGrpSpPr>
                <a:grpSpLocks/>
              </p:cNvGrpSpPr>
              <p:nvPr/>
            </p:nvGrpSpPr>
            <p:grpSpPr bwMode="auto">
              <a:xfrm>
                <a:off x="1440" y="2400"/>
                <a:ext cx="48" cy="144"/>
                <a:chOff x="1440" y="2400"/>
                <a:chExt cx="48" cy="144"/>
              </a:xfrm>
            </p:grpSpPr>
            <p:sp>
              <p:nvSpPr>
                <p:cNvPr id="47196" name="Oval 75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97" name="Oval 76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7189" name="Oval 77"/>
              <p:cNvSpPr>
                <a:spLocks noChangeArrowheads="1"/>
              </p:cNvSpPr>
              <p:nvPr/>
            </p:nvSpPr>
            <p:spPr bwMode="auto">
              <a:xfrm>
                <a:off x="1672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7190" name="Group 78"/>
              <p:cNvGrpSpPr>
                <a:grpSpLocks/>
              </p:cNvGrpSpPr>
              <p:nvPr/>
            </p:nvGrpSpPr>
            <p:grpSpPr bwMode="auto">
              <a:xfrm rot="5400000">
                <a:off x="1552" y="2272"/>
                <a:ext cx="48" cy="144"/>
                <a:chOff x="1440" y="2400"/>
                <a:chExt cx="48" cy="144"/>
              </a:xfrm>
            </p:grpSpPr>
            <p:sp>
              <p:nvSpPr>
                <p:cNvPr id="47194" name="Oval 7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95" name="Oval 8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91" name="Group 81"/>
              <p:cNvGrpSpPr>
                <a:grpSpLocks/>
              </p:cNvGrpSpPr>
              <p:nvPr/>
            </p:nvGrpSpPr>
            <p:grpSpPr bwMode="auto">
              <a:xfrm rot="5400000">
                <a:off x="1552" y="2520"/>
                <a:ext cx="48" cy="144"/>
                <a:chOff x="1440" y="2400"/>
                <a:chExt cx="48" cy="144"/>
              </a:xfrm>
            </p:grpSpPr>
            <p:sp>
              <p:nvSpPr>
                <p:cNvPr id="47192" name="Oval 82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93" name="Oval 83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  <p:grpSp>
          <p:nvGrpSpPr>
            <p:cNvPr id="47175" name="Group 84"/>
            <p:cNvGrpSpPr>
              <a:grpSpLocks/>
            </p:cNvGrpSpPr>
            <p:nvPr/>
          </p:nvGrpSpPr>
          <p:grpSpPr bwMode="auto">
            <a:xfrm>
              <a:off x="2392" y="2584"/>
              <a:ext cx="272" cy="297"/>
              <a:chOff x="2272" y="2160"/>
              <a:chExt cx="272" cy="297"/>
            </a:xfrm>
          </p:grpSpPr>
          <p:sp>
            <p:nvSpPr>
              <p:cNvPr id="47176" name="Text Box 85"/>
              <p:cNvSpPr txBox="1">
                <a:spLocks noChangeArrowheads="1"/>
              </p:cNvSpPr>
              <p:nvPr/>
            </p:nvSpPr>
            <p:spPr bwMode="auto">
              <a:xfrm>
                <a:off x="2292" y="2169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177" name="Group 86"/>
              <p:cNvGrpSpPr>
                <a:grpSpLocks/>
              </p:cNvGrpSpPr>
              <p:nvPr/>
            </p:nvGrpSpPr>
            <p:grpSpPr bwMode="auto">
              <a:xfrm>
                <a:off x="2496" y="2240"/>
                <a:ext cx="48" cy="144"/>
                <a:chOff x="1440" y="2400"/>
                <a:chExt cx="48" cy="144"/>
              </a:xfrm>
            </p:grpSpPr>
            <p:sp>
              <p:nvSpPr>
                <p:cNvPr id="47185" name="Oval 8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86" name="Oval 8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sp>
            <p:nvSpPr>
              <p:cNvPr id="47178" name="Oval 89"/>
              <p:cNvSpPr>
                <a:spLocks noChangeArrowheads="1"/>
              </p:cNvSpPr>
              <p:nvPr/>
            </p:nvSpPr>
            <p:spPr bwMode="auto">
              <a:xfrm>
                <a:off x="2272" y="233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grpSp>
            <p:nvGrpSpPr>
              <p:cNvPr id="47179" name="Group 90"/>
              <p:cNvGrpSpPr>
                <a:grpSpLocks/>
              </p:cNvGrpSpPr>
              <p:nvPr/>
            </p:nvGrpSpPr>
            <p:grpSpPr bwMode="auto">
              <a:xfrm rot="5400000">
                <a:off x="2376" y="2112"/>
                <a:ext cx="48" cy="144"/>
                <a:chOff x="1440" y="2400"/>
                <a:chExt cx="48" cy="144"/>
              </a:xfrm>
            </p:grpSpPr>
            <p:sp>
              <p:nvSpPr>
                <p:cNvPr id="47183" name="Oval 9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84" name="Oval 9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80" name="Group 93"/>
              <p:cNvGrpSpPr>
                <a:grpSpLocks/>
              </p:cNvGrpSpPr>
              <p:nvPr/>
            </p:nvGrpSpPr>
            <p:grpSpPr bwMode="auto">
              <a:xfrm rot="5400000">
                <a:off x="2376" y="2360"/>
                <a:ext cx="48" cy="144"/>
                <a:chOff x="1440" y="2400"/>
                <a:chExt cx="48" cy="144"/>
              </a:xfrm>
            </p:grpSpPr>
            <p:sp>
              <p:nvSpPr>
                <p:cNvPr id="47181" name="Oval 9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82" name="Oval 9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</p:grpSp>
      <p:grpSp>
        <p:nvGrpSpPr>
          <p:cNvPr id="65634" name="Group 124"/>
          <p:cNvGrpSpPr>
            <a:grpSpLocks/>
          </p:cNvGrpSpPr>
          <p:nvPr/>
        </p:nvGrpSpPr>
        <p:grpSpPr bwMode="auto">
          <a:xfrm>
            <a:off x="5924550" y="4518025"/>
            <a:ext cx="1238250" cy="473075"/>
            <a:chOff x="3216" y="2582"/>
            <a:chExt cx="780" cy="298"/>
          </a:xfrm>
        </p:grpSpPr>
        <p:grpSp>
          <p:nvGrpSpPr>
            <p:cNvPr id="47151" name="Group 121"/>
            <p:cNvGrpSpPr>
              <a:grpSpLocks/>
            </p:cNvGrpSpPr>
            <p:nvPr/>
          </p:nvGrpSpPr>
          <p:grpSpPr bwMode="auto">
            <a:xfrm>
              <a:off x="3216" y="2582"/>
              <a:ext cx="261" cy="297"/>
              <a:chOff x="3216" y="2582"/>
              <a:chExt cx="261" cy="297"/>
            </a:xfrm>
          </p:grpSpPr>
          <p:sp>
            <p:nvSpPr>
              <p:cNvPr id="47164" name="Text Box 98"/>
              <p:cNvSpPr txBox="1">
                <a:spLocks noChangeArrowheads="1"/>
              </p:cNvSpPr>
              <p:nvPr/>
            </p:nvSpPr>
            <p:spPr bwMode="auto">
              <a:xfrm>
                <a:off x="3244" y="2591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165" name="Group 99"/>
              <p:cNvGrpSpPr>
                <a:grpSpLocks/>
              </p:cNvGrpSpPr>
              <p:nvPr/>
            </p:nvGrpSpPr>
            <p:grpSpPr bwMode="auto">
              <a:xfrm>
                <a:off x="3216" y="2662"/>
                <a:ext cx="48" cy="144"/>
                <a:chOff x="1440" y="2400"/>
                <a:chExt cx="48" cy="144"/>
              </a:xfrm>
            </p:grpSpPr>
            <p:sp>
              <p:nvSpPr>
                <p:cNvPr id="47172" name="Oval 10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73" name="Oval 10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66" name="Group 103"/>
              <p:cNvGrpSpPr>
                <a:grpSpLocks/>
              </p:cNvGrpSpPr>
              <p:nvPr/>
            </p:nvGrpSpPr>
            <p:grpSpPr bwMode="auto">
              <a:xfrm rot="5400000">
                <a:off x="3328" y="2534"/>
                <a:ext cx="48" cy="144"/>
                <a:chOff x="1440" y="2400"/>
                <a:chExt cx="48" cy="144"/>
              </a:xfrm>
            </p:grpSpPr>
            <p:sp>
              <p:nvSpPr>
                <p:cNvPr id="47170" name="Oval 10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71" name="Oval 10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67" name="Group 106"/>
              <p:cNvGrpSpPr>
                <a:grpSpLocks/>
              </p:cNvGrpSpPr>
              <p:nvPr/>
            </p:nvGrpSpPr>
            <p:grpSpPr bwMode="auto">
              <a:xfrm rot="5400000">
                <a:off x="3328" y="2782"/>
                <a:ext cx="48" cy="144"/>
                <a:chOff x="1440" y="2400"/>
                <a:chExt cx="48" cy="144"/>
              </a:xfrm>
            </p:grpSpPr>
            <p:sp>
              <p:nvSpPr>
                <p:cNvPr id="47168" name="Oval 10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69" name="Oval 10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  <p:grpSp>
          <p:nvGrpSpPr>
            <p:cNvPr id="47152" name="Group 122"/>
            <p:cNvGrpSpPr>
              <a:grpSpLocks/>
            </p:cNvGrpSpPr>
            <p:nvPr/>
          </p:nvGrpSpPr>
          <p:grpSpPr bwMode="auto">
            <a:xfrm>
              <a:off x="3744" y="2583"/>
              <a:ext cx="252" cy="297"/>
              <a:chOff x="3972" y="2583"/>
              <a:chExt cx="252" cy="297"/>
            </a:xfrm>
          </p:grpSpPr>
          <p:sp>
            <p:nvSpPr>
              <p:cNvPr id="47154" name="Text Box 110"/>
              <p:cNvSpPr txBox="1">
                <a:spLocks noChangeArrowheads="1"/>
              </p:cNvSpPr>
              <p:nvPr/>
            </p:nvSpPr>
            <p:spPr bwMode="auto">
              <a:xfrm>
                <a:off x="3972" y="2592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Calibri" charset="0"/>
                  </a:rPr>
                  <a:t>F</a:t>
                </a:r>
              </a:p>
            </p:txBody>
          </p:sp>
          <p:grpSp>
            <p:nvGrpSpPr>
              <p:cNvPr id="47155" name="Group 111"/>
              <p:cNvGrpSpPr>
                <a:grpSpLocks/>
              </p:cNvGrpSpPr>
              <p:nvPr/>
            </p:nvGrpSpPr>
            <p:grpSpPr bwMode="auto">
              <a:xfrm>
                <a:off x="4176" y="2663"/>
                <a:ext cx="48" cy="144"/>
                <a:chOff x="1440" y="2400"/>
                <a:chExt cx="48" cy="144"/>
              </a:xfrm>
            </p:grpSpPr>
            <p:sp>
              <p:nvSpPr>
                <p:cNvPr id="47162" name="Oval 112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63" name="Oval 113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56" name="Group 115"/>
              <p:cNvGrpSpPr>
                <a:grpSpLocks/>
              </p:cNvGrpSpPr>
              <p:nvPr/>
            </p:nvGrpSpPr>
            <p:grpSpPr bwMode="auto">
              <a:xfrm rot="5400000">
                <a:off x="4056" y="2535"/>
                <a:ext cx="48" cy="144"/>
                <a:chOff x="1440" y="2400"/>
                <a:chExt cx="48" cy="144"/>
              </a:xfrm>
            </p:grpSpPr>
            <p:sp>
              <p:nvSpPr>
                <p:cNvPr id="47160" name="Oval 11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61" name="Oval 11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  <p:grpSp>
            <p:nvGrpSpPr>
              <p:cNvPr id="47157" name="Group 118"/>
              <p:cNvGrpSpPr>
                <a:grpSpLocks/>
              </p:cNvGrpSpPr>
              <p:nvPr/>
            </p:nvGrpSpPr>
            <p:grpSpPr bwMode="auto">
              <a:xfrm rot="5400000">
                <a:off x="4056" y="2783"/>
                <a:ext cx="48" cy="144"/>
                <a:chOff x="1440" y="2400"/>
                <a:chExt cx="48" cy="144"/>
              </a:xfrm>
            </p:grpSpPr>
            <p:sp>
              <p:nvSpPr>
                <p:cNvPr id="47158" name="Oval 11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  <p:sp>
              <p:nvSpPr>
                <p:cNvPr id="47159" name="Oval 12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>
                    <a:latin typeface="Calibri" charset="0"/>
                  </a:endParaRPr>
                </a:p>
              </p:txBody>
            </p:sp>
          </p:grpSp>
        </p:grpSp>
        <p:sp>
          <p:nvSpPr>
            <p:cNvPr id="47153" name="Line 123"/>
            <p:cNvSpPr>
              <a:spLocks noChangeShapeType="1"/>
            </p:cNvSpPr>
            <p:nvPr/>
          </p:nvSpPr>
          <p:spPr bwMode="auto">
            <a:xfrm>
              <a:off x="3467" y="2731"/>
              <a:ext cx="28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5662" name="Text Box 126"/>
          <p:cNvSpPr txBox="1">
            <a:spLocks noChangeArrowheads="1"/>
          </p:cNvSpPr>
          <p:nvPr/>
        </p:nvSpPr>
        <p:spPr bwMode="auto">
          <a:xfrm>
            <a:off x="3106738" y="3697288"/>
            <a:ext cx="2955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Calibri" charset="0"/>
              </a:rPr>
              <a:t>Lewis structure of F</a:t>
            </a:r>
            <a:r>
              <a:rPr lang="en-US" baseline="-25000">
                <a:latin typeface="Calibri" charset="0"/>
              </a:rPr>
              <a:t>2</a:t>
            </a:r>
            <a:endParaRPr lang="en-US">
              <a:latin typeface="Calibri" charset="0"/>
            </a:endParaRPr>
          </a:p>
        </p:txBody>
      </p:sp>
      <p:grpSp>
        <p:nvGrpSpPr>
          <p:cNvPr id="65643" name="Group 158"/>
          <p:cNvGrpSpPr>
            <a:grpSpLocks/>
          </p:cNvGrpSpPr>
          <p:nvPr/>
        </p:nvGrpSpPr>
        <p:grpSpPr bwMode="auto">
          <a:xfrm>
            <a:off x="161925" y="4267200"/>
            <a:ext cx="8947150" cy="2057400"/>
            <a:chOff x="102" y="2688"/>
            <a:chExt cx="5636" cy="1296"/>
          </a:xfrm>
        </p:grpSpPr>
        <p:grpSp>
          <p:nvGrpSpPr>
            <p:cNvPr id="47128" name="Group 150"/>
            <p:cNvGrpSpPr>
              <a:grpSpLocks/>
            </p:cNvGrpSpPr>
            <p:nvPr/>
          </p:nvGrpSpPr>
          <p:grpSpPr bwMode="auto">
            <a:xfrm>
              <a:off x="4416" y="2688"/>
              <a:ext cx="1322" cy="640"/>
              <a:chOff x="4416" y="2688"/>
              <a:chExt cx="1322" cy="640"/>
            </a:xfrm>
          </p:grpSpPr>
          <p:grpSp>
            <p:nvGrpSpPr>
              <p:cNvPr id="47146" name="Group 134"/>
              <p:cNvGrpSpPr>
                <a:grpSpLocks/>
              </p:cNvGrpSpPr>
              <p:nvPr/>
            </p:nvGrpSpPr>
            <p:grpSpPr bwMode="auto">
              <a:xfrm>
                <a:off x="4416" y="2688"/>
                <a:ext cx="528" cy="640"/>
                <a:chOff x="4416" y="2904"/>
                <a:chExt cx="528" cy="640"/>
              </a:xfrm>
            </p:grpSpPr>
            <p:sp>
              <p:nvSpPr>
                <p:cNvPr id="47148" name="Freeform 128"/>
                <p:cNvSpPr>
                  <a:spLocks/>
                </p:cNvSpPr>
                <p:nvPr/>
              </p:nvSpPr>
              <p:spPr bwMode="auto">
                <a:xfrm>
                  <a:off x="4416" y="2904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49" name="Freeform 129"/>
                <p:cNvSpPr>
                  <a:spLocks/>
                </p:cNvSpPr>
                <p:nvPr/>
              </p:nvSpPr>
              <p:spPr bwMode="auto">
                <a:xfrm flipV="1">
                  <a:off x="4416" y="3280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50" name="Line 130"/>
                <p:cNvSpPr>
                  <a:spLocks noChangeShapeType="1"/>
                </p:cNvSpPr>
                <p:nvPr/>
              </p:nvSpPr>
              <p:spPr bwMode="auto">
                <a:xfrm>
                  <a:off x="4560" y="3216"/>
                  <a:ext cx="38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7147" name="Text Box 143"/>
              <p:cNvSpPr txBox="1">
                <a:spLocks noChangeArrowheads="1"/>
              </p:cNvSpPr>
              <p:nvPr/>
            </p:nvSpPr>
            <p:spPr bwMode="auto">
              <a:xfrm>
                <a:off x="4928" y="2872"/>
                <a:ext cx="8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lone</a:t>
                </a:r>
                <a:r>
                  <a:rPr lang="en-US" sz="2000">
                    <a:latin typeface="Calibri" charset="0"/>
                  </a:rPr>
                  <a:t> </a:t>
                </a:r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pairs</a:t>
                </a:r>
              </a:p>
            </p:txBody>
          </p:sp>
        </p:grpSp>
        <p:grpSp>
          <p:nvGrpSpPr>
            <p:cNvPr id="47129" name="Group 149"/>
            <p:cNvGrpSpPr>
              <a:grpSpLocks/>
            </p:cNvGrpSpPr>
            <p:nvPr/>
          </p:nvGrpSpPr>
          <p:grpSpPr bwMode="auto">
            <a:xfrm>
              <a:off x="2542" y="2688"/>
              <a:ext cx="1298" cy="640"/>
              <a:chOff x="2542" y="2688"/>
              <a:chExt cx="1298" cy="640"/>
            </a:xfrm>
          </p:grpSpPr>
          <p:grpSp>
            <p:nvGrpSpPr>
              <p:cNvPr id="47141" name="Group 135"/>
              <p:cNvGrpSpPr>
                <a:grpSpLocks/>
              </p:cNvGrpSpPr>
              <p:nvPr/>
            </p:nvGrpSpPr>
            <p:grpSpPr bwMode="auto">
              <a:xfrm flipH="1">
                <a:off x="3312" y="2688"/>
                <a:ext cx="528" cy="640"/>
                <a:chOff x="4416" y="2904"/>
                <a:chExt cx="528" cy="640"/>
              </a:xfrm>
            </p:grpSpPr>
            <p:sp>
              <p:nvSpPr>
                <p:cNvPr id="47143" name="Freeform 136"/>
                <p:cNvSpPr>
                  <a:spLocks/>
                </p:cNvSpPr>
                <p:nvPr/>
              </p:nvSpPr>
              <p:spPr bwMode="auto">
                <a:xfrm>
                  <a:off x="4416" y="2904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44" name="Freeform 137"/>
                <p:cNvSpPr>
                  <a:spLocks/>
                </p:cNvSpPr>
                <p:nvPr/>
              </p:nvSpPr>
              <p:spPr bwMode="auto">
                <a:xfrm flipV="1">
                  <a:off x="4416" y="3280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45" name="Line 138"/>
                <p:cNvSpPr>
                  <a:spLocks noChangeShapeType="1"/>
                </p:cNvSpPr>
                <p:nvPr/>
              </p:nvSpPr>
              <p:spPr bwMode="auto">
                <a:xfrm>
                  <a:off x="4560" y="3216"/>
                  <a:ext cx="38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7142" name="Text Box 144"/>
              <p:cNvSpPr txBox="1">
                <a:spLocks noChangeArrowheads="1"/>
              </p:cNvSpPr>
              <p:nvPr/>
            </p:nvSpPr>
            <p:spPr bwMode="auto">
              <a:xfrm>
                <a:off x="2542" y="2864"/>
                <a:ext cx="8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lone</a:t>
                </a:r>
                <a:r>
                  <a:rPr lang="en-US" sz="2000">
                    <a:latin typeface="Calibri" charset="0"/>
                  </a:rPr>
                  <a:t> </a:t>
                </a:r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pairs</a:t>
                </a:r>
              </a:p>
            </p:txBody>
          </p:sp>
        </p:grpSp>
        <p:grpSp>
          <p:nvGrpSpPr>
            <p:cNvPr id="47130" name="Group 148"/>
            <p:cNvGrpSpPr>
              <a:grpSpLocks/>
            </p:cNvGrpSpPr>
            <p:nvPr/>
          </p:nvGrpSpPr>
          <p:grpSpPr bwMode="auto">
            <a:xfrm>
              <a:off x="1702" y="3344"/>
              <a:ext cx="1322" cy="640"/>
              <a:chOff x="1702" y="3200"/>
              <a:chExt cx="1322" cy="640"/>
            </a:xfrm>
          </p:grpSpPr>
          <p:sp>
            <p:nvSpPr>
              <p:cNvPr id="47137" name="Freeform 131"/>
              <p:cNvSpPr>
                <a:spLocks/>
              </p:cNvSpPr>
              <p:nvPr/>
            </p:nvSpPr>
            <p:spPr bwMode="auto">
              <a:xfrm>
                <a:off x="1702" y="3200"/>
                <a:ext cx="528" cy="264"/>
              </a:xfrm>
              <a:custGeom>
                <a:avLst/>
                <a:gdLst>
                  <a:gd name="T0" fmla="*/ 0 w 528"/>
                  <a:gd name="T1" fmla="*/ 120 h 264"/>
                  <a:gd name="T2" fmla="*/ 144 w 528"/>
                  <a:gd name="T3" fmla="*/ 24 h 264"/>
                  <a:gd name="T4" fmla="*/ 528 w 528"/>
                  <a:gd name="T5" fmla="*/ 264 h 264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64"/>
                  <a:gd name="T11" fmla="*/ 528 w 528"/>
                  <a:gd name="T12" fmla="*/ 264 h 2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64">
                    <a:moveTo>
                      <a:pt x="0" y="120"/>
                    </a:moveTo>
                    <a:cubicBezTo>
                      <a:pt x="28" y="60"/>
                      <a:pt x="56" y="0"/>
                      <a:pt x="144" y="24"/>
                    </a:cubicBezTo>
                    <a:cubicBezTo>
                      <a:pt x="232" y="48"/>
                      <a:pt x="380" y="156"/>
                      <a:pt x="528" y="264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8" name="Freeform 132"/>
              <p:cNvSpPr>
                <a:spLocks/>
              </p:cNvSpPr>
              <p:nvPr/>
            </p:nvSpPr>
            <p:spPr bwMode="auto">
              <a:xfrm flipV="1">
                <a:off x="1702" y="3576"/>
                <a:ext cx="528" cy="264"/>
              </a:xfrm>
              <a:custGeom>
                <a:avLst/>
                <a:gdLst>
                  <a:gd name="T0" fmla="*/ 0 w 528"/>
                  <a:gd name="T1" fmla="*/ 120 h 264"/>
                  <a:gd name="T2" fmla="*/ 144 w 528"/>
                  <a:gd name="T3" fmla="*/ 24 h 264"/>
                  <a:gd name="T4" fmla="*/ 528 w 528"/>
                  <a:gd name="T5" fmla="*/ 264 h 264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64"/>
                  <a:gd name="T11" fmla="*/ 528 w 528"/>
                  <a:gd name="T12" fmla="*/ 264 h 2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64">
                    <a:moveTo>
                      <a:pt x="0" y="120"/>
                    </a:moveTo>
                    <a:cubicBezTo>
                      <a:pt x="28" y="60"/>
                      <a:pt x="56" y="0"/>
                      <a:pt x="144" y="24"/>
                    </a:cubicBezTo>
                    <a:cubicBezTo>
                      <a:pt x="232" y="48"/>
                      <a:pt x="380" y="156"/>
                      <a:pt x="528" y="264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9" name="Line 133"/>
              <p:cNvSpPr>
                <a:spLocks noChangeShapeType="1"/>
              </p:cNvSpPr>
              <p:nvPr/>
            </p:nvSpPr>
            <p:spPr bwMode="auto">
              <a:xfrm>
                <a:off x="1846" y="3512"/>
                <a:ext cx="384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40" name="Text Box 145"/>
              <p:cNvSpPr txBox="1">
                <a:spLocks noChangeArrowheads="1"/>
              </p:cNvSpPr>
              <p:nvPr/>
            </p:nvSpPr>
            <p:spPr bwMode="auto">
              <a:xfrm>
                <a:off x="2214" y="3390"/>
                <a:ext cx="8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lone</a:t>
                </a:r>
                <a:r>
                  <a:rPr lang="en-US" sz="2000">
                    <a:latin typeface="Calibri" charset="0"/>
                  </a:rPr>
                  <a:t> </a:t>
                </a:r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pairs</a:t>
                </a:r>
              </a:p>
            </p:txBody>
          </p:sp>
        </p:grpSp>
        <p:grpSp>
          <p:nvGrpSpPr>
            <p:cNvPr id="47131" name="Group 147"/>
            <p:cNvGrpSpPr>
              <a:grpSpLocks/>
            </p:cNvGrpSpPr>
            <p:nvPr/>
          </p:nvGrpSpPr>
          <p:grpSpPr bwMode="auto">
            <a:xfrm>
              <a:off x="102" y="3344"/>
              <a:ext cx="1296" cy="640"/>
              <a:chOff x="102" y="3200"/>
              <a:chExt cx="1296" cy="640"/>
            </a:xfrm>
          </p:grpSpPr>
          <p:grpSp>
            <p:nvGrpSpPr>
              <p:cNvPr id="47132" name="Group 139"/>
              <p:cNvGrpSpPr>
                <a:grpSpLocks/>
              </p:cNvGrpSpPr>
              <p:nvPr/>
            </p:nvGrpSpPr>
            <p:grpSpPr bwMode="auto">
              <a:xfrm flipH="1">
                <a:off x="870" y="3200"/>
                <a:ext cx="528" cy="640"/>
                <a:chOff x="4416" y="2904"/>
                <a:chExt cx="528" cy="640"/>
              </a:xfrm>
            </p:grpSpPr>
            <p:sp>
              <p:nvSpPr>
                <p:cNvPr id="47134" name="Freeform 140"/>
                <p:cNvSpPr>
                  <a:spLocks/>
                </p:cNvSpPr>
                <p:nvPr/>
              </p:nvSpPr>
              <p:spPr bwMode="auto">
                <a:xfrm>
                  <a:off x="4416" y="2904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35" name="Freeform 141"/>
                <p:cNvSpPr>
                  <a:spLocks/>
                </p:cNvSpPr>
                <p:nvPr/>
              </p:nvSpPr>
              <p:spPr bwMode="auto">
                <a:xfrm flipV="1">
                  <a:off x="4416" y="3280"/>
                  <a:ext cx="528" cy="264"/>
                </a:xfrm>
                <a:custGeom>
                  <a:avLst/>
                  <a:gdLst>
                    <a:gd name="T0" fmla="*/ 0 w 528"/>
                    <a:gd name="T1" fmla="*/ 120 h 264"/>
                    <a:gd name="T2" fmla="*/ 144 w 528"/>
                    <a:gd name="T3" fmla="*/ 24 h 264"/>
                    <a:gd name="T4" fmla="*/ 528 w 528"/>
                    <a:gd name="T5" fmla="*/ 264 h 264"/>
                    <a:gd name="T6" fmla="*/ 0 60000 65536"/>
                    <a:gd name="T7" fmla="*/ 0 60000 65536"/>
                    <a:gd name="T8" fmla="*/ 0 60000 65536"/>
                    <a:gd name="T9" fmla="*/ 0 w 528"/>
                    <a:gd name="T10" fmla="*/ 0 h 264"/>
                    <a:gd name="T11" fmla="*/ 528 w 528"/>
                    <a:gd name="T12" fmla="*/ 264 h 2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28" h="264">
                      <a:moveTo>
                        <a:pt x="0" y="120"/>
                      </a:moveTo>
                      <a:cubicBezTo>
                        <a:pt x="28" y="60"/>
                        <a:pt x="56" y="0"/>
                        <a:pt x="144" y="24"/>
                      </a:cubicBezTo>
                      <a:cubicBezTo>
                        <a:pt x="232" y="48"/>
                        <a:pt x="380" y="156"/>
                        <a:pt x="528" y="264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36" name="Line 142"/>
                <p:cNvSpPr>
                  <a:spLocks noChangeShapeType="1"/>
                </p:cNvSpPr>
                <p:nvPr/>
              </p:nvSpPr>
              <p:spPr bwMode="auto">
                <a:xfrm>
                  <a:off x="4560" y="3216"/>
                  <a:ext cx="384" cy="0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 type="triangle" w="med" len="med"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7133" name="Text Box 146"/>
              <p:cNvSpPr txBox="1">
                <a:spLocks noChangeArrowheads="1"/>
              </p:cNvSpPr>
              <p:nvPr/>
            </p:nvSpPr>
            <p:spPr bwMode="auto">
              <a:xfrm>
                <a:off x="102" y="3392"/>
                <a:ext cx="8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lone</a:t>
                </a:r>
                <a:r>
                  <a:rPr lang="en-US" sz="2000">
                    <a:latin typeface="Calibri" charset="0"/>
                  </a:rPr>
                  <a:t> </a:t>
                </a:r>
                <a:r>
                  <a:rPr lang="en-US" sz="2000">
                    <a:solidFill>
                      <a:srgbClr val="FF0000"/>
                    </a:solidFill>
                    <a:latin typeface="Calibri" charset="0"/>
                  </a:rPr>
                  <a:t>pairs</a:t>
                </a:r>
              </a:p>
            </p:txBody>
          </p:sp>
        </p:grpSp>
      </p:grpSp>
      <p:grpSp>
        <p:nvGrpSpPr>
          <p:cNvPr id="65651" name="Group 154"/>
          <p:cNvGrpSpPr>
            <a:grpSpLocks/>
          </p:cNvGrpSpPr>
          <p:nvPr/>
        </p:nvGrpSpPr>
        <p:grpSpPr bwMode="auto">
          <a:xfrm>
            <a:off x="1181100" y="4648200"/>
            <a:ext cx="2500313" cy="1371600"/>
            <a:chOff x="744" y="2928"/>
            <a:chExt cx="1575" cy="864"/>
          </a:xfrm>
        </p:grpSpPr>
        <p:sp>
          <p:nvSpPr>
            <p:cNvPr id="47125" name="Oval 151"/>
            <p:cNvSpPr>
              <a:spLocks noChangeArrowheads="1"/>
            </p:cNvSpPr>
            <p:nvPr/>
          </p:nvSpPr>
          <p:spPr bwMode="auto">
            <a:xfrm>
              <a:off x="1472" y="3504"/>
              <a:ext cx="96" cy="288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47126" name="Text Box 152"/>
            <p:cNvSpPr txBox="1">
              <a:spLocks noChangeArrowheads="1"/>
            </p:cNvSpPr>
            <p:nvPr/>
          </p:nvSpPr>
          <p:spPr bwMode="auto">
            <a:xfrm>
              <a:off x="744" y="2928"/>
              <a:ext cx="157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000">
                  <a:solidFill>
                    <a:srgbClr val="FF0000"/>
                  </a:solidFill>
                  <a:latin typeface="Calibri" charset="0"/>
                </a:rPr>
                <a:t>single covalent bond</a:t>
              </a:r>
            </a:p>
          </p:txBody>
        </p:sp>
        <p:sp>
          <p:nvSpPr>
            <p:cNvPr id="47127" name="Line 153"/>
            <p:cNvSpPr>
              <a:spLocks noChangeShapeType="1"/>
            </p:cNvSpPr>
            <p:nvPr/>
          </p:nvSpPr>
          <p:spPr bwMode="auto">
            <a:xfrm>
              <a:off x="1520" y="3168"/>
              <a:ext cx="0" cy="28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652" name="Group 157"/>
          <p:cNvGrpSpPr>
            <a:grpSpLocks/>
          </p:cNvGrpSpPr>
          <p:nvPr/>
        </p:nvGrpSpPr>
        <p:grpSpPr bwMode="auto">
          <a:xfrm>
            <a:off x="5283200" y="4876800"/>
            <a:ext cx="2500313" cy="854075"/>
            <a:chOff x="3328" y="3072"/>
            <a:chExt cx="1575" cy="538"/>
          </a:xfrm>
        </p:grpSpPr>
        <p:sp>
          <p:nvSpPr>
            <p:cNvPr id="47123" name="Text Box 155"/>
            <p:cNvSpPr txBox="1">
              <a:spLocks noChangeArrowheads="1"/>
            </p:cNvSpPr>
            <p:nvPr/>
          </p:nvSpPr>
          <p:spPr bwMode="auto">
            <a:xfrm>
              <a:off x="3328" y="3360"/>
              <a:ext cx="157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000">
                  <a:solidFill>
                    <a:srgbClr val="FF0000"/>
                  </a:solidFill>
                  <a:latin typeface="Calibri" charset="0"/>
                </a:rPr>
                <a:t>single covalent bond</a:t>
              </a:r>
            </a:p>
          </p:txBody>
        </p:sp>
        <p:sp>
          <p:nvSpPr>
            <p:cNvPr id="47124" name="Line 156"/>
            <p:cNvSpPr>
              <a:spLocks noChangeShapeType="1"/>
            </p:cNvSpPr>
            <p:nvPr/>
          </p:nvSpPr>
          <p:spPr bwMode="auto">
            <a:xfrm flipV="1">
              <a:off x="4112" y="3072"/>
              <a:ext cx="0" cy="336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77" grpId="0" animBg="1"/>
      <p:bldP spid="6566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31800" y="990600"/>
            <a:ext cx="83058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 dirty="0">
                <a:latin typeface="Calibri" charset="0"/>
              </a:rPr>
              <a:t>Draw skeletal structure of compound showing what atoms are bonded to each other.  Put least electronegative element in the center.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 dirty="0">
                <a:latin typeface="Calibri" charset="0"/>
              </a:rPr>
              <a:t>Count total number of valence e</a:t>
            </a:r>
            <a:r>
              <a:rPr lang="en-US" sz="2800" baseline="30000" dirty="0">
                <a:latin typeface="Calibri" charset="0"/>
              </a:rPr>
              <a:t>-</a:t>
            </a:r>
            <a:r>
              <a:rPr lang="en-US" sz="2800" dirty="0">
                <a:latin typeface="Calibri" charset="0"/>
              </a:rPr>
              <a:t>.  Add 1 for each negative charge.  Subtract 1 for each positive charge.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 dirty="0">
                <a:latin typeface="Calibri" charset="0"/>
              </a:rPr>
              <a:t>Complete octets for as many atoms as possible, starting with the outer atoms.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 dirty="0">
                <a:latin typeface="Calibri" charset="0"/>
              </a:rPr>
              <a:t>If all octets are not filled, create double or triple bonds within the structure (with C, S, P, O or N)</a:t>
            </a: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2570163" y="217488"/>
            <a:ext cx="4022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 dirty="0">
                <a:latin typeface="Calibri" charset="0"/>
              </a:rPr>
              <a:t>Writing Lewis Structures</a:t>
            </a: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charset="0"/>
              </a:rPr>
              <a:t>9.6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ha56011_ma09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495800"/>
            <a:ext cx="3810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1044575" y="304800"/>
            <a:ext cx="7294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accent2"/>
                </a:solidFill>
                <a:latin typeface="Calibri" charset="0"/>
              </a:rPr>
              <a:t>Write the Lewis structure of nitrogen trifluoride (NF</a:t>
            </a:r>
            <a:r>
              <a:rPr lang="en-US" baseline="-25000">
                <a:solidFill>
                  <a:schemeClr val="accent2"/>
                </a:solidFill>
                <a:latin typeface="Calibri" charset="0"/>
              </a:rPr>
              <a:t>3</a:t>
            </a:r>
            <a:r>
              <a:rPr lang="en-US">
                <a:solidFill>
                  <a:schemeClr val="accent2"/>
                </a:solidFill>
                <a:latin typeface="Calibri" charset="0"/>
              </a:rPr>
              <a:t>).</a:t>
            </a:r>
          </a:p>
        </p:txBody>
      </p:sp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1077913" y="4699000"/>
            <a:ext cx="1970087" cy="1270000"/>
            <a:chOff x="679" y="2960"/>
            <a:chExt cx="1241" cy="800"/>
          </a:xfrm>
        </p:grpSpPr>
        <p:sp>
          <p:nvSpPr>
            <p:cNvPr id="49197" name="Text Box 7"/>
            <p:cNvSpPr txBox="1">
              <a:spLocks noChangeArrowheads="1"/>
            </p:cNvSpPr>
            <p:nvPr/>
          </p:nvSpPr>
          <p:spPr bwMode="auto">
            <a:xfrm>
              <a:off x="679" y="2960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  <p:sp>
          <p:nvSpPr>
            <p:cNvPr id="49198" name="Text Box 8"/>
            <p:cNvSpPr txBox="1">
              <a:spLocks noChangeArrowheads="1"/>
            </p:cNvSpPr>
            <p:nvPr/>
          </p:nvSpPr>
          <p:spPr bwMode="auto">
            <a:xfrm>
              <a:off x="1166" y="296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N</a:t>
              </a:r>
            </a:p>
          </p:txBody>
        </p:sp>
        <p:sp>
          <p:nvSpPr>
            <p:cNvPr id="49199" name="Text Box 9"/>
            <p:cNvSpPr txBox="1">
              <a:spLocks noChangeArrowheads="1"/>
            </p:cNvSpPr>
            <p:nvPr/>
          </p:nvSpPr>
          <p:spPr bwMode="auto">
            <a:xfrm>
              <a:off x="1687" y="2960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  <p:sp>
          <p:nvSpPr>
            <p:cNvPr id="49200" name="Text Box 10"/>
            <p:cNvSpPr txBox="1">
              <a:spLocks noChangeArrowheads="1"/>
            </p:cNvSpPr>
            <p:nvPr/>
          </p:nvSpPr>
          <p:spPr bwMode="auto">
            <a:xfrm>
              <a:off x="1176" y="3472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>
                  <a:latin typeface="Calibri" charset="0"/>
                </a:rPr>
                <a:t>F</a:t>
              </a:r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1401763" y="4926013"/>
            <a:ext cx="1295400" cy="622300"/>
            <a:chOff x="883" y="3103"/>
            <a:chExt cx="816" cy="392"/>
          </a:xfrm>
        </p:grpSpPr>
        <p:sp>
          <p:nvSpPr>
            <p:cNvPr id="49194" name="Line 11"/>
            <p:cNvSpPr>
              <a:spLocks noChangeShapeType="1"/>
            </p:cNvSpPr>
            <p:nvPr/>
          </p:nvSpPr>
          <p:spPr bwMode="auto">
            <a:xfrm>
              <a:off x="883" y="3103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95" name="Line 12"/>
            <p:cNvSpPr>
              <a:spLocks noChangeShapeType="1"/>
            </p:cNvSpPr>
            <p:nvPr/>
          </p:nvSpPr>
          <p:spPr bwMode="auto">
            <a:xfrm>
              <a:off x="1411" y="3103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96" name="Line 13"/>
            <p:cNvSpPr>
              <a:spLocks noChangeShapeType="1"/>
            </p:cNvSpPr>
            <p:nvPr/>
          </p:nvSpPr>
          <p:spPr bwMode="auto">
            <a:xfrm rot="-5400000">
              <a:off x="1139" y="3351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1066800" y="4673600"/>
            <a:ext cx="1981200" cy="1295400"/>
            <a:chOff x="672" y="2944"/>
            <a:chExt cx="1248" cy="816"/>
          </a:xfrm>
        </p:grpSpPr>
        <p:grpSp>
          <p:nvGrpSpPr>
            <p:cNvPr id="49164" name="Group 17"/>
            <p:cNvGrpSpPr>
              <a:grpSpLocks/>
            </p:cNvGrpSpPr>
            <p:nvPr/>
          </p:nvGrpSpPr>
          <p:grpSpPr bwMode="auto">
            <a:xfrm rot="5400000">
              <a:off x="1784" y="2896"/>
              <a:ext cx="48" cy="144"/>
              <a:chOff x="1440" y="2400"/>
              <a:chExt cx="48" cy="144"/>
            </a:xfrm>
          </p:grpSpPr>
          <p:sp>
            <p:nvSpPr>
              <p:cNvPr id="49192" name="Oval 18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93" name="Oval 19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65" name="Group 20"/>
            <p:cNvGrpSpPr>
              <a:grpSpLocks/>
            </p:cNvGrpSpPr>
            <p:nvPr/>
          </p:nvGrpSpPr>
          <p:grpSpPr bwMode="auto">
            <a:xfrm rot="10800000">
              <a:off x="1872" y="3040"/>
              <a:ext cx="48" cy="144"/>
              <a:chOff x="1440" y="2400"/>
              <a:chExt cx="48" cy="144"/>
            </a:xfrm>
          </p:grpSpPr>
          <p:sp>
            <p:nvSpPr>
              <p:cNvPr id="49190" name="Oval 21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91" name="Oval 22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66" name="Group 23"/>
            <p:cNvGrpSpPr>
              <a:grpSpLocks/>
            </p:cNvGrpSpPr>
            <p:nvPr/>
          </p:nvGrpSpPr>
          <p:grpSpPr bwMode="auto">
            <a:xfrm rot="5400000">
              <a:off x="1784" y="3160"/>
              <a:ext cx="48" cy="144"/>
              <a:chOff x="1440" y="2400"/>
              <a:chExt cx="48" cy="144"/>
            </a:xfrm>
          </p:grpSpPr>
          <p:sp>
            <p:nvSpPr>
              <p:cNvPr id="49188" name="Oval 24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89" name="Oval 25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67" name="Group 26"/>
            <p:cNvGrpSpPr>
              <a:grpSpLocks/>
            </p:cNvGrpSpPr>
            <p:nvPr/>
          </p:nvGrpSpPr>
          <p:grpSpPr bwMode="auto">
            <a:xfrm rot="5400000">
              <a:off x="1248" y="3664"/>
              <a:ext cx="48" cy="144"/>
              <a:chOff x="1440" y="2400"/>
              <a:chExt cx="48" cy="144"/>
            </a:xfrm>
          </p:grpSpPr>
          <p:sp>
            <p:nvSpPr>
              <p:cNvPr id="49186" name="Oval 27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87" name="Oval 28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68" name="Group 29"/>
            <p:cNvGrpSpPr>
              <a:grpSpLocks/>
            </p:cNvGrpSpPr>
            <p:nvPr/>
          </p:nvGrpSpPr>
          <p:grpSpPr bwMode="auto">
            <a:xfrm rot="5400000">
              <a:off x="1272" y="2896"/>
              <a:ext cx="48" cy="144"/>
              <a:chOff x="1440" y="2400"/>
              <a:chExt cx="48" cy="144"/>
            </a:xfrm>
          </p:grpSpPr>
          <p:sp>
            <p:nvSpPr>
              <p:cNvPr id="49184" name="Oval 30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85" name="Oval 31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69" name="Group 32"/>
            <p:cNvGrpSpPr>
              <a:grpSpLocks/>
            </p:cNvGrpSpPr>
            <p:nvPr/>
          </p:nvGrpSpPr>
          <p:grpSpPr bwMode="auto">
            <a:xfrm>
              <a:off x="1128" y="3544"/>
              <a:ext cx="48" cy="144"/>
              <a:chOff x="1440" y="2400"/>
              <a:chExt cx="48" cy="144"/>
            </a:xfrm>
          </p:grpSpPr>
          <p:sp>
            <p:nvSpPr>
              <p:cNvPr id="49182" name="Oval 33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83" name="Oval 34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70" name="Group 35"/>
            <p:cNvGrpSpPr>
              <a:grpSpLocks/>
            </p:cNvGrpSpPr>
            <p:nvPr/>
          </p:nvGrpSpPr>
          <p:grpSpPr bwMode="auto">
            <a:xfrm>
              <a:off x="1368" y="3544"/>
              <a:ext cx="48" cy="144"/>
              <a:chOff x="1440" y="2400"/>
              <a:chExt cx="48" cy="144"/>
            </a:xfrm>
          </p:grpSpPr>
          <p:sp>
            <p:nvSpPr>
              <p:cNvPr id="49180" name="Oval 36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81" name="Oval 37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71" name="Group 38"/>
            <p:cNvGrpSpPr>
              <a:grpSpLocks/>
            </p:cNvGrpSpPr>
            <p:nvPr/>
          </p:nvGrpSpPr>
          <p:grpSpPr bwMode="auto">
            <a:xfrm rot="16200000" flipH="1">
              <a:off x="760" y="2896"/>
              <a:ext cx="48" cy="144"/>
              <a:chOff x="1440" y="2400"/>
              <a:chExt cx="48" cy="144"/>
            </a:xfrm>
          </p:grpSpPr>
          <p:sp>
            <p:nvSpPr>
              <p:cNvPr id="49178" name="Oval 39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79" name="Oval 40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72" name="Group 41"/>
            <p:cNvGrpSpPr>
              <a:grpSpLocks/>
            </p:cNvGrpSpPr>
            <p:nvPr/>
          </p:nvGrpSpPr>
          <p:grpSpPr bwMode="auto">
            <a:xfrm rot="10800000" flipH="1">
              <a:off x="672" y="3040"/>
              <a:ext cx="48" cy="144"/>
              <a:chOff x="1440" y="2400"/>
              <a:chExt cx="48" cy="144"/>
            </a:xfrm>
          </p:grpSpPr>
          <p:sp>
            <p:nvSpPr>
              <p:cNvPr id="49176" name="Oval 42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77" name="Oval 43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49173" name="Group 44"/>
            <p:cNvGrpSpPr>
              <a:grpSpLocks/>
            </p:cNvGrpSpPr>
            <p:nvPr/>
          </p:nvGrpSpPr>
          <p:grpSpPr bwMode="auto">
            <a:xfrm rot="16200000" flipH="1">
              <a:off x="760" y="3160"/>
              <a:ext cx="48" cy="144"/>
              <a:chOff x="1440" y="2400"/>
              <a:chExt cx="48" cy="144"/>
            </a:xfrm>
          </p:grpSpPr>
          <p:sp>
            <p:nvSpPr>
              <p:cNvPr id="49174" name="Oval 45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  <p:sp>
            <p:nvSpPr>
              <p:cNvPr id="49175" name="Oval 46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>
                  <a:latin typeface="Calibri" charset="0"/>
                </a:endParaRPr>
              </a:p>
            </p:txBody>
          </p:sp>
        </p:grpSp>
      </p:grpSp>
      <p:sp>
        <p:nvSpPr>
          <p:cNvPr id="67632" name="Oval 48"/>
          <p:cNvSpPr>
            <a:spLocks noChangeArrowheads="1"/>
          </p:cNvSpPr>
          <p:nvPr/>
        </p:nvSpPr>
        <p:spPr bwMode="auto">
          <a:xfrm>
            <a:off x="2552700" y="4597400"/>
            <a:ext cx="6858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Calibri" charset="0"/>
            </a:endParaRPr>
          </a:p>
        </p:txBody>
      </p:sp>
      <p:sp>
        <p:nvSpPr>
          <p:cNvPr id="67633" name="Oval 49"/>
          <p:cNvSpPr>
            <a:spLocks noChangeArrowheads="1"/>
          </p:cNvSpPr>
          <p:nvPr/>
        </p:nvSpPr>
        <p:spPr bwMode="auto">
          <a:xfrm>
            <a:off x="1689100" y="5410200"/>
            <a:ext cx="6858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Calibri" charset="0"/>
            </a:endParaRPr>
          </a:p>
        </p:txBody>
      </p:sp>
      <p:sp>
        <p:nvSpPr>
          <p:cNvPr id="67634" name="Oval 50"/>
          <p:cNvSpPr>
            <a:spLocks noChangeArrowheads="1"/>
          </p:cNvSpPr>
          <p:nvPr/>
        </p:nvSpPr>
        <p:spPr bwMode="auto">
          <a:xfrm>
            <a:off x="863600" y="4584700"/>
            <a:ext cx="6858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Calibri" charset="0"/>
            </a:endParaRPr>
          </a:p>
        </p:txBody>
      </p:sp>
      <p:sp>
        <p:nvSpPr>
          <p:cNvPr id="67635" name="Oval 51"/>
          <p:cNvSpPr>
            <a:spLocks noChangeArrowheads="1"/>
          </p:cNvSpPr>
          <p:nvPr/>
        </p:nvSpPr>
        <p:spPr bwMode="auto">
          <a:xfrm>
            <a:off x="1714500" y="4584700"/>
            <a:ext cx="6858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Calibri" charset="0"/>
            </a:endParaRPr>
          </a:p>
        </p:txBody>
      </p:sp>
      <p:sp>
        <p:nvSpPr>
          <p:cNvPr id="49163" name="Text Box 58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charset="0"/>
              </a:rPr>
              <a:t>9.6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32" grpId="0" animBg="1"/>
      <p:bldP spid="67633" grpId="0" animBg="1"/>
      <p:bldP spid="67634" grpId="0" animBg="1"/>
      <p:bldP spid="676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1044575" y="304800"/>
            <a:ext cx="744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accent2"/>
                </a:solidFill>
                <a:latin typeface="Calibri" charset="0"/>
              </a:rPr>
              <a:t>Write the Lewis structure of the carbonate ion (CO</a:t>
            </a:r>
            <a:r>
              <a:rPr lang="en-US" baseline="-25000">
                <a:solidFill>
                  <a:schemeClr val="accent2"/>
                </a:solidFill>
                <a:latin typeface="Calibri" charset="0"/>
              </a:rPr>
              <a:t>3</a:t>
            </a:r>
            <a:r>
              <a:rPr lang="en-US" baseline="30000">
                <a:solidFill>
                  <a:schemeClr val="accent2"/>
                </a:solidFill>
                <a:latin typeface="Calibri" charset="0"/>
              </a:rPr>
              <a:t>2-</a:t>
            </a:r>
            <a:r>
              <a:rPr lang="en-US">
                <a:solidFill>
                  <a:schemeClr val="accent2"/>
                </a:solidFill>
                <a:latin typeface="Calibri" charset="0"/>
              </a:rPr>
              <a:t>).</a:t>
            </a:r>
          </a:p>
        </p:txBody>
      </p:sp>
      <p:sp>
        <p:nvSpPr>
          <p:cNvPr id="50179" name="Text Box 56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libri" charset="0"/>
              </a:rPr>
              <a:t>9.6</a:t>
            </a: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3810000" y="4800600"/>
            <a:ext cx="3124200" cy="1346200"/>
            <a:chOff x="2400" y="3024"/>
            <a:chExt cx="1968" cy="848"/>
          </a:xfrm>
        </p:grpSpPr>
        <p:sp>
          <p:nvSpPr>
            <p:cNvPr id="50185" name="Text Box 62"/>
            <p:cNvSpPr txBox="1">
              <a:spLocks noChangeArrowheads="1"/>
            </p:cNvSpPr>
            <p:nvPr/>
          </p:nvSpPr>
          <p:spPr bwMode="auto">
            <a:xfrm>
              <a:off x="2400" y="3024"/>
              <a:ext cx="192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Calibri" charset="0"/>
                </a:rPr>
                <a:t>2 single bonds (2x2) =   4</a:t>
              </a:r>
            </a:p>
          </p:txBody>
        </p:sp>
        <p:sp>
          <p:nvSpPr>
            <p:cNvPr id="50186" name="Text Box 63"/>
            <p:cNvSpPr txBox="1">
              <a:spLocks noChangeArrowheads="1"/>
            </p:cNvSpPr>
            <p:nvPr/>
          </p:nvSpPr>
          <p:spPr bwMode="auto">
            <a:xfrm>
              <a:off x="2832" y="3224"/>
              <a:ext cx="15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Calibri" charset="0"/>
                </a:rPr>
                <a:t>1 double bond =   4</a:t>
              </a:r>
            </a:p>
          </p:txBody>
        </p:sp>
        <p:grpSp>
          <p:nvGrpSpPr>
            <p:cNvPr id="50187" name="Group 67"/>
            <p:cNvGrpSpPr>
              <a:grpSpLocks/>
            </p:cNvGrpSpPr>
            <p:nvPr/>
          </p:nvGrpSpPr>
          <p:grpSpPr bwMode="auto">
            <a:xfrm>
              <a:off x="2448" y="3423"/>
              <a:ext cx="1870" cy="250"/>
              <a:chOff x="2448" y="3398"/>
              <a:chExt cx="1870" cy="250"/>
            </a:xfrm>
          </p:grpSpPr>
          <p:sp>
            <p:nvSpPr>
              <p:cNvPr id="50189" name="Text Box 64"/>
              <p:cNvSpPr txBox="1">
                <a:spLocks noChangeArrowheads="1"/>
              </p:cNvSpPr>
              <p:nvPr/>
            </p:nvSpPr>
            <p:spPr bwMode="auto">
              <a:xfrm>
                <a:off x="2608" y="3398"/>
                <a:ext cx="17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>
                    <a:latin typeface="Calibri" charset="0"/>
                  </a:rPr>
                  <a:t>8 lone pairs (8x2) = 16</a:t>
                </a:r>
              </a:p>
            </p:txBody>
          </p:sp>
          <p:sp>
            <p:nvSpPr>
              <p:cNvPr id="50190" name="Line 65"/>
              <p:cNvSpPr>
                <a:spLocks noChangeShapeType="1"/>
              </p:cNvSpPr>
              <p:nvPr/>
            </p:nvSpPr>
            <p:spPr bwMode="auto">
              <a:xfrm>
                <a:off x="2448" y="3616"/>
                <a:ext cx="182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0188" name="Text Box 66"/>
            <p:cNvSpPr txBox="1">
              <a:spLocks noChangeArrowheads="1"/>
            </p:cNvSpPr>
            <p:nvPr/>
          </p:nvSpPr>
          <p:spPr bwMode="auto">
            <a:xfrm>
              <a:off x="3489" y="3622"/>
              <a:ext cx="8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000">
                  <a:solidFill>
                    <a:srgbClr val="FF0000"/>
                  </a:solidFill>
                  <a:latin typeface="Calibri" charset="0"/>
                </a:rPr>
                <a:t>Total = 24</a:t>
              </a:r>
            </a:p>
          </p:txBody>
        </p:sp>
      </p:grpSp>
      <p:grpSp>
        <p:nvGrpSpPr>
          <p:cNvPr id="50181" name="Group 73"/>
          <p:cNvGrpSpPr>
            <a:grpSpLocks/>
          </p:cNvGrpSpPr>
          <p:nvPr/>
        </p:nvGrpSpPr>
        <p:grpSpPr bwMode="auto">
          <a:xfrm>
            <a:off x="7162800" y="4622800"/>
            <a:ext cx="1790700" cy="1625600"/>
            <a:chOff x="4512" y="2912"/>
            <a:chExt cx="1128" cy="1024"/>
          </a:xfrm>
        </p:grpSpPr>
        <p:pic>
          <p:nvPicPr>
            <p:cNvPr id="50182" name="Picture 69" descr="09_tap345b"/>
            <p:cNvPicPr>
              <a:picLocks noChangeAspect="1" noChangeArrowheads="1"/>
            </p:cNvPicPr>
            <p:nvPr/>
          </p:nvPicPr>
          <p:blipFill>
            <a:blip r:embed="rId2"/>
            <a:srcRect l="9688" t="2499" r="8749"/>
            <a:stretch>
              <a:fillRect/>
            </a:stretch>
          </p:blipFill>
          <p:spPr bwMode="auto">
            <a:xfrm>
              <a:off x="4536" y="2912"/>
              <a:ext cx="1104" cy="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3" name="Rectangle 70"/>
            <p:cNvSpPr>
              <a:spLocks noChangeArrowheads="1"/>
            </p:cNvSpPr>
            <p:nvPr/>
          </p:nvSpPr>
          <p:spPr bwMode="auto">
            <a:xfrm>
              <a:off x="4992" y="3792"/>
              <a:ext cx="192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  <p:sp>
          <p:nvSpPr>
            <p:cNvPr id="50184" name="Rectangle 72"/>
            <p:cNvSpPr>
              <a:spLocks noChangeArrowheads="1"/>
            </p:cNvSpPr>
            <p:nvPr/>
          </p:nvSpPr>
          <p:spPr bwMode="auto">
            <a:xfrm>
              <a:off x="4512" y="3200"/>
              <a:ext cx="336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latin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68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/>
              <a:t>A </a:t>
            </a:r>
            <a:r>
              <a:rPr lang="en-US" b="1" i="1" dirty="0"/>
              <a:t>resonance structure</a:t>
            </a:r>
            <a:r>
              <a:rPr lang="en-US" dirty="0"/>
              <a:t> is one of two or more Lewis structures for a single molecule that cannot be represented accurately by only one Lewis structure.</a:t>
            </a:r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1800225" y="1866900"/>
            <a:ext cx="2085975" cy="762000"/>
            <a:chOff x="902" y="1176"/>
            <a:chExt cx="1314" cy="480"/>
          </a:xfrm>
        </p:grpSpPr>
        <p:sp>
          <p:nvSpPr>
            <p:cNvPr id="6295" name="Text Box 3"/>
            <p:cNvSpPr txBox="1">
              <a:spLocks noChangeArrowheads="1"/>
            </p:cNvSpPr>
            <p:nvPr/>
          </p:nvSpPr>
          <p:spPr bwMode="auto">
            <a:xfrm>
              <a:off x="902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96" name="Text Box 4"/>
            <p:cNvSpPr txBox="1">
              <a:spLocks noChangeArrowheads="1"/>
            </p:cNvSpPr>
            <p:nvPr/>
          </p:nvSpPr>
          <p:spPr bwMode="auto">
            <a:xfrm>
              <a:off x="1367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97" name="Text Box 5"/>
            <p:cNvSpPr txBox="1">
              <a:spLocks noChangeArrowheads="1"/>
            </p:cNvSpPr>
            <p:nvPr/>
          </p:nvSpPr>
          <p:spPr bwMode="auto">
            <a:xfrm>
              <a:off x="1832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98" name="Line 6"/>
            <p:cNvSpPr>
              <a:spLocks noChangeShapeType="1"/>
            </p:cNvSpPr>
            <p:nvPr/>
          </p:nvSpPr>
          <p:spPr bwMode="auto">
            <a:xfrm>
              <a:off x="1152" y="148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99" name="Line 7"/>
            <p:cNvSpPr>
              <a:spLocks noChangeShapeType="1"/>
            </p:cNvSpPr>
            <p:nvPr/>
          </p:nvSpPr>
          <p:spPr bwMode="auto">
            <a:xfrm>
              <a:off x="1152" y="153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00" name="Line 8"/>
            <p:cNvSpPr>
              <a:spLocks noChangeShapeType="1"/>
            </p:cNvSpPr>
            <p:nvPr/>
          </p:nvSpPr>
          <p:spPr bwMode="auto">
            <a:xfrm>
              <a:off x="1616" y="1512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 rot="5400000">
              <a:off x="1008" y="1320"/>
              <a:ext cx="48" cy="144"/>
              <a:chOff x="1440" y="2400"/>
              <a:chExt cx="48" cy="144"/>
            </a:xfrm>
          </p:grpSpPr>
          <p:sp>
            <p:nvSpPr>
              <p:cNvPr id="6319" name="Oval 17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20" name="Oval 18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2056" y="1432"/>
              <a:ext cx="48" cy="144"/>
              <a:chOff x="1440" y="2400"/>
              <a:chExt cx="48" cy="144"/>
            </a:xfrm>
          </p:grpSpPr>
          <p:sp>
            <p:nvSpPr>
              <p:cNvPr id="6317" name="Oval 20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18" name="Oval 21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5" name="Group 25"/>
            <p:cNvGrpSpPr>
              <a:grpSpLocks/>
            </p:cNvGrpSpPr>
            <p:nvPr/>
          </p:nvGrpSpPr>
          <p:grpSpPr bwMode="auto">
            <a:xfrm rot="5400000">
              <a:off x="1008" y="1544"/>
              <a:ext cx="48" cy="144"/>
              <a:chOff x="1440" y="2400"/>
              <a:chExt cx="48" cy="144"/>
            </a:xfrm>
          </p:grpSpPr>
          <p:sp>
            <p:nvSpPr>
              <p:cNvPr id="6315" name="Oval 26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16" name="Oval 27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" name="Group 28"/>
            <p:cNvGrpSpPr>
              <a:grpSpLocks/>
            </p:cNvGrpSpPr>
            <p:nvPr/>
          </p:nvGrpSpPr>
          <p:grpSpPr bwMode="auto">
            <a:xfrm rot="5400000">
              <a:off x="1480" y="1320"/>
              <a:ext cx="48" cy="144"/>
              <a:chOff x="1440" y="2400"/>
              <a:chExt cx="48" cy="144"/>
            </a:xfrm>
          </p:grpSpPr>
          <p:sp>
            <p:nvSpPr>
              <p:cNvPr id="6313" name="Oval 29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14" name="Oval 30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7" name="Group 31"/>
            <p:cNvGrpSpPr>
              <a:grpSpLocks/>
            </p:cNvGrpSpPr>
            <p:nvPr/>
          </p:nvGrpSpPr>
          <p:grpSpPr bwMode="auto">
            <a:xfrm rot="5400000">
              <a:off x="1944" y="1320"/>
              <a:ext cx="48" cy="144"/>
              <a:chOff x="1440" y="2400"/>
              <a:chExt cx="48" cy="144"/>
            </a:xfrm>
          </p:grpSpPr>
          <p:sp>
            <p:nvSpPr>
              <p:cNvPr id="6311" name="Oval 32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12" name="Oval 33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8" name="Group 34"/>
            <p:cNvGrpSpPr>
              <a:grpSpLocks/>
            </p:cNvGrpSpPr>
            <p:nvPr/>
          </p:nvGrpSpPr>
          <p:grpSpPr bwMode="auto">
            <a:xfrm rot="5400000">
              <a:off x="1944" y="1544"/>
              <a:ext cx="48" cy="144"/>
              <a:chOff x="1440" y="2400"/>
              <a:chExt cx="48" cy="144"/>
            </a:xfrm>
          </p:grpSpPr>
          <p:sp>
            <p:nvSpPr>
              <p:cNvPr id="6309" name="Oval 35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310" name="Oval 36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sp>
          <p:nvSpPr>
            <p:cNvPr id="6307" name="Text Box 37"/>
            <p:cNvSpPr txBox="1">
              <a:spLocks noChangeArrowheads="1"/>
            </p:cNvSpPr>
            <p:nvPr/>
          </p:nvSpPr>
          <p:spPr bwMode="auto">
            <a:xfrm>
              <a:off x="1520" y="1192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+</a:t>
              </a:r>
            </a:p>
          </p:txBody>
        </p:sp>
        <p:sp>
          <p:nvSpPr>
            <p:cNvPr id="6308" name="Text Box 48"/>
            <p:cNvSpPr txBox="1">
              <a:spLocks noChangeArrowheads="1"/>
            </p:cNvSpPr>
            <p:nvPr/>
          </p:nvSpPr>
          <p:spPr bwMode="auto">
            <a:xfrm>
              <a:off x="2036" y="1176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 flipH="1">
            <a:off x="5229225" y="1866900"/>
            <a:ext cx="2085975" cy="762000"/>
            <a:chOff x="902" y="1176"/>
            <a:chExt cx="1314" cy="480"/>
          </a:xfrm>
        </p:grpSpPr>
        <p:sp>
          <p:nvSpPr>
            <p:cNvPr id="6269" name="Text Box 51"/>
            <p:cNvSpPr txBox="1">
              <a:spLocks noChangeArrowheads="1"/>
            </p:cNvSpPr>
            <p:nvPr/>
          </p:nvSpPr>
          <p:spPr bwMode="auto">
            <a:xfrm>
              <a:off x="902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70" name="Text Box 52"/>
            <p:cNvSpPr txBox="1">
              <a:spLocks noChangeArrowheads="1"/>
            </p:cNvSpPr>
            <p:nvPr/>
          </p:nvSpPr>
          <p:spPr bwMode="auto">
            <a:xfrm>
              <a:off x="1367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71" name="Text Box 53"/>
            <p:cNvSpPr txBox="1">
              <a:spLocks noChangeArrowheads="1"/>
            </p:cNvSpPr>
            <p:nvPr/>
          </p:nvSpPr>
          <p:spPr bwMode="auto">
            <a:xfrm>
              <a:off x="1832" y="1368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6272" name="Line 54"/>
            <p:cNvSpPr>
              <a:spLocks noChangeShapeType="1"/>
            </p:cNvSpPr>
            <p:nvPr/>
          </p:nvSpPr>
          <p:spPr bwMode="auto">
            <a:xfrm>
              <a:off x="1152" y="148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73" name="Line 55"/>
            <p:cNvSpPr>
              <a:spLocks noChangeShapeType="1"/>
            </p:cNvSpPr>
            <p:nvPr/>
          </p:nvSpPr>
          <p:spPr bwMode="auto">
            <a:xfrm>
              <a:off x="1152" y="153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74" name="Line 56"/>
            <p:cNvSpPr>
              <a:spLocks noChangeShapeType="1"/>
            </p:cNvSpPr>
            <p:nvPr/>
          </p:nvSpPr>
          <p:spPr bwMode="auto">
            <a:xfrm>
              <a:off x="1616" y="1512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" name="Group 57"/>
            <p:cNvGrpSpPr>
              <a:grpSpLocks/>
            </p:cNvGrpSpPr>
            <p:nvPr/>
          </p:nvGrpSpPr>
          <p:grpSpPr bwMode="auto">
            <a:xfrm rot="5400000">
              <a:off x="1008" y="1320"/>
              <a:ext cx="48" cy="144"/>
              <a:chOff x="1440" y="2400"/>
              <a:chExt cx="48" cy="144"/>
            </a:xfrm>
          </p:grpSpPr>
          <p:sp>
            <p:nvSpPr>
              <p:cNvPr id="6293" name="Oval 58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94" name="Oval 59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1" name="Group 60"/>
            <p:cNvGrpSpPr>
              <a:grpSpLocks/>
            </p:cNvGrpSpPr>
            <p:nvPr/>
          </p:nvGrpSpPr>
          <p:grpSpPr bwMode="auto">
            <a:xfrm>
              <a:off x="2056" y="1432"/>
              <a:ext cx="48" cy="144"/>
              <a:chOff x="1440" y="2400"/>
              <a:chExt cx="48" cy="144"/>
            </a:xfrm>
          </p:grpSpPr>
          <p:sp>
            <p:nvSpPr>
              <p:cNvPr id="6291" name="Oval 61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92" name="Oval 62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2" name="Group 63"/>
            <p:cNvGrpSpPr>
              <a:grpSpLocks/>
            </p:cNvGrpSpPr>
            <p:nvPr/>
          </p:nvGrpSpPr>
          <p:grpSpPr bwMode="auto">
            <a:xfrm rot="5400000">
              <a:off x="1008" y="1544"/>
              <a:ext cx="48" cy="144"/>
              <a:chOff x="1440" y="2400"/>
              <a:chExt cx="48" cy="144"/>
            </a:xfrm>
          </p:grpSpPr>
          <p:sp>
            <p:nvSpPr>
              <p:cNvPr id="6289" name="Oval 64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90" name="Oval 65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3" name="Group 66"/>
            <p:cNvGrpSpPr>
              <a:grpSpLocks/>
            </p:cNvGrpSpPr>
            <p:nvPr/>
          </p:nvGrpSpPr>
          <p:grpSpPr bwMode="auto">
            <a:xfrm rot="5400000">
              <a:off x="1480" y="1320"/>
              <a:ext cx="48" cy="144"/>
              <a:chOff x="1440" y="2400"/>
              <a:chExt cx="48" cy="144"/>
            </a:xfrm>
          </p:grpSpPr>
          <p:sp>
            <p:nvSpPr>
              <p:cNvPr id="6287" name="Oval 67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88" name="Oval 68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4" name="Group 69"/>
            <p:cNvGrpSpPr>
              <a:grpSpLocks/>
            </p:cNvGrpSpPr>
            <p:nvPr/>
          </p:nvGrpSpPr>
          <p:grpSpPr bwMode="auto">
            <a:xfrm rot="5400000">
              <a:off x="1944" y="1320"/>
              <a:ext cx="48" cy="144"/>
              <a:chOff x="1440" y="2400"/>
              <a:chExt cx="48" cy="144"/>
            </a:xfrm>
          </p:grpSpPr>
          <p:sp>
            <p:nvSpPr>
              <p:cNvPr id="6285" name="Oval 70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86" name="Oval 71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5" name="Group 72"/>
            <p:cNvGrpSpPr>
              <a:grpSpLocks/>
            </p:cNvGrpSpPr>
            <p:nvPr/>
          </p:nvGrpSpPr>
          <p:grpSpPr bwMode="auto">
            <a:xfrm rot="5400000">
              <a:off x="1944" y="1544"/>
              <a:ext cx="48" cy="144"/>
              <a:chOff x="1440" y="2400"/>
              <a:chExt cx="48" cy="144"/>
            </a:xfrm>
          </p:grpSpPr>
          <p:sp>
            <p:nvSpPr>
              <p:cNvPr id="6283" name="Oval 73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284" name="Oval 74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sp>
          <p:nvSpPr>
            <p:cNvPr id="6281" name="Text Box 75"/>
            <p:cNvSpPr txBox="1">
              <a:spLocks noChangeArrowheads="1"/>
            </p:cNvSpPr>
            <p:nvPr/>
          </p:nvSpPr>
          <p:spPr bwMode="auto">
            <a:xfrm>
              <a:off x="1520" y="1192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+</a:t>
              </a:r>
            </a:p>
          </p:txBody>
        </p:sp>
        <p:sp>
          <p:nvSpPr>
            <p:cNvPr id="6282" name="Text Box 76"/>
            <p:cNvSpPr txBox="1">
              <a:spLocks noChangeArrowheads="1"/>
            </p:cNvSpPr>
            <p:nvPr/>
          </p:nvSpPr>
          <p:spPr bwMode="auto">
            <a:xfrm>
              <a:off x="2036" y="1176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</p:grpSp>
      <p:sp>
        <p:nvSpPr>
          <p:cNvPr id="73805" name="Line 77"/>
          <p:cNvSpPr>
            <a:spLocks noChangeShapeType="1"/>
          </p:cNvSpPr>
          <p:nvPr/>
        </p:nvSpPr>
        <p:spPr bwMode="auto">
          <a:xfrm>
            <a:off x="4089400" y="2362200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859" name="Line 131"/>
          <p:cNvSpPr>
            <a:spLocks noChangeShapeType="1"/>
          </p:cNvSpPr>
          <p:nvPr/>
        </p:nvSpPr>
        <p:spPr bwMode="auto">
          <a:xfrm>
            <a:off x="2476500" y="5943600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3930" name="Line 202"/>
          <p:cNvSpPr>
            <a:spLocks noChangeShapeType="1"/>
          </p:cNvSpPr>
          <p:nvPr/>
        </p:nvSpPr>
        <p:spPr bwMode="auto">
          <a:xfrm>
            <a:off x="5638800" y="5943600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211"/>
          <p:cNvGrpSpPr>
            <a:grpSpLocks/>
          </p:cNvGrpSpPr>
          <p:nvPr/>
        </p:nvGrpSpPr>
        <p:grpSpPr bwMode="auto">
          <a:xfrm>
            <a:off x="190500" y="5029200"/>
            <a:ext cx="2451100" cy="1473200"/>
            <a:chOff x="120" y="3168"/>
            <a:chExt cx="1544" cy="928"/>
          </a:xfrm>
        </p:grpSpPr>
        <p:grpSp>
          <p:nvGrpSpPr>
            <p:cNvPr id="17" name="Group 130"/>
            <p:cNvGrpSpPr>
              <a:grpSpLocks/>
            </p:cNvGrpSpPr>
            <p:nvPr/>
          </p:nvGrpSpPr>
          <p:grpSpPr bwMode="auto">
            <a:xfrm>
              <a:off x="240" y="3280"/>
              <a:ext cx="1288" cy="816"/>
              <a:chOff x="656" y="3280"/>
              <a:chExt cx="1288" cy="816"/>
            </a:xfrm>
          </p:grpSpPr>
          <p:grpSp>
            <p:nvGrpSpPr>
              <p:cNvPr id="18" name="Group 81"/>
              <p:cNvGrpSpPr>
                <a:grpSpLocks/>
              </p:cNvGrpSpPr>
              <p:nvPr/>
            </p:nvGrpSpPr>
            <p:grpSpPr bwMode="auto">
              <a:xfrm>
                <a:off x="663" y="3296"/>
                <a:ext cx="1273" cy="800"/>
                <a:chOff x="663" y="2960"/>
                <a:chExt cx="1273" cy="800"/>
              </a:xfrm>
            </p:grpSpPr>
            <p:sp>
              <p:nvSpPr>
                <p:cNvPr id="6265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663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266" name="Text Box 83"/>
                <p:cNvSpPr txBox="1">
                  <a:spLocks noChangeArrowheads="1"/>
                </p:cNvSpPr>
                <p:nvPr/>
              </p:nvSpPr>
              <p:spPr bwMode="auto">
                <a:xfrm>
                  <a:off x="1166" y="2960"/>
                  <a:ext cx="2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C</a:t>
                  </a:r>
                </a:p>
              </p:txBody>
            </p:sp>
            <p:sp>
              <p:nvSpPr>
                <p:cNvPr id="6267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1671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268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1160" y="3472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</p:grpSp>
          <p:sp>
            <p:nvSpPr>
              <p:cNvPr id="6237" name="Line 87"/>
              <p:cNvSpPr>
                <a:spLocks noChangeShapeType="1"/>
              </p:cNvSpPr>
              <p:nvPr/>
            </p:nvSpPr>
            <p:spPr bwMode="auto">
              <a:xfrm>
                <a:off x="883" y="3439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8" name="Line 88"/>
              <p:cNvSpPr>
                <a:spLocks noChangeShapeType="1"/>
              </p:cNvSpPr>
              <p:nvPr/>
            </p:nvSpPr>
            <p:spPr bwMode="auto">
              <a:xfrm>
                <a:off x="1411" y="3439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9" name="Line 89"/>
              <p:cNvSpPr>
                <a:spLocks noChangeShapeType="1"/>
              </p:cNvSpPr>
              <p:nvPr/>
            </p:nvSpPr>
            <p:spPr bwMode="auto">
              <a:xfrm rot="-5400000">
                <a:off x="1123" y="368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" name="Group 91"/>
              <p:cNvGrpSpPr>
                <a:grpSpLocks/>
              </p:cNvGrpSpPr>
              <p:nvPr/>
            </p:nvGrpSpPr>
            <p:grpSpPr bwMode="auto">
              <a:xfrm rot="5400000">
                <a:off x="1784" y="3232"/>
                <a:ext cx="48" cy="144"/>
                <a:chOff x="1440" y="2400"/>
                <a:chExt cx="48" cy="144"/>
              </a:xfrm>
            </p:grpSpPr>
            <p:sp>
              <p:nvSpPr>
                <p:cNvPr id="6263" name="Oval 92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64" name="Oval 93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0" name="Group 94"/>
              <p:cNvGrpSpPr>
                <a:grpSpLocks/>
              </p:cNvGrpSpPr>
              <p:nvPr/>
            </p:nvGrpSpPr>
            <p:grpSpPr bwMode="auto">
              <a:xfrm>
                <a:off x="1896" y="3368"/>
                <a:ext cx="48" cy="144"/>
                <a:chOff x="1440" y="2400"/>
                <a:chExt cx="48" cy="144"/>
              </a:xfrm>
            </p:grpSpPr>
            <p:sp>
              <p:nvSpPr>
                <p:cNvPr id="6261" name="Oval 95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62" name="Oval 96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1" name="Group 97"/>
              <p:cNvGrpSpPr>
                <a:grpSpLocks/>
              </p:cNvGrpSpPr>
              <p:nvPr/>
            </p:nvGrpSpPr>
            <p:grpSpPr bwMode="auto">
              <a:xfrm rot="5400000">
                <a:off x="1784" y="3496"/>
                <a:ext cx="48" cy="144"/>
                <a:chOff x="1440" y="2400"/>
                <a:chExt cx="48" cy="144"/>
              </a:xfrm>
            </p:grpSpPr>
            <p:sp>
              <p:nvSpPr>
                <p:cNvPr id="6259" name="Oval 98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60" name="Oval 99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2" name="Group 106"/>
              <p:cNvGrpSpPr>
                <a:grpSpLocks/>
              </p:cNvGrpSpPr>
              <p:nvPr/>
            </p:nvGrpSpPr>
            <p:grpSpPr bwMode="auto">
              <a:xfrm>
                <a:off x="1144" y="3880"/>
                <a:ext cx="48" cy="144"/>
                <a:chOff x="1440" y="2400"/>
                <a:chExt cx="48" cy="144"/>
              </a:xfrm>
            </p:grpSpPr>
            <p:sp>
              <p:nvSpPr>
                <p:cNvPr id="6257" name="Oval 10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58" name="Oval 10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3" name="Group 109"/>
              <p:cNvGrpSpPr>
                <a:grpSpLocks/>
              </p:cNvGrpSpPr>
              <p:nvPr/>
            </p:nvGrpSpPr>
            <p:grpSpPr bwMode="auto">
              <a:xfrm>
                <a:off x="1384" y="3880"/>
                <a:ext cx="48" cy="144"/>
                <a:chOff x="1440" y="2400"/>
                <a:chExt cx="48" cy="144"/>
              </a:xfrm>
            </p:grpSpPr>
            <p:sp>
              <p:nvSpPr>
                <p:cNvPr id="6255" name="Oval 11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56" name="Oval 11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4" name="Group 112"/>
              <p:cNvGrpSpPr>
                <a:grpSpLocks/>
              </p:cNvGrpSpPr>
              <p:nvPr/>
            </p:nvGrpSpPr>
            <p:grpSpPr bwMode="auto">
              <a:xfrm rot="16200000" flipH="1">
                <a:off x="760" y="3232"/>
                <a:ext cx="48" cy="144"/>
                <a:chOff x="1440" y="2400"/>
                <a:chExt cx="48" cy="144"/>
              </a:xfrm>
            </p:grpSpPr>
            <p:sp>
              <p:nvSpPr>
                <p:cNvPr id="6253" name="Oval 113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54" name="Oval 114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5" name="Group 115"/>
              <p:cNvGrpSpPr>
                <a:grpSpLocks/>
              </p:cNvGrpSpPr>
              <p:nvPr/>
            </p:nvGrpSpPr>
            <p:grpSpPr bwMode="auto">
              <a:xfrm rot="10800000" flipH="1">
                <a:off x="656" y="3368"/>
                <a:ext cx="48" cy="144"/>
                <a:chOff x="1440" y="2400"/>
                <a:chExt cx="48" cy="144"/>
              </a:xfrm>
            </p:grpSpPr>
            <p:sp>
              <p:nvSpPr>
                <p:cNvPr id="6251" name="Oval 11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52" name="Oval 11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26" name="Group 118"/>
              <p:cNvGrpSpPr>
                <a:grpSpLocks/>
              </p:cNvGrpSpPr>
              <p:nvPr/>
            </p:nvGrpSpPr>
            <p:grpSpPr bwMode="auto">
              <a:xfrm rot="16200000" flipH="1">
                <a:off x="760" y="3496"/>
                <a:ext cx="48" cy="144"/>
                <a:chOff x="1440" y="2400"/>
                <a:chExt cx="48" cy="144"/>
              </a:xfrm>
            </p:grpSpPr>
            <p:sp>
              <p:nvSpPr>
                <p:cNvPr id="6249" name="Oval 11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50" name="Oval 12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sp>
            <p:nvSpPr>
              <p:cNvPr id="6248" name="Line 129"/>
              <p:cNvSpPr>
                <a:spLocks noChangeShapeType="1"/>
              </p:cNvSpPr>
              <p:nvPr/>
            </p:nvSpPr>
            <p:spPr bwMode="auto">
              <a:xfrm rot="-5400000">
                <a:off x="1168" y="368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234" name="Text Box 203"/>
            <p:cNvSpPr txBox="1">
              <a:spLocks noChangeArrowheads="1"/>
            </p:cNvSpPr>
            <p:nvPr/>
          </p:nvSpPr>
          <p:spPr bwMode="auto">
            <a:xfrm>
              <a:off x="120" y="3168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  <p:sp>
          <p:nvSpPr>
            <p:cNvPr id="6235" name="Text Box 204"/>
            <p:cNvSpPr txBox="1">
              <a:spLocks noChangeArrowheads="1"/>
            </p:cNvSpPr>
            <p:nvPr/>
          </p:nvSpPr>
          <p:spPr bwMode="auto">
            <a:xfrm>
              <a:off x="1484" y="3168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</p:grpSp>
      <p:grpSp>
        <p:nvGrpSpPr>
          <p:cNvPr id="27" name="Group 212"/>
          <p:cNvGrpSpPr>
            <a:grpSpLocks/>
          </p:cNvGrpSpPr>
          <p:nvPr/>
        </p:nvGrpSpPr>
        <p:grpSpPr bwMode="auto">
          <a:xfrm>
            <a:off x="3554413" y="5029200"/>
            <a:ext cx="2236787" cy="1651000"/>
            <a:chOff x="2239" y="3168"/>
            <a:chExt cx="1409" cy="1040"/>
          </a:xfrm>
        </p:grpSpPr>
        <p:grpSp>
          <p:nvGrpSpPr>
            <p:cNvPr id="28" name="Group 167"/>
            <p:cNvGrpSpPr>
              <a:grpSpLocks/>
            </p:cNvGrpSpPr>
            <p:nvPr/>
          </p:nvGrpSpPr>
          <p:grpSpPr bwMode="auto">
            <a:xfrm>
              <a:off x="2239" y="3280"/>
              <a:ext cx="1281" cy="816"/>
              <a:chOff x="2239" y="3280"/>
              <a:chExt cx="1281" cy="816"/>
            </a:xfrm>
          </p:grpSpPr>
          <p:grpSp>
            <p:nvGrpSpPr>
              <p:cNvPr id="29" name="Group 45"/>
              <p:cNvGrpSpPr>
                <a:grpSpLocks/>
              </p:cNvGrpSpPr>
              <p:nvPr/>
            </p:nvGrpSpPr>
            <p:grpSpPr bwMode="auto">
              <a:xfrm rot="5400000">
                <a:off x="2840" y="3992"/>
                <a:ext cx="48" cy="144"/>
                <a:chOff x="1440" y="2400"/>
                <a:chExt cx="48" cy="144"/>
              </a:xfrm>
            </p:grpSpPr>
            <p:sp>
              <p:nvSpPr>
                <p:cNvPr id="6231" name="Oval 4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32" name="Oval 4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30" name="Group 133"/>
              <p:cNvGrpSpPr>
                <a:grpSpLocks/>
              </p:cNvGrpSpPr>
              <p:nvPr/>
            </p:nvGrpSpPr>
            <p:grpSpPr bwMode="auto">
              <a:xfrm>
                <a:off x="2239" y="3296"/>
                <a:ext cx="1273" cy="800"/>
                <a:chOff x="663" y="2960"/>
                <a:chExt cx="1273" cy="800"/>
              </a:xfrm>
            </p:grpSpPr>
            <p:sp>
              <p:nvSpPr>
                <p:cNvPr id="6227" name="Text Box 134"/>
                <p:cNvSpPr txBox="1">
                  <a:spLocks noChangeArrowheads="1"/>
                </p:cNvSpPr>
                <p:nvPr/>
              </p:nvSpPr>
              <p:spPr bwMode="auto">
                <a:xfrm>
                  <a:off x="663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228" name="Text Box 135"/>
                <p:cNvSpPr txBox="1">
                  <a:spLocks noChangeArrowheads="1"/>
                </p:cNvSpPr>
                <p:nvPr/>
              </p:nvSpPr>
              <p:spPr bwMode="auto">
                <a:xfrm>
                  <a:off x="1166" y="2960"/>
                  <a:ext cx="2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C</a:t>
                  </a:r>
                </a:p>
              </p:txBody>
            </p:sp>
            <p:sp>
              <p:nvSpPr>
                <p:cNvPr id="6229" name="Text Box 136"/>
                <p:cNvSpPr txBox="1">
                  <a:spLocks noChangeArrowheads="1"/>
                </p:cNvSpPr>
                <p:nvPr/>
              </p:nvSpPr>
              <p:spPr bwMode="auto">
                <a:xfrm>
                  <a:off x="1671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230" name="Text Box 137"/>
                <p:cNvSpPr txBox="1">
                  <a:spLocks noChangeArrowheads="1"/>
                </p:cNvSpPr>
                <p:nvPr/>
              </p:nvSpPr>
              <p:spPr bwMode="auto">
                <a:xfrm>
                  <a:off x="1160" y="3472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</p:grpSp>
          <p:sp>
            <p:nvSpPr>
              <p:cNvPr id="6202" name="Line 138"/>
              <p:cNvSpPr>
                <a:spLocks noChangeShapeType="1"/>
              </p:cNvSpPr>
              <p:nvPr/>
            </p:nvSpPr>
            <p:spPr bwMode="auto">
              <a:xfrm>
                <a:off x="2459" y="3423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3" name="Line 139"/>
              <p:cNvSpPr>
                <a:spLocks noChangeShapeType="1"/>
              </p:cNvSpPr>
              <p:nvPr/>
            </p:nvSpPr>
            <p:spPr bwMode="auto">
              <a:xfrm>
                <a:off x="2987" y="3439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4" name="Line 140"/>
              <p:cNvSpPr>
                <a:spLocks noChangeShapeType="1"/>
              </p:cNvSpPr>
              <p:nvPr/>
            </p:nvSpPr>
            <p:spPr bwMode="auto">
              <a:xfrm rot="-5400000">
                <a:off x="2731" y="368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" name="Group 141"/>
              <p:cNvGrpSpPr>
                <a:grpSpLocks/>
              </p:cNvGrpSpPr>
              <p:nvPr/>
            </p:nvGrpSpPr>
            <p:grpSpPr bwMode="auto">
              <a:xfrm rot="5400000">
                <a:off x="3360" y="3232"/>
                <a:ext cx="48" cy="144"/>
                <a:chOff x="1440" y="2400"/>
                <a:chExt cx="48" cy="144"/>
              </a:xfrm>
            </p:grpSpPr>
            <p:sp>
              <p:nvSpPr>
                <p:cNvPr id="6225" name="Oval 142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26" name="Oval 143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2" name="Group 144"/>
              <p:cNvGrpSpPr>
                <a:grpSpLocks/>
              </p:cNvGrpSpPr>
              <p:nvPr/>
            </p:nvGrpSpPr>
            <p:grpSpPr bwMode="auto">
              <a:xfrm>
                <a:off x="3472" y="3368"/>
                <a:ext cx="48" cy="144"/>
                <a:chOff x="1440" y="2400"/>
                <a:chExt cx="48" cy="144"/>
              </a:xfrm>
            </p:grpSpPr>
            <p:sp>
              <p:nvSpPr>
                <p:cNvPr id="6223" name="Oval 145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24" name="Oval 146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3" name="Group 147"/>
              <p:cNvGrpSpPr>
                <a:grpSpLocks/>
              </p:cNvGrpSpPr>
              <p:nvPr/>
            </p:nvGrpSpPr>
            <p:grpSpPr bwMode="auto">
              <a:xfrm rot="5400000">
                <a:off x="3360" y="3496"/>
                <a:ext cx="48" cy="144"/>
                <a:chOff x="1440" y="2400"/>
                <a:chExt cx="48" cy="144"/>
              </a:xfrm>
            </p:grpSpPr>
            <p:sp>
              <p:nvSpPr>
                <p:cNvPr id="6221" name="Oval 148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22" name="Oval 149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4" name="Group 150"/>
              <p:cNvGrpSpPr>
                <a:grpSpLocks/>
              </p:cNvGrpSpPr>
              <p:nvPr/>
            </p:nvGrpSpPr>
            <p:grpSpPr bwMode="auto">
              <a:xfrm>
                <a:off x="2720" y="3880"/>
                <a:ext cx="48" cy="144"/>
                <a:chOff x="1440" y="2400"/>
                <a:chExt cx="48" cy="144"/>
              </a:xfrm>
            </p:grpSpPr>
            <p:sp>
              <p:nvSpPr>
                <p:cNvPr id="6219" name="Oval 15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20" name="Oval 15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5" name="Group 153"/>
              <p:cNvGrpSpPr>
                <a:grpSpLocks/>
              </p:cNvGrpSpPr>
              <p:nvPr/>
            </p:nvGrpSpPr>
            <p:grpSpPr bwMode="auto">
              <a:xfrm>
                <a:off x="2960" y="3880"/>
                <a:ext cx="48" cy="144"/>
                <a:chOff x="1440" y="2400"/>
                <a:chExt cx="48" cy="144"/>
              </a:xfrm>
            </p:grpSpPr>
            <p:sp>
              <p:nvSpPr>
                <p:cNvPr id="6217" name="Oval 15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18" name="Oval 15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6" name="Group 156"/>
              <p:cNvGrpSpPr>
                <a:grpSpLocks/>
              </p:cNvGrpSpPr>
              <p:nvPr/>
            </p:nvGrpSpPr>
            <p:grpSpPr bwMode="auto">
              <a:xfrm rot="16200000" flipH="1">
                <a:off x="2336" y="3232"/>
                <a:ext cx="48" cy="144"/>
                <a:chOff x="1440" y="2400"/>
                <a:chExt cx="48" cy="144"/>
              </a:xfrm>
            </p:grpSpPr>
            <p:sp>
              <p:nvSpPr>
                <p:cNvPr id="6215" name="Oval 15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16" name="Oval 15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797" name="Group 162"/>
              <p:cNvGrpSpPr>
                <a:grpSpLocks/>
              </p:cNvGrpSpPr>
              <p:nvPr/>
            </p:nvGrpSpPr>
            <p:grpSpPr bwMode="auto">
              <a:xfrm rot="16200000" flipH="1">
                <a:off x="2336" y="3496"/>
                <a:ext cx="48" cy="144"/>
                <a:chOff x="1440" y="2400"/>
                <a:chExt cx="48" cy="144"/>
              </a:xfrm>
            </p:grpSpPr>
            <p:sp>
              <p:nvSpPr>
                <p:cNvPr id="6213" name="Oval 163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214" name="Oval 164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sp>
            <p:nvSpPr>
              <p:cNvPr id="6212" name="Line 166"/>
              <p:cNvSpPr>
                <a:spLocks noChangeShapeType="1"/>
              </p:cNvSpPr>
              <p:nvPr/>
            </p:nvSpPr>
            <p:spPr bwMode="auto">
              <a:xfrm>
                <a:off x="2464" y="3472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98" name="Text Box 205"/>
            <p:cNvSpPr txBox="1">
              <a:spLocks noChangeArrowheads="1"/>
            </p:cNvSpPr>
            <p:nvPr/>
          </p:nvSpPr>
          <p:spPr bwMode="auto">
            <a:xfrm>
              <a:off x="3468" y="3168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  <p:sp>
          <p:nvSpPr>
            <p:cNvPr id="6199" name="Text Box 209"/>
            <p:cNvSpPr txBox="1">
              <a:spLocks noChangeArrowheads="1"/>
            </p:cNvSpPr>
            <p:nvPr/>
          </p:nvSpPr>
          <p:spPr bwMode="auto">
            <a:xfrm>
              <a:off x="2936" y="3920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</p:grpSp>
      <p:grpSp>
        <p:nvGrpSpPr>
          <p:cNvPr id="73798" name="Group 213"/>
          <p:cNvGrpSpPr>
            <a:grpSpLocks/>
          </p:cNvGrpSpPr>
          <p:nvPr/>
        </p:nvGrpSpPr>
        <p:grpSpPr bwMode="auto">
          <a:xfrm>
            <a:off x="6470650" y="5029200"/>
            <a:ext cx="2216150" cy="1651000"/>
            <a:chOff x="4076" y="3168"/>
            <a:chExt cx="1396" cy="1040"/>
          </a:xfrm>
        </p:grpSpPr>
        <p:grpSp>
          <p:nvGrpSpPr>
            <p:cNvPr id="73799" name="Group 168"/>
            <p:cNvGrpSpPr>
              <a:grpSpLocks/>
            </p:cNvGrpSpPr>
            <p:nvPr/>
          </p:nvGrpSpPr>
          <p:grpSpPr bwMode="auto">
            <a:xfrm flipH="1">
              <a:off x="4191" y="3280"/>
              <a:ext cx="1281" cy="816"/>
              <a:chOff x="2239" y="3280"/>
              <a:chExt cx="1281" cy="816"/>
            </a:xfrm>
          </p:grpSpPr>
          <p:grpSp>
            <p:nvGrpSpPr>
              <p:cNvPr id="73800" name="Group 169"/>
              <p:cNvGrpSpPr>
                <a:grpSpLocks/>
              </p:cNvGrpSpPr>
              <p:nvPr/>
            </p:nvGrpSpPr>
            <p:grpSpPr bwMode="auto">
              <a:xfrm rot="5400000">
                <a:off x="2840" y="3992"/>
                <a:ext cx="48" cy="144"/>
                <a:chOff x="1440" y="2400"/>
                <a:chExt cx="48" cy="144"/>
              </a:xfrm>
            </p:grpSpPr>
            <p:sp>
              <p:nvSpPr>
                <p:cNvPr id="6195" name="Oval 17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96" name="Oval 17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1" name="Group 172"/>
              <p:cNvGrpSpPr>
                <a:grpSpLocks/>
              </p:cNvGrpSpPr>
              <p:nvPr/>
            </p:nvGrpSpPr>
            <p:grpSpPr bwMode="auto">
              <a:xfrm>
                <a:off x="2239" y="3296"/>
                <a:ext cx="1273" cy="800"/>
                <a:chOff x="663" y="2960"/>
                <a:chExt cx="1273" cy="800"/>
              </a:xfrm>
            </p:grpSpPr>
            <p:sp>
              <p:nvSpPr>
                <p:cNvPr id="6191" name="Text Box 173"/>
                <p:cNvSpPr txBox="1">
                  <a:spLocks noChangeArrowheads="1"/>
                </p:cNvSpPr>
                <p:nvPr/>
              </p:nvSpPr>
              <p:spPr bwMode="auto">
                <a:xfrm>
                  <a:off x="663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192" name="Text Box 174"/>
                <p:cNvSpPr txBox="1">
                  <a:spLocks noChangeArrowheads="1"/>
                </p:cNvSpPr>
                <p:nvPr/>
              </p:nvSpPr>
              <p:spPr bwMode="auto">
                <a:xfrm>
                  <a:off x="1166" y="2960"/>
                  <a:ext cx="2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C</a:t>
                  </a:r>
                </a:p>
              </p:txBody>
            </p:sp>
            <p:sp>
              <p:nvSpPr>
                <p:cNvPr id="6193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1671" y="296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sp>
              <p:nvSpPr>
                <p:cNvPr id="6194" name="Text Box 176"/>
                <p:cNvSpPr txBox="1">
                  <a:spLocks noChangeArrowheads="1"/>
                </p:cNvSpPr>
                <p:nvPr/>
              </p:nvSpPr>
              <p:spPr bwMode="auto">
                <a:xfrm>
                  <a:off x="1160" y="3472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</p:grpSp>
          <p:sp>
            <p:nvSpPr>
              <p:cNvPr id="6166" name="Line 177"/>
              <p:cNvSpPr>
                <a:spLocks noChangeShapeType="1"/>
              </p:cNvSpPr>
              <p:nvPr/>
            </p:nvSpPr>
            <p:spPr bwMode="auto">
              <a:xfrm>
                <a:off x="2459" y="3423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7" name="Line 178"/>
              <p:cNvSpPr>
                <a:spLocks noChangeShapeType="1"/>
              </p:cNvSpPr>
              <p:nvPr/>
            </p:nvSpPr>
            <p:spPr bwMode="auto">
              <a:xfrm>
                <a:off x="2987" y="3439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8" name="Line 179"/>
              <p:cNvSpPr>
                <a:spLocks noChangeShapeType="1"/>
              </p:cNvSpPr>
              <p:nvPr/>
            </p:nvSpPr>
            <p:spPr bwMode="auto">
              <a:xfrm rot="-5400000">
                <a:off x="2731" y="368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3802" name="Group 180"/>
              <p:cNvGrpSpPr>
                <a:grpSpLocks/>
              </p:cNvGrpSpPr>
              <p:nvPr/>
            </p:nvGrpSpPr>
            <p:grpSpPr bwMode="auto">
              <a:xfrm rot="5400000">
                <a:off x="3360" y="3232"/>
                <a:ext cx="48" cy="144"/>
                <a:chOff x="1440" y="2400"/>
                <a:chExt cx="48" cy="144"/>
              </a:xfrm>
            </p:grpSpPr>
            <p:sp>
              <p:nvSpPr>
                <p:cNvPr id="6189" name="Oval 18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90" name="Oval 18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3" name="Group 183"/>
              <p:cNvGrpSpPr>
                <a:grpSpLocks/>
              </p:cNvGrpSpPr>
              <p:nvPr/>
            </p:nvGrpSpPr>
            <p:grpSpPr bwMode="auto">
              <a:xfrm>
                <a:off x="3472" y="3368"/>
                <a:ext cx="48" cy="144"/>
                <a:chOff x="1440" y="2400"/>
                <a:chExt cx="48" cy="144"/>
              </a:xfrm>
            </p:grpSpPr>
            <p:sp>
              <p:nvSpPr>
                <p:cNvPr id="6187" name="Oval 18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88" name="Oval 18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4" name="Group 186"/>
              <p:cNvGrpSpPr>
                <a:grpSpLocks/>
              </p:cNvGrpSpPr>
              <p:nvPr/>
            </p:nvGrpSpPr>
            <p:grpSpPr bwMode="auto">
              <a:xfrm rot="5400000">
                <a:off x="3360" y="3496"/>
                <a:ext cx="48" cy="144"/>
                <a:chOff x="1440" y="2400"/>
                <a:chExt cx="48" cy="144"/>
              </a:xfrm>
            </p:grpSpPr>
            <p:sp>
              <p:nvSpPr>
                <p:cNvPr id="6185" name="Oval 18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86" name="Oval 18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6" name="Group 189"/>
              <p:cNvGrpSpPr>
                <a:grpSpLocks/>
              </p:cNvGrpSpPr>
              <p:nvPr/>
            </p:nvGrpSpPr>
            <p:grpSpPr bwMode="auto">
              <a:xfrm>
                <a:off x="2720" y="3880"/>
                <a:ext cx="48" cy="144"/>
                <a:chOff x="1440" y="2400"/>
                <a:chExt cx="48" cy="144"/>
              </a:xfrm>
            </p:grpSpPr>
            <p:sp>
              <p:nvSpPr>
                <p:cNvPr id="6183" name="Oval 19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84" name="Oval 19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7" name="Group 192"/>
              <p:cNvGrpSpPr>
                <a:grpSpLocks/>
              </p:cNvGrpSpPr>
              <p:nvPr/>
            </p:nvGrpSpPr>
            <p:grpSpPr bwMode="auto">
              <a:xfrm>
                <a:off x="2960" y="3880"/>
                <a:ext cx="48" cy="144"/>
                <a:chOff x="1440" y="2400"/>
                <a:chExt cx="48" cy="144"/>
              </a:xfrm>
            </p:grpSpPr>
            <p:sp>
              <p:nvSpPr>
                <p:cNvPr id="6181" name="Oval 193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82" name="Oval 194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8" name="Group 195"/>
              <p:cNvGrpSpPr>
                <a:grpSpLocks/>
              </p:cNvGrpSpPr>
              <p:nvPr/>
            </p:nvGrpSpPr>
            <p:grpSpPr bwMode="auto">
              <a:xfrm rot="16200000" flipH="1">
                <a:off x="2336" y="3232"/>
                <a:ext cx="48" cy="144"/>
                <a:chOff x="1440" y="2400"/>
                <a:chExt cx="48" cy="144"/>
              </a:xfrm>
            </p:grpSpPr>
            <p:sp>
              <p:nvSpPr>
                <p:cNvPr id="6179" name="Oval 19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80" name="Oval 19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3809" name="Group 198"/>
              <p:cNvGrpSpPr>
                <a:grpSpLocks/>
              </p:cNvGrpSpPr>
              <p:nvPr/>
            </p:nvGrpSpPr>
            <p:grpSpPr bwMode="auto">
              <a:xfrm rot="16200000" flipH="1">
                <a:off x="2336" y="3496"/>
                <a:ext cx="48" cy="144"/>
                <a:chOff x="1440" y="2400"/>
                <a:chExt cx="48" cy="144"/>
              </a:xfrm>
            </p:grpSpPr>
            <p:sp>
              <p:nvSpPr>
                <p:cNvPr id="6177" name="Oval 19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6178" name="Oval 20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sp>
            <p:nvSpPr>
              <p:cNvPr id="6176" name="Line 201"/>
              <p:cNvSpPr>
                <a:spLocks noChangeShapeType="1"/>
              </p:cNvSpPr>
              <p:nvPr/>
            </p:nvSpPr>
            <p:spPr bwMode="auto">
              <a:xfrm>
                <a:off x="2464" y="3472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62" name="Text Box 206"/>
            <p:cNvSpPr txBox="1">
              <a:spLocks noChangeArrowheads="1"/>
            </p:cNvSpPr>
            <p:nvPr/>
          </p:nvSpPr>
          <p:spPr bwMode="auto">
            <a:xfrm>
              <a:off x="4076" y="3168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  <p:sp>
          <p:nvSpPr>
            <p:cNvPr id="6163" name="Text Box 210"/>
            <p:cNvSpPr txBox="1">
              <a:spLocks noChangeArrowheads="1"/>
            </p:cNvSpPr>
            <p:nvPr/>
          </p:nvSpPr>
          <p:spPr bwMode="auto">
            <a:xfrm>
              <a:off x="4916" y="3920"/>
              <a:ext cx="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</a:t>
              </a:r>
            </a:p>
          </p:txBody>
        </p:sp>
      </p:grpSp>
      <p:sp>
        <p:nvSpPr>
          <p:cNvPr id="6156" name="Text Box 214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9.8</a:t>
            </a:r>
          </a:p>
        </p:txBody>
      </p:sp>
      <p:grpSp>
        <p:nvGrpSpPr>
          <p:cNvPr id="73810" name="Group 216"/>
          <p:cNvGrpSpPr>
            <a:grpSpLocks/>
          </p:cNvGrpSpPr>
          <p:nvPr/>
        </p:nvGrpSpPr>
        <p:grpSpPr bwMode="auto">
          <a:xfrm>
            <a:off x="152400" y="2794000"/>
            <a:ext cx="8763000" cy="2006600"/>
            <a:chOff x="96" y="1760"/>
            <a:chExt cx="5520" cy="1264"/>
          </a:xfrm>
        </p:grpSpPr>
        <p:grpSp>
          <p:nvGrpSpPr>
            <p:cNvPr id="73811" name="Group 78"/>
            <p:cNvGrpSpPr>
              <a:grpSpLocks/>
            </p:cNvGrpSpPr>
            <p:nvPr/>
          </p:nvGrpSpPr>
          <p:grpSpPr bwMode="auto">
            <a:xfrm>
              <a:off x="96" y="1993"/>
              <a:ext cx="4210" cy="1031"/>
              <a:chOff x="96" y="192"/>
              <a:chExt cx="4210" cy="1031"/>
            </a:xfrm>
          </p:grpSpPr>
          <p:sp>
            <p:nvSpPr>
              <p:cNvPr id="6160" name="Text Box 79"/>
              <p:cNvSpPr txBox="1">
                <a:spLocks noChangeArrowheads="1"/>
              </p:cNvSpPr>
              <p:nvPr/>
            </p:nvSpPr>
            <p:spPr bwMode="auto">
              <a:xfrm>
                <a:off x="658" y="192"/>
                <a:ext cx="3648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>
                    <a:solidFill>
                      <a:schemeClr val="accent2"/>
                    </a:solidFill>
                  </a:rPr>
                  <a:t>What are the resonance structures of the </a:t>
                </a:r>
              </a:p>
              <a:p>
                <a:pPr eaLnBrk="0" hangingPunct="0"/>
                <a:r>
                  <a:rPr lang="en-US">
                    <a:solidFill>
                      <a:schemeClr val="accent2"/>
                    </a:solidFill>
                  </a:rPr>
                  <a:t>carbonate (CO</a:t>
                </a:r>
                <a:r>
                  <a:rPr lang="en-US" baseline="-25000">
                    <a:solidFill>
                      <a:schemeClr val="accent2"/>
                    </a:solidFill>
                  </a:rPr>
                  <a:t>3</a:t>
                </a:r>
                <a:r>
                  <a:rPr lang="en-US" baseline="30000">
                    <a:solidFill>
                      <a:schemeClr val="accent2"/>
                    </a:solidFill>
                  </a:rPr>
                  <a:t>2</a:t>
                </a:r>
                <a:r>
                  <a:rPr lang="en-US">
                    <a:solidFill>
                      <a:schemeClr val="accent2"/>
                    </a:solidFill>
                  </a:rPr>
                  <a:t>-) ion?</a:t>
                </a:r>
              </a:p>
            </p:txBody>
          </p:sp>
          <p:graphicFrame>
            <p:nvGraphicFramePr>
              <p:cNvPr id="6146" name="Object 80"/>
              <p:cNvGraphicFramePr>
                <a:graphicFrameLocks noChangeAspect="1"/>
              </p:cNvGraphicFramePr>
              <p:nvPr/>
            </p:nvGraphicFramePr>
            <p:xfrm>
              <a:off x="96" y="192"/>
              <a:ext cx="539" cy="1031"/>
            </p:xfrm>
            <a:graphic>
              <a:graphicData uri="http://schemas.openxmlformats.org/presentationml/2006/ole">
                <p:oleObj spid="_x0000_s103426" name="Clip" r:id="rId3" imgW="856440" imgH="1637640" progId="">
                  <p:embed/>
                </p:oleObj>
              </a:graphicData>
            </a:graphic>
          </p:graphicFrame>
        </p:grpSp>
        <p:pic>
          <p:nvPicPr>
            <p:cNvPr id="6159" name="Picture 215" descr="cha56011_ma090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72" y="1760"/>
              <a:ext cx="1344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05" grpId="0" animBg="1"/>
      <p:bldP spid="73859" grpId="0" animBg="1"/>
      <p:bldP spid="7393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Pause for a Cause #5</a:t>
            </a:r>
          </a:p>
        </p:txBody>
      </p:sp>
      <p:sp>
        <p:nvSpPr>
          <p:cNvPr id="51203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Draw Lewis structures for the following molecules</a:t>
            </a:r>
          </a:p>
        </p:txBody>
      </p:sp>
      <p:sp>
        <p:nvSpPr>
          <p:cNvPr id="51204" name="Text Placeholder 6"/>
          <p:cNvSpPr>
            <a:spLocks noGrp="1"/>
          </p:cNvSpPr>
          <p:nvPr>
            <p:ph type="body" sz="half" idx="2"/>
          </p:nvPr>
        </p:nvSpPr>
        <p:spPr>
          <a:xfrm>
            <a:off x="457200" y="2711450"/>
            <a:ext cx="8229600" cy="34147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66FF33"/>
              </a:buClr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1. </a:t>
            </a:r>
            <a:r>
              <a:rPr lang="en-US" b="1" dirty="0" err="1" smtClean="0">
                <a:solidFill>
                  <a:srgbClr val="000000"/>
                </a:solidFill>
                <a:latin typeface="Arial Narrow" charset="0"/>
              </a:rPr>
              <a:t>HBr</a:t>
            </a: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2. CF</a:t>
            </a:r>
            <a:r>
              <a:rPr lang="en-US" b="1" baseline="-25000" dirty="0" smtClean="0">
                <a:solidFill>
                  <a:srgbClr val="000000"/>
                </a:solidFill>
                <a:latin typeface="Arial Narrow" charset="0"/>
              </a:rPr>
              <a:t>4</a:t>
            </a: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3. NH</a:t>
            </a:r>
            <a:r>
              <a:rPr lang="en-US" b="1" baseline="-25000" dirty="0" smtClean="0">
                <a:solidFill>
                  <a:srgbClr val="000000"/>
                </a:solidFill>
                <a:latin typeface="Arial Narrow" charset="0"/>
              </a:rPr>
              <a:t>2</a:t>
            </a: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Cl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4. SiCl</a:t>
            </a:r>
            <a:r>
              <a:rPr lang="en-US" b="1" baseline="-25000" dirty="0" smtClean="0">
                <a:solidFill>
                  <a:srgbClr val="000000"/>
                </a:solidFill>
                <a:latin typeface="Arial Narrow" charset="0"/>
              </a:rPr>
              <a:t>3</a:t>
            </a: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Br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 Narrow" charset="0"/>
              </a:rPr>
              <a:t> 5. </a:t>
            </a:r>
            <a:r>
              <a:rPr lang="en-US" sz="3600" b="1" dirty="0" smtClean="0">
                <a:solidFill>
                  <a:srgbClr val="000000"/>
                </a:solidFill>
                <a:latin typeface="Arial Narrow" charset="0"/>
              </a:rPr>
              <a:t>NH</a:t>
            </a:r>
            <a:r>
              <a:rPr lang="en-US" sz="3600" b="1" baseline="-25000" dirty="0" smtClean="0">
                <a:solidFill>
                  <a:srgbClr val="000000"/>
                </a:solidFill>
                <a:latin typeface="Arial Narrow" charset="0"/>
              </a:rPr>
              <a:t>3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3600" b="1" dirty="0" smtClean="0">
                <a:solidFill>
                  <a:srgbClr val="000000"/>
                </a:solidFill>
                <a:latin typeface="Arial Narrow" charset="0"/>
              </a:rPr>
              <a:t> 6. H</a:t>
            </a:r>
            <a:r>
              <a:rPr lang="en-US" sz="3600" b="1" baseline="-25000" dirty="0" smtClean="0">
                <a:solidFill>
                  <a:srgbClr val="000000"/>
                </a:solidFill>
                <a:latin typeface="Arial Narrow" charset="0"/>
              </a:rPr>
              <a:t>2</a:t>
            </a:r>
            <a:r>
              <a:rPr lang="en-US" sz="3600" b="1" dirty="0" smtClean="0">
                <a:solidFill>
                  <a:srgbClr val="000000"/>
                </a:solidFill>
                <a:latin typeface="Arial Narrow" charset="0"/>
              </a:rPr>
              <a:t>S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3" y="457200"/>
            <a:ext cx="7772400" cy="685800"/>
          </a:xfrm>
          <a:effectLst>
            <a:outerShdw dist="35921" dir="2700000" algn="ctr" rotWithShape="0">
              <a:schemeClr val="bg2"/>
            </a:outerShdw>
          </a:effectLst>
        </p:spPr>
        <p:txBody>
          <a:bodyPr lIns="90487" tIns="44450" rIns="90487" bIns="44450"/>
          <a:lstStyle/>
          <a:p>
            <a:pPr eaLnBrk="1" hangingPunct="1"/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charset="0"/>
              </a:rPr>
              <a:t>Violations of the Octet Rule</a:t>
            </a:r>
            <a:endParaRPr lang="en-US" sz="400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2227" name="Group 4"/>
          <p:cNvGrpSpPr>
            <a:grpSpLocks/>
          </p:cNvGrpSpPr>
          <p:nvPr/>
        </p:nvGrpSpPr>
        <p:grpSpPr bwMode="auto">
          <a:xfrm>
            <a:off x="420688" y="3733800"/>
            <a:ext cx="2686050" cy="2638425"/>
            <a:chOff x="782" y="1941"/>
            <a:chExt cx="1833" cy="1662"/>
          </a:xfrm>
        </p:grpSpPr>
        <p:pic>
          <p:nvPicPr>
            <p:cNvPr id="52232" name="Picture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2" y="1941"/>
              <a:ext cx="1833" cy="1662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</p:pic>
        <p:sp>
          <p:nvSpPr>
            <p:cNvPr id="88070" name="Rectangle 6"/>
            <p:cNvSpPr>
              <a:spLocks noChangeArrowheads="1"/>
            </p:cNvSpPr>
            <p:nvPr/>
          </p:nvSpPr>
          <p:spPr bwMode="auto">
            <a:xfrm>
              <a:off x="1706" y="3150"/>
              <a:ext cx="548" cy="363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en-US" sz="3200" b="1">
                  <a:latin typeface="Calibri" charset="0"/>
                </a:rPr>
                <a:t>BF</a:t>
              </a:r>
              <a:r>
                <a:rPr lang="en-US" sz="3200" b="1" baseline="-25000">
                  <a:latin typeface="Calibri" charset="0"/>
                </a:rPr>
                <a:t>3</a:t>
              </a:r>
            </a:p>
          </p:txBody>
        </p:sp>
      </p:grpSp>
      <p:grpSp>
        <p:nvGrpSpPr>
          <p:cNvPr id="52228" name="Group 7"/>
          <p:cNvGrpSpPr>
            <a:grpSpLocks/>
          </p:cNvGrpSpPr>
          <p:nvPr/>
        </p:nvGrpSpPr>
        <p:grpSpPr bwMode="auto">
          <a:xfrm>
            <a:off x="6472238" y="2133600"/>
            <a:ext cx="2451100" cy="4191000"/>
            <a:chOff x="3423" y="1320"/>
            <a:chExt cx="1673" cy="2640"/>
          </a:xfrm>
        </p:grpSpPr>
        <p:pic>
          <p:nvPicPr>
            <p:cNvPr id="52230" name="Picture 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23" y="1320"/>
              <a:ext cx="1673" cy="2640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</p:pic>
        <p:sp>
          <p:nvSpPr>
            <p:cNvPr id="88073" name="Rectangle 9"/>
            <p:cNvSpPr>
              <a:spLocks noChangeArrowheads="1"/>
            </p:cNvSpPr>
            <p:nvPr/>
          </p:nvSpPr>
          <p:spPr bwMode="auto">
            <a:xfrm>
              <a:off x="3474" y="3150"/>
              <a:ext cx="534" cy="363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en-US" sz="3200" b="1">
                  <a:latin typeface="Calibri" charset="0"/>
                </a:rPr>
                <a:t>SF</a:t>
              </a:r>
              <a:r>
                <a:rPr lang="en-US" sz="3200" b="1" baseline="-25000">
                  <a:latin typeface="Calibri" charset="0"/>
                </a:rPr>
                <a:t>4</a:t>
              </a:r>
            </a:p>
          </p:txBody>
        </p:sp>
      </p:grpSp>
      <p:sp>
        <p:nvSpPr>
          <p:cNvPr id="52229" name="Text Box 10"/>
          <p:cNvSpPr txBox="1">
            <a:spLocks noChangeArrowheads="1"/>
          </p:cNvSpPr>
          <p:nvPr/>
        </p:nvSpPr>
        <p:spPr bwMode="auto">
          <a:xfrm>
            <a:off x="1774825" y="1143000"/>
            <a:ext cx="5389563" cy="34528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40000"/>
              </a:spcBef>
              <a:buClr>
                <a:srgbClr val="CC0000"/>
              </a:buClr>
              <a:buFont typeface="Wingdings" charset="2"/>
              <a:buChar char="v"/>
            </a:pPr>
            <a:r>
              <a:rPr lang="en-US" sz="2800" b="1" dirty="0">
                <a:solidFill>
                  <a:srgbClr val="000000"/>
                </a:solidFill>
                <a:latin typeface="Calibri" charset="0"/>
              </a:rPr>
              <a:t>B and </a:t>
            </a:r>
            <a:r>
              <a:rPr lang="en-US" sz="2800" b="1" dirty="0" err="1">
                <a:solidFill>
                  <a:srgbClr val="000000"/>
                </a:solidFill>
                <a:latin typeface="Calibri" charset="0"/>
              </a:rPr>
              <a:t>Sn</a:t>
            </a:r>
            <a:r>
              <a:rPr lang="en-US" sz="2800" b="1" dirty="0">
                <a:solidFill>
                  <a:srgbClr val="000000"/>
                </a:solidFill>
                <a:latin typeface="Calibri" charset="0"/>
              </a:rPr>
              <a:t> tends to form bonds with 6 electrons.</a:t>
            </a:r>
          </a:p>
          <a:p>
            <a:pPr marL="342900" indent="-342900" eaLnBrk="0" hangingPunct="0">
              <a:spcBef>
                <a:spcPct val="40000"/>
              </a:spcBef>
              <a:buClr>
                <a:srgbClr val="CC0000"/>
              </a:buClr>
              <a:buFont typeface="Wingdings" charset="2"/>
              <a:buChar char="v"/>
            </a:pPr>
            <a:r>
              <a:rPr lang="en-US" sz="2800" b="1" dirty="0">
                <a:solidFill>
                  <a:srgbClr val="000000"/>
                </a:solidFill>
                <a:latin typeface="Calibri" charset="0"/>
              </a:rPr>
              <a:t>3rd row and heavier elements CAN exceed the octet rule using empty valence d orbitals. </a:t>
            </a:r>
          </a:p>
          <a:p>
            <a:pPr marL="342900" indent="-342900" eaLnBrk="0" hangingPunct="0">
              <a:spcBef>
                <a:spcPct val="40000"/>
              </a:spcBef>
              <a:buClr>
                <a:srgbClr val="CC0000"/>
              </a:buClr>
              <a:buFont typeface="Wingdings" charset="2"/>
              <a:buChar char="v"/>
            </a:pPr>
            <a:r>
              <a:rPr lang="en-US" sz="2800" b="1" dirty="0">
                <a:solidFill>
                  <a:srgbClr val="000000"/>
                </a:solidFill>
                <a:latin typeface="Calibri" charset="0"/>
              </a:rPr>
              <a:t>Be tends to form bonds with 4 electrons.</a:t>
            </a:r>
            <a:endParaRPr lang="en-US" sz="3600" b="1" dirty="0">
              <a:solidFill>
                <a:srgbClr val="000000"/>
              </a:solidFill>
              <a:latin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52400" y="762000"/>
            <a:ext cx="8839200" cy="5562600"/>
          </a:xfrm>
          <a:prstGeom prst="rect">
            <a:avLst/>
          </a:prstGeom>
          <a:solidFill>
            <a:srgbClr val="7E4E4E">
              <a:alpha val="76077"/>
            </a:srgbClr>
          </a:solidFill>
          <a:ln w="412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685800" y="0"/>
            <a:ext cx="7696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 u="sng">
                <a:solidFill>
                  <a:schemeClr val="bg1"/>
                </a:solidFill>
                <a:latin typeface="Calibri" charset="0"/>
              </a:rPr>
              <a:t>Bonding Forces</a:t>
            </a: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4800600" y="1600200"/>
            <a:ext cx="40386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FF00"/>
              </a:buClr>
            </a:pPr>
            <a:r>
              <a:rPr lang="en-US" sz="2800" b="1">
                <a:solidFill>
                  <a:schemeClr val="bg1"/>
                </a:solidFill>
              </a:rPr>
              <a:t>Electron – electron   </a:t>
            </a:r>
            <a:endParaRPr lang="en-US" sz="2400"/>
          </a:p>
          <a:p>
            <a:pPr eaLnBrk="0" hangingPunct="0"/>
            <a:r>
              <a:rPr lang="en-US" sz="2800" b="1">
                <a:solidFill>
                  <a:schemeClr val="bg1"/>
                </a:solidFill>
              </a:rPr>
              <a:t>   repulsive forces</a:t>
            </a:r>
            <a:endParaRPr lang="en-US"/>
          </a:p>
        </p:txBody>
      </p:sp>
      <p:sp>
        <p:nvSpPr>
          <p:cNvPr id="69655" name="Text Box 23"/>
          <p:cNvSpPr txBox="1">
            <a:spLocks noChangeArrowheads="1"/>
          </p:cNvSpPr>
          <p:nvPr/>
        </p:nvSpPr>
        <p:spPr bwMode="auto">
          <a:xfrm>
            <a:off x="4800600" y="2971800"/>
            <a:ext cx="36576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FF00"/>
              </a:buClr>
            </a:pPr>
            <a:r>
              <a:rPr lang="en-US" sz="2800" b="1">
                <a:solidFill>
                  <a:schemeClr val="bg1"/>
                </a:solidFill>
              </a:rPr>
              <a:t>Proton – proton   </a:t>
            </a:r>
            <a:endParaRPr lang="en-US" sz="2400"/>
          </a:p>
          <a:p>
            <a:pPr eaLnBrk="0" hangingPunct="0"/>
            <a:r>
              <a:rPr lang="en-US" sz="2800" b="1">
                <a:solidFill>
                  <a:schemeClr val="bg1"/>
                </a:solidFill>
              </a:rPr>
              <a:t>   repulsive forces</a:t>
            </a:r>
            <a:endParaRPr lang="en-US"/>
          </a:p>
        </p:txBody>
      </p:sp>
      <p:sp>
        <p:nvSpPr>
          <p:cNvPr id="69656" name="Text Box 24"/>
          <p:cNvSpPr txBox="1">
            <a:spLocks noChangeArrowheads="1"/>
          </p:cNvSpPr>
          <p:nvPr/>
        </p:nvSpPr>
        <p:spPr bwMode="auto">
          <a:xfrm>
            <a:off x="4800600" y="4267200"/>
            <a:ext cx="39624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FF00"/>
              </a:buClr>
            </a:pPr>
            <a:r>
              <a:rPr lang="en-US" sz="2800" b="1">
                <a:solidFill>
                  <a:schemeClr val="bg1"/>
                </a:solidFill>
              </a:rPr>
              <a:t>Electron – proton  </a:t>
            </a:r>
            <a:endParaRPr lang="en-US" sz="2400"/>
          </a:p>
          <a:p>
            <a:pPr eaLnBrk="0" hangingPunct="0"/>
            <a:r>
              <a:rPr lang="en-US" sz="2800" b="1">
                <a:solidFill>
                  <a:schemeClr val="bg1"/>
                </a:solidFill>
              </a:rPr>
              <a:t>   attractive forces</a:t>
            </a:r>
            <a:endParaRPr lang="en-US"/>
          </a:p>
        </p:txBody>
      </p:sp>
      <p:pic>
        <p:nvPicPr>
          <p:cNvPr id="69657" name="Picture 25" descr="londo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43100"/>
            <a:ext cx="4217988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696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2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2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2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2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9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/>
      <p:bldP spid="69636" grpId="0"/>
      <p:bldP spid="69654" grpId="0" autoUpdateAnimBg="0"/>
      <p:bldP spid="69655" grpId="0" autoUpdateAnimBg="0"/>
      <p:bldP spid="6965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9.7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39763" y="152400"/>
            <a:ext cx="7856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Two possible skeletal structures of formaldehyde (CH</a:t>
            </a:r>
            <a:r>
              <a:rPr lang="en-US" baseline="-25000"/>
              <a:t>2</a:t>
            </a:r>
            <a:r>
              <a:rPr lang="en-US"/>
              <a:t>O)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66800" y="1217613"/>
            <a:ext cx="2462213" cy="457200"/>
            <a:chOff x="528" y="912"/>
            <a:chExt cx="1551" cy="288"/>
          </a:xfrm>
        </p:grpSpPr>
        <p:sp>
          <p:nvSpPr>
            <p:cNvPr id="32801" name="Text Box 4"/>
            <p:cNvSpPr txBox="1">
              <a:spLocks noChangeArrowheads="1"/>
            </p:cNvSpPr>
            <p:nvPr/>
          </p:nvSpPr>
          <p:spPr bwMode="auto">
            <a:xfrm>
              <a:off x="528" y="91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2802" name="Text Box 5"/>
            <p:cNvSpPr txBox="1">
              <a:spLocks noChangeArrowheads="1"/>
            </p:cNvSpPr>
            <p:nvPr/>
          </p:nvSpPr>
          <p:spPr bwMode="auto">
            <a:xfrm>
              <a:off x="956" y="91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C</a:t>
              </a:r>
            </a:p>
          </p:txBody>
        </p:sp>
        <p:sp>
          <p:nvSpPr>
            <p:cNvPr id="32803" name="Text Box 6"/>
            <p:cNvSpPr txBox="1">
              <a:spLocks noChangeArrowheads="1"/>
            </p:cNvSpPr>
            <p:nvPr/>
          </p:nvSpPr>
          <p:spPr bwMode="auto">
            <a:xfrm>
              <a:off x="1385" y="91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32804" name="Text Box 7"/>
            <p:cNvSpPr txBox="1">
              <a:spLocks noChangeArrowheads="1"/>
            </p:cNvSpPr>
            <p:nvPr/>
          </p:nvSpPr>
          <p:spPr bwMode="auto">
            <a:xfrm>
              <a:off x="1824" y="91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2805" name="Line 8"/>
            <p:cNvSpPr>
              <a:spLocks noChangeShapeType="1"/>
            </p:cNvSpPr>
            <p:nvPr/>
          </p:nvSpPr>
          <p:spPr bwMode="auto">
            <a:xfrm>
              <a:off x="736" y="105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06" name="Line 9"/>
            <p:cNvSpPr>
              <a:spLocks noChangeShapeType="1"/>
            </p:cNvSpPr>
            <p:nvPr/>
          </p:nvSpPr>
          <p:spPr bwMode="auto">
            <a:xfrm>
              <a:off x="1176" y="105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07" name="Line 10"/>
            <p:cNvSpPr>
              <a:spLocks noChangeShapeType="1"/>
            </p:cNvSpPr>
            <p:nvPr/>
          </p:nvSpPr>
          <p:spPr bwMode="auto">
            <a:xfrm>
              <a:off x="1616" y="105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761038" y="938213"/>
            <a:ext cx="1782762" cy="1003300"/>
            <a:chOff x="3056" y="736"/>
            <a:chExt cx="1123" cy="632"/>
          </a:xfrm>
        </p:grpSpPr>
        <p:sp>
          <p:nvSpPr>
            <p:cNvPr id="32794" name="Text Box 11"/>
            <p:cNvSpPr txBox="1">
              <a:spLocks noChangeArrowheads="1"/>
            </p:cNvSpPr>
            <p:nvPr/>
          </p:nvSpPr>
          <p:spPr bwMode="auto">
            <a:xfrm>
              <a:off x="3057" y="73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2795" name="Text Box 12"/>
            <p:cNvSpPr txBox="1">
              <a:spLocks noChangeArrowheads="1"/>
            </p:cNvSpPr>
            <p:nvPr/>
          </p:nvSpPr>
          <p:spPr bwMode="auto">
            <a:xfrm>
              <a:off x="3485" y="91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C</a:t>
              </a:r>
            </a:p>
          </p:txBody>
        </p:sp>
        <p:sp>
          <p:nvSpPr>
            <p:cNvPr id="32796" name="Text Box 13"/>
            <p:cNvSpPr txBox="1">
              <a:spLocks noChangeArrowheads="1"/>
            </p:cNvSpPr>
            <p:nvPr/>
          </p:nvSpPr>
          <p:spPr bwMode="auto">
            <a:xfrm>
              <a:off x="3914" y="91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32797" name="Text Box 14"/>
            <p:cNvSpPr txBox="1">
              <a:spLocks noChangeArrowheads="1"/>
            </p:cNvSpPr>
            <p:nvPr/>
          </p:nvSpPr>
          <p:spPr bwMode="auto">
            <a:xfrm>
              <a:off x="3056" y="10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2798" name="Line 16"/>
            <p:cNvSpPr>
              <a:spLocks noChangeShapeType="1"/>
            </p:cNvSpPr>
            <p:nvPr/>
          </p:nvSpPr>
          <p:spPr bwMode="auto">
            <a:xfrm>
              <a:off x="3705" y="105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99" name="Line 19"/>
            <p:cNvSpPr>
              <a:spLocks noChangeShapeType="1"/>
            </p:cNvSpPr>
            <p:nvPr/>
          </p:nvSpPr>
          <p:spPr bwMode="auto">
            <a:xfrm>
              <a:off x="3272" y="912"/>
              <a:ext cx="24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00" name="Line 20"/>
            <p:cNvSpPr>
              <a:spLocks noChangeShapeType="1"/>
            </p:cNvSpPr>
            <p:nvPr/>
          </p:nvSpPr>
          <p:spPr bwMode="auto">
            <a:xfrm flipV="1">
              <a:off x="3272" y="1112"/>
              <a:ext cx="24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8630" name="Text Box 22"/>
          <p:cNvSpPr txBox="1">
            <a:spLocks noChangeArrowheads="1"/>
          </p:cNvSpPr>
          <p:nvPr/>
        </p:nvSpPr>
        <p:spPr bwMode="auto">
          <a:xfrm>
            <a:off x="355600" y="2105025"/>
            <a:ext cx="8458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/>
              <a:t>An atom’s </a:t>
            </a:r>
            <a:r>
              <a:rPr lang="en-US" b="1" i="1" dirty="0"/>
              <a:t>formal charge</a:t>
            </a:r>
            <a:r>
              <a:rPr lang="en-US" dirty="0"/>
              <a:t> is the difference between the number of valence electrons in an isolated atom and the number of electrons assigned to that atom in a Lewis structure.</a:t>
            </a:r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285750" y="3810000"/>
            <a:ext cx="2190750" cy="1311275"/>
            <a:chOff x="180" y="2688"/>
            <a:chExt cx="1380" cy="826"/>
          </a:xfrm>
        </p:grpSpPr>
        <p:sp>
          <p:nvSpPr>
            <p:cNvPr id="32792" name="Text Box 23"/>
            <p:cNvSpPr txBox="1">
              <a:spLocks noChangeArrowheads="1"/>
            </p:cNvSpPr>
            <p:nvPr/>
          </p:nvSpPr>
          <p:spPr bwMode="auto">
            <a:xfrm>
              <a:off x="180" y="2688"/>
              <a:ext cx="1152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formal charge on an atom in a Lewis structure</a:t>
              </a:r>
            </a:p>
          </p:txBody>
        </p:sp>
        <p:sp>
          <p:nvSpPr>
            <p:cNvPr id="32793" name="Text Box 27"/>
            <p:cNvSpPr txBox="1">
              <a:spLocks noChangeArrowheads="1"/>
            </p:cNvSpPr>
            <p:nvPr/>
          </p:nvSpPr>
          <p:spPr bwMode="auto">
            <a:xfrm>
              <a:off x="1332" y="2957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=</a:t>
              </a: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6610350" y="3962400"/>
            <a:ext cx="2368550" cy="1006475"/>
            <a:chOff x="4164" y="2784"/>
            <a:chExt cx="1492" cy="634"/>
          </a:xfrm>
        </p:grpSpPr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4164" y="2813"/>
              <a:ext cx="223" cy="576"/>
              <a:chOff x="4128" y="2832"/>
              <a:chExt cx="223" cy="576"/>
            </a:xfrm>
          </p:grpSpPr>
          <p:sp>
            <p:nvSpPr>
              <p:cNvPr id="32789" name="Text Box 28"/>
              <p:cNvSpPr txBox="1">
                <a:spLocks noChangeArrowheads="1"/>
              </p:cNvSpPr>
              <p:nvPr/>
            </p:nvSpPr>
            <p:spPr bwMode="auto">
              <a:xfrm>
                <a:off x="4128" y="2832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1</a:t>
                </a:r>
              </a:p>
            </p:txBody>
          </p:sp>
          <p:sp>
            <p:nvSpPr>
              <p:cNvPr id="32790" name="Text Box 29"/>
              <p:cNvSpPr txBox="1">
                <a:spLocks noChangeArrowheads="1"/>
              </p:cNvSpPr>
              <p:nvPr/>
            </p:nvSpPr>
            <p:spPr bwMode="auto">
              <a:xfrm>
                <a:off x="4128" y="3120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2</a:t>
                </a:r>
              </a:p>
            </p:txBody>
          </p:sp>
          <p:sp>
            <p:nvSpPr>
              <p:cNvPr id="32791" name="Line 30"/>
              <p:cNvSpPr>
                <a:spLocks noChangeShapeType="1"/>
              </p:cNvSpPr>
              <p:nvPr/>
            </p:nvSpPr>
            <p:spPr bwMode="auto">
              <a:xfrm>
                <a:off x="4143" y="3120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4332" y="2784"/>
              <a:ext cx="1324" cy="634"/>
              <a:chOff x="4296" y="2804"/>
              <a:chExt cx="1324" cy="634"/>
            </a:xfrm>
          </p:grpSpPr>
          <p:sp>
            <p:nvSpPr>
              <p:cNvPr id="32786" name="Text Box 26"/>
              <p:cNvSpPr txBox="1">
                <a:spLocks noChangeArrowheads="1"/>
              </p:cNvSpPr>
              <p:nvPr/>
            </p:nvSpPr>
            <p:spPr bwMode="auto">
              <a:xfrm>
                <a:off x="4464" y="2804"/>
                <a:ext cx="1152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total number of bonding electrons</a:t>
                </a:r>
              </a:p>
            </p:txBody>
          </p:sp>
          <p:sp>
            <p:nvSpPr>
              <p:cNvPr id="32787" name="Text Box 31"/>
              <p:cNvSpPr txBox="1">
                <a:spLocks noChangeArrowheads="1"/>
              </p:cNvSpPr>
              <p:nvPr/>
            </p:nvSpPr>
            <p:spPr bwMode="auto">
              <a:xfrm>
                <a:off x="4296" y="2804"/>
                <a:ext cx="27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6000"/>
                  <a:t>(</a:t>
                </a:r>
              </a:p>
            </p:txBody>
          </p:sp>
          <p:sp>
            <p:nvSpPr>
              <p:cNvPr id="32788" name="Text Box 32"/>
              <p:cNvSpPr txBox="1">
                <a:spLocks noChangeArrowheads="1"/>
              </p:cNvSpPr>
              <p:nvPr/>
            </p:nvSpPr>
            <p:spPr bwMode="auto">
              <a:xfrm>
                <a:off x="5344" y="2804"/>
                <a:ext cx="27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6000"/>
                  <a:t>)</a:t>
                </a:r>
              </a:p>
            </p:txBody>
          </p:sp>
        </p:grpSp>
      </p:grpSp>
      <p:grpSp>
        <p:nvGrpSpPr>
          <p:cNvPr id="8" name="Group 38"/>
          <p:cNvGrpSpPr>
            <a:grpSpLocks/>
          </p:cNvGrpSpPr>
          <p:nvPr/>
        </p:nvGrpSpPr>
        <p:grpSpPr bwMode="auto">
          <a:xfrm>
            <a:off x="2571750" y="3810000"/>
            <a:ext cx="1843088" cy="1311275"/>
            <a:chOff x="1620" y="2688"/>
            <a:chExt cx="1161" cy="826"/>
          </a:xfrm>
        </p:grpSpPr>
        <p:sp>
          <p:nvSpPr>
            <p:cNvPr id="32782" name="Text Box 24"/>
            <p:cNvSpPr txBox="1">
              <a:spLocks noChangeArrowheads="1"/>
            </p:cNvSpPr>
            <p:nvPr/>
          </p:nvSpPr>
          <p:spPr bwMode="auto">
            <a:xfrm>
              <a:off x="1620" y="2688"/>
              <a:ext cx="1152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total number of valence electrons in the free atom</a:t>
              </a:r>
            </a:p>
          </p:txBody>
        </p:sp>
        <p:sp>
          <p:nvSpPr>
            <p:cNvPr id="32783" name="Text Box 35"/>
            <p:cNvSpPr txBox="1">
              <a:spLocks noChangeArrowheads="1"/>
            </p:cNvSpPr>
            <p:nvPr/>
          </p:nvSpPr>
          <p:spPr bwMode="auto">
            <a:xfrm>
              <a:off x="2580" y="2918"/>
              <a:ext cx="2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/>
                <a:t>-</a:t>
              </a:r>
            </a:p>
          </p:txBody>
        </p:sp>
      </p:grpSp>
      <p:grpSp>
        <p:nvGrpSpPr>
          <p:cNvPr id="9" name="Group 39"/>
          <p:cNvGrpSpPr>
            <a:grpSpLocks/>
          </p:cNvGrpSpPr>
          <p:nvPr/>
        </p:nvGrpSpPr>
        <p:grpSpPr bwMode="auto">
          <a:xfrm>
            <a:off x="4476750" y="3962400"/>
            <a:ext cx="2082800" cy="1006475"/>
            <a:chOff x="2820" y="2784"/>
            <a:chExt cx="1312" cy="634"/>
          </a:xfrm>
        </p:grpSpPr>
        <p:sp>
          <p:nvSpPr>
            <p:cNvPr id="32780" name="Text Box 25"/>
            <p:cNvSpPr txBox="1">
              <a:spLocks noChangeArrowheads="1"/>
            </p:cNvSpPr>
            <p:nvPr/>
          </p:nvSpPr>
          <p:spPr bwMode="auto">
            <a:xfrm>
              <a:off x="2820" y="2784"/>
              <a:ext cx="115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total number of nonbonding electrons</a:t>
              </a:r>
            </a:p>
          </p:txBody>
        </p:sp>
        <p:sp>
          <p:nvSpPr>
            <p:cNvPr id="32781" name="Text Box 36"/>
            <p:cNvSpPr txBox="1">
              <a:spLocks noChangeArrowheads="1"/>
            </p:cNvSpPr>
            <p:nvPr/>
          </p:nvSpPr>
          <p:spPr bwMode="auto">
            <a:xfrm>
              <a:off x="3931" y="2918"/>
              <a:ext cx="2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/>
                <a:t>-</a:t>
              </a:r>
            </a:p>
          </p:txBody>
        </p:sp>
      </p:grpSp>
      <p:sp>
        <p:nvSpPr>
          <p:cNvPr id="68649" name="Text Box 41"/>
          <p:cNvSpPr txBox="1">
            <a:spLocks noChangeArrowheads="1"/>
          </p:cNvSpPr>
          <p:nvPr/>
        </p:nvSpPr>
        <p:spPr bwMode="auto">
          <a:xfrm>
            <a:off x="457200" y="5410200"/>
            <a:ext cx="8229600" cy="8794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The sum of the formal charges of the atoms in a molecule or ion must equal the charge on the molecule or 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0" grpId="0" autoUpdateAnimBg="0"/>
      <p:bldP spid="68649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509588" y="762000"/>
            <a:ext cx="2462212" cy="457200"/>
            <a:chOff x="2104" y="192"/>
            <a:chExt cx="1551" cy="288"/>
          </a:xfrm>
        </p:grpSpPr>
        <p:sp>
          <p:nvSpPr>
            <p:cNvPr id="33818" name="Text Box 3"/>
            <p:cNvSpPr txBox="1">
              <a:spLocks noChangeArrowheads="1"/>
            </p:cNvSpPr>
            <p:nvPr/>
          </p:nvSpPr>
          <p:spPr bwMode="auto">
            <a:xfrm>
              <a:off x="2104" y="19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3819" name="Text Box 4"/>
            <p:cNvSpPr txBox="1">
              <a:spLocks noChangeArrowheads="1"/>
            </p:cNvSpPr>
            <p:nvPr/>
          </p:nvSpPr>
          <p:spPr bwMode="auto">
            <a:xfrm>
              <a:off x="2532" y="19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C</a:t>
              </a:r>
            </a:p>
          </p:txBody>
        </p:sp>
        <p:sp>
          <p:nvSpPr>
            <p:cNvPr id="33820" name="Text Box 5"/>
            <p:cNvSpPr txBox="1">
              <a:spLocks noChangeArrowheads="1"/>
            </p:cNvSpPr>
            <p:nvPr/>
          </p:nvSpPr>
          <p:spPr bwMode="auto">
            <a:xfrm>
              <a:off x="2961" y="19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33821" name="Text Box 6"/>
            <p:cNvSpPr txBox="1">
              <a:spLocks noChangeArrowheads="1"/>
            </p:cNvSpPr>
            <p:nvPr/>
          </p:nvSpPr>
          <p:spPr bwMode="auto">
            <a:xfrm>
              <a:off x="3400" y="19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3822" name="Line 7"/>
            <p:cNvSpPr>
              <a:spLocks noChangeShapeType="1"/>
            </p:cNvSpPr>
            <p:nvPr/>
          </p:nvSpPr>
          <p:spPr bwMode="auto">
            <a:xfrm>
              <a:off x="2312" y="33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23" name="Line 9"/>
            <p:cNvSpPr>
              <a:spLocks noChangeShapeType="1"/>
            </p:cNvSpPr>
            <p:nvPr/>
          </p:nvSpPr>
          <p:spPr bwMode="auto">
            <a:xfrm>
              <a:off x="3192" y="33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21"/>
            <p:cNvGrpSpPr>
              <a:grpSpLocks/>
            </p:cNvGrpSpPr>
            <p:nvPr/>
          </p:nvGrpSpPr>
          <p:grpSpPr bwMode="auto">
            <a:xfrm rot="5400000">
              <a:off x="2632" y="144"/>
              <a:ext cx="48" cy="144"/>
              <a:chOff x="1440" y="2400"/>
              <a:chExt cx="48" cy="144"/>
            </a:xfrm>
          </p:grpSpPr>
          <p:sp>
            <p:nvSpPr>
              <p:cNvPr id="33831" name="Oval 22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3832" name="Oval 23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4" name="Group 27"/>
            <p:cNvGrpSpPr>
              <a:grpSpLocks/>
            </p:cNvGrpSpPr>
            <p:nvPr/>
          </p:nvGrpSpPr>
          <p:grpSpPr bwMode="auto">
            <a:xfrm rot="5400000">
              <a:off x="3064" y="144"/>
              <a:ext cx="48" cy="144"/>
              <a:chOff x="1440" y="2400"/>
              <a:chExt cx="48" cy="144"/>
            </a:xfrm>
          </p:grpSpPr>
          <p:sp>
            <p:nvSpPr>
              <p:cNvPr id="33829" name="Oval 28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3830" name="Oval 29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2752" y="312"/>
              <a:ext cx="240" cy="48"/>
              <a:chOff x="2752" y="336"/>
              <a:chExt cx="240" cy="48"/>
            </a:xfrm>
          </p:grpSpPr>
          <p:sp>
            <p:nvSpPr>
              <p:cNvPr id="33827" name="Line 8"/>
              <p:cNvSpPr>
                <a:spLocks noChangeShapeType="1"/>
              </p:cNvSpPr>
              <p:nvPr/>
            </p:nvSpPr>
            <p:spPr bwMode="auto">
              <a:xfrm>
                <a:off x="2752" y="336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28" name="Line 32"/>
              <p:cNvSpPr>
                <a:spLocks noChangeShapeType="1"/>
              </p:cNvSpPr>
              <p:nvPr/>
            </p:nvSpPr>
            <p:spPr bwMode="auto">
              <a:xfrm>
                <a:off x="2752" y="38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0725" name="Text Box 69"/>
          <p:cNvSpPr txBox="1">
            <a:spLocks noChangeArrowheads="1"/>
          </p:cNvSpPr>
          <p:nvPr/>
        </p:nvSpPr>
        <p:spPr bwMode="auto">
          <a:xfrm>
            <a:off x="838200" y="40989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formal charge on C</a:t>
            </a:r>
          </a:p>
        </p:txBody>
      </p:sp>
      <p:sp>
        <p:nvSpPr>
          <p:cNvPr id="70726" name="Text Box 70"/>
          <p:cNvSpPr txBox="1">
            <a:spLocks noChangeArrowheads="1"/>
          </p:cNvSpPr>
          <p:nvPr/>
        </p:nvSpPr>
        <p:spPr bwMode="auto">
          <a:xfrm>
            <a:off x="2651125" y="4221163"/>
            <a:ext cx="363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=</a:t>
            </a:r>
          </a:p>
        </p:txBody>
      </p:sp>
      <p:sp>
        <p:nvSpPr>
          <p:cNvPr id="70729" name="Text Box 73"/>
          <p:cNvSpPr txBox="1">
            <a:spLocks noChangeArrowheads="1"/>
          </p:cNvSpPr>
          <p:nvPr/>
        </p:nvSpPr>
        <p:spPr bwMode="auto">
          <a:xfrm>
            <a:off x="838200" y="49371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formal charge on O</a:t>
            </a:r>
          </a:p>
        </p:txBody>
      </p:sp>
      <p:sp>
        <p:nvSpPr>
          <p:cNvPr id="70730" name="Text Box 74"/>
          <p:cNvSpPr txBox="1">
            <a:spLocks noChangeArrowheads="1"/>
          </p:cNvSpPr>
          <p:nvPr/>
        </p:nvSpPr>
        <p:spPr bwMode="auto">
          <a:xfrm>
            <a:off x="2651125" y="5059363"/>
            <a:ext cx="363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=</a:t>
            </a:r>
          </a:p>
        </p:txBody>
      </p:sp>
      <p:grpSp>
        <p:nvGrpSpPr>
          <p:cNvPr id="6" name="Group 95"/>
          <p:cNvGrpSpPr>
            <a:grpSpLocks/>
          </p:cNvGrpSpPr>
          <p:nvPr/>
        </p:nvGrpSpPr>
        <p:grpSpPr bwMode="auto">
          <a:xfrm>
            <a:off x="285750" y="2209800"/>
            <a:ext cx="6019800" cy="1311275"/>
            <a:chOff x="180" y="1392"/>
            <a:chExt cx="3792" cy="826"/>
          </a:xfrm>
        </p:grpSpPr>
        <p:grpSp>
          <p:nvGrpSpPr>
            <p:cNvPr id="7" name="Group 77"/>
            <p:cNvGrpSpPr>
              <a:grpSpLocks/>
            </p:cNvGrpSpPr>
            <p:nvPr/>
          </p:nvGrpSpPr>
          <p:grpSpPr bwMode="auto">
            <a:xfrm>
              <a:off x="180" y="1392"/>
              <a:ext cx="1380" cy="826"/>
              <a:chOff x="180" y="2688"/>
              <a:chExt cx="1380" cy="826"/>
            </a:xfrm>
          </p:grpSpPr>
          <p:sp>
            <p:nvSpPr>
              <p:cNvPr id="33816" name="Text Box 78"/>
              <p:cNvSpPr txBox="1">
                <a:spLocks noChangeArrowheads="1"/>
              </p:cNvSpPr>
              <p:nvPr/>
            </p:nvSpPr>
            <p:spPr bwMode="auto">
              <a:xfrm>
                <a:off x="180" y="2688"/>
                <a:ext cx="1152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formal charge on an atom in a Lewis structure</a:t>
                </a:r>
              </a:p>
            </p:txBody>
          </p:sp>
          <p:sp>
            <p:nvSpPr>
              <p:cNvPr id="33817" name="Text Box 79"/>
              <p:cNvSpPr txBox="1">
                <a:spLocks noChangeArrowheads="1"/>
              </p:cNvSpPr>
              <p:nvPr/>
            </p:nvSpPr>
            <p:spPr bwMode="auto">
              <a:xfrm>
                <a:off x="1332" y="2957"/>
                <a:ext cx="2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=</a:t>
                </a:r>
              </a:p>
            </p:txBody>
          </p:sp>
        </p:grpSp>
        <p:grpSp>
          <p:nvGrpSpPr>
            <p:cNvPr id="8" name="Group 89"/>
            <p:cNvGrpSpPr>
              <a:grpSpLocks/>
            </p:cNvGrpSpPr>
            <p:nvPr/>
          </p:nvGrpSpPr>
          <p:grpSpPr bwMode="auto">
            <a:xfrm>
              <a:off x="1632" y="1488"/>
              <a:ext cx="1216" cy="640"/>
              <a:chOff x="1632" y="2784"/>
              <a:chExt cx="1216" cy="640"/>
            </a:xfrm>
          </p:grpSpPr>
          <p:sp>
            <p:nvSpPr>
              <p:cNvPr id="33814" name="Text Box 90"/>
              <p:cNvSpPr txBox="1">
                <a:spLocks noChangeArrowheads="1"/>
              </p:cNvSpPr>
              <p:nvPr/>
            </p:nvSpPr>
            <p:spPr bwMode="auto">
              <a:xfrm>
                <a:off x="1632" y="2784"/>
                <a:ext cx="1152" cy="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total number of bonding pairs</a:t>
                </a:r>
              </a:p>
            </p:txBody>
          </p:sp>
          <p:sp>
            <p:nvSpPr>
              <p:cNvPr id="33815" name="Text Box 91"/>
              <p:cNvSpPr txBox="1">
                <a:spLocks noChangeArrowheads="1"/>
              </p:cNvSpPr>
              <p:nvPr/>
            </p:nvSpPr>
            <p:spPr bwMode="auto">
              <a:xfrm>
                <a:off x="2580" y="2918"/>
                <a:ext cx="268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3200"/>
                  <a:t>+</a:t>
                </a:r>
              </a:p>
            </p:txBody>
          </p:sp>
        </p:grpSp>
        <p:sp>
          <p:nvSpPr>
            <p:cNvPr id="33813" name="Text Box 93"/>
            <p:cNvSpPr txBox="1">
              <a:spLocks noChangeArrowheads="1"/>
            </p:cNvSpPr>
            <p:nvPr/>
          </p:nvSpPr>
          <p:spPr bwMode="auto">
            <a:xfrm>
              <a:off x="2820" y="1488"/>
              <a:ext cx="1152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total number of nonbonding electrons</a:t>
              </a:r>
            </a:p>
          </p:txBody>
        </p:sp>
      </p:grpSp>
      <p:sp>
        <p:nvSpPr>
          <p:cNvPr id="70752" name="Text Box 96"/>
          <p:cNvSpPr txBox="1">
            <a:spLocks noChangeArrowheads="1"/>
          </p:cNvSpPr>
          <p:nvPr/>
        </p:nvSpPr>
        <p:spPr bwMode="auto">
          <a:xfrm>
            <a:off x="1127125" y="268288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-1</a:t>
            </a:r>
          </a:p>
        </p:txBody>
      </p:sp>
      <p:sp>
        <p:nvSpPr>
          <p:cNvPr id="70753" name="Text Box 97"/>
          <p:cNvSpPr txBox="1">
            <a:spLocks noChangeArrowheads="1"/>
          </p:cNvSpPr>
          <p:nvPr/>
        </p:nvSpPr>
        <p:spPr bwMode="auto">
          <a:xfrm>
            <a:off x="1812925" y="268288"/>
            <a:ext cx="53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+1</a:t>
            </a:r>
          </a:p>
        </p:txBody>
      </p:sp>
      <p:sp>
        <p:nvSpPr>
          <p:cNvPr id="70759" name="Oval 103"/>
          <p:cNvSpPr>
            <a:spLocks noChangeArrowheads="1"/>
          </p:cNvSpPr>
          <p:nvPr/>
        </p:nvSpPr>
        <p:spPr bwMode="auto">
          <a:xfrm>
            <a:off x="1143000" y="685800"/>
            <a:ext cx="4572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grpSp>
        <p:nvGrpSpPr>
          <p:cNvPr id="9" name="Group 106"/>
          <p:cNvGrpSpPr>
            <a:grpSpLocks/>
          </p:cNvGrpSpPr>
          <p:nvPr/>
        </p:nvGrpSpPr>
        <p:grpSpPr bwMode="auto">
          <a:xfrm>
            <a:off x="800100" y="838200"/>
            <a:ext cx="1143000" cy="304800"/>
            <a:chOff x="504" y="528"/>
            <a:chExt cx="720" cy="192"/>
          </a:xfrm>
        </p:grpSpPr>
        <p:sp>
          <p:nvSpPr>
            <p:cNvPr id="33809" name="Oval 104"/>
            <p:cNvSpPr>
              <a:spLocks noChangeArrowheads="1"/>
            </p:cNvSpPr>
            <p:nvPr/>
          </p:nvSpPr>
          <p:spPr bwMode="auto">
            <a:xfrm>
              <a:off x="504" y="528"/>
              <a:ext cx="288" cy="1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3810" name="Oval 105"/>
            <p:cNvSpPr>
              <a:spLocks noChangeArrowheads="1"/>
            </p:cNvSpPr>
            <p:nvPr/>
          </p:nvSpPr>
          <p:spPr bwMode="auto">
            <a:xfrm>
              <a:off x="936" y="528"/>
              <a:ext cx="288" cy="1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  <p:sp>
        <p:nvSpPr>
          <p:cNvPr id="70763" name="Oval 107"/>
          <p:cNvSpPr>
            <a:spLocks noChangeArrowheads="1"/>
          </p:cNvSpPr>
          <p:nvPr/>
        </p:nvSpPr>
        <p:spPr bwMode="auto">
          <a:xfrm>
            <a:off x="1828800" y="685800"/>
            <a:ext cx="4572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grpSp>
        <p:nvGrpSpPr>
          <p:cNvPr id="10" name="Group 108"/>
          <p:cNvGrpSpPr>
            <a:grpSpLocks/>
          </p:cNvGrpSpPr>
          <p:nvPr/>
        </p:nvGrpSpPr>
        <p:grpSpPr bwMode="auto">
          <a:xfrm>
            <a:off x="1485900" y="838200"/>
            <a:ext cx="1143000" cy="304800"/>
            <a:chOff x="504" y="528"/>
            <a:chExt cx="720" cy="192"/>
          </a:xfrm>
        </p:grpSpPr>
        <p:sp>
          <p:nvSpPr>
            <p:cNvPr id="33807" name="Oval 109"/>
            <p:cNvSpPr>
              <a:spLocks noChangeArrowheads="1"/>
            </p:cNvSpPr>
            <p:nvPr/>
          </p:nvSpPr>
          <p:spPr bwMode="auto">
            <a:xfrm>
              <a:off x="504" y="528"/>
              <a:ext cx="288" cy="1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3808" name="Oval 110"/>
            <p:cNvSpPr>
              <a:spLocks noChangeArrowheads="1"/>
            </p:cNvSpPr>
            <p:nvPr/>
          </p:nvSpPr>
          <p:spPr bwMode="auto">
            <a:xfrm>
              <a:off x="936" y="528"/>
              <a:ext cx="288" cy="1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  <p:sp>
        <p:nvSpPr>
          <p:cNvPr id="33806" name="Text Box 111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9.7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25" grpId="0" autoUpdateAnimBg="0"/>
      <p:bldP spid="70726" grpId="0" autoUpdateAnimBg="0"/>
      <p:bldP spid="70729" grpId="0" autoUpdateAnimBg="0"/>
      <p:bldP spid="70730" grpId="0" autoUpdateAnimBg="0"/>
      <p:bldP spid="70752" grpId="0" autoUpdateAnimBg="0"/>
      <p:bldP spid="70753" grpId="0" autoUpdateAnimBg="0"/>
      <p:bldP spid="70759" grpId="0" animBg="1"/>
      <p:bldP spid="7076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695700" y="392113"/>
            <a:ext cx="1485900" cy="1350962"/>
            <a:chOff x="2328" y="247"/>
            <a:chExt cx="936" cy="851"/>
          </a:xfrm>
        </p:grpSpPr>
        <p:sp>
          <p:nvSpPr>
            <p:cNvPr id="34883" name="Text Box 13"/>
            <p:cNvSpPr txBox="1">
              <a:spLocks noChangeArrowheads="1"/>
            </p:cNvSpPr>
            <p:nvPr/>
          </p:nvSpPr>
          <p:spPr bwMode="auto">
            <a:xfrm>
              <a:off x="2574" y="247"/>
              <a:ext cx="66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/>
                <a:t>C – 4 e</a:t>
              </a:r>
              <a:r>
                <a:rPr lang="en-US" sz="2000" baseline="30000"/>
                <a:t>-</a:t>
              </a:r>
              <a:endParaRPr lang="en-US" sz="2000"/>
            </a:p>
          </p:txBody>
        </p:sp>
        <p:sp>
          <p:nvSpPr>
            <p:cNvPr id="34884" name="Text Box 14"/>
            <p:cNvSpPr txBox="1">
              <a:spLocks noChangeArrowheads="1"/>
            </p:cNvSpPr>
            <p:nvPr/>
          </p:nvSpPr>
          <p:spPr bwMode="auto">
            <a:xfrm>
              <a:off x="2576" y="439"/>
              <a:ext cx="67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/>
                <a:t>O – 6 e</a:t>
              </a:r>
              <a:r>
                <a:rPr lang="en-US" sz="2000" baseline="30000"/>
                <a:t>-</a:t>
              </a:r>
              <a:endParaRPr lang="en-US" sz="2000"/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2328" y="646"/>
              <a:ext cx="936" cy="250"/>
              <a:chOff x="2000" y="646"/>
              <a:chExt cx="936" cy="250"/>
            </a:xfrm>
          </p:grpSpPr>
          <p:sp>
            <p:nvSpPr>
              <p:cNvPr id="34887" name="Text Box 16"/>
              <p:cNvSpPr txBox="1">
                <a:spLocks noChangeArrowheads="1"/>
              </p:cNvSpPr>
              <p:nvPr/>
            </p:nvSpPr>
            <p:spPr bwMode="auto">
              <a:xfrm>
                <a:off x="2012" y="646"/>
                <a:ext cx="92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/>
                  <a:t>2H – 2x1 e</a:t>
                </a:r>
                <a:r>
                  <a:rPr lang="en-US" sz="2000" baseline="30000"/>
                  <a:t>-</a:t>
                </a:r>
                <a:endParaRPr lang="en-US" sz="2000"/>
              </a:p>
            </p:txBody>
          </p:sp>
          <p:sp>
            <p:nvSpPr>
              <p:cNvPr id="34888" name="Line 17"/>
              <p:cNvSpPr>
                <a:spLocks noChangeShapeType="1"/>
              </p:cNvSpPr>
              <p:nvPr/>
            </p:nvSpPr>
            <p:spPr bwMode="auto">
              <a:xfrm>
                <a:off x="2000" y="88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86" name="Text Box 18"/>
            <p:cNvSpPr txBox="1">
              <a:spLocks noChangeArrowheads="1"/>
            </p:cNvSpPr>
            <p:nvPr/>
          </p:nvSpPr>
          <p:spPr bwMode="auto">
            <a:xfrm>
              <a:off x="2750" y="848"/>
              <a:ext cx="5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>
                  <a:solidFill>
                    <a:srgbClr val="FF0000"/>
                  </a:solidFill>
                </a:rPr>
                <a:t>12  e</a:t>
              </a:r>
              <a:r>
                <a:rPr lang="en-US" sz="2000" baseline="30000">
                  <a:solidFill>
                    <a:srgbClr val="FF0000"/>
                  </a:solidFill>
                </a:rPr>
                <a:t>-</a:t>
              </a:r>
              <a:endParaRPr lang="en-US" sz="200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638800" y="406400"/>
            <a:ext cx="3124200" cy="1346200"/>
            <a:chOff x="2400" y="3024"/>
            <a:chExt cx="1968" cy="848"/>
          </a:xfrm>
        </p:grpSpPr>
        <p:sp>
          <p:nvSpPr>
            <p:cNvPr id="34877" name="Text Box 20"/>
            <p:cNvSpPr txBox="1">
              <a:spLocks noChangeArrowheads="1"/>
            </p:cNvSpPr>
            <p:nvPr/>
          </p:nvSpPr>
          <p:spPr bwMode="auto">
            <a:xfrm>
              <a:off x="2400" y="3024"/>
              <a:ext cx="192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2 single bonds (2x2) =   4</a:t>
              </a:r>
            </a:p>
          </p:txBody>
        </p:sp>
        <p:sp>
          <p:nvSpPr>
            <p:cNvPr id="34878" name="Text Box 21"/>
            <p:cNvSpPr txBox="1">
              <a:spLocks noChangeArrowheads="1"/>
            </p:cNvSpPr>
            <p:nvPr/>
          </p:nvSpPr>
          <p:spPr bwMode="auto">
            <a:xfrm>
              <a:off x="2832" y="3224"/>
              <a:ext cx="15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1 double bond =   4</a:t>
              </a:r>
            </a:p>
          </p:txBody>
        </p: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2448" y="3423"/>
              <a:ext cx="1869" cy="250"/>
              <a:chOff x="2448" y="3398"/>
              <a:chExt cx="1869" cy="250"/>
            </a:xfrm>
          </p:grpSpPr>
          <p:sp>
            <p:nvSpPr>
              <p:cNvPr id="34881" name="Text Box 23"/>
              <p:cNvSpPr txBox="1">
                <a:spLocks noChangeArrowheads="1"/>
              </p:cNvSpPr>
              <p:nvPr/>
            </p:nvSpPr>
            <p:spPr bwMode="auto">
              <a:xfrm>
                <a:off x="2608" y="3398"/>
                <a:ext cx="17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/>
                  <a:t>2 lone pairs (2x2) =   4</a:t>
                </a:r>
              </a:p>
            </p:txBody>
          </p:sp>
          <p:sp>
            <p:nvSpPr>
              <p:cNvPr id="34882" name="Line 24"/>
              <p:cNvSpPr>
                <a:spLocks noChangeShapeType="1"/>
              </p:cNvSpPr>
              <p:nvPr/>
            </p:nvSpPr>
            <p:spPr bwMode="auto">
              <a:xfrm>
                <a:off x="2448" y="3616"/>
                <a:ext cx="182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80" name="Text Box 25"/>
            <p:cNvSpPr txBox="1">
              <a:spLocks noChangeArrowheads="1"/>
            </p:cNvSpPr>
            <p:nvPr/>
          </p:nvSpPr>
          <p:spPr bwMode="auto">
            <a:xfrm>
              <a:off x="3489" y="3622"/>
              <a:ext cx="8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000">
                  <a:solidFill>
                    <a:srgbClr val="FF0000"/>
                  </a:solidFill>
                </a:rPr>
                <a:t>Total = 12</a:t>
              </a:r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787400" y="444500"/>
            <a:ext cx="1782763" cy="1003300"/>
            <a:chOff x="496" y="280"/>
            <a:chExt cx="1123" cy="632"/>
          </a:xfrm>
        </p:grpSpPr>
        <p:grpSp>
          <p:nvGrpSpPr>
            <p:cNvPr id="7" name="Group 2"/>
            <p:cNvGrpSpPr>
              <a:grpSpLocks/>
            </p:cNvGrpSpPr>
            <p:nvPr/>
          </p:nvGrpSpPr>
          <p:grpSpPr bwMode="auto">
            <a:xfrm rot="-5400000">
              <a:off x="1464" y="408"/>
              <a:ext cx="48" cy="144"/>
              <a:chOff x="1440" y="2400"/>
              <a:chExt cx="48" cy="144"/>
            </a:xfrm>
          </p:grpSpPr>
          <p:sp>
            <p:nvSpPr>
              <p:cNvPr id="34875" name="Oval 3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4876" name="Oval 4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sp>
          <p:nvSpPr>
            <p:cNvPr id="34864" name="Text Box 27"/>
            <p:cNvSpPr txBox="1">
              <a:spLocks noChangeArrowheads="1"/>
            </p:cNvSpPr>
            <p:nvPr/>
          </p:nvSpPr>
          <p:spPr bwMode="auto">
            <a:xfrm>
              <a:off x="497" y="2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4865" name="Text Box 28"/>
            <p:cNvSpPr txBox="1">
              <a:spLocks noChangeArrowheads="1"/>
            </p:cNvSpPr>
            <p:nvPr/>
          </p:nvSpPr>
          <p:spPr bwMode="auto">
            <a:xfrm>
              <a:off x="925" y="45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C</a:t>
              </a:r>
            </a:p>
          </p:txBody>
        </p:sp>
        <p:sp>
          <p:nvSpPr>
            <p:cNvPr id="34866" name="Text Box 29"/>
            <p:cNvSpPr txBox="1">
              <a:spLocks noChangeArrowheads="1"/>
            </p:cNvSpPr>
            <p:nvPr/>
          </p:nvSpPr>
          <p:spPr bwMode="auto">
            <a:xfrm>
              <a:off x="1354" y="456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O</a:t>
              </a:r>
            </a:p>
          </p:txBody>
        </p:sp>
        <p:sp>
          <p:nvSpPr>
            <p:cNvPr id="34867" name="Text Box 30"/>
            <p:cNvSpPr txBox="1">
              <a:spLocks noChangeArrowheads="1"/>
            </p:cNvSpPr>
            <p:nvPr/>
          </p:nvSpPr>
          <p:spPr bwMode="auto">
            <a:xfrm>
              <a:off x="496" y="624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H</a:t>
              </a:r>
            </a:p>
          </p:txBody>
        </p:sp>
        <p:sp>
          <p:nvSpPr>
            <p:cNvPr id="34868" name="Line 31"/>
            <p:cNvSpPr>
              <a:spLocks noChangeShapeType="1"/>
            </p:cNvSpPr>
            <p:nvPr/>
          </p:nvSpPr>
          <p:spPr bwMode="auto">
            <a:xfrm>
              <a:off x="1145" y="584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9" name="Line 32"/>
            <p:cNvSpPr>
              <a:spLocks noChangeShapeType="1"/>
            </p:cNvSpPr>
            <p:nvPr/>
          </p:nvSpPr>
          <p:spPr bwMode="auto">
            <a:xfrm>
              <a:off x="712" y="456"/>
              <a:ext cx="24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0" name="Line 33"/>
            <p:cNvSpPr>
              <a:spLocks noChangeShapeType="1"/>
            </p:cNvSpPr>
            <p:nvPr/>
          </p:nvSpPr>
          <p:spPr bwMode="auto">
            <a:xfrm flipV="1">
              <a:off x="712" y="656"/>
              <a:ext cx="24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1" name="Line 34"/>
            <p:cNvSpPr>
              <a:spLocks noChangeShapeType="1"/>
            </p:cNvSpPr>
            <p:nvPr/>
          </p:nvSpPr>
          <p:spPr bwMode="auto">
            <a:xfrm>
              <a:off x="1144" y="624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" name="Group 36"/>
            <p:cNvGrpSpPr>
              <a:grpSpLocks/>
            </p:cNvGrpSpPr>
            <p:nvPr/>
          </p:nvGrpSpPr>
          <p:grpSpPr bwMode="auto">
            <a:xfrm rot="-5400000">
              <a:off x="1464" y="648"/>
              <a:ext cx="48" cy="144"/>
              <a:chOff x="1440" y="2400"/>
              <a:chExt cx="48" cy="144"/>
            </a:xfrm>
          </p:grpSpPr>
          <p:sp>
            <p:nvSpPr>
              <p:cNvPr id="34873" name="Oval 37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4874" name="Oval 38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</p:grpSp>
      <p:sp>
        <p:nvSpPr>
          <p:cNvPr id="71720" name="Text Box 40"/>
          <p:cNvSpPr txBox="1">
            <a:spLocks noChangeArrowheads="1"/>
          </p:cNvSpPr>
          <p:nvPr/>
        </p:nvSpPr>
        <p:spPr bwMode="auto">
          <a:xfrm>
            <a:off x="838200" y="40989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formal charge on C</a:t>
            </a:r>
          </a:p>
        </p:txBody>
      </p:sp>
      <p:sp>
        <p:nvSpPr>
          <p:cNvPr id="71721" name="Text Box 41"/>
          <p:cNvSpPr txBox="1">
            <a:spLocks noChangeArrowheads="1"/>
          </p:cNvSpPr>
          <p:nvPr/>
        </p:nvSpPr>
        <p:spPr bwMode="auto">
          <a:xfrm>
            <a:off x="2651125" y="4221163"/>
            <a:ext cx="801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= 4 -</a:t>
            </a:r>
          </a:p>
        </p:txBody>
      </p:sp>
      <p:sp>
        <p:nvSpPr>
          <p:cNvPr id="71722" name="Text Box 42"/>
          <p:cNvSpPr txBox="1">
            <a:spLocks noChangeArrowheads="1"/>
          </p:cNvSpPr>
          <p:nvPr/>
        </p:nvSpPr>
        <p:spPr bwMode="auto">
          <a:xfrm>
            <a:off x="3305175" y="4221163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0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/>
              <a:t>-</a:t>
            </a:r>
            <a:r>
              <a:rPr lang="en-US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1723" name="Text Box 43"/>
          <p:cNvSpPr txBox="1">
            <a:spLocks noChangeArrowheads="1"/>
          </p:cNvSpPr>
          <p:nvPr/>
        </p:nvSpPr>
        <p:spPr bwMode="auto">
          <a:xfrm>
            <a:off x="3675063" y="4221163"/>
            <a:ext cx="1444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cs typeface="Arial" charset="0"/>
              </a:rPr>
              <a:t>½ x 8 = 0</a:t>
            </a:r>
            <a:endParaRPr lang="en-US"/>
          </a:p>
        </p:txBody>
      </p:sp>
      <p:sp>
        <p:nvSpPr>
          <p:cNvPr id="71724" name="Text Box 44"/>
          <p:cNvSpPr txBox="1">
            <a:spLocks noChangeArrowheads="1"/>
          </p:cNvSpPr>
          <p:nvPr/>
        </p:nvSpPr>
        <p:spPr bwMode="auto">
          <a:xfrm>
            <a:off x="838200" y="49371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/>
              <a:t>formal charge on O</a:t>
            </a:r>
          </a:p>
        </p:txBody>
      </p:sp>
      <p:sp>
        <p:nvSpPr>
          <p:cNvPr id="71725" name="Text Box 45"/>
          <p:cNvSpPr txBox="1">
            <a:spLocks noChangeArrowheads="1"/>
          </p:cNvSpPr>
          <p:nvPr/>
        </p:nvSpPr>
        <p:spPr bwMode="auto">
          <a:xfrm>
            <a:off x="2651125" y="5059363"/>
            <a:ext cx="801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= 6 -</a:t>
            </a:r>
          </a:p>
        </p:txBody>
      </p:sp>
      <p:sp>
        <p:nvSpPr>
          <p:cNvPr id="71726" name="Text Box 46"/>
          <p:cNvSpPr txBox="1">
            <a:spLocks noChangeArrowheads="1"/>
          </p:cNvSpPr>
          <p:nvPr/>
        </p:nvSpPr>
        <p:spPr bwMode="auto">
          <a:xfrm>
            <a:off x="3292475" y="5059363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4</a:t>
            </a:r>
            <a:r>
              <a:rPr lang="en-US">
                <a:solidFill>
                  <a:srgbClr val="FF0000"/>
                </a:solidFill>
              </a:rPr>
              <a:t> </a:t>
            </a:r>
            <a:r>
              <a:rPr lang="en-US"/>
              <a:t>-</a:t>
            </a:r>
            <a:r>
              <a:rPr lang="en-US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1727" name="Text Box 47"/>
          <p:cNvSpPr txBox="1">
            <a:spLocks noChangeArrowheads="1"/>
          </p:cNvSpPr>
          <p:nvPr/>
        </p:nvSpPr>
        <p:spPr bwMode="auto">
          <a:xfrm>
            <a:off x="3662363" y="5059363"/>
            <a:ext cx="1444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cs typeface="Arial" charset="0"/>
              </a:rPr>
              <a:t>½ x 4 = 0</a:t>
            </a:r>
            <a:endParaRPr lang="en-US"/>
          </a:p>
        </p:txBody>
      </p: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285750" y="2209800"/>
            <a:ext cx="8693150" cy="1311275"/>
            <a:chOff x="180" y="1392"/>
            <a:chExt cx="5476" cy="826"/>
          </a:xfrm>
        </p:grpSpPr>
        <p:grpSp>
          <p:nvGrpSpPr>
            <p:cNvPr id="10" name="Group 49"/>
            <p:cNvGrpSpPr>
              <a:grpSpLocks/>
            </p:cNvGrpSpPr>
            <p:nvPr/>
          </p:nvGrpSpPr>
          <p:grpSpPr bwMode="auto">
            <a:xfrm>
              <a:off x="180" y="1392"/>
              <a:ext cx="1380" cy="826"/>
              <a:chOff x="180" y="2688"/>
              <a:chExt cx="1380" cy="826"/>
            </a:xfrm>
          </p:grpSpPr>
          <p:sp>
            <p:nvSpPr>
              <p:cNvPr id="34861" name="Text Box 50"/>
              <p:cNvSpPr txBox="1">
                <a:spLocks noChangeArrowheads="1"/>
              </p:cNvSpPr>
              <p:nvPr/>
            </p:nvSpPr>
            <p:spPr bwMode="auto">
              <a:xfrm>
                <a:off x="180" y="2688"/>
                <a:ext cx="1152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formal charge on an atom in a Lewis structure</a:t>
                </a:r>
              </a:p>
            </p:txBody>
          </p:sp>
          <p:sp>
            <p:nvSpPr>
              <p:cNvPr id="34862" name="Text Box 51"/>
              <p:cNvSpPr txBox="1">
                <a:spLocks noChangeArrowheads="1"/>
              </p:cNvSpPr>
              <p:nvPr/>
            </p:nvSpPr>
            <p:spPr bwMode="auto">
              <a:xfrm>
                <a:off x="1332" y="2957"/>
                <a:ext cx="2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=</a:t>
                </a:r>
              </a:p>
            </p:txBody>
          </p:sp>
        </p:grpSp>
        <p:grpSp>
          <p:nvGrpSpPr>
            <p:cNvPr id="11" name="Group 52"/>
            <p:cNvGrpSpPr>
              <a:grpSpLocks/>
            </p:cNvGrpSpPr>
            <p:nvPr/>
          </p:nvGrpSpPr>
          <p:grpSpPr bwMode="auto">
            <a:xfrm>
              <a:off x="4164" y="1488"/>
              <a:ext cx="1492" cy="634"/>
              <a:chOff x="4164" y="2784"/>
              <a:chExt cx="1492" cy="634"/>
            </a:xfrm>
          </p:grpSpPr>
          <p:grpSp>
            <p:nvGrpSpPr>
              <p:cNvPr id="12" name="Group 53"/>
              <p:cNvGrpSpPr>
                <a:grpSpLocks/>
              </p:cNvGrpSpPr>
              <p:nvPr/>
            </p:nvGrpSpPr>
            <p:grpSpPr bwMode="auto">
              <a:xfrm>
                <a:off x="4164" y="2813"/>
                <a:ext cx="223" cy="576"/>
                <a:chOff x="4128" y="2832"/>
                <a:chExt cx="223" cy="576"/>
              </a:xfrm>
            </p:grpSpPr>
            <p:sp>
              <p:nvSpPr>
                <p:cNvPr id="34858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4128" y="2832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/>
                    <a:t>1</a:t>
                  </a:r>
                </a:p>
              </p:txBody>
            </p:sp>
            <p:sp>
              <p:nvSpPr>
                <p:cNvPr id="34859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4128" y="3120"/>
                  <a:ext cx="22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/>
                    <a:t>2</a:t>
                  </a:r>
                </a:p>
              </p:txBody>
            </p:sp>
            <p:sp>
              <p:nvSpPr>
                <p:cNvPr id="34860" name="Line 56"/>
                <p:cNvSpPr>
                  <a:spLocks noChangeShapeType="1"/>
                </p:cNvSpPr>
                <p:nvPr/>
              </p:nvSpPr>
              <p:spPr bwMode="auto">
                <a:xfrm>
                  <a:off x="4143" y="312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57"/>
              <p:cNvGrpSpPr>
                <a:grpSpLocks/>
              </p:cNvGrpSpPr>
              <p:nvPr/>
            </p:nvGrpSpPr>
            <p:grpSpPr bwMode="auto">
              <a:xfrm>
                <a:off x="4332" y="2784"/>
                <a:ext cx="1324" cy="634"/>
                <a:chOff x="4296" y="2804"/>
                <a:chExt cx="1324" cy="634"/>
              </a:xfrm>
            </p:grpSpPr>
            <p:sp>
              <p:nvSpPr>
                <p:cNvPr id="34855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4464" y="2804"/>
                  <a:ext cx="1152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sz="2000"/>
                    <a:t>total number of bonding electrons</a:t>
                  </a:r>
                </a:p>
              </p:txBody>
            </p:sp>
            <p:sp>
              <p:nvSpPr>
                <p:cNvPr id="34856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4296" y="2804"/>
                  <a:ext cx="276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6000"/>
                    <a:t>(</a:t>
                  </a:r>
                </a:p>
              </p:txBody>
            </p:sp>
            <p:sp>
              <p:nvSpPr>
                <p:cNvPr id="34857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5344" y="2804"/>
                  <a:ext cx="276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sz="6000"/>
                    <a:t>)</a:t>
                  </a:r>
                </a:p>
              </p:txBody>
            </p:sp>
          </p:grpSp>
        </p:grpSp>
        <p:grpSp>
          <p:nvGrpSpPr>
            <p:cNvPr id="14" name="Group 61"/>
            <p:cNvGrpSpPr>
              <a:grpSpLocks/>
            </p:cNvGrpSpPr>
            <p:nvPr/>
          </p:nvGrpSpPr>
          <p:grpSpPr bwMode="auto">
            <a:xfrm>
              <a:off x="1620" y="1392"/>
              <a:ext cx="1161" cy="595"/>
              <a:chOff x="1620" y="2688"/>
              <a:chExt cx="1161" cy="595"/>
            </a:xfrm>
          </p:grpSpPr>
          <p:sp>
            <p:nvSpPr>
              <p:cNvPr id="34851" name="Text Box 62"/>
              <p:cNvSpPr txBox="1">
                <a:spLocks noChangeArrowheads="1"/>
              </p:cNvSpPr>
              <p:nvPr/>
            </p:nvSpPr>
            <p:spPr bwMode="auto">
              <a:xfrm>
                <a:off x="1620" y="2688"/>
                <a:ext cx="1152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total number of </a:t>
                </a:r>
              </a:p>
            </p:txBody>
          </p:sp>
          <p:sp>
            <p:nvSpPr>
              <p:cNvPr id="34852" name="Text Box 63"/>
              <p:cNvSpPr txBox="1">
                <a:spLocks noChangeArrowheads="1"/>
              </p:cNvSpPr>
              <p:nvPr/>
            </p:nvSpPr>
            <p:spPr bwMode="auto">
              <a:xfrm>
                <a:off x="2580" y="2918"/>
                <a:ext cx="20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3200"/>
                  <a:t>-</a:t>
                </a:r>
              </a:p>
            </p:txBody>
          </p:sp>
        </p:grpSp>
        <p:grpSp>
          <p:nvGrpSpPr>
            <p:cNvPr id="15" name="Group 64"/>
            <p:cNvGrpSpPr>
              <a:grpSpLocks/>
            </p:cNvGrpSpPr>
            <p:nvPr/>
          </p:nvGrpSpPr>
          <p:grpSpPr bwMode="auto">
            <a:xfrm>
              <a:off x="2820" y="1488"/>
              <a:ext cx="1312" cy="634"/>
              <a:chOff x="2820" y="2784"/>
              <a:chExt cx="1312" cy="634"/>
            </a:xfrm>
          </p:grpSpPr>
          <p:sp>
            <p:nvSpPr>
              <p:cNvPr id="34849" name="Text Box 65"/>
              <p:cNvSpPr txBox="1">
                <a:spLocks noChangeArrowheads="1"/>
              </p:cNvSpPr>
              <p:nvPr/>
            </p:nvSpPr>
            <p:spPr bwMode="auto">
              <a:xfrm>
                <a:off x="2820" y="2784"/>
                <a:ext cx="1152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/>
                  <a:t>total number of nonbonding electrons</a:t>
                </a:r>
              </a:p>
            </p:txBody>
          </p:sp>
          <p:sp>
            <p:nvSpPr>
              <p:cNvPr id="34850" name="Text Box 66"/>
              <p:cNvSpPr txBox="1">
                <a:spLocks noChangeArrowheads="1"/>
              </p:cNvSpPr>
              <p:nvPr/>
            </p:nvSpPr>
            <p:spPr bwMode="auto">
              <a:xfrm>
                <a:off x="3931" y="2918"/>
                <a:ext cx="20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3200"/>
                  <a:t>-</a:t>
                </a:r>
              </a:p>
            </p:txBody>
          </p:sp>
        </p:grpSp>
      </p:grpSp>
      <p:sp>
        <p:nvSpPr>
          <p:cNvPr id="71747" name="Oval 67"/>
          <p:cNvSpPr>
            <a:spLocks noChangeArrowheads="1"/>
          </p:cNvSpPr>
          <p:nvPr/>
        </p:nvSpPr>
        <p:spPr bwMode="auto">
          <a:xfrm>
            <a:off x="1447800" y="762000"/>
            <a:ext cx="4572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grpSp>
        <p:nvGrpSpPr>
          <p:cNvPr id="16" name="Group 71"/>
          <p:cNvGrpSpPr>
            <a:grpSpLocks/>
          </p:cNvGrpSpPr>
          <p:nvPr/>
        </p:nvGrpSpPr>
        <p:grpSpPr bwMode="auto">
          <a:xfrm>
            <a:off x="1066800" y="533400"/>
            <a:ext cx="1206500" cy="838200"/>
            <a:chOff x="672" y="336"/>
            <a:chExt cx="760" cy="528"/>
          </a:xfrm>
        </p:grpSpPr>
        <p:sp>
          <p:nvSpPr>
            <p:cNvPr id="34842" name="Oval 68"/>
            <p:cNvSpPr>
              <a:spLocks noChangeArrowheads="1"/>
            </p:cNvSpPr>
            <p:nvPr/>
          </p:nvSpPr>
          <p:spPr bwMode="auto">
            <a:xfrm>
              <a:off x="672" y="336"/>
              <a:ext cx="336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4843" name="Oval 69"/>
            <p:cNvSpPr>
              <a:spLocks noChangeArrowheads="1"/>
            </p:cNvSpPr>
            <p:nvPr/>
          </p:nvSpPr>
          <p:spPr bwMode="auto">
            <a:xfrm>
              <a:off x="672" y="576"/>
              <a:ext cx="336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4844" name="Oval 70"/>
            <p:cNvSpPr>
              <a:spLocks noChangeArrowheads="1"/>
            </p:cNvSpPr>
            <p:nvPr/>
          </p:nvSpPr>
          <p:spPr bwMode="auto">
            <a:xfrm>
              <a:off x="1096" y="456"/>
              <a:ext cx="336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  <p:grpSp>
        <p:nvGrpSpPr>
          <p:cNvPr id="17" name="Group 74"/>
          <p:cNvGrpSpPr>
            <a:grpSpLocks/>
          </p:cNvGrpSpPr>
          <p:nvPr/>
        </p:nvGrpSpPr>
        <p:grpSpPr bwMode="auto">
          <a:xfrm>
            <a:off x="2133600" y="685800"/>
            <a:ext cx="457200" cy="533400"/>
            <a:chOff x="1344" y="432"/>
            <a:chExt cx="288" cy="336"/>
          </a:xfrm>
        </p:grpSpPr>
        <p:sp>
          <p:nvSpPr>
            <p:cNvPr id="34840" name="Oval 72"/>
            <p:cNvSpPr>
              <a:spLocks noChangeArrowheads="1"/>
            </p:cNvSpPr>
            <p:nvPr/>
          </p:nvSpPr>
          <p:spPr bwMode="auto">
            <a:xfrm>
              <a:off x="1344" y="432"/>
              <a:ext cx="288" cy="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  <p:sp>
          <p:nvSpPr>
            <p:cNvPr id="34841" name="Oval 73"/>
            <p:cNvSpPr>
              <a:spLocks noChangeArrowheads="1"/>
            </p:cNvSpPr>
            <p:nvPr/>
          </p:nvSpPr>
          <p:spPr bwMode="auto">
            <a:xfrm>
              <a:off x="1344" y="672"/>
              <a:ext cx="288" cy="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  <p:sp>
        <p:nvSpPr>
          <p:cNvPr id="71755" name="Oval 75"/>
          <p:cNvSpPr>
            <a:spLocks noChangeArrowheads="1"/>
          </p:cNvSpPr>
          <p:nvPr/>
        </p:nvSpPr>
        <p:spPr bwMode="auto">
          <a:xfrm>
            <a:off x="1727200" y="762000"/>
            <a:ext cx="533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71756" name="Text Box 76"/>
          <p:cNvSpPr txBox="1">
            <a:spLocks noChangeArrowheads="1"/>
          </p:cNvSpPr>
          <p:nvPr/>
        </p:nvSpPr>
        <p:spPr bwMode="auto">
          <a:xfrm>
            <a:off x="1524000" y="304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0</a:t>
            </a:r>
          </a:p>
        </p:txBody>
      </p:sp>
      <p:sp>
        <p:nvSpPr>
          <p:cNvPr id="71757" name="Text Box 77"/>
          <p:cNvSpPr txBox="1">
            <a:spLocks noChangeArrowheads="1"/>
          </p:cNvSpPr>
          <p:nvPr/>
        </p:nvSpPr>
        <p:spPr bwMode="auto">
          <a:xfrm>
            <a:off x="2185988" y="3048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0</a:t>
            </a:r>
          </a:p>
        </p:txBody>
      </p:sp>
      <p:sp>
        <p:nvSpPr>
          <p:cNvPr id="34836" name="Text Box 78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9.7</a:t>
            </a:r>
          </a:p>
        </p:txBody>
      </p:sp>
      <p:grpSp>
        <p:nvGrpSpPr>
          <p:cNvPr id="18" name="Group 79"/>
          <p:cNvGrpSpPr>
            <a:grpSpLocks/>
          </p:cNvGrpSpPr>
          <p:nvPr/>
        </p:nvGrpSpPr>
        <p:grpSpPr bwMode="auto">
          <a:xfrm>
            <a:off x="5791200" y="3733800"/>
            <a:ext cx="2514600" cy="2438400"/>
            <a:chOff x="3648" y="2352"/>
            <a:chExt cx="1584" cy="1536"/>
          </a:xfrm>
        </p:grpSpPr>
        <p:pic>
          <p:nvPicPr>
            <p:cNvPr id="34838" name="Picture 80" descr="09_tap348"/>
            <p:cNvPicPr>
              <a:picLocks noChangeAspect="1" noChangeArrowheads="1"/>
            </p:cNvPicPr>
            <p:nvPr/>
          </p:nvPicPr>
          <p:blipFill>
            <a:blip r:embed="rId2"/>
            <a:srcRect l="13437" t="2499" r="13437"/>
            <a:stretch>
              <a:fillRect/>
            </a:stretch>
          </p:blipFill>
          <p:spPr bwMode="auto">
            <a:xfrm>
              <a:off x="3696" y="2352"/>
              <a:ext cx="1536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9" name="Rectangle 81"/>
            <p:cNvSpPr>
              <a:spLocks noChangeArrowheads="1"/>
            </p:cNvSpPr>
            <p:nvPr/>
          </p:nvSpPr>
          <p:spPr bwMode="auto">
            <a:xfrm>
              <a:off x="3648" y="2832"/>
              <a:ext cx="48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0" grpId="0" autoUpdateAnimBg="0"/>
      <p:bldP spid="71721" grpId="0" autoUpdateAnimBg="0"/>
      <p:bldP spid="71722" grpId="0" autoUpdateAnimBg="0"/>
      <p:bldP spid="71723" grpId="0" autoUpdateAnimBg="0"/>
      <p:bldP spid="71724" grpId="0" autoUpdateAnimBg="0"/>
      <p:bldP spid="71725" grpId="0" autoUpdateAnimBg="0"/>
      <p:bldP spid="71726" grpId="0" autoUpdateAnimBg="0"/>
      <p:bldP spid="71727" grpId="0" autoUpdateAnimBg="0"/>
      <p:bldP spid="71747" grpId="0" animBg="1"/>
      <p:bldP spid="71755" grpId="0" animBg="1"/>
      <p:bldP spid="71756" grpId="0" autoUpdateAnimBg="0"/>
      <p:bldP spid="7175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1584325" y="192088"/>
            <a:ext cx="5986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/>
              <a:t>Formal Charge and Lewis Structures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8531225" y="63849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9.7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381000" y="762000"/>
            <a:ext cx="8382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spcBef>
                <a:spcPct val="50000"/>
              </a:spcBef>
              <a:buFontTx/>
              <a:buAutoNum type="arabicPeriod"/>
            </a:pPr>
            <a:r>
              <a:rPr lang="en-US"/>
              <a:t>For neutral molecules, a Lewis structure in which there are no formal charges is preferable to one in which formal charges are present.</a:t>
            </a:r>
          </a:p>
          <a:p>
            <a:pPr marL="457200" indent="-457200" eaLnBrk="0" hangingPunct="0">
              <a:spcBef>
                <a:spcPct val="50000"/>
              </a:spcBef>
              <a:buFontTx/>
              <a:buAutoNum type="arabicPeriod"/>
            </a:pPr>
            <a:r>
              <a:rPr lang="en-US"/>
              <a:t>Lewis structures with large formal charges are less plausible than those with small formal charges.</a:t>
            </a:r>
          </a:p>
          <a:p>
            <a:pPr marL="457200" indent="-457200" eaLnBrk="0" hangingPunct="0">
              <a:spcBef>
                <a:spcPct val="50000"/>
              </a:spcBef>
              <a:buFontTx/>
              <a:buAutoNum type="arabicPeriod"/>
            </a:pPr>
            <a:r>
              <a:rPr lang="en-US"/>
              <a:t>Among Lewis structures having similar distributions of formal charges, the most plausible structure is the one in which negative formal charges are placed on the more electronegative atoms.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" y="4572000"/>
            <a:ext cx="7864475" cy="1636713"/>
            <a:chOff x="96" y="192"/>
            <a:chExt cx="4954" cy="1031"/>
          </a:xfrm>
        </p:grpSpPr>
        <p:sp>
          <p:nvSpPr>
            <p:cNvPr id="5165" name="Text Box 6"/>
            <p:cNvSpPr txBox="1">
              <a:spLocks noChangeArrowheads="1"/>
            </p:cNvSpPr>
            <p:nvPr/>
          </p:nvSpPr>
          <p:spPr bwMode="auto">
            <a:xfrm>
              <a:off x="658" y="192"/>
              <a:ext cx="43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>
                  <a:solidFill>
                    <a:schemeClr val="accent2"/>
                  </a:solidFill>
                </a:rPr>
                <a:t>Which is the most likely Lewis structure for CH</a:t>
              </a:r>
              <a:r>
                <a:rPr lang="en-US" baseline="-25000">
                  <a:solidFill>
                    <a:schemeClr val="accent2"/>
                  </a:solidFill>
                </a:rPr>
                <a:t>2</a:t>
              </a:r>
              <a:r>
                <a:rPr lang="en-US">
                  <a:solidFill>
                    <a:schemeClr val="accent2"/>
                  </a:solidFill>
                </a:rPr>
                <a:t>O?</a:t>
              </a:r>
            </a:p>
          </p:txBody>
        </p:sp>
        <p:graphicFrame>
          <p:nvGraphicFramePr>
            <p:cNvPr id="5122" name="Object 7"/>
            <p:cNvGraphicFramePr>
              <a:graphicFrameLocks noChangeAspect="1"/>
            </p:cNvGraphicFramePr>
            <p:nvPr/>
          </p:nvGraphicFramePr>
          <p:xfrm>
            <a:off x="96" y="192"/>
            <a:ext cx="539" cy="1031"/>
          </p:xfrm>
          <a:graphic>
            <a:graphicData uri="http://schemas.openxmlformats.org/presentationml/2006/ole">
              <p:oleObj spid="_x0000_s101378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347788" y="5257800"/>
            <a:ext cx="2462212" cy="950913"/>
            <a:chOff x="849" y="3312"/>
            <a:chExt cx="1551" cy="599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849" y="3623"/>
              <a:ext cx="1551" cy="288"/>
              <a:chOff x="2104" y="192"/>
              <a:chExt cx="1551" cy="288"/>
            </a:xfrm>
          </p:grpSpPr>
          <p:sp>
            <p:nvSpPr>
              <p:cNvPr id="5150" name="Text Box 9"/>
              <p:cNvSpPr txBox="1">
                <a:spLocks noChangeArrowheads="1"/>
              </p:cNvSpPr>
              <p:nvPr/>
            </p:nvSpPr>
            <p:spPr bwMode="auto">
              <a:xfrm>
                <a:off x="2104" y="19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H</a:t>
                </a:r>
              </a:p>
            </p:txBody>
          </p:sp>
          <p:sp>
            <p:nvSpPr>
              <p:cNvPr id="5151" name="Text Box 10"/>
              <p:cNvSpPr txBox="1">
                <a:spLocks noChangeArrowheads="1"/>
              </p:cNvSpPr>
              <p:nvPr/>
            </p:nvSpPr>
            <p:spPr bwMode="auto">
              <a:xfrm>
                <a:off x="2532" y="19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C</a:t>
                </a:r>
              </a:p>
            </p:txBody>
          </p:sp>
          <p:sp>
            <p:nvSpPr>
              <p:cNvPr id="5152" name="Text Box 11"/>
              <p:cNvSpPr txBox="1">
                <a:spLocks noChangeArrowheads="1"/>
              </p:cNvSpPr>
              <p:nvPr/>
            </p:nvSpPr>
            <p:spPr bwMode="auto">
              <a:xfrm>
                <a:off x="2961" y="192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O</a:t>
                </a:r>
              </a:p>
            </p:txBody>
          </p:sp>
          <p:sp>
            <p:nvSpPr>
              <p:cNvPr id="5153" name="Text Box 12"/>
              <p:cNvSpPr txBox="1">
                <a:spLocks noChangeArrowheads="1"/>
              </p:cNvSpPr>
              <p:nvPr/>
            </p:nvSpPr>
            <p:spPr bwMode="auto">
              <a:xfrm>
                <a:off x="3400" y="19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H</a:t>
                </a:r>
              </a:p>
            </p:txBody>
          </p:sp>
          <p:sp>
            <p:nvSpPr>
              <p:cNvPr id="5154" name="Line 13"/>
              <p:cNvSpPr>
                <a:spLocks noChangeShapeType="1"/>
              </p:cNvSpPr>
              <p:nvPr/>
            </p:nvSpPr>
            <p:spPr bwMode="auto">
              <a:xfrm>
                <a:off x="2312" y="336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5" name="Line 14"/>
              <p:cNvSpPr>
                <a:spLocks noChangeShapeType="1"/>
              </p:cNvSpPr>
              <p:nvPr/>
            </p:nvSpPr>
            <p:spPr bwMode="auto">
              <a:xfrm>
                <a:off x="3192" y="336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" name="Group 15"/>
              <p:cNvGrpSpPr>
                <a:grpSpLocks/>
              </p:cNvGrpSpPr>
              <p:nvPr/>
            </p:nvGrpSpPr>
            <p:grpSpPr bwMode="auto">
              <a:xfrm rot="5400000">
                <a:off x="2632" y="144"/>
                <a:ext cx="48" cy="144"/>
                <a:chOff x="1440" y="2400"/>
                <a:chExt cx="48" cy="144"/>
              </a:xfrm>
            </p:grpSpPr>
            <p:sp>
              <p:nvSpPr>
                <p:cNvPr id="5163" name="Oval 1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5164" name="Oval 1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6" name="Group 18"/>
              <p:cNvGrpSpPr>
                <a:grpSpLocks/>
              </p:cNvGrpSpPr>
              <p:nvPr/>
            </p:nvGrpSpPr>
            <p:grpSpPr bwMode="auto">
              <a:xfrm rot="5400000">
                <a:off x="3064" y="144"/>
                <a:ext cx="48" cy="144"/>
                <a:chOff x="1440" y="2400"/>
                <a:chExt cx="48" cy="144"/>
              </a:xfrm>
            </p:grpSpPr>
            <p:sp>
              <p:nvSpPr>
                <p:cNvPr id="5161" name="Oval 1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5162" name="Oval 2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grpSp>
            <p:nvGrpSpPr>
              <p:cNvPr id="7" name="Group 21"/>
              <p:cNvGrpSpPr>
                <a:grpSpLocks/>
              </p:cNvGrpSpPr>
              <p:nvPr/>
            </p:nvGrpSpPr>
            <p:grpSpPr bwMode="auto">
              <a:xfrm>
                <a:off x="2752" y="312"/>
                <a:ext cx="240" cy="48"/>
                <a:chOff x="2752" y="336"/>
                <a:chExt cx="240" cy="48"/>
              </a:xfrm>
            </p:grpSpPr>
            <p:sp>
              <p:nvSpPr>
                <p:cNvPr id="5159" name="Line 22"/>
                <p:cNvSpPr>
                  <a:spLocks noChangeShapeType="1"/>
                </p:cNvSpPr>
                <p:nvPr/>
              </p:nvSpPr>
              <p:spPr bwMode="auto">
                <a:xfrm>
                  <a:off x="2752" y="336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60" name="Line 23"/>
                <p:cNvSpPr>
                  <a:spLocks noChangeShapeType="1"/>
                </p:cNvSpPr>
                <p:nvPr/>
              </p:nvSpPr>
              <p:spPr bwMode="auto">
                <a:xfrm>
                  <a:off x="2752" y="384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5148" name="Text Box 24"/>
            <p:cNvSpPr txBox="1">
              <a:spLocks noChangeArrowheads="1"/>
            </p:cNvSpPr>
            <p:nvPr/>
          </p:nvSpPr>
          <p:spPr bwMode="auto">
            <a:xfrm>
              <a:off x="1238" y="3312"/>
              <a:ext cx="2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-1</a:t>
              </a:r>
            </a:p>
          </p:txBody>
        </p:sp>
        <p:sp>
          <p:nvSpPr>
            <p:cNvPr id="5149" name="Text Box 25"/>
            <p:cNvSpPr txBox="1">
              <a:spLocks noChangeArrowheads="1"/>
            </p:cNvSpPr>
            <p:nvPr/>
          </p:nvSpPr>
          <p:spPr bwMode="auto">
            <a:xfrm>
              <a:off x="1670" y="3312"/>
              <a:ext cx="3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+1</a:t>
              </a:r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5638800" y="5257800"/>
            <a:ext cx="1782763" cy="1143000"/>
            <a:chOff x="3552" y="3312"/>
            <a:chExt cx="1123" cy="720"/>
          </a:xfrm>
        </p:grpSpPr>
        <p:grpSp>
          <p:nvGrpSpPr>
            <p:cNvPr id="9" name="Group 34"/>
            <p:cNvGrpSpPr>
              <a:grpSpLocks/>
            </p:cNvGrpSpPr>
            <p:nvPr/>
          </p:nvGrpSpPr>
          <p:grpSpPr bwMode="auto">
            <a:xfrm>
              <a:off x="3552" y="3400"/>
              <a:ext cx="1123" cy="632"/>
              <a:chOff x="496" y="280"/>
              <a:chExt cx="1123" cy="632"/>
            </a:xfrm>
          </p:grpSpPr>
          <p:grpSp>
            <p:nvGrpSpPr>
              <p:cNvPr id="10" name="Group 35"/>
              <p:cNvGrpSpPr>
                <a:grpSpLocks/>
              </p:cNvGrpSpPr>
              <p:nvPr/>
            </p:nvGrpSpPr>
            <p:grpSpPr bwMode="auto">
              <a:xfrm rot="-5400000">
                <a:off x="1464" y="408"/>
                <a:ext cx="48" cy="144"/>
                <a:chOff x="1440" y="2400"/>
                <a:chExt cx="48" cy="144"/>
              </a:xfrm>
            </p:grpSpPr>
            <p:sp>
              <p:nvSpPr>
                <p:cNvPr id="5145" name="Oval 36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5146" name="Oval 37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  <p:sp>
            <p:nvSpPr>
              <p:cNvPr id="5134" name="Text Box 38"/>
              <p:cNvSpPr txBox="1">
                <a:spLocks noChangeArrowheads="1"/>
              </p:cNvSpPr>
              <p:nvPr/>
            </p:nvSpPr>
            <p:spPr bwMode="auto">
              <a:xfrm>
                <a:off x="497" y="280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H</a:t>
                </a:r>
              </a:p>
            </p:txBody>
          </p:sp>
          <p:sp>
            <p:nvSpPr>
              <p:cNvPr id="5135" name="Text Box 39"/>
              <p:cNvSpPr txBox="1">
                <a:spLocks noChangeArrowheads="1"/>
              </p:cNvSpPr>
              <p:nvPr/>
            </p:nvSpPr>
            <p:spPr bwMode="auto">
              <a:xfrm>
                <a:off x="925" y="456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C</a:t>
                </a:r>
              </a:p>
            </p:txBody>
          </p:sp>
          <p:sp>
            <p:nvSpPr>
              <p:cNvPr id="5136" name="Text Box 40"/>
              <p:cNvSpPr txBox="1">
                <a:spLocks noChangeArrowheads="1"/>
              </p:cNvSpPr>
              <p:nvPr/>
            </p:nvSpPr>
            <p:spPr bwMode="auto">
              <a:xfrm>
                <a:off x="1354" y="456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O</a:t>
                </a:r>
              </a:p>
            </p:txBody>
          </p:sp>
          <p:sp>
            <p:nvSpPr>
              <p:cNvPr id="5137" name="Text Box 41"/>
              <p:cNvSpPr txBox="1">
                <a:spLocks noChangeArrowheads="1"/>
              </p:cNvSpPr>
              <p:nvPr/>
            </p:nvSpPr>
            <p:spPr bwMode="auto">
              <a:xfrm>
                <a:off x="496" y="624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/>
                  <a:t>H</a:t>
                </a:r>
              </a:p>
            </p:txBody>
          </p:sp>
          <p:sp>
            <p:nvSpPr>
              <p:cNvPr id="5138" name="Line 42"/>
              <p:cNvSpPr>
                <a:spLocks noChangeShapeType="1"/>
              </p:cNvSpPr>
              <p:nvPr/>
            </p:nvSpPr>
            <p:spPr bwMode="auto">
              <a:xfrm>
                <a:off x="1145" y="58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9" name="Line 43"/>
              <p:cNvSpPr>
                <a:spLocks noChangeShapeType="1"/>
              </p:cNvSpPr>
              <p:nvPr/>
            </p:nvSpPr>
            <p:spPr bwMode="auto">
              <a:xfrm>
                <a:off x="712" y="456"/>
                <a:ext cx="24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0" name="Line 44"/>
              <p:cNvSpPr>
                <a:spLocks noChangeShapeType="1"/>
              </p:cNvSpPr>
              <p:nvPr/>
            </p:nvSpPr>
            <p:spPr bwMode="auto">
              <a:xfrm flipV="1">
                <a:off x="712" y="656"/>
                <a:ext cx="24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1" name="Line 45"/>
              <p:cNvSpPr>
                <a:spLocks noChangeShapeType="1"/>
              </p:cNvSpPr>
              <p:nvPr/>
            </p:nvSpPr>
            <p:spPr bwMode="auto">
              <a:xfrm>
                <a:off x="1144" y="62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" name="Group 46"/>
              <p:cNvGrpSpPr>
                <a:grpSpLocks/>
              </p:cNvGrpSpPr>
              <p:nvPr/>
            </p:nvGrpSpPr>
            <p:grpSpPr bwMode="auto">
              <a:xfrm rot="-5400000">
                <a:off x="1464" y="648"/>
                <a:ext cx="48" cy="144"/>
                <a:chOff x="1440" y="2400"/>
                <a:chExt cx="48" cy="144"/>
              </a:xfrm>
            </p:grpSpPr>
            <p:sp>
              <p:nvSpPr>
                <p:cNvPr id="5143" name="Oval 4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  <p:sp>
              <p:nvSpPr>
                <p:cNvPr id="5144" name="Oval 4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en-US"/>
                </a:p>
              </p:txBody>
            </p:sp>
          </p:grpSp>
        </p:grpSp>
        <p:sp>
          <p:nvSpPr>
            <p:cNvPr id="5131" name="Text Box 58"/>
            <p:cNvSpPr txBox="1">
              <a:spLocks noChangeArrowheads="1"/>
            </p:cNvSpPr>
            <p:nvPr/>
          </p:nvSpPr>
          <p:spPr bwMode="auto">
            <a:xfrm>
              <a:off x="4016" y="331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0</a:t>
              </a:r>
            </a:p>
          </p:txBody>
        </p:sp>
        <p:sp>
          <p:nvSpPr>
            <p:cNvPr id="5132" name="Text Box 59"/>
            <p:cNvSpPr txBox="1">
              <a:spLocks noChangeArrowheads="1"/>
            </p:cNvSpPr>
            <p:nvPr/>
          </p:nvSpPr>
          <p:spPr bwMode="auto">
            <a:xfrm>
              <a:off x="4433" y="3312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0</a:t>
              </a:r>
            </a:p>
          </p:txBody>
        </p:sp>
      </p:grpSp>
      <p:sp>
        <p:nvSpPr>
          <p:cNvPr id="72766" name="Oval 62"/>
          <p:cNvSpPr>
            <a:spLocks noChangeArrowheads="1"/>
          </p:cNvSpPr>
          <p:nvPr/>
        </p:nvSpPr>
        <p:spPr bwMode="auto">
          <a:xfrm>
            <a:off x="5410200" y="5029200"/>
            <a:ext cx="2362200" cy="1676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build="p" autoUpdateAnimBg="0"/>
      <p:bldP spid="7276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shape do molecules have?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Determined by </a:t>
            </a:r>
            <a:r>
              <a:rPr lang="en-US" b="1" smtClean="0">
                <a:latin typeface="Arial Narrow" charset="0"/>
              </a:rPr>
              <a:t>Valence Shell Electron Pair Repulsion Theory</a:t>
            </a:r>
          </a:p>
          <a:p>
            <a:pPr eaLnBrk="1" hangingPunct="1">
              <a:buFont typeface="Arial" charset="0"/>
              <a:buNone/>
            </a:pPr>
            <a:endParaRPr lang="en-US" b="1" smtClean="0">
              <a:latin typeface="Arial Narrow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85800" y="3284538"/>
            <a:ext cx="73120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800" b="1" i="1" u="sng">
                <a:latin typeface="Calibri" charset="0"/>
              </a:rPr>
              <a:t>VSEPR Theory-</a:t>
            </a:r>
            <a:r>
              <a:rPr lang="en-US" sz="2800" b="1">
                <a:latin typeface="Calibri" charset="0"/>
              </a:rPr>
              <a:t> electrostatic repulsion between the valence-level pairs surrounding an atom </a:t>
            </a:r>
            <a:endParaRPr lang="en-US" sz="2800">
              <a:latin typeface="Calibri" charset="0"/>
            </a:endParaRPr>
          </a:p>
          <a:p>
            <a:pPr algn="ctr"/>
            <a:r>
              <a:rPr lang="en-US" sz="2800" b="1">
                <a:latin typeface="Calibri" charset="0"/>
              </a:rPr>
              <a:t>       causes these pairs to be oriented as far apart as possible.</a:t>
            </a:r>
            <a:r>
              <a:rPr lang="en-US" sz="2800">
                <a:latin typeface="Calibri" charset="0"/>
              </a:rPr>
              <a:t> </a:t>
            </a:r>
          </a:p>
          <a:p>
            <a:pPr algn="ctr"/>
            <a:endParaRPr lang="en-US" sz="2800">
              <a:latin typeface="Calibri" charset="0"/>
            </a:endParaRPr>
          </a:p>
          <a:p>
            <a:pPr algn="ctr"/>
            <a:r>
              <a:rPr lang="en-US" sz="2800">
                <a:latin typeface="Calibri" charset="0"/>
              </a:rPr>
              <a:t>What does it mean?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txBody>
          <a:bodyPr/>
          <a:lstStyle/>
          <a:p>
            <a:r>
              <a:rPr lang="en-US" sz="2800" b="1" i="1">
                <a:solidFill>
                  <a:schemeClr val="tx1"/>
                </a:solidFill>
                <a:latin typeface="Arial" charset="0"/>
              </a:rPr>
              <a:t>Valence shell electron pair repulsion</a:t>
            </a:r>
            <a:r>
              <a:rPr lang="en-US" sz="2800">
                <a:solidFill>
                  <a:schemeClr val="tx1"/>
                </a:solidFill>
                <a:latin typeface="Arial" charset="0"/>
              </a:rPr>
              <a:t> (VSEPR) model: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700" y="1254125"/>
            <a:ext cx="9067800" cy="8794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Predict the geometry of the molecule from the electrostatic repulsions between the electron (bonding and nonbonding) pairs.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74638" y="3581400"/>
            <a:ext cx="703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1917700" y="3581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3810000" y="3581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15900" y="2408238"/>
            <a:ext cx="8442325" cy="1020762"/>
            <a:chOff x="136" y="1517"/>
            <a:chExt cx="5318" cy="643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47108" name="Text Box 4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47118" name="Line 14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20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47109" name="Text Box 5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47119" name="Line 15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47110" name="Text Box 6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47120" name="Line 1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47111" name="Text Box 7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47121" name="Line 17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47112" name="Text Box 8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47122" name="Line 18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5435600" y="3581400"/>
            <a:ext cx="1219200" cy="1082675"/>
            <a:chOff x="3424" y="2256"/>
            <a:chExt cx="768" cy="682"/>
          </a:xfrm>
        </p:grpSpPr>
        <p:sp>
          <p:nvSpPr>
            <p:cNvPr id="47116" name="Text Box 12"/>
            <p:cNvSpPr txBox="1">
              <a:spLocks noChangeArrowheads="1"/>
            </p:cNvSpPr>
            <p:nvPr/>
          </p:nvSpPr>
          <p:spPr bwMode="auto">
            <a:xfrm>
              <a:off x="3546" y="2256"/>
              <a:ext cx="5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linear</a:t>
              </a:r>
            </a:p>
          </p:txBody>
        </p:sp>
        <p:pic>
          <p:nvPicPr>
            <p:cNvPr id="47139" name="Picture 26" descr="npo0001f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24" y="2560"/>
              <a:ext cx="768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7239000" y="3581400"/>
            <a:ext cx="1533525" cy="1143000"/>
            <a:chOff x="4560" y="2256"/>
            <a:chExt cx="966" cy="720"/>
          </a:xfrm>
        </p:grpSpPr>
        <p:sp>
          <p:nvSpPr>
            <p:cNvPr id="47117" name="Text Box 13"/>
            <p:cNvSpPr txBox="1">
              <a:spLocks noChangeArrowheads="1"/>
            </p:cNvSpPr>
            <p:nvPr/>
          </p:nvSpPr>
          <p:spPr bwMode="auto">
            <a:xfrm>
              <a:off x="4752" y="2256"/>
              <a:ext cx="5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linear</a:t>
              </a:r>
            </a:p>
          </p:txBody>
        </p:sp>
        <p:grpSp>
          <p:nvGrpSpPr>
            <p:cNvPr id="10" name="Group 31"/>
            <p:cNvGrpSpPr>
              <a:grpSpLocks/>
            </p:cNvGrpSpPr>
            <p:nvPr/>
          </p:nvGrpSpPr>
          <p:grpSpPr bwMode="auto">
            <a:xfrm>
              <a:off x="4560" y="2560"/>
              <a:ext cx="966" cy="416"/>
              <a:chOff x="4560" y="2560"/>
              <a:chExt cx="966" cy="416"/>
            </a:xfrm>
          </p:grpSpPr>
          <p:pic>
            <p:nvPicPr>
              <p:cNvPr id="47141" name="Picture 27" descr="npo0001f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656" y="2560"/>
                <a:ext cx="768" cy="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7133" name="Text Box 29"/>
              <p:cNvSpPr txBox="1">
                <a:spLocks noChangeArrowheads="1"/>
              </p:cNvSpPr>
              <p:nvPr/>
            </p:nvSpPr>
            <p:spPr bwMode="auto">
              <a:xfrm>
                <a:off x="4560" y="2784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/>
                  <a:t>B</a:t>
                </a:r>
              </a:p>
            </p:txBody>
          </p:sp>
          <p:sp>
            <p:nvSpPr>
              <p:cNvPr id="47134" name="Text Box 30"/>
              <p:cNvSpPr txBox="1">
                <a:spLocks noChangeArrowheads="1"/>
              </p:cNvSpPr>
              <p:nvPr/>
            </p:nvSpPr>
            <p:spPr bwMode="auto">
              <a:xfrm>
                <a:off x="5329" y="277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400" b="1"/>
                  <a:t>B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 autoUpdateAnimBg="0"/>
      <p:bldP spid="47113" grpId="0" autoUpdateAnimBg="0"/>
      <p:bldP spid="47114" grpId="0" autoUpdateAnimBg="0"/>
      <p:bldP spid="47115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8" name="Picture 2" descr="npo0001f7"/>
          <p:cNvPicPr>
            <a:picLocks noChangeArrowheads="1"/>
          </p:cNvPicPr>
          <p:nvPr/>
        </p:nvPicPr>
        <p:blipFill>
          <a:blip r:embed="rId2"/>
          <a:srcRect t="4500" b="27003"/>
          <a:stretch>
            <a:fillRect/>
          </a:stretch>
        </p:blipFill>
        <p:spPr bwMode="auto">
          <a:xfrm>
            <a:off x="17463" y="76200"/>
            <a:ext cx="9120187" cy="466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3467100" y="5257800"/>
            <a:ext cx="2200275" cy="473075"/>
            <a:chOff x="2184" y="3312"/>
            <a:chExt cx="1386" cy="29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184" y="3312"/>
              <a:ext cx="298" cy="297"/>
              <a:chOff x="3212" y="2582"/>
              <a:chExt cx="298" cy="297"/>
            </a:xfrm>
          </p:grpSpPr>
          <p:sp>
            <p:nvSpPr>
              <p:cNvPr id="4101" name="Text Box 5"/>
              <p:cNvSpPr txBox="1">
                <a:spLocks noChangeArrowheads="1"/>
              </p:cNvSpPr>
              <p:nvPr/>
            </p:nvSpPr>
            <p:spPr bwMode="auto">
              <a:xfrm>
                <a:off x="3212" y="2591"/>
                <a:ext cx="29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/>
                  <a:t>Cl</a:t>
                </a:r>
              </a:p>
            </p:txBody>
          </p:sp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3216" y="2662"/>
                <a:ext cx="48" cy="144"/>
                <a:chOff x="1440" y="2400"/>
                <a:chExt cx="48" cy="144"/>
              </a:xfrm>
            </p:grpSpPr>
            <p:sp>
              <p:nvSpPr>
                <p:cNvPr id="4103" name="Oval 7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4" name="Oval 8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 rot="5400000">
                <a:off x="3328" y="2534"/>
                <a:ext cx="48" cy="144"/>
                <a:chOff x="1440" y="2400"/>
                <a:chExt cx="48" cy="144"/>
              </a:xfrm>
            </p:grpSpPr>
            <p:sp>
              <p:nvSpPr>
                <p:cNvPr id="4106" name="Oval 10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7" name="Oval 11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12"/>
              <p:cNvGrpSpPr>
                <a:grpSpLocks/>
              </p:cNvGrpSpPr>
              <p:nvPr/>
            </p:nvGrpSpPr>
            <p:grpSpPr bwMode="auto">
              <a:xfrm rot="5400000">
                <a:off x="3328" y="2782"/>
                <a:ext cx="48" cy="144"/>
                <a:chOff x="1440" y="2400"/>
                <a:chExt cx="48" cy="144"/>
              </a:xfrm>
            </p:grpSpPr>
            <p:sp>
              <p:nvSpPr>
                <p:cNvPr id="4109" name="Oval 13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0" name="Oval 14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Group 39"/>
            <p:cNvGrpSpPr>
              <a:grpSpLocks/>
            </p:cNvGrpSpPr>
            <p:nvPr/>
          </p:nvGrpSpPr>
          <p:grpSpPr bwMode="auto">
            <a:xfrm>
              <a:off x="3272" y="3313"/>
              <a:ext cx="298" cy="297"/>
              <a:chOff x="3272" y="3313"/>
              <a:chExt cx="298" cy="297"/>
            </a:xfrm>
          </p:grpSpPr>
          <p:sp>
            <p:nvSpPr>
              <p:cNvPr id="4112" name="Text Box 16"/>
              <p:cNvSpPr txBox="1">
                <a:spLocks noChangeArrowheads="1"/>
              </p:cNvSpPr>
              <p:nvPr/>
            </p:nvSpPr>
            <p:spPr bwMode="auto">
              <a:xfrm>
                <a:off x="3272" y="3322"/>
                <a:ext cx="29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/>
                  <a:t>Cl</a:t>
                </a:r>
              </a:p>
            </p:txBody>
          </p:sp>
          <p:grpSp>
            <p:nvGrpSpPr>
              <p:cNvPr id="8" name="Group 17"/>
              <p:cNvGrpSpPr>
                <a:grpSpLocks/>
              </p:cNvGrpSpPr>
              <p:nvPr/>
            </p:nvGrpSpPr>
            <p:grpSpPr bwMode="auto">
              <a:xfrm>
                <a:off x="3508" y="3393"/>
                <a:ext cx="48" cy="144"/>
                <a:chOff x="1440" y="2400"/>
                <a:chExt cx="48" cy="144"/>
              </a:xfrm>
            </p:grpSpPr>
            <p:sp>
              <p:nvSpPr>
                <p:cNvPr id="4114" name="Oval 18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5" name="Oval 19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oup 20"/>
              <p:cNvGrpSpPr>
                <a:grpSpLocks/>
              </p:cNvGrpSpPr>
              <p:nvPr/>
            </p:nvGrpSpPr>
            <p:grpSpPr bwMode="auto">
              <a:xfrm rot="5400000">
                <a:off x="3388" y="3265"/>
                <a:ext cx="48" cy="144"/>
                <a:chOff x="1440" y="2400"/>
                <a:chExt cx="48" cy="144"/>
              </a:xfrm>
            </p:grpSpPr>
            <p:sp>
              <p:nvSpPr>
                <p:cNvPr id="4117" name="Oval 21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18" name="Oval 22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23"/>
              <p:cNvGrpSpPr>
                <a:grpSpLocks/>
              </p:cNvGrpSpPr>
              <p:nvPr/>
            </p:nvGrpSpPr>
            <p:grpSpPr bwMode="auto">
              <a:xfrm rot="5400000">
                <a:off x="3388" y="3513"/>
                <a:ext cx="48" cy="144"/>
                <a:chOff x="1440" y="2400"/>
                <a:chExt cx="48" cy="144"/>
              </a:xfrm>
            </p:grpSpPr>
            <p:sp>
              <p:nvSpPr>
                <p:cNvPr id="4120" name="Oval 24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21" name="Oval 25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122" name="Line 26"/>
            <p:cNvSpPr>
              <a:spLocks noChangeShapeType="1"/>
            </p:cNvSpPr>
            <p:nvPr/>
          </p:nvSpPr>
          <p:spPr bwMode="auto">
            <a:xfrm>
              <a:off x="2448" y="3461"/>
              <a:ext cx="28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23" name="Line 27"/>
            <p:cNvSpPr>
              <a:spLocks noChangeShapeType="1"/>
            </p:cNvSpPr>
            <p:nvPr/>
          </p:nvSpPr>
          <p:spPr bwMode="auto">
            <a:xfrm>
              <a:off x="3019" y="3464"/>
              <a:ext cx="28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24" name="Text Box 28"/>
            <p:cNvSpPr txBox="1">
              <a:spLocks noChangeArrowheads="1"/>
            </p:cNvSpPr>
            <p:nvPr/>
          </p:nvSpPr>
          <p:spPr bwMode="auto">
            <a:xfrm>
              <a:off x="2702" y="3320"/>
              <a:ext cx="3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Be</a:t>
              </a:r>
            </a:p>
          </p:txBody>
        </p:sp>
      </p:grpSp>
      <p:grpSp>
        <p:nvGrpSpPr>
          <p:cNvPr id="11" name="Group 34"/>
          <p:cNvGrpSpPr>
            <a:grpSpLocks/>
          </p:cNvGrpSpPr>
          <p:nvPr/>
        </p:nvGrpSpPr>
        <p:grpSpPr bwMode="auto">
          <a:xfrm>
            <a:off x="2355850" y="5791200"/>
            <a:ext cx="4471988" cy="954088"/>
            <a:chOff x="1484" y="3648"/>
            <a:chExt cx="2817" cy="601"/>
          </a:xfrm>
        </p:grpSpPr>
        <p:sp>
          <p:nvSpPr>
            <p:cNvPr id="4127" name="Freeform 31"/>
            <p:cNvSpPr>
              <a:spLocks/>
            </p:cNvSpPr>
            <p:nvPr/>
          </p:nvSpPr>
          <p:spPr bwMode="auto">
            <a:xfrm>
              <a:off x="2304" y="3648"/>
              <a:ext cx="240" cy="344"/>
            </a:xfrm>
            <a:custGeom>
              <a:avLst/>
              <a:gdLst/>
              <a:ahLst/>
              <a:cxnLst>
                <a:cxn ang="0">
                  <a:pos x="240" y="336"/>
                </a:cxn>
                <a:cxn ang="0">
                  <a:pos x="96" y="288"/>
                </a:cxn>
                <a:cxn ang="0">
                  <a:pos x="0" y="0"/>
                </a:cxn>
              </a:cxnLst>
              <a:rect l="0" t="0" r="r" b="b"/>
              <a:pathLst>
                <a:path w="240" h="344">
                  <a:moveTo>
                    <a:pt x="240" y="336"/>
                  </a:moveTo>
                  <a:cubicBezTo>
                    <a:pt x="188" y="340"/>
                    <a:pt x="136" y="344"/>
                    <a:pt x="96" y="288"/>
                  </a:cubicBezTo>
                  <a:cubicBezTo>
                    <a:pt x="56" y="232"/>
                    <a:pt x="16" y="48"/>
                    <a:pt x="0" y="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auto">
            <a:xfrm flipH="1">
              <a:off x="3192" y="3648"/>
              <a:ext cx="240" cy="344"/>
            </a:xfrm>
            <a:custGeom>
              <a:avLst/>
              <a:gdLst/>
              <a:ahLst/>
              <a:cxnLst>
                <a:cxn ang="0">
                  <a:pos x="240" y="336"/>
                </a:cxn>
                <a:cxn ang="0">
                  <a:pos x="96" y="288"/>
                </a:cxn>
                <a:cxn ang="0">
                  <a:pos x="0" y="0"/>
                </a:cxn>
              </a:cxnLst>
              <a:rect l="0" t="0" r="r" b="b"/>
              <a:pathLst>
                <a:path w="240" h="344">
                  <a:moveTo>
                    <a:pt x="240" y="336"/>
                  </a:moveTo>
                  <a:cubicBezTo>
                    <a:pt x="188" y="340"/>
                    <a:pt x="136" y="344"/>
                    <a:pt x="96" y="288"/>
                  </a:cubicBezTo>
                  <a:cubicBezTo>
                    <a:pt x="56" y="232"/>
                    <a:pt x="16" y="48"/>
                    <a:pt x="0" y="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29" name="Text Box 33"/>
            <p:cNvSpPr txBox="1">
              <a:spLocks noChangeArrowheads="1"/>
            </p:cNvSpPr>
            <p:nvPr/>
          </p:nvSpPr>
          <p:spPr bwMode="auto">
            <a:xfrm>
              <a:off x="1484" y="3961"/>
              <a:ext cx="28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2 atoms bonded to central atom</a:t>
              </a:r>
            </a:p>
          </p:txBody>
        </p:sp>
      </p:grpSp>
      <p:grpSp>
        <p:nvGrpSpPr>
          <p:cNvPr id="12" name="Group 37"/>
          <p:cNvGrpSpPr>
            <a:grpSpLocks/>
          </p:cNvGrpSpPr>
          <p:nvPr/>
        </p:nvGrpSpPr>
        <p:grpSpPr bwMode="auto">
          <a:xfrm>
            <a:off x="2609850" y="5664200"/>
            <a:ext cx="3948113" cy="1030288"/>
            <a:chOff x="2752" y="336"/>
            <a:chExt cx="2487" cy="649"/>
          </a:xfrm>
        </p:grpSpPr>
        <p:sp>
          <p:nvSpPr>
            <p:cNvPr id="4131" name="Text Box 35"/>
            <p:cNvSpPr txBox="1">
              <a:spLocks noChangeArrowheads="1"/>
            </p:cNvSpPr>
            <p:nvPr/>
          </p:nvSpPr>
          <p:spPr bwMode="auto">
            <a:xfrm>
              <a:off x="2752" y="697"/>
              <a:ext cx="24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0 lone pairs on central atom</a:t>
              </a:r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 flipV="1">
              <a:off x="3984" y="336"/>
              <a:ext cx="0" cy="3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414338" y="1905000"/>
            <a:ext cx="703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20574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39497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5768975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683500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49180" name="Text Box 28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49181" name="Line 29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49183" name="Text Box 31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49184" name="Line 32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33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49186" name="Text Box 34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49187" name="Line 35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36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49189" name="Text Box 37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49190" name="Line 38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39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49192" name="Text Box 40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49193" name="Line 41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9194" name="Text Box 42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49195" name="Text Box 43"/>
          <p:cNvSpPr txBox="1">
            <a:spLocks noChangeArrowheads="1"/>
          </p:cNvSpPr>
          <p:nvPr/>
        </p:nvSpPr>
        <p:spPr bwMode="auto">
          <a:xfrm>
            <a:off x="406400" y="26209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49196" name="Text Box 44"/>
          <p:cNvSpPr txBox="1">
            <a:spLocks noChangeArrowheads="1"/>
          </p:cNvSpPr>
          <p:nvPr/>
        </p:nvSpPr>
        <p:spPr bwMode="auto">
          <a:xfrm>
            <a:off x="2057400" y="26209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49197" name="Text Box 45"/>
          <p:cNvSpPr txBox="1">
            <a:spLocks noChangeArrowheads="1"/>
          </p:cNvSpPr>
          <p:nvPr/>
        </p:nvSpPr>
        <p:spPr bwMode="auto">
          <a:xfrm>
            <a:off x="3949700" y="26209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grpSp>
        <p:nvGrpSpPr>
          <p:cNvPr id="8" name="Group 50"/>
          <p:cNvGrpSpPr>
            <a:grpSpLocks/>
          </p:cNvGrpSpPr>
          <p:nvPr/>
        </p:nvGrpSpPr>
        <p:grpSpPr bwMode="auto">
          <a:xfrm>
            <a:off x="5410200" y="2438400"/>
            <a:ext cx="1600200" cy="1789113"/>
            <a:chOff x="3408" y="1536"/>
            <a:chExt cx="1008" cy="1127"/>
          </a:xfrm>
        </p:grpSpPr>
        <p:pic>
          <p:nvPicPr>
            <p:cNvPr id="49206" name="Picture 47" descr="npo0001f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04" y="2037"/>
              <a:ext cx="864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200" name="Text Box 48"/>
            <p:cNvSpPr txBox="1">
              <a:spLocks noChangeArrowheads="1"/>
            </p:cNvSpPr>
            <p:nvPr/>
          </p:nvSpPr>
          <p:spPr bwMode="auto">
            <a:xfrm>
              <a:off x="3408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</p:grpSp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7340600" y="2438400"/>
            <a:ext cx="1600200" cy="1828800"/>
            <a:chOff x="4624" y="1536"/>
            <a:chExt cx="1008" cy="1152"/>
          </a:xfrm>
        </p:grpSpPr>
        <p:pic>
          <p:nvPicPr>
            <p:cNvPr id="49208" name="Picture 46" descr="npo0001fb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52" y="1970"/>
              <a:ext cx="768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201" name="Text Box 49"/>
            <p:cNvSpPr txBox="1">
              <a:spLocks noChangeArrowheads="1"/>
            </p:cNvSpPr>
            <p:nvPr/>
          </p:nvSpPr>
          <p:spPr bwMode="auto">
            <a:xfrm>
              <a:off x="4624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</p:grpSp>
      <p:sp>
        <p:nvSpPr>
          <p:cNvPr id="49204" name="Text Box 5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95" grpId="0" autoUpdateAnimBg="0"/>
      <p:bldP spid="49196" grpId="0" autoUpdateAnimBg="0"/>
      <p:bldP spid="49197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4" name="Picture 2" descr="npo0001fc"/>
          <p:cNvPicPr>
            <a:picLocks noChangeArrowheads="1"/>
          </p:cNvPicPr>
          <p:nvPr/>
        </p:nvPicPr>
        <p:blipFill>
          <a:blip r:embed="rId2"/>
          <a:srcRect t="4500" b="19502"/>
          <a:stretch>
            <a:fillRect/>
          </a:stretch>
        </p:blipFill>
        <p:spPr bwMode="auto">
          <a:xfrm>
            <a:off x="4763" y="463550"/>
            <a:ext cx="9120187" cy="5175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414338" y="1905000"/>
            <a:ext cx="703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0574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39497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5768975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7683500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2713" name="Text Box 9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2714" name="Line 10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2716" name="Text Box 12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2717" name="Line 13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2719" name="Text Box 15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2720" name="Line 1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2722" name="Text Box 18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2723" name="Line 19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2725" name="Text Box 21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2726" name="Line 22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2727" name="Text Box 23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406400" y="2438400"/>
            <a:ext cx="8534400" cy="822325"/>
            <a:chOff x="256" y="1536"/>
            <a:chExt cx="5376" cy="518"/>
          </a:xfrm>
        </p:grpSpPr>
        <p:sp>
          <p:nvSpPr>
            <p:cNvPr id="72728" name="Text Box 24"/>
            <p:cNvSpPr txBox="1">
              <a:spLocks noChangeArrowheads="1"/>
            </p:cNvSpPr>
            <p:nvPr/>
          </p:nvSpPr>
          <p:spPr bwMode="auto">
            <a:xfrm>
              <a:off x="256" y="1651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3</a:t>
              </a:r>
              <a:endParaRPr lang="en-US"/>
            </a:p>
          </p:txBody>
        </p:sp>
        <p:sp>
          <p:nvSpPr>
            <p:cNvPr id="72729" name="Text Box 25"/>
            <p:cNvSpPr txBox="1">
              <a:spLocks noChangeArrowheads="1"/>
            </p:cNvSpPr>
            <p:nvPr/>
          </p:nvSpPr>
          <p:spPr bwMode="auto">
            <a:xfrm>
              <a:off x="1296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2730" name="Text Box 26"/>
            <p:cNvSpPr txBox="1">
              <a:spLocks noChangeArrowheads="1"/>
            </p:cNvSpPr>
            <p:nvPr/>
          </p:nvSpPr>
          <p:spPr bwMode="auto">
            <a:xfrm>
              <a:off x="2488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72733" name="Text Box 29"/>
            <p:cNvSpPr txBox="1">
              <a:spLocks noChangeArrowheads="1"/>
            </p:cNvSpPr>
            <p:nvPr/>
          </p:nvSpPr>
          <p:spPr bwMode="auto">
            <a:xfrm>
              <a:off x="3408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  <p:sp>
          <p:nvSpPr>
            <p:cNvPr id="72736" name="Text Box 32"/>
            <p:cNvSpPr txBox="1">
              <a:spLocks noChangeArrowheads="1"/>
            </p:cNvSpPr>
            <p:nvPr/>
          </p:nvSpPr>
          <p:spPr bwMode="auto">
            <a:xfrm>
              <a:off x="4624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</p:grp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72738" name="Text Box 34"/>
          <p:cNvSpPr txBox="1">
            <a:spLocks noChangeArrowheads="1"/>
          </p:cNvSpPr>
          <p:nvPr/>
        </p:nvSpPr>
        <p:spPr bwMode="auto">
          <a:xfrm>
            <a:off x="406400" y="3384550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20574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2740" name="Text Box 36"/>
          <p:cNvSpPr txBox="1">
            <a:spLocks noChangeArrowheads="1"/>
          </p:cNvSpPr>
          <p:nvPr/>
        </p:nvSpPr>
        <p:spPr bwMode="auto">
          <a:xfrm>
            <a:off x="39497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5257800" y="3382963"/>
            <a:ext cx="1752600" cy="1846262"/>
            <a:chOff x="3312" y="2131"/>
            <a:chExt cx="1104" cy="1163"/>
          </a:xfrm>
        </p:grpSpPr>
        <p:sp>
          <p:nvSpPr>
            <p:cNvPr id="72741" name="Text Box 37"/>
            <p:cNvSpPr txBox="1">
              <a:spLocks noChangeArrowheads="1"/>
            </p:cNvSpPr>
            <p:nvPr/>
          </p:nvSpPr>
          <p:spPr bwMode="auto">
            <a:xfrm>
              <a:off x="3312" y="2131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tetrahedral</a:t>
              </a:r>
            </a:p>
          </p:txBody>
        </p:sp>
        <p:pic>
          <p:nvPicPr>
            <p:cNvPr id="72750" name="Picture 40" descr="npo0001fe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60" y="2448"/>
              <a:ext cx="960" cy="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44"/>
          <p:cNvGrpSpPr>
            <a:grpSpLocks/>
          </p:cNvGrpSpPr>
          <p:nvPr/>
        </p:nvGrpSpPr>
        <p:grpSpPr bwMode="auto">
          <a:xfrm>
            <a:off x="7340600" y="3382963"/>
            <a:ext cx="1651000" cy="1976437"/>
            <a:chOff x="4624" y="2131"/>
            <a:chExt cx="1040" cy="1245"/>
          </a:xfrm>
        </p:grpSpPr>
        <p:sp>
          <p:nvSpPr>
            <p:cNvPr id="72742" name="Text Box 38"/>
            <p:cNvSpPr txBox="1">
              <a:spLocks noChangeArrowheads="1"/>
            </p:cNvSpPr>
            <p:nvPr/>
          </p:nvSpPr>
          <p:spPr bwMode="auto">
            <a:xfrm>
              <a:off x="4624" y="2131"/>
              <a:ext cx="10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tetrahedral</a:t>
              </a:r>
            </a:p>
          </p:txBody>
        </p:sp>
        <p:pic>
          <p:nvPicPr>
            <p:cNvPr id="72752" name="Picture 41" descr="npo00020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48" y="2416"/>
              <a:ext cx="954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38" grpId="0" autoUpdateAnimBg="0"/>
      <p:bldP spid="72739" grpId="0" autoUpdateAnimBg="0"/>
      <p:bldP spid="7274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Three types of bonds</a:t>
            </a:r>
          </a:p>
        </p:txBody>
      </p:sp>
      <p:sp>
        <p:nvSpPr>
          <p:cNvPr id="1946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33400" y="1222375"/>
          <a:ext cx="8305800" cy="2228850"/>
        </p:xfrm>
        <a:graphic>
          <a:graphicData uri="http://schemas.openxmlformats.org/presentationml/2006/ole">
            <p:oleObj spid="_x0000_s19458" name="Image" r:id="rId3" imgW="7328277" imgH="2152381" progId="">
              <p:embed/>
            </p:oleObj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33400" y="3810000"/>
          <a:ext cx="8305800" cy="2678113"/>
        </p:xfrm>
        <a:graphic>
          <a:graphicData uri="http://schemas.openxmlformats.org/presentationml/2006/ole">
            <p:oleObj spid="_x0000_s19459" name="Image" r:id="rId4" imgW="7226671" imgH="233015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2" descr="npo000201"/>
          <p:cNvPicPr>
            <a:picLocks noChangeArrowheads="1"/>
          </p:cNvPicPr>
          <p:nvPr/>
        </p:nvPicPr>
        <p:blipFill>
          <a:blip r:embed="rId2"/>
          <a:srcRect t="4500" b="16502"/>
          <a:stretch>
            <a:fillRect/>
          </a:stretch>
        </p:blipFill>
        <p:spPr bwMode="auto">
          <a:xfrm>
            <a:off x="4763" y="307975"/>
            <a:ext cx="9120187" cy="5380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414338" y="1905000"/>
            <a:ext cx="703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0574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9497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5768975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7683500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3737" name="Text Box 9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3738" name="Line 10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3740" name="Text Box 12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3741" name="Line 13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3743" name="Text Box 15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3744" name="Line 1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3746" name="Text Box 18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3747" name="Line 19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3749" name="Text Box 21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3750" name="Line 22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3751" name="Text Box 23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406400" y="2438400"/>
            <a:ext cx="8534400" cy="822325"/>
            <a:chOff x="256" y="1536"/>
            <a:chExt cx="5376" cy="518"/>
          </a:xfrm>
        </p:grpSpPr>
        <p:sp>
          <p:nvSpPr>
            <p:cNvPr id="73753" name="Text Box 25"/>
            <p:cNvSpPr txBox="1">
              <a:spLocks noChangeArrowheads="1"/>
            </p:cNvSpPr>
            <p:nvPr/>
          </p:nvSpPr>
          <p:spPr bwMode="auto">
            <a:xfrm>
              <a:off x="256" y="1651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3</a:t>
              </a:r>
              <a:endParaRPr lang="en-US"/>
            </a:p>
          </p:txBody>
        </p:sp>
        <p:sp>
          <p:nvSpPr>
            <p:cNvPr id="73754" name="Text Box 26"/>
            <p:cNvSpPr txBox="1">
              <a:spLocks noChangeArrowheads="1"/>
            </p:cNvSpPr>
            <p:nvPr/>
          </p:nvSpPr>
          <p:spPr bwMode="auto">
            <a:xfrm>
              <a:off x="1296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3755" name="Text Box 27"/>
            <p:cNvSpPr txBox="1">
              <a:spLocks noChangeArrowheads="1"/>
            </p:cNvSpPr>
            <p:nvPr/>
          </p:nvSpPr>
          <p:spPr bwMode="auto">
            <a:xfrm>
              <a:off x="2488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73756" name="Text Box 28"/>
            <p:cNvSpPr txBox="1">
              <a:spLocks noChangeArrowheads="1"/>
            </p:cNvSpPr>
            <p:nvPr/>
          </p:nvSpPr>
          <p:spPr bwMode="auto">
            <a:xfrm>
              <a:off x="3408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  <p:sp>
          <p:nvSpPr>
            <p:cNvPr id="73757" name="Text Box 29"/>
            <p:cNvSpPr txBox="1">
              <a:spLocks noChangeArrowheads="1"/>
            </p:cNvSpPr>
            <p:nvPr/>
          </p:nvSpPr>
          <p:spPr bwMode="auto">
            <a:xfrm>
              <a:off x="4624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</p:grpSp>
      <p:sp>
        <p:nvSpPr>
          <p:cNvPr id="73758" name="Text Box 30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73759" name="Text Box 31"/>
          <p:cNvSpPr txBox="1">
            <a:spLocks noChangeArrowheads="1"/>
          </p:cNvSpPr>
          <p:nvPr/>
        </p:nvSpPr>
        <p:spPr bwMode="auto">
          <a:xfrm>
            <a:off x="406400" y="3384550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20574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3761" name="Text Box 33"/>
          <p:cNvSpPr txBox="1">
            <a:spLocks noChangeArrowheads="1"/>
          </p:cNvSpPr>
          <p:nvPr/>
        </p:nvSpPr>
        <p:spPr bwMode="auto">
          <a:xfrm>
            <a:off x="39497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3763" name="Text Box 35"/>
          <p:cNvSpPr txBox="1">
            <a:spLocks noChangeArrowheads="1"/>
          </p:cNvSpPr>
          <p:nvPr/>
        </p:nvSpPr>
        <p:spPr bwMode="auto">
          <a:xfrm>
            <a:off x="5257800" y="3382963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3766" name="Text Box 38"/>
          <p:cNvSpPr txBox="1">
            <a:spLocks noChangeArrowheads="1"/>
          </p:cNvSpPr>
          <p:nvPr/>
        </p:nvSpPr>
        <p:spPr bwMode="auto">
          <a:xfrm>
            <a:off x="7340600" y="3382963"/>
            <a:ext cx="165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3768" name="Text Box 40"/>
          <p:cNvSpPr txBox="1">
            <a:spLocks noChangeArrowheads="1"/>
          </p:cNvSpPr>
          <p:nvPr/>
        </p:nvSpPr>
        <p:spPr bwMode="auto">
          <a:xfrm>
            <a:off x="406400" y="40687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5</a:t>
            </a:r>
            <a:endParaRPr lang="en-US"/>
          </a:p>
        </p:txBody>
      </p:sp>
      <p:sp>
        <p:nvSpPr>
          <p:cNvPr id="73769" name="Text Box 41"/>
          <p:cNvSpPr txBox="1">
            <a:spLocks noChangeArrowheads="1"/>
          </p:cNvSpPr>
          <p:nvPr/>
        </p:nvSpPr>
        <p:spPr bwMode="auto">
          <a:xfrm>
            <a:off x="2057400" y="40687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73770" name="Text Box 42"/>
          <p:cNvSpPr txBox="1">
            <a:spLocks noChangeArrowheads="1"/>
          </p:cNvSpPr>
          <p:nvPr/>
        </p:nvSpPr>
        <p:spPr bwMode="auto">
          <a:xfrm>
            <a:off x="3949700" y="40687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5257800" y="3886200"/>
            <a:ext cx="1752600" cy="2324100"/>
            <a:chOff x="3312" y="2448"/>
            <a:chExt cx="1104" cy="1464"/>
          </a:xfrm>
        </p:grpSpPr>
        <p:sp>
          <p:nvSpPr>
            <p:cNvPr id="73771" name="Text Box 43"/>
            <p:cNvSpPr txBox="1">
              <a:spLocks noChangeArrowheads="1"/>
            </p:cNvSpPr>
            <p:nvPr/>
          </p:nvSpPr>
          <p:spPr bwMode="auto">
            <a:xfrm>
              <a:off x="3312" y="2448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pic>
          <p:nvPicPr>
            <p:cNvPr id="73778" name="Picture 45" descr="npo0002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84" y="2952"/>
              <a:ext cx="92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48"/>
          <p:cNvGrpSpPr>
            <a:grpSpLocks/>
          </p:cNvGrpSpPr>
          <p:nvPr/>
        </p:nvGrpSpPr>
        <p:grpSpPr bwMode="auto">
          <a:xfrm>
            <a:off x="7239000" y="3886200"/>
            <a:ext cx="1752600" cy="2349500"/>
            <a:chOff x="4560" y="2448"/>
            <a:chExt cx="1104" cy="1480"/>
          </a:xfrm>
        </p:grpSpPr>
        <p:sp>
          <p:nvSpPr>
            <p:cNvPr id="73772" name="Text Box 44"/>
            <p:cNvSpPr txBox="1">
              <a:spLocks noChangeArrowheads="1"/>
            </p:cNvSpPr>
            <p:nvPr/>
          </p:nvSpPr>
          <p:spPr bwMode="auto">
            <a:xfrm>
              <a:off x="4560" y="2448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pic>
          <p:nvPicPr>
            <p:cNvPr id="73780" name="Picture 46" descr="npo00020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02" y="2968"/>
              <a:ext cx="786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68" grpId="0" autoUpdateAnimBg="0"/>
      <p:bldP spid="73769" grpId="0" autoUpdateAnimBg="0"/>
      <p:bldP spid="73770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2" descr="npo000206"/>
          <p:cNvPicPr>
            <a:picLocks noChangeArrowheads="1"/>
          </p:cNvPicPr>
          <p:nvPr/>
        </p:nvPicPr>
        <p:blipFill>
          <a:blip r:embed="rId2"/>
          <a:srcRect t="4500" b="9001"/>
          <a:stretch>
            <a:fillRect/>
          </a:stretch>
        </p:blipFill>
        <p:spPr bwMode="auto">
          <a:xfrm>
            <a:off x="4763" y="307975"/>
            <a:ext cx="9120187" cy="58912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026"/>
          <p:cNvSpPr txBox="1">
            <a:spLocks noChangeArrowheads="1"/>
          </p:cNvSpPr>
          <p:nvPr/>
        </p:nvSpPr>
        <p:spPr bwMode="auto">
          <a:xfrm>
            <a:off x="414338" y="1905000"/>
            <a:ext cx="703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74755" name="Text Box 1027"/>
          <p:cNvSpPr txBox="1">
            <a:spLocks noChangeArrowheads="1"/>
          </p:cNvSpPr>
          <p:nvPr/>
        </p:nvSpPr>
        <p:spPr bwMode="auto">
          <a:xfrm>
            <a:off x="20574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4756" name="Text Box 1028"/>
          <p:cNvSpPr txBox="1">
            <a:spLocks noChangeArrowheads="1"/>
          </p:cNvSpPr>
          <p:nvPr/>
        </p:nvSpPr>
        <p:spPr bwMode="auto">
          <a:xfrm>
            <a:off x="3949700" y="1905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4757" name="Text Box 1029"/>
          <p:cNvSpPr txBox="1">
            <a:spLocks noChangeArrowheads="1"/>
          </p:cNvSpPr>
          <p:nvPr/>
        </p:nvSpPr>
        <p:spPr bwMode="auto">
          <a:xfrm>
            <a:off x="5768975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sp>
        <p:nvSpPr>
          <p:cNvPr id="74758" name="Text Box 1030"/>
          <p:cNvSpPr txBox="1">
            <a:spLocks noChangeArrowheads="1"/>
          </p:cNvSpPr>
          <p:nvPr/>
        </p:nvSpPr>
        <p:spPr bwMode="auto">
          <a:xfrm>
            <a:off x="7683500" y="19050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linear</a:t>
            </a:r>
          </a:p>
        </p:txBody>
      </p:sp>
      <p:grpSp>
        <p:nvGrpSpPr>
          <p:cNvPr id="2" name="Group 1031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1032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4761" name="Text Box 1033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4762" name="Line 1034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35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4764" name="Text Box 1036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4765" name="Line 1037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038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4767" name="Text Box 1039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4768" name="Line 104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041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4770" name="Text Box 1042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4771" name="Line 1043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044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4773" name="Text Box 1045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4774" name="Line 1046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4775" name="Text Box 1047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grpSp>
        <p:nvGrpSpPr>
          <p:cNvPr id="8" name="Group 1048"/>
          <p:cNvGrpSpPr>
            <a:grpSpLocks/>
          </p:cNvGrpSpPr>
          <p:nvPr/>
        </p:nvGrpSpPr>
        <p:grpSpPr bwMode="auto">
          <a:xfrm>
            <a:off x="406400" y="2438400"/>
            <a:ext cx="8534400" cy="822325"/>
            <a:chOff x="256" y="1536"/>
            <a:chExt cx="5376" cy="518"/>
          </a:xfrm>
        </p:grpSpPr>
        <p:sp>
          <p:nvSpPr>
            <p:cNvPr id="74777" name="Text Box 1049"/>
            <p:cNvSpPr txBox="1">
              <a:spLocks noChangeArrowheads="1"/>
            </p:cNvSpPr>
            <p:nvPr/>
          </p:nvSpPr>
          <p:spPr bwMode="auto">
            <a:xfrm>
              <a:off x="256" y="1651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3</a:t>
              </a:r>
              <a:endParaRPr lang="en-US"/>
            </a:p>
          </p:txBody>
        </p:sp>
        <p:sp>
          <p:nvSpPr>
            <p:cNvPr id="74778" name="Text Box 1050"/>
            <p:cNvSpPr txBox="1">
              <a:spLocks noChangeArrowheads="1"/>
            </p:cNvSpPr>
            <p:nvPr/>
          </p:nvSpPr>
          <p:spPr bwMode="auto">
            <a:xfrm>
              <a:off x="1296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4779" name="Text Box 1051"/>
            <p:cNvSpPr txBox="1">
              <a:spLocks noChangeArrowheads="1"/>
            </p:cNvSpPr>
            <p:nvPr/>
          </p:nvSpPr>
          <p:spPr bwMode="auto">
            <a:xfrm>
              <a:off x="2488" y="1651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74780" name="Text Box 1052"/>
            <p:cNvSpPr txBox="1">
              <a:spLocks noChangeArrowheads="1"/>
            </p:cNvSpPr>
            <p:nvPr/>
          </p:nvSpPr>
          <p:spPr bwMode="auto">
            <a:xfrm>
              <a:off x="3408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  <p:sp>
          <p:nvSpPr>
            <p:cNvPr id="74781" name="Text Box 1053"/>
            <p:cNvSpPr txBox="1">
              <a:spLocks noChangeArrowheads="1"/>
            </p:cNvSpPr>
            <p:nvPr/>
          </p:nvSpPr>
          <p:spPr bwMode="auto">
            <a:xfrm>
              <a:off x="4624" y="1536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 planar</a:t>
              </a:r>
            </a:p>
          </p:txBody>
        </p:sp>
      </p:grpSp>
      <p:sp>
        <p:nvSpPr>
          <p:cNvPr id="74782" name="Text Box 1054"/>
          <p:cNvSpPr txBox="1">
            <a:spLocks noChangeArrowheads="1"/>
          </p:cNvSpPr>
          <p:nvPr/>
        </p:nvSpPr>
        <p:spPr bwMode="auto">
          <a:xfrm>
            <a:off x="76200" y="6384925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74783" name="Text Box 1055"/>
          <p:cNvSpPr txBox="1">
            <a:spLocks noChangeArrowheads="1"/>
          </p:cNvSpPr>
          <p:nvPr/>
        </p:nvSpPr>
        <p:spPr bwMode="auto">
          <a:xfrm>
            <a:off x="406400" y="3384550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74784" name="Text Box 1056"/>
          <p:cNvSpPr txBox="1">
            <a:spLocks noChangeArrowheads="1"/>
          </p:cNvSpPr>
          <p:nvPr/>
        </p:nvSpPr>
        <p:spPr bwMode="auto">
          <a:xfrm>
            <a:off x="20574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4785" name="Text Box 1057"/>
          <p:cNvSpPr txBox="1">
            <a:spLocks noChangeArrowheads="1"/>
          </p:cNvSpPr>
          <p:nvPr/>
        </p:nvSpPr>
        <p:spPr bwMode="auto">
          <a:xfrm>
            <a:off x="3949700" y="3384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4786" name="Text Box 1058"/>
          <p:cNvSpPr txBox="1">
            <a:spLocks noChangeArrowheads="1"/>
          </p:cNvSpPr>
          <p:nvPr/>
        </p:nvSpPr>
        <p:spPr bwMode="auto">
          <a:xfrm>
            <a:off x="5257800" y="3382963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4787" name="Text Box 1059"/>
          <p:cNvSpPr txBox="1">
            <a:spLocks noChangeArrowheads="1"/>
          </p:cNvSpPr>
          <p:nvPr/>
        </p:nvSpPr>
        <p:spPr bwMode="auto">
          <a:xfrm>
            <a:off x="7340600" y="3382963"/>
            <a:ext cx="165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grpSp>
        <p:nvGrpSpPr>
          <p:cNvPr id="9" name="Group 1074"/>
          <p:cNvGrpSpPr>
            <a:grpSpLocks/>
          </p:cNvGrpSpPr>
          <p:nvPr/>
        </p:nvGrpSpPr>
        <p:grpSpPr bwMode="auto">
          <a:xfrm>
            <a:off x="406400" y="3886200"/>
            <a:ext cx="8585200" cy="822325"/>
            <a:chOff x="256" y="2448"/>
            <a:chExt cx="5408" cy="518"/>
          </a:xfrm>
        </p:grpSpPr>
        <p:sp>
          <p:nvSpPr>
            <p:cNvPr id="74788" name="Text Box 1060"/>
            <p:cNvSpPr txBox="1">
              <a:spLocks noChangeArrowheads="1"/>
            </p:cNvSpPr>
            <p:nvPr/>
          </p:nvSpPr>
          <p:spPr bwMode="auto">
            <a:xfrm>
              <a:off x="256" y="2563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5</a:t>
              </a:r>
              <a:endParaRPr lang="en-US"/>
            </a:p>
          </p:txBody>
        </p:sp>
        <p:sp>
          <p:nvSpPr>
            <p:cNvPr id="74789" name="Text Box 1061"/>
            <p:cNvSpPr txBox="1">
              <a:spLocks noChangeArrowheads="1"/>
            </p:cNvSpPr>
            <p:nvPr/>
          </p:nvSpPr>
          <p:spPr bwMode="auto">
            <a:xfrm>
              <a:off x="1296" y="256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74790" name="Text Box 1062"/>
            <p:cNvSpPr txBox="1">
              <a:spLocks noChangeArrowheads="1"/>
            </p:cNvSpPr>
            <p:nvPr/>
          </p:nvSpPr>
          <p:spPr bwMode="auto">
            <a:xfrm>
              <a:off x="2488" y="256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74792" name="Text Box 1064"/>
            <p:cNvSpPr txBox="1">
              <a:spLocks noChangeArrowheads="1"/>
            </p:cNvSpPr>
            <p:nvPr/>
          </p:nvSpPr>
          <p:spPr bwMode="auto">
            <a:xfrm>
              <a:off x="3312" y="2448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sp>
          <p:nvSpPr>
            <p:cNvPr id="74795" name="Text Box 1067"/>
            <p:cNvSpPr txBox="1">
              <a:spLocks noChangeArrowheads="1"/>
            </p:cNvSpPr>
            <p:nvPr/>
          </p:nvSpPr>
          <p:spPr bwMode="auto">
            <a:xfrm>
              <a:off x="4560" y="2448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</p:grpSp>
      <p:sp>
        <p:nvSpPr>
          <p:cNvPr id="74797" name="Text Box 1069"/>
          <p:cNvSpPr txBox="1">
            <a:spLocks noChangeArrowheads="1"/>
          </p:cNvSpPr>
          <p:nvPr/>
        </p:nvSpPr>
        <p:spPr bwMode="auto">
          <a:xfrm>
            <a:off x="406400" y="4806950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6</a:t>
            </a:r>
            <a:endParaRPr lang="en-US"/>
          </a:p>
        </p:txBody>
      </p:sp>
      <p:sp>
        <p:nvSpPr>
          <p:cNvPr id="74798" name="Text Box 1070"/>
          <p:cNvSpPr txBox="1">
            <a:spLocks noChangeArrowheads="1"/>
          </p:cNvSpPr>
          <p:nvPr/>
        </p:nvSpPr>
        <p:spPr bwMode="auto">
          <a:xfrm>
            <a:off x="2057400" y="48069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74799" name="Text Box 1071"/>
          <p:cNvSpPr txBox="1">
            <a:spLocks noChangeArrowheads="1"/>
          </p:cNvSpPr>
          <p:nvPr/>
        </p:nvSpPr>
        <p:spPr bwMode="auto">
          <a:xfrm>
            <a:off x="3949700" y="48069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grpSp>
        <p:nvGrpSpPr>
          <p:cNvPr id="10" name="Group 1080"/>
          <p:cNvGrpSpPr>
            <a:grpSpLocks/>
          </p:cNvGrpSpPr>
          <p:nvPr/>
        </p:nvGrpSpPr>
        <p:grpSpPr bwMode="auto">
          <a:xfrm>
            <a:off x="7239000" y="4805363"/>
            <a:ext cx="1752600" cy="1916112"/>
            <a:chOff x="4560" y="3027"/>
            <a:chExt cx="1104" cy="1207"/>
          </a:xfrm>
        </p:grpSpPr>
        <p:sp>
          <p:nvSpPr>
            <p:cNvPr id="74801" name="Text Box 1073"/>
            <p:cNvSpPr txBox="1">
              <a:spLocks noChangeArrowheads="1"/>
            </p:cNvSpPr>
            <p:nvPr/>
          </p:nvSpPr>
          <p:spPr bwMode="auto">
            <a:xfrm>
              <a:off x="4560" y="3027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pic>
          <p:nvPicPr>
            <p:cNvPr id="74810" name="Picture 1077" descr="npo00020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05" y="3272"/>
              <a:ext cx="942" cy="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1079"/>
          <p:cNvGrpSpPr>
            <a:grpSpLocks/>
          </p:cNvGrpSpPr>
          <p:nvPr/>
        </p:nvGrpSpPr>
        <p:grpSpPr bwMode="auto">
          <a:xfrm>
            <a:off x="5143500" y="4805363"/>
            <a:ext cx="2095500" cy="2052637"/>
            <a:chOff x="3240" y="3027"/>
            <a:chExt cx="1320" cy="1293"/>
          </a:xfrm>
        </p:grpSpPr>
        <p:sp>
          <p:nvSpPr>
            <p:cNvPr id="74800" name="Text Box 1072"/>
            <p:cNvSpPr txBox="1">
              <a:spLocks noChangeArrowheads="1"/>
            </p:cNvSpPr>
            <p:nvPr/>
          </p:nvSpPr>
          <p:spPr bwMode="auto">
            <a:xfrm>
              <a:off x="3312" y="3027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pic>
          <p:nvPicPr>
            <p:cNvPr id="74812" name="Picture 1075" descr="npo00020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40" y="3256"/>
              <a:ext cx="1248" cy="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4806" name="Rectangle 1078"/>
            <p:cNvSpPr>
              <a:spLocks noChangeArrowheads="1"/>
            </p:cNvSpPr>
            <p:nvPr/>
          </p:nvSpPr>
          <p:spPr bwMode="auto">
            <a:xfrm>
              <a:off x="4416" y="4080"/>
              <a:ext cx="144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97" grpId="0" autoUpdateAnimBg="0"/>
      <p:bldP spid="74798" grpId="0" autoUpdateAnimBg="0"/>
      <p:bldP spid="74799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2" descr="npo00020b"/>
          <p:cNvPicPr>
            <a:picLocks noChangeArrowheads="1"/>
          </p:cNvPicPr>
          <p:nvPr/>
        </p:nvPicPr>
        <p:blipFill>
          <a:blip r:embed="rId2"/>
          <a:srcRect t="4500" b="9001"/>
          <a:stretch>
            <a:fillRect/>
          </a:stretch>
        </p:blipFill>
        <p:spPr bwMode="auto">
          <a:xfrm>
            <a:off x="4763" y="307975"/>
            <a:ext cx="9120187" cy="58912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9" name="Picture 1026" descr="npo00020d"/>
          <p:cNvPicPr>
            <a:picLocks noChangeAspect="1" noChangeArrowheads="1"/>
          </p:cNvPicPr>
          <p:nvPr/>
        </p:nvPicPr>
        <p:blipFill>
          <a:blip r:embed="rId2"/>
          <a:srcRect t="2531" b="3899"/>
          <a:stretch>
            <a:fillRect/>
          </a:stretch>
        </p:blipFill>
        <p:spPr bwMode="auto">
          <a:xfrm>
            <a:off x="1800225" y="0"/>
            <a:ext cx="554037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307" name="Text Box 1027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4" name="Picture 8" descr="npo00020f"/>
          <p:cNvPicPr>
            <a:picLocks noChangeAspect="1" noChangeArrowheads="1"/>
          </p:cNvPicPr>
          <p:nvPr/>
        </p:nvPicPr>
        <p:blipFill>
          <a:blip r:embed="rId2"/>
          <a:srcRect b="4138"/>
          <a:stretch>
            <a:fillRect/>
          </a:stretch>
        </p:blipFill>
        <p:spPr bwMode="auto">
          <a:xfrm>
            <a:off x="1066800" y="152400"/>
            <a:ext cx="7010400" cy="541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943100" y="4648200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4419600" y="4648200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6858000" y="4660900"/>
            <a:ext cx="914400" cy="838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76200" y="5943600"/>
            <a:ext cx="9067800" cy="701675"/>
            <a:chOff x="48" y="3744"/>
            <a:chExt cx="5712" cy="442"/>
          </a:xfrm>
        </p:grpSpPr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3892" y="3744"/>
              <a:ext cx="186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/>
                <a:t>bonding-pair vs. bonding</a:t>
              </a:r>
            </a:p>
            <a:p>
              <a:pPr algn="ctr"/>
              <a:r>
                <a:rPr lang="en-US" sz="2000"/>
                <a:t>pair repulsion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48" y="3744"/>
              <a:ext cx="164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/>
                <a:t>lone-pair vs. lone pair</a:t>
              </a:r>
            </a:p>
            <a:p>
              <a:pPr algn="ctr"/>
              <a:r>
                <a:rPr lang="en-US" sz="2000"/>
                <a:t>repulsion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1992" y="3744"/>
              <a:ext cx="160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/>
                <a:t>lone-pair vs. bonding</a:t>
              </a:r>
            </a:p>
            <a:p>
              <a:pPr algn="ctr"/>
              <a:r>
                <a:rPr lang="en-US" sz="2000"/>
                <a:t>pair repulsion</a:t>
              </a:r>
            </a:p>
          </p:txBody>
        </p:sp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>
              <a:off x="1728" y="3821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&gt;</a:t>
              </a:r>
            </a:p>
          </p:txBody>
        </p:sp>
        <p:sp>
          <p:nvSpPr>
            <p:cNvPr id="9230" name="Text Box 14"/>
            <p:cNvSpPr txBox="1">
              <a:spLocks noChangeArrowheads="1"/>
            </p:cNvSpPr>
            <p:nvPr/>
          </p:nvSpPr>
          <p:spPr bwMode="auto">
            <a:xfrm>
              <a:off x="3628" y="3821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&gt;</a:t>
              </a:r>
            </a:p>
          </p:txBody>
        </p:sp>
      </p:grp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4419600" y="2514600"/>
            <a:ext cx="3810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 animBg="1"/>
      <p:bldP spid="922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5785" name="Text Box 9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5786" name="Line 10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5788" name="Text Box 12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5789" name="Line 13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5791" name="Text Box 15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5792" name="Line 1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5794" name="Text Box 18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5795" name="Line 19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5797" name="Text Box 21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5798" name="Line 22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5799" name="Text Box 23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75801" name="Text Box 25"/>
          <p:cNvSpPr txBox="1">
            <a:spLocks noChangeArrowheads="1"/>
          </p:cNvSpPr>
          <p:nvPr/>
        </p:nvSpPr>
        <p:spPr bwMode="auto">
          <a:xfrm>
            <a:off x="406400" y="20875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2057400" y="20875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3949700" y="20875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5804" name="Text Box 28"/>
          <p:cNvSpPr txBox="1">
            <a:spLocks noChangeArrowheads="1"/>
          </p:cNvSpPr>
          <p:nvPr/>
        </p:nvSpPr>
        <p:spPr bwMode="auto">
          <a:xfrm>
            <a:off x="5410200" y="19050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 planar</a:t>
            </a:r>
          </a:p>
        </p:txBody>
      </p:sp>
      <p:sp>
        <p:nvSpPr>
          <p:cNvPr id="75805" name="Text Box 29"/>
          <p:cNvSpPr txBox="1">
            <a:spLocks noChangeArrowheads="1"/>
          </p:cNvSpPr>
          <p:nvPr/>
        </p:nvSpPr>
        <p:spPr bwMode="auto">
          <a:xfrm>
            <a:off x="7340600" y="19050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 planar</a:t>
            </a:r>
          </a:p>
        </p:txBody>
      </p:sp>
      <p:sp>
        <p:nvSpPr>
          <p:cNvPr id="75828" name="Text Box 52"/>
          <p:cNvSpPr txBox="1">
            <a:spLocks noChangeArrowheads="1"/>
          </p:cNvSpPr>
          <p:nvPr/>
        </p:nvSpPr>
        <p:spPr bwMode="auto">
          <a:xfrm>
            <a:off x="406400" y="2827338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r>
              <a:rPr lang="en-US"/>
              <a:t>E</a:t>
            </a:r>
          </a:p>
        </p:txBody>
      </p:sp>
      <p:sp>
        <p:nvSpPr>
          <p:cNvPr id="75829" name="Text Box 53"/>
          <p:cNvSpPr txBox="1">
            <a:spLocks noChangeArrowheads="1"/>
          </p:cNvSpPr>
          <p:nvPr/>
        </p:nvSpPr>
        <p:spPr bwMode="auto">
          <a:xfrm>
            <a:off x="2057400" y="28273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5830" name="Text Box 54"/>
          <p:cNvSpPr txBox="1">
            <a:spLocks noChangeArrowheads="1"/>
          </p:cNvSpPr>
          <p:nvPr/>
        </p:nvSpPr>
        <p:spPr bwMode="auto">
          <a:xfrm>
            <a:off x="3949700" y="28273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5410200" y="2644775"/>
            <a:ext cx="1600200" cy="2139950"/>
            <a:chOff x="3408" y="1666"/>
            <a:chExt cx="1008" cy="1348"/>
          </a:xfrm>
        </p:grpSpPr>
        <p:grpSp>
          <p:nvGrpSpPr>
            <p:cNvPr id="9" name="Group 75"/>
            <p:cNvGrpSpPr>
              <a:grpSpLocks/>
            </p:cNvGrpSpPr>
            <p:nvPr/>
          </p:nvGrpSpPr>
          <p:grpSpPr bwMode="auto">
            <a:xfrm>
              <a:off x="3408" y="1666"/>
              <a:ext cx="1008" cy="1348"/>
              <a:chOff x="3408" y="1666"/>
              <a:chExt cx="1008" cy="1348"/>
            </a:xfrm>
          </p:grpSpPr>
          <p:sp>
            <p:nvSpPr>
              <p:cNvPr id="75831" name="Text Box 55"/>
              <p:cNvSpPr txBox="1">
                <a:spLocks noChangeArrowheads="1"/>
              </p:cNvSpPr>
              <p:nvPr/>
            </p:nvSpPr>
            <p:spPr bwMode="auto">
              <a:xfrm>
                <a:off x="3408" y="1666"/>
                <a:ext cx="1008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trigonal planar</a:t>
                </a:r>
              </a:p>
            </p:txBody>
          </p:sp>
          <p:pic>
            <p:nvPicPr>
              <p:cNvPr id="75858" name="Picture 58" descr="npo00021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456" y="2208"/>
                <a:ext cx="864" cy="8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75835" name="Rectangle 59"/>
            <p:cNvSpPr>
              <a:spLocks noChangeArrowheads="1"/>
            </p:cNvSpPr>
            <p:nvPr/>
          </p:nvSpPr>
          <p:spPr bwMode="auto">
            <a:xfrm>
              <a:off x="3840" y="2208"/>
              <a:ext cx="96" cy="1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60"/>
            <p:cNvGrpSpPr>
              <a:grpSpLocks/>
            </p:cNvGrpSpPr>
            <p:nvPr/>
          </p:nvGrpSpPr>
          <p:grpSpPr bwMode="auto">
            <a:xfrm rot="5400000">
              <a:off x="3864" y="2232"/>
              <a:ext cx="48" cy="144"/>
              <a:chOff x="1440" y="2400"/>
              <a:chExt cx="48" cy="144"/>
            </a:xfrm>
          </p:grpSpPr>
          <p:sp>
            <p:nvSpPr>
              <p:cNvPr id="75837" name="Oval 61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838" name="Oval 62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oup 80"/>
          <p:cNvGrpSpPr>
            <a:grpSpLocks/>
          </p:cNvGrpSpPr>
          <p:nvPr/>
        </p:nvGrpSpPr>
        <p:grpSpPr bwMode="auto">
          <a:xfrm>
            <a:off x="7340600" y="2827338"/>
            <a:ext cx="1600200" cy="1973262"/>
            <a:chOff x="4624" y="1781"/>
            <a:chExt cx="1008" cy="1243"/>
          </a:xfrm>
        </p:grpSpPr>
        <p:sp>
          <p:nvSpPr>
            <p:cNvPr id="75832" name="Text Box 56"/>
            <p:cNvSpPr txBox="1">
              <a:spLocks noChangeArrowheads="1"/>
            </p:cNvSpPr>
            <p:nvPr/>
          </p:nvSpPr>
          <p:spPr bwMode="auto">
            <a:xfrm>
              <a:off x="4624" y="1781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bent</a:t>
              </a:r>
            </a:p>
          </p:txBody>
        </p:sp>
        <p:grpSp>
          <p:nvGrpSpPr>
            <p:cNvPr id="12" name="Group 79"/>
            <p:cNvGrpSpPr>
              <a:grpSpLocks/>
            </p:cNvGrpSpPr>
            <p:nvPr/>
          </p:nvGrpSpPr>
          <p:grpSpPr bwMode="auto">
            <a:xfrm>
              <a:off x="4664" y="2160"/>
              <a:ext cx="960" cy="864"/>
              <a:chOff x="4664" y="2160"/>
              <a:chExt cx="960" cy="864"/>
            </a:xfrm>
          </p:grpSpPr>
          <p:grpSp>
            <p:nvGrpSpPr>
              <p:cNvPr id="13" name="Group 73"/>
              <p:cNvGrpSpPr>
                <a:grpSpLocks/>
              </p:cNvGrpSpPr>
              <p:nvPr/>
            </p:nvGrpSpPr>
            <p:grpSpPr bwMode="auto">
              <a:xfrm>
                <a:off x="5000" y="2160"/>
                <a:ext cx="288" cy="336"/>
                <a:chOff x="5000" y="2496"/>
                <a:chExt cx="288" cy="336"/>
              </a:xfrm>
            </p:grpSpPr>
            <p:sp>
              <p:nvSpPr>
                <p:cNvPr id="75847" name="Freeform 71"/>
                <p:cNvSpPr>
                  <a:spLocks/>
                </p:cNvSpPr>
                <p:nvPr/>
              </p:nvSpPr>
              <p:spPr bwMode="auto">
                <a:xfrm>
                  <a:off x="5000" y="2496"/>
                  <a:ext cx="144" cy="336"/>
                </a:xfrm>
                <a:custGeom>
                  <a:avLst/>
                  <a:gdLst/>
                  <a:ahLst/>
                  <a:cxnLst>
                    <a:cxn ang="0">
                      <a:pos x="144" y="336"/>
                    </a:cxn>
                    <a:cxn ang="0">
                      <a:pos x="0" y="144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336">
                      <a:moveTo>
                        <a:pt x="144" y="336"/>
                      </a:moveTo>
                      <a:cubicBezTo>
                        <a:pt x="72" y="268"/>
                        <a:pt x="0" y="200"/>
                        <a:pt x="0" y="144"/>
                      </a:cubicBezTo>
                      <a:cubicBezTo>
                        <a:pt x="0" y="88"/>
                        <a:pt x="72" y="44"/>
                        <a:pt x="144" y="0"/>
                      </a:cubicBez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848" name="Freeform 72"/>
                <p:cNvSpPr>
                  <a:spLocks/>
                </p:cNvSpPr>
                <p:nvPr/>
              </p:nvSpPr>
              <p:spPr bwMode="auto">
                <a:xfrm flipH="1">
                  <a:off x="5144" y="2496"/>
                  <a:ext cx="144" cy="336"/>
                </a:xfrm>
                <a:custGeom>
                  <a:avLst/>
                  <a:gdLst/>
                  <a:ahLst/>
                  <a:cxnLst>
                    <a:cxn ang="0">
                      <a:pos x="144" y="336"/>
                    </a:cxn>
                    <a:cxn ang="0">
                      <a:pos x="0" y="144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336">
                      <a:moveTo>
                        <a:pt x="144" y="336"/>
                      </a:moveTo>
                      <a:cubicBezTo>
                        <a:pt x="72" y="268"/>
                        <a:pt x="0" y="200"/>
                        <a:pt x="0" y="144"/>
                      </a:cubicBezTo>
                      <a:cubicBezTo>
                        <a:pt x="0" y="88"/>
                        <a:pt x="72" y="44"/>
                        <a:pt x="144" y="0"/>
                      </a:cubicBez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75860" name="Picture 64" descr="npo00021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664" y="2424"/>
                <a:ext cx="960" cy="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4" name="Group 68"/>
              <p:cNvGrpSpPr>
                <a:grpSpLocks/>
              </p:cNvGrpSpPr>
              <p:nvPr/>
            </p:nvGrpSpPr>
            <p:grpSpPr bwMode="auto">
              <a:xfrm rot="5400000">
                <a:off x="5120" y="2264"/>
                <a:ext cx="48" cy="144"/>
                <a:chOff x="1440" y="2400"/>
                <a:chExt cx="48" cy="144"/>
              </a:xfrm>
            </p:grpSpPr>
            <p:sp>
              <p:nvSpPr>
                <p:cNvPr id="75845" name="Oval 69"/>
                <p:cNvSpPr>
                  <a:spLocks noChangeArrowheads="1"/>
                </p:cNvSpPr>
                <p:nvPr/>
              </p:nvSpPr>
              <p:spPr bwMode="auto">
                <a:xfrm>
                  <a:off x="1440" y="2400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846" name="Oval 70"/>
                <p:cNvSpPr>
                  <a:spLocks noChangeArrowheads="1"/>
                </p:cNvSpPr>
                <p:nvPr/>
              </p:nvSpPr>
              <p:spPr bwMode="auto">
                <a:xfrm>
                  <a:off x="1440" y="2496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75854" name="Text Box 78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8" grpId="0" autoUpdateAnimBg="0"/>
      <p:bldP spid="75829" grpId="0" autoUpdateAnimBg="0"/>
      <p:bldP spid="75830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7833" name="Text Box 9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7834" name="Line 10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7836" name="Text Box 12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7837" name="Line 13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7839" name="Text Box 15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7840" name="Line 16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7842" name="Text Box 18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7843" name="Line 19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7845" name="Text Box 21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7846" name="Line 22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7847" name="Text Box 23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77875" name="Text Box 51"/>
          <p:cNvSpPr txBox="1">
            <a:spLocks noChangeArrowheads="1"/>
          </p:cNvSpPr>
          <p:nvPr/>
        </p:nvSpPr>
        <p:spPr bwMode="auto">
          <a:xfrm>
            <a:off x="406400" y="2698750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3</a:t>
            </a:r>
            <a:r>
              <a:rPr lang="en-US"/>
              <a:t>E</a:t>
            </a:r>
          </a:p>
        </p:txBody>
      </p:sp>
      <p:sp>
        <p:nvSpPr>
          <p:cNvPr id="77876" name="Text Box 52"/>
          <p:cNvSpPr txBox="1">
            <a:spLocks noChangeArrowheads="1"/>
          </p:cNvSpPr>
          <p:nvPr/>
        </p:nvSpPr>
        <p:spPr bwMode="auto">
          <a:xfrm>
            <a:off x="2057400" y="26987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77877" name="Text Box 53"/>
          <p:cNvSpPr txBox="1">
            <a:spLocks noChangeArrowheads="1"/>
          </p:cNvSpPr>
          <p:nvPr/>
        </p:nvSpPr>
        <p:spPr bwMode="auto">
          <a:xfrm>
            <a:off x="3949700" y="26987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77880" name="Text Box 56"/>
          <p:cNvSpPr txBox="1">
            <a:spLocks noChangeArrowheads="1"/>
          </p:cNvSpPr>
          <p:nvPr/>
        </p:nvSpPr>
        <p:spPr bwMode="auto">
          <a:xfrm>
            <a:off x="406400" y="2058988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77881" name="Text Box 57"/>
          <p:cNvSpPr txBox="1">
            <a:spLocks noChangeArrowheads="1"/>
          </p:cNvSpPr>
          <p:nvPr/>
        </p:nvSpPr>
        <p:spPr bwMode="auto">
          <a:xfrm>
            <a:off x="2057400" y="20589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7882" name="Text Box 58"/>
          <p:cNvSpPr txBox="1">
            <a:spLocks noChangeArrowheads="1"/>
          </p:cNvSpPr>
          <p:nvPr/>
        </p:nvSpPr>
        <p:spPr bwMode="auto">
          <a:xfrm>
            <a:off x="3949700" y="20589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7883" name="Text Box 59"/>
          <p:cNvSpPr txBox="1">
            <a:spLocks noChangeArrowheads="1"/>
          </p:cNvSpPr>
          <p:nvPr/>
        </p:nvSpPr>
        <p:spPr bwMode="auto">
          <a:xfrm>
            <a:off x="5257800" y="2057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7884" name="Text Box 60"/>
          <p:cNvSpPr txBox="1">
            <a:spLocks noChangeArrowheads="1"/>
          </p:cNvSpPr>
          <p:nvPr/>
        </p:nvSpPr>
        <p:spPr bwMode="auto">
          <a:xfrm>
            <a:off x="7340600" y="2057400"/>
            <a:ext cx="165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grpSp>
        <p:nvGrpSpPr>
          <p:cNvPr id="8" name="Group 84"/>
          <p:cNvGrpSpPr>
            <a:grpSpLocks/>
          </p:cNvGrpSpPr>
          <p:nvPr/>
        </p:nvGrpSpPr>
        <p:grpSpPr bwMode="auto">
          <a:xfrm>
            <a:off x="5257800" y="2706688"/>
            <a:ext cx="1752600" cy="2171700"/>
            <a:chOff x="3312" y="1705"/>
            <a:chExt cx="1104" cy="1368"/>
          </a:xfrm>
        </p:grpSpPr>
        <p:sp>
          <p:nvSpPr>
            <p:cNvPr id="77887" name="Text Box 63"/>
            <p:cNvSpPr txBox="1">
              <a:spLocks noChangeArrowheads="1"/>
            </p:cNvSpPr>
            <p:nvPr/>
          </p:nvSpPr>
          <p:spPr bwMode="auto">
            <a:xfrm>
              <a:off x="3312" y="1705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tetrahedral</a:t>
              </a:r>
            </a:p>
          </p:txBody>
        </p:sp>
        <p:grpSp>
          <p:nvGrpSpPr>
            <p:cNvPr id="9" name="Group 83"/>
            <p:cNvGrpSpPr>
              <a:grpSpLocks/>
            </p:cNvGrpSpPr>
            <p:nvPr/>
          </p:nvGrpSpPr>
          <p:grpSpPr bwMode="auto">
            <a:xfrm>
              <a:off x="3416" y="2113"/>
              <a:ext cx="954" cy="960"/>
              <a:chOff x="3416" y="2113"/>
              <a:chExt cx="954" cy="960"/>
            </a:xfrm>
          </p:grpSpPr>
          <p:grpSp>
            <p:nvGrpSpPr>
              <p:cNvPr id="10" name="Group 82"/>
              <p:cNvGrpSpPr>
                <a:grpSpLocks/>
              </p:cNvGrpSpPr>
              <p:nvPr/>
            </p:nvGrpSpPr>
            <p:grpSpPr bwMode="auto">
              <a:xfrm>
                <a:off x="3416" y="2113"/>
                <a:ext cx="954" cy="960"/>
                <a:chOff x="3416" y="2113"/>
                <a:chExt cx="954" cy="960"/>
              </a:xfrm>
            </p:grpSpPr>
            <p:pic>
              <p:nvPicPr>
                <p:cNvPr id="77910" name="Picture 64" descr="npo000215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3416" y="2113"/>
                  <a:ext cx="954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77889" name="Rectangle 65"/>
                <p:cNvSpPr>
                  <a:spLocks noChangeArrowheads="1"/>
                </p:cNvSpPr>
                <p:nvPr/>
              </p:nvSpPr>
              <p:spPr bwMode="auto">
                <a:xfrm>
                  <a:off x="3696" y="2113"/>
                  <a:ext cx="192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7862" name="Oval 38"/>
              <p:cNvSpPr>
                <a:spLocks noChangeArrowheads="1"/>
              </p:cNvSpPr>
              <p:nvPr/>
            </p:nvSpPr>
            <p:spPr bwMode="auto">
              <a:xfrm rot="5400000">
                <a:off x="3824" y="2169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863" name="Oval 39"/>
              <p:cNvSpPr>
                <a:spLocks noChangeArrowheads="1"/>
              </p:cNvSpPr>
              <p:nvPr/>
            </p:nvSpPr>
            <p:spPr bwMode="auto">
              <a:xfrm rot="5400000">
                <a:off x="3728" y="2169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162800" y="2516188"/>
            <a:ext cx="1828800" cy="2438400"/>
            <a:chOff x="4512" y="1585"/>
            <a:chExt cx="1152" cy="1536"/>
          </a:xfrm>
        </p:grpSpPr>
        <p:grpSp>
          <p:nvGrpSpPr>
            <p:cNvPr id="12" name="Group 75"/>
            <p:cNvGrpSpPr>
              <a:grpSpLocks/>
            </p:cNvGrpSpPr>
            <p:nvPr/>
          </p:nvGrpSpPr>
          <p:grpSpPr bwMode="auto">
            <a:xfrm>
              <a:off x="4944" y="2161"/>
              <a:ext cx="288" cy="336"/>
              <a:chOff x="5000" y="2496"/>
              <a:chExt cx="288" cy="336"/>
            </a:xfrm>
          </p:grpSpPr>
          <p:sp>
            <p:nvSpPr>
              <p:cNvPr id="77900" name="Freeform 76"/>
              <p:cNvSpPr>
                <a:spLocks/>
              </p:cNvSpPr>
              <p:nvPr/>
            </p:nvSpPr>
            <p:spPr bwMode="auto">
              <a:xfrm>
                <a:off x="5000" y="2496"/>
                <a:ext cx="144" cy="336"/>
              </a:xfrm>
              <a:custGeom>
                <a:avLst/>
                <a:gdLst/>
                <a:ahLst/>
                <a:cxnLst>
                  <a:cxn ang="0">
                    <a:pos x="144" y="336"/>
                  </a:cxn>
                  <a:cxn ang="0">
                    <a:pos x="0" y="144"/>
                  </a:cxn>
                  <a:cxn ang="0">
                    <a:pos x="144" y="0"/>
                  </a:cxn>
                </a:cxnLst>
                <a:rect l="0" t="0" r="r" b="b"/>
                <a:pathLst>
                  <a:path w="144" h="336">
                    <a:moveTo>
                      <a:pt x="144" y="336"/>
                    </a:moveTo>
                    <a:cubicBezTo>
                      <a:pt x="72" y="268"/>
                      <a:pt x="0" y="200"/>
                      <a:pt x="0" y="144"/>
                    </a:cubicBezTo>
                    <a:cubicBezTo>
                      <a:pt x="0" y="88"/>
                      <a:pt x="72" y="44"/>
                      <a:pt x="144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901" name="Freeform 77"/>
              <p:cNvSpPr>
                <a:spLocks/>
              </p:cNvSpPr>
              <p:nvPr/>
            </p:nvSpPr>
            <p:spPr bwMode="auto">
              <a:xfrm flipH="1">
                <a:off x="5144" y="2496"/>
                <a:ext cx="144" cy="336"/>
              </a:xfrm>
              <a:custGeom>
                <a:avLst/>
                <a:gdLst/>
                <a:ahLst/>
                <a:cxnLst>
                  <a:cxn ang="0">
                    <a:pos x="144" y="336"/>
                  </a:cxn>
                  <a:cxn ang="0">
                    <a:pos x="0" y="144"/>
                  </a:cxn>
                  <a:cxn ang="0">
                    <a:pos x="144" y="0"/>
                  </a:cxn>
                </a:cxnLst>
                <a:rect l="0" t="0" r="r" b="b"/>
                <a:pathLst>
                  <a:path w="144" h="336">
                    <a:moveTo>
                      <a:pt x="144" y="336"/>
                    </a:moveTo>
                    <a:cubicBezTo>
                      <a:pt x="72" y="268"/>
                      <a:pt x="0" y="200"/>
                      <a:pt x="0" y="144"/>
                    </a:cubicBezTo>
                    <a:cubicBezTo>
                      <a:pt x="0" y="88"/>
                      <a:pt x="72" y="44"/>
                      <a:pt x="144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7886" name="Text Box 62"/>
            <p:cNvSpPr txBox="1">
              <a:spLocks noChangeArrowheads="1"/>
            </p:cNvSpPr>
            <p:nvPr/>
          </p:nvSpPr>
          <p:spPr bwMode="auto">
            <a:xfrm>
              <a:off x="4616" y="1585"/>
              <a:ext cx="100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trigonal pyramidal</a:t>
              </a:r>
            </a:p>
          </p:txBody>
        </p:sp>
        <p:pic>
          <p:nvPicPr>
            <p:cNvPr id="77912" name="Picture 66" descr="npo0002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12" y="2409"/>
              <a:ext cx="115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" name="Group 69"/>
            <p:cNvGrpSpPr>
              <a:grpSpLocks/>
            </p:cNvGrpSpPr>
            <p:nvPr/>
          </p:nvGrpSpPr>
          <p:grpSpPr bwMode="auto">
            <a:xfrm rot="5400000">
              <a:off x="5064" y="2257"/>
              <a:ext cx="48" cy="144"/>
              <a:chOff x="1440" y="2400"/>
              <a:chExt cx="48" cy="144"/>
            </a:xfrm>
          </p:grpSpPr>
          <p:sp>
            <p:nvSpPr>
              <p:cNvPr id="77894" name="Oval 70"/>
              <p:cNvSpPr>
                <a:spLocks noChangeArrowheads="1"/>
              </p:cNvSpPr>
              <p:nvPr/>
            </p:nvSpPr>
            <p:spPr bwMode="auto">
              <a:xfrm>
                <a:off x="1440" y="240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895" name="Oval 71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77874" name="Text Box 50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75" grpId="0" autoUpdateAnimBg="0"/>
      <p:bldP spid="77876" grpId="0" autoUpdateAnimBg="0"/>
      <p:bldP spid="77877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8852" name="Text Box 4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8853" name="Line 5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8855" name="Text Box 7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8856" name="Line 8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8858" name="Text Box 10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8859" name="Line 11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8861" name="Text Box 13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8862" name="Line 14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8864" name="Text Box 16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8865" name="Line 17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8866" name="Text Box 18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78881" name="Text Box 33"/>
          <p:cNvSpPr txBox="1">
            <a:spLocks noChangeArrowheads="1"/>
          </p:cNvSpPr>
          <p:nvPr/>
        </p:nvSpPr>
        <p:spPr bwMode="auto">
          <a:xfrm>
            <a:off x="406400" y="2135188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endParaRPr lang="en-US"/>
          </a:p>
        </p:txBody>
      </p:sp>
      <p:sp>
        <p:nvSpPr>
          <p:cNvPr id="78882" name="Text Box 34"/>
          <p:cNvSpPr txBox="1">
            <a:spLocks noChangeArrowheads="1"/>
          </p:cNvSpPr>
          <p:nvPr/>
        </p:nvSpPr>
        <p:spPr bwMode="auto">
          <a:xfrm>
            <a:off x="2057400" y="21351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8883" name="Text Box 35"/>
          <p:cNvSpPr txBox="1">
            <a:spLocks noChangeArrowheads="1"/>
          </p:cNvSpPr>
          <p:nvPr/>
        </p:nvSpPr>
        <p:spPr bwMode="auto">
          <a:xfrm>
            <a:off x="3949700" y="21351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8884" name="Text Box 36"/>
          <p:cNvSpPr txBox="1">
            <a:spLocks noChangeArrowheads="1"/>
          </p:cNvSpPr>
          <p:nvPr/>
        </p:nvSpPr>
        <p:spPr bwMode="auto">
          <a:xfrm>
            <a:off x="5257800" y="2133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8885" name="Text Box 37"/>
          <p:cNvSpPr txBox="1">
            <a:spLocks noChangeArrowheads="1"/>
          </p:cNvSpPr>
          <p:nvPr/>
        </p:nvSpPr>
        <p:spPr bwMode="auto">
          <a:xfrm>
            <a:off x="7340600" y="2133600"/>
            <a:ext cx="165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tetrahedral</a:t>
            </a:r>
          </a:p>
        </p:txBody>
      </p:sp>
      <p:sp>
        <p:nvSpPr>
          <p:cNvPr id="78903" name="Text Box 5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406400" y="2641600"/>
            <a:ext cx="8636000" cy="822325"/>
            <a:chOff x="256" y="1664"/>
            <a:chExt cx="5440" cy="518"/>
          </a:xfrm>
        </p:grpSpPr>
        <p:sp>
          <p:nvSpPr>
            <p:cNvPr id="78878" name="Text Box 30"/>
            <p:cNvSpPr txBox="1">
              <a:spLocks noChangeArrowheads="1"/>
            </p:cNvSpPr>
            <p:nvPr/>
          </p:nvSpPr>
          <p:spPr bwMode="auto">
            <a:xfrm>
              <a:off x="256" y="1779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3</a:t>
              </a:r>
              <a:r>
                <a:rPr lang="en-US"/>
                <a:t>E</a:t>
              </a:r>
            </a:p>
          </p:txBody>
        </p:sp>
        <p:sp>
          <p:nvSpPr>
            <p:cNvPr id="78879" name="Text Box 31"/>
            <p:cNvSpPr txBox="1">
              <a:spLocks noChangeArrowheads="1"/>
            </p:cNvSpPr>
            <p:nvPr/>
          </p:nvSpPr>
          <p:spPr bwMode="auto">
            <a:xfrm>
              <a:off x="1296" y="17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78880" name="Text Box 32"/>
            <p:cNvSpPr txBox="1">
              <a:spLocks noChangeArrowheads="1"/>
            </p:cNvSpPr>
            <p:nvPr/>
          </p:nvSpPr>
          <p:spPr bwMode="auto">
            <a:xfrm>
              <a:off x="2488" y="177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78887" name="Text Box 39"/>
            <p:cNvSpPr txBox="1">
              <a:spLocks noChangeArrowheads="1"/>
            </p:cNvSpPr>
            <p:nvPr/>
          </p:nvSpPr>
          <p:spPr bwMode="auto">
            <a:xfrm>
              <a:off x="3312" y="1779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tetrahedral</a:t>
              </a:r>
            </a:p>
          </p:txBody>
        </p:sp>
        <p:sp>
          <p:nvSpPr>
            <p:cNvPr id="78904" name="Text Box 56"/>
            <p:cNvSpPr txBox="1">
              <a:spLocks noChangeArrowheads="1"/>
            </p:cNvSpPr>
            <p:nvPr/>
          </p:nvSpPr>
          <p:spPr bwMode="auto">
            <a:xfrm>
              <a:off x="4592" y="1664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pyramidal</a:t>
              </a:r>
            </a:p>
          </p:txBody>
        </p:sp>
      </p:grpSp>
      <p:sp>
        <p:nvSpPr>
          <p:cNvPr id="78905" name="Text Box 57"/>
          <p:cNvSpPr txBox="1">
            <a:spLocks noChangeArrowheads="1"/>
          </p:cNvSpPr>
          <p:nvPr/>
        </p:nvSpPr>
        <p:spPr bwMode="auto">
          <a:xfrm>
            <a:off x="406400" y="3627438"/>
            <a:ext cx="101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r>
              <a:rPr lang="en-US"/>
              <a:t>E</a:t>
            </a:r>
            <a:r>
              <a:rPr lang="en-US" baseline="-25000"/>
              <a:t>2</a:t>
            </a:r>
          </a:p>
        </p:txBody>
      </p:sp>
      <p:sp>
        <p:nvSpPr>
          <p:cNvPr id="78906" name="Text Box 58"/>
          <p:cNvSpPr txBox="1">
            <a:spLocks noChangeArrowheads="1"/>
          </p:cNvSpPr>
          <p:nvPr/>
        </p:nvSpPr>
        <p:spPr bwMode="auto">
          <a:xfrm>
            <a:off x="2057400" y="36274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78907" name="Text Box 59"/>
          <p:cNvSpPr txBox="1">
            <a:spLocks noChangeArrowheads="1"/>
          </p:cNvSpPr>
          <p:nvPr/>
        </p:nvSpPr>
        <p:spPr bwMode="auto">
          <a:xfrm>
            <a:off x="3949700" y="36274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grpSp>
        <p:nvGrpSpPr>
          <p:cNvPr id="9" name="Group 85"/>
          <p:cNvGrpSpPr>
            <a:grpSpLocks/>
          </p:cNvGrpSpPr>
          <p:nvPr/>
        </p:nvGrpSpPr>
        <p:grpSpPr bwMode="auto">
          <a:xfrm>
            <a:off x="5257800" y="3627438"/>
            <a:ext cx="1752600" cy="1858962"/>
            <a:chOff x="3312" y="2285"/>
            <a:chExt cx="1104" cy="1171"/>
          </a:xfrm>
        </p:grpSpPr>
        <p:grpSp>
          <p:nvGrpSpPr>
            <p:cNvPr id="10" name="Group 81"/>
            <p:cNvGrpSpPr>
              <a:grpSpLocks/>
            </p:cNvGrpSpPr>
            <p:nvPr/>
          </p:nvGrpSpPr>
          <p:grpSpPr bwMode="auto">
            <a:xfrm>
              <a:off x="3312" y="2285"/>
              <a:ext cx="1104" cy="1171"/>
              <a:chOff x="3312" y="2285"/>
              <a:chExt cx="1104" cy="1171"/>
            </a:xfrm>
          </p:grpSpPr>
          <p:grpSp>
            <p:nvGrpSpPr>
              <p:cNvPr id="11" name="Group 41"/>
              <p:cNvGrpSpPr>
                <a:grpSpLocks/>
              </p:cNvGrpSpPr>
              <p:nvPr/>
            </p:nvGrpSpPr>
            <p:grpSpPr bwMode="auto">
              <a:xfrm>
                <a:off x="3416" y="2496"/>
                <a:ext cx="954" cy="960"/>
                <a:chOff x="3416" y="2496"/>
                <a:chExt cx="954" cy="960"/>
              </a:xfrm>
            </p:grpSpPr>
            <p:pic>
              <p:nvPicPr>
                <p:cNvPr id="78935" name="Picture 42" descr="npo0002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3416" y="2496"/>
                  <a:ext cx="954" cy="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78891" name="Rectangle 43"/>
                <p:cNvSpPr>
                  <a:spLocks noChangeArrowheads="1"/>
                </p:cNvSpPr>
                <p:nvPr/>
              </p:nvSpPr>
              <p:spPr bwMode="auto">
                <a:xfrm>
                  <a:off x="3696" y="2496"/>
                  <a:ext cx="192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8908" name="Text Box 60"/>
              <p:cNvSpPr txBox="1">
                <a:spLocks noChangeArrowheads="1"/>
              </p:cNvSpPr>
              <p:nvPr/>
            </p:nvSpPr>
            <p:spPr bwMode="auto">
              <a:xfrm>
                <a:off x="3312" y="2285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tetrahedral</a:t>
                </a:r>
              </a:p>
            </p:txBody>
          </p:sp>
        </p:grpSp>
        <p:grpSp>
          <p:nvGrpSpPr>
            <p:cNvPr id="12" name="Group 66"/>
            <p:cNvGrpSpPr>
              <a:grpSpLocks/>
            </p:cNvGrpSpPr>
            <p:nvPr/>
          </p:nvGrpSpPr>
          <p:grpSpPr bwMode="auto">
            <a:xfrm>
              <a:off x="3728" y="2552"/>
              <a:ext cx="640" cy="568"/>
              <a:chOff x="3728" y="2552"/>
              <a:chExt cx="640" cy="568"/>
            </a:xfrm>
          </p:grpSpPr>
          <p:sp>
            <p:nvSpPr>
              <p:cNvPr id="78892" name="Oval 44"/>
              <p:cNvSpPr>
                <a:spLocks noChangeArrowheads="1"/>
              </p:cNvSpPr>
              <p:nvPr/>
            </p:nvSpPr>
            <p:spPr bwMode="auto">
              <a:xfrm rot="5400000">
                <a:off x="3824" y="2552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893" name="Oval 45"/>
              <p:cNvSpPr>
                <a:spLocks noChangeArrowheads="1"/>
              </p:cNvSpPr>
              <p:nvPr/>
            </p:nvSpPr>
            <p:spPr bwMode="auto">
              <a:xfrm rot="5400000">
                <a:off x="3728" y="2552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913" name="Rectangle 65"/>
              <p:cNvSpPr>
                <a:spLocks noChangeArrowheads="1"/>
              </p:cNvSpPr>
              <p:nvPr/>
            </p:nvSpPr>
            <p:spPr bwMode="auto">
              <a:xfrm>
                <a:off x="4272" y="2976"/>
                <a:ext cx="96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3" name="Group 64"/>
            <p:cNvGrpSpPr>
              <a:grpSpLocks/>
            </p:cNvGrpSpPr>
            <p:nvPr/>
          </p:nvGrpSpPr>
          <p:grpSpPr bwMode="auto">
            <a:xfrm rot="-5400000">
              <a:off x="4256" y="3040"/>
              <a:ext cx="144" cy="48"/>
              <a:chOff x="3824" y="3888"/>
              <a:chExt cx="144" cy="48"/>
            </a:xfrm>
          </p:grpSpPr>
          <p:sp>
            <p:nvSpPr>
              <p:cNvPr id="78910" name="Oval 62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911" name="Oval 63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4" name="Group 82"/>
          <p:cNvGrpSpPr>
            <a:grpSpLocks/>
          </p:cNvGrpSpPr>
          <p:nvPr/>
        </p:nvGrpSpPr>
        <p:grpSpPr bwMode="auto">
          <a:xfrm>
            <a:off x="7289800" y="3581400"/>
            <a:ext cx="1752600" cy="1484313"/>
            <a:chOff x="4592" y="2256"/>
            <a:chExt cx="1104" cy="935"/>
          </a:xfrm>
        </p:grpSpPr>
        <p:sp>
          <p:nvSpPr>
            <p:cNvPr id="78909" name="Text Box 61"/>
            <p:cNvSpPr txBox="1">
              <a:spLocks noChangeArrowheads="1"/>
            </p:cNvSpPr>
            <p:nvPr/>
          </p:nvSpPr>
          <p:spPr bwMode="auto">
            <a:xfrm>
              <a:off x="4592" y="2256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bent</a:t>
              </a:r>
            </a:p>
          </p:txBody>
        </p:sp>
        <p:grpSp>
          <p:nvGrpSpPr>
            <p:cNvPr id="15" name="Group 80"/>
            <p:cNvGrpSpPr>
              <a:grpSpLocks/>
            </p:cNvGrpSpPr>
            <p:nvPr/>
          </p:nvGrpSpPr>
          <p:grpSpPr bwMode="auto">
            <a:xfrm>
              <a:off x="4800" y="2592"/>
              <a:ext cx="720" cy="599"/>
              <a:chOff x="1152" y="3193"/>
              <a:chExt cx="720" cy="599"/>
            </a:xfrm>
          </p:grpSpPr>
          <p:sp>
            <p:nvSpPr>
              <p:cNvPr id="78915" name="Text Box 67"/>
              <p:cNvSpPr txBox="1">
                <a:spLocks noChangeArrowheads="1"/>
              </p:cNvSpPr>
              <p:nvPr/>
            </p:nvSpPr>
            <p:spPr bwMode="auto">
              <a:xfrm>
                <a:off x="1152" y="3504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H</a:t>
                </a:r>
              </a:p>
            </p:txBody>
          </p:sp>
          <p:sp>
            <p:nvSpPr>
              <p:cNvPr id="78916" name="Text Box 68"/>
              <p:cNvSpPr txBox="1">
                <a:spLocks noChangeArrowheads="1"/>
              </p:cNvSpPr>
              <p:nvPr/>
            </p:nvSpPr>
            <p:spPr bwMode="auto">
              <a:xfrm>
                <a:off x="1382" y="3193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O</a:t>
                </a:r>
              </a:p>
            </p:txBody>
          </p:sp>
          <p:grpSp>
            <p:nvGrpSpPr>
              <p:cNvPr id="16" name="Group 72"/>
              <p:cNvGrpSpPr>
                <a:grpSpLocks/>
              </p:cNvGrpSpPr>
              <p:nvPr/>
            </p:nvGrpSpPr>
            <p:grpSpPr bwMode="auto">
              <a:xfrm rot="-2178069">
                <a:off x="1344" y="3208"/>
                <a:ext cx="144" cy="48"/>
                <a:chOff x="2880" y="3744"/>
                <a:chExt cx="144" cy="48"/>
              </a:xfrm>
            </p:grpSpPr>
            <p:sp>
              <p:nvSpPr>
                <p:cNvPr id="78918" name="Oval 70"/>
                <p:cNvSpPr>
                  <a:spLocks noChangeArrowheads="1"/>
                </p:cNvSpPr>
                <p:nvPr/>
              </p:nvSpPr>
              <p:spPr bwMode="auto">
                <a:xfrm rot="5400000">
                  <a:off x="2976" y="37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8919" name="Oval 71"/>
                <p:cNvSpPr>
                  <a:spLocks noChangeArrowheads="1"/>
                </p:cNvSpPr>
                <p:nvPr/>
              </p:nvSpPr>
              <p:spPr bwMode="auto">
                <a:xfrm rot="5400000">
                  <a:off x="2880" y="37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73"/>
              <p:cNvGrpSpPr>
                <a:grpSpLocks/>
              </p:cNvGrpSpPr>
              <p:nvPr/>
            </p:nvGrpSpPr>
            <p:grpSpPr bwMode="auto">
              <a:xfrm rot="2178069" flipH="1">
                <a:off x="1536" y="3216"/>
                <a:ext cx="144" cy="48"/>
                <a:chOff x="2880" y="3744"/>
                <a:chExt cx="144" cy="48"/>
              </a:xfrm>
            </p:grpSpPr>
            <p:sp>
              <p:nvSpPr>
                <p:cNvPr id="78922" name="Oval 74"/>
                <p:cNvSpPr>
                  <a:spLocks noChangeArrowheads="1"/>
                </p:cNvSpPr>
                <p:nvPr/>
              </p:nvSpPr>
              <p:spPr bwMode="auto">
                <a:xfrm rot="5400000">
                  <a:off x="2976" y="37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8923" name="Oval 75"/>
                <p:cNvSpPr>
                  <a:spLocks noChangeArrowheads="1"/>
                </p:cNvSpPr>
                <p:nvPr/>
              </p:nvSpPr>
              <p:spPr bwMode="auto">
                <a:xfrm rot="5400000">
                  <a:off x="2880" y="37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8924" name="Line 76"/>
              <p:cNvSpPr>
                <a:spLocks noChangeShapeType="1"/>
              </p:cNvSpPr>
              <p:nvPr/>
            </p:nvSpPr>
            <p:spPr bwMode="auto">
              <a:xfrm flipH="1">
                <a:off x="1344" y="3408"/>
                <a:ext cx="96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8" name="Group 79"/>
              <p:cNvGrpSpPr>
                <a:grpSpLocks/>
              </p:cNvGrpSpPr>
              <p:nvPr/>
            </p:nvGrpSpPr>
            <p:grpSpPr bwMode="auto">
              <a:xfrm flipH="1">
                <a:off x="1584" y="3408"/>
                <a:ext cx="288" cy="384"/>
                <a:chOff x="1920" y="3504"/>
                <a:chExt cx="288" cy="384"/>
              </a:xfrm>
            </p:grpSpPr>
            <p:sp>
              <p:nvSpPr>
                <p:cNvPr id="78925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920" y="3600"/>
                  <a:ext cx="2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H</a:t>
                  </a:r>
                </a:p>
              </p:txBody>
            </p:sp>
            <p:sp>
              <p:nvSpPr>
                <p:cNvPr id="78926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2112" y="3504"/>
                  <a:ext cx="96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05" grpId="0" autoUpdateAnimBg="0"/>
      <p:bldP spid="78906" grpId="0" autoUpdateAnimBg="0"/>
      <p:bldP spid="7890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type of bond will form?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60475"/>
          </a:xfrm>
        </p:spPr>
        <p:txBody>
          <a:bodyPr/>
          <a:lstStyle/>
          <a:p>
            <a:pPr eaLnBrk="1" hangingPunct="1"/>
            <a:r>
              <a:rPr lang="en-US" smtClean="0"/>
              <a:t>Type of bond is dependent on differences in </a:t>
            </a:r>
            <a:r>
              <a:rPr lang="en-US" u="sng" smtClean="0"/>
              <a:t>electronegativity</a:t>
            </a:r>
          </a:p>
        </p:txBody>
      </p:sp>
      <p:sp>
        <p:nvSpPr>
          <p:cNvPr id="20484" name="Content Placeholder 2"/>
          <p:cNvSpPr txBox="1">
            <a:spLocks/>
          </p:cNvSpPr>
          <p:nvPr/>
        </p:nvSpPr>
        <p:spPr bwMode="auto">
          <a:xfrm>
            <a:off x="609600" y="3013075"/>
            <a:ext cx="82296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Calibri" charset="0"/>
            </a:endParaRPr>
          </a:p>
        </p:txBody>
      </p:sp>
      <p:sp>
        <p:nvSpPr>
          <p:cNvPr id="20485" name="Content Placeholder 2"/>
          <p:cNvSpPr txBox="1">
            <a:spLocks/>
          </p:cNvSpPr>
          <p:nvPr/>
        </p:nvSpPr>
        <p:spPr bwMode="auto">
          <a:xfrm>
            <a:off x="457200" y="3475038"/>
            <a:ext cx="82296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 u="sng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1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1032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79881" name="Text Box 1033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79882" name="Line 1034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35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79884" name="Text Box 1036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79885" name="Line 1037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038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79887" name="Text Box 1039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79888" name="Line 104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041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79890" name="Text Box 1042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79891" name="Line 1043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044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79893" name="Text Box 1045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79894" name="Line 1046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9895" name="Text Box 1047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79902" name="Text Box 1054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79908" name="Text Box 1060"/>
          <p:cNvSpPr txBox="1">
            <a:spLocks noChangeArrowheads="1"/>
          </p:cNvSpPr>
          <p:nvPr/>
        </p:nvSpPr>
        <p:spPr bwMode="auto">
          <a:xfrm>
            <a:off x="406400" y="20113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5</a:t>
            </a:r>
            <a:endParaRPr lang="en-US"/>
          </a:p>
        </p:txBody>
      </p:sp>
      <p:sp>
        <p:nvSpPr>
          <p:cNvPr id="79909" name="Text Box 1061"/>
          <p:cNvSpPr txBox="1">
            <a:spLocks noChangeArrowheads="1"/>
          </p:cNvSpPr>
          <p:nvPr/>
        </p:nvSpPr>
        <p:spPr bwMode="auto">
          <a:xfrm>
            <a:off x="20574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79910" name="Text Box 1062"/>
          <p:cNvSpPr txBox="1">
            <a:spLocks noChangeArrowheads="1"/>
          </p:cNvSpPr>
          <p:nvPr/>
        </p:nvSpPr>
        <p:spPr bwMode="auto">
          <a:xfrm>
            <a:off x="39497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79912" name="Text Box 1064"/>
          <p:cNvSpPr txBox="1">
            <a:spLocks noChangeArrowheads="1"/>
          </p:cNvSpPr>
          <p:nvPr/>
        </p:nvSpPr>
        <p:spPr bwMode="auto">
          <a:xfrm>
            <a:off x="52578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sp>
        <p:nvSpPr>
          <p:cNvPr id="79915" name="Text Box 1067"/>
          <p:cNvSpPr txBox="1">
            <a:spLocks noChangeArrowheads="1"/>
          </p:cNvSpPr>
          <p:nvPr/>
        </p:nvSpPr>
        <p:spPr bwMode="auto">
          <a:xfrm>
            <a:off x="72390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sp>
        <p:nvSpPr>
          <p:cNvPr id="79917" name="Text Box 1069"/>
          <p:cNvSpPr txBox="1">
            <a:spLocks noChangeArrowheads="1"/>
          </p:cNvSpPr>
          <p:nvPr/>
        </p:nvSpPr>
        <p:spPr bwMode="auto">
          <a:xfrm>
            <a:off x="406400" y="2865438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r>
              <a:rPr lang="en-US"/>
              <a:t>E</a:t>
            </a:r>
          </a:p>
        </p:txBody>
      </p:sp>
      <p:sp>
        <p:nvSpPr>
          <p:cNvPr id="79918" name="Text Box 1070"/>
          <p:cNvSpPr txBox="1">
            <a:spLocks noChangeArrowheads="1"/>
          </p:cNvSpPr>
          <p:nvPr/>
        </p:nvSpPr>
        <p:spPr bwMode="auto">
          <a:xfrm>
            <a:off x="2057400" y="28654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79919" name="Text Box 1071"/>
          <p:cNvSpPr txBox="1">
            <a:spLocks noChangeArrowheads="1"/>
          </p:cNvSpPr>
          <p:nvPr/>
        </p:nvSpPr>
        <p:spPr bwMode="auto">
          <a:xfrm>
            <a:off x="3949700" y="28654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grpSp>
        <p:nvGrpSpPr>
          <p:cNvPr id="8" name="Group 1089"/>
          <p:cNvGrpSpPr>
            <a:grpSpLocks/>
          </p:cNvGrpSpPr>
          <p:nvPr/>
        </p:nvGrpSpPr>
        <p:grpSpPr bwMode="auto">
          <a:xfrm>
            <a:off x="5257800" y="2682875"/>
            <a:ext cx="1752600" cy="2422525"/>
            <a:chOff x="3312" y="1690"/>
            <a:chExt cx="1104" cy="1526"/>
          </a:xfrm>
        </p:grpSpPr>
        <p:sp>
          <p:nvSpPr>
            <p:cNvPr id="79920" name="Text Box 1072"/>
            <p:cNvSpPr txBox="1">
              <a:spLocks noChangeArrowheads="1"/>
            </p:cNvSpPr>
            <p:nvPr/>
          </p:nvSpPr>
          <p:spPr bwMode="auto">
            <a:xfrm>
              <a:off x="3312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grpSp>
          <p:nvGrpSpPr>
            <p:cNvPr id="9" name="Group 1078"/>
            <p:cNvGrpSpPr>
              <a:grpSpLocks/>
            </p:cNvGrpSpPr>
            <p:nvPr/>
          </p:nvGrpSpPr>
          <p:grpSpPr bwMode="auto">
            <a:xfrm>
              <a:off x="3456" y="2256"/>
              <a:ext cx="834" cy="960"/>
              <a:chOff x="3456" y="2256"/>
              <a:chExt cx="834" cy="960"/>
            </a:xfrm>
          </p:grpSpPr>
          <p:pic>
            <p:nvPicPr>
              <p:cNvPr id="79939" name="Picture 1068" descr="npo00021b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504" y="2256"/>
                <a:ext cx="786" cy="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9922" name="Rectangle 1074"/>
              <p:cNvSpPr>
                <a:spLocks noChangeArrowheads="1"/>
              </p:cNvSpPr>
              <p:nvPr/>
            </p:nvSpPr>
            <p:spPr bwMode="auto">
              <a:xfrm>
                <a:off x="3456" y="2640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" name="Group 1075"/>
              <p:cNvGrpSpPr>
                <a:grpSpLocks/>
              </p:cNvGrpSpPr>
              <p:nvPr/>
            </p:nvGrpSpPr>
            <p:grpSpPr bwMode="auto">
              <a:xfrm rot="-5400000">
                <a:off x="3456" y="2672"/>
                <a:ext cx="144" cy="48"/>
                <a:chOff x="3824" y="3888"/>
                <a:chExt cx="144" cy="48"/>
              </a:xfrm>
            </p:grpSpPr>
            <p:sp>
              <p:nvSpPr>
                <p:cNvPr id="79924" name="Oval 1076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9925" name="Oval 1077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" name="Group 1088"/>
          <p:cNvGrpSpPr>
            <a:grpSpLocks/>
          </p:cNvGrpSpPr>
          <p:nvPr/>
        </p:nvGrpSpPr>
        <p:grpSpPr bwMode="auto">
          <a:xfrm>
            <a:off x="7239000" y="2682875"/>
            <a:ext cx="1752600" cy="2879725"/>
            <a:chOff x="4560" y="1690"/>
            <a:chExt cx="1104" cy="1814"/>
          </a:xfrm>
        </p:grpSpPr>
        <p:sp>
          <p:nvSpPr>
            <p:cNvPr id="79921" name="Text Box 1073"/>
            <p:cNvSpPr txBox="1">
              <a:spLocks noChangeArrowheads="1"/>
            </p:cNvSpPr>
            <p:nvPr/>
          </p:nvSpPr>
          <p:spPr bwMode="auto">
            <a:xfrm>
              <a:off x="4560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distorted tetrahedron</a:t>
              </a:r>
            </a:p>
          </p:txBody>
        </p:sp>
        <p:grpSp>
          <p:nvGrpSpPr>
            <p:cNvPr id="12" name="Group 1087"/>
            <p:cNvGrpSpPr>
              <a:grpSpLocks/>
            </p:cNvGrpSpPr>
            <p:nvPr/>
          </p:nvGrpSpPr>
          <p:grpSpPr bwMode="auto">
            <a:xfrm>
              <a:off x="4608" y="2160"/>
              <a:ext cx="998" cy="1344"/>
              <a:chOff x="4608" y="2160"/>
              <a:chExt cx="998" cy="1344"/>
            </a:xfrm>
          </p:grpSpPr>
          <p:pic>
            <p:nvPicPr>
              <p:cNvPr id="79941" name="Picture 1079" descr="npo00021d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800" y="2160"/>
                <a:ext cx="806" cy="1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3" name="Group 1086"/>
              <p:cNvGrpSpPr>
                <a:grpSpLocks/>
              </p:cNvGrpSpPr>
              <p:nvPr/>
            </p:nvGrpSpPr>
            <p:grpSpPr bwMode="auto">
              <a:xfrm>
                <a:off x="4608" y="2632"/>
                <a:ext cx="336" cy="400"/>
                <a:chOff x="4608" y="2632"/>
                <a:chExt cx="336" cy="400"/>
              </a:xfrm>
            </p:grpSpPr>
            <p:grpSp>
              <p:nvGrpSpPr>
                <p:cNvPr id="14" name="Group 1080"/>
                <p:cNvGrpSpPr>
                  <a:grpSpLocks/>
                </p:cNvGrpSpPr>
                <p:nvPr/>
              </p:nvGrpSpPr>
              <p:grpSpPr bwMode="auto">
                <a:xfrm rot="-5400000">
                  <a:off x="4704" y="2816"/>
                  <a:ext cx="144" cy="48"/>
                  <a:chOff x="3824" y="3888"/>
                  <a:chExt cx="144" cy="48"/>
                </a:xfrm>
              </p:grpSpPr>
              <p:sp>
                <p:nvSpPr>
                  <p:cNvPr id="79929" name="Oval 108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9930" name="Oval 108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1085"/>
                <p:cNvGrpSpPr>
                  <a:grpSpLocks/>
                </p:cNvGrpSpPr>
                <p:nvPr/>
              </p:nvGrpSpPr>
              <p:grpSpPr bwMode="auto">
                <a:xfrm>
                  <a:off x="4608" y="2632"/>
                  <a:ext cx="336" cy="400"/>
                  <a:chOff x="4608" y="2632"/>
                  <a:chExt cx="336" cy="400"/>
                </a:xfrm>
              </p:grpSpPr>
              <p:sp>
                <p:nvSpPr>
                  <p:cNvPr id="79931" name="Freeform 1083"/>
                  <p:cNvSpPr>
                    <a:spLocks/>
                  </p:cNvSpPr>
                  <p:nvPr/>
                </p:nvSpPr>
                <p:spPr bwMode="auto">
                  <a:xfrm>
                    <a:off x="4608" y="2832"/>
                    <a:ext cx="336" cy="200"/>
                  </a:xfrm>
                  <a:custGeom>
                    <a:avLst/>
                    <a:gdLst/>
                    <a:ahLst/>
                    <a:cxnLst>
                      <a:cxn ang="0">
                        <a:pos x="336" y="48"/>
                      </a:cxn>
                      <a:cxn ang="0">
                        <a:pos x="144" y="19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36" h="200">
                        <a:moveTo>
                          <a:pt x="336" y="48"/>
                        </a:moveTo>
                        <a:cubicBezTo>
                          <a:pt x="268" y="124"/>
                          <a:pt x="200" y="200"/>
                          <a:pt x="144" y="192"/>
                        </a:cubicBezTo>
                        <a:cubicBezTo>
                          <a:pt x="88" y="184"/>
                          <a:pt x="44" y="92"/>
                          <a:pt x="0" y="0"/>
                        </a:cubicBezTo>
                      </a:path>
                    </a:pathLst>
                  </a:custGeom>
                  <a:noFill/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79932" name="Freeform 1084"/>
                  <p:cNvSpPr>
                    <a:spLocks/>
                  </p:cNvSpPr>
                  <p:nvPr/>
                </p:nvSpPr>
                <p:spPr bwMode="auto">
                  <a:xfrm flipV="1">
                    <a:off x="4608" y="2632"/>
                    <a:ext cx="336" cy="200"/>
                  </a:xfrm>
                  <a:custGeom>
                    <a:avLst/>
                    <a:gdLst/>
                    <a:ahLst/>
                    <a:cxnLst>
                      <a:cxn ang="0">
                        <a:pos x="336" y="48"/>
                      </a:cxn>
                      <a:cxn ang="0">
                        <a:pos x="144" y="19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36" h="200">
                        <a:moveTo>
                          <a:pt x="336" y="48"/>
                        </a:moveTo>
                        <a:cubicBezTo>
                          <a:pt x="268" y="124"/>
                          <a:pt x="200" y="200"/>
                          <a:pt x="144" y="192"/>
                        </a:cubicBezTo>
                        <a:cubicBezTo>
                          <a:pt x="88" y="184"/>
                          <a:pt x="44" y="92"/>
                          <a:pt x="0" y="0"/>
                        </a:cubicBezTo>
                      </a:path>
                    </a:pathLst>
                  </a:custGeom>
                  <a:noFill/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17" grpId="0" autoUpdateAnimBg="0"/>
      <p:bldP spid="79918" grpId="0" autoUpdateAnimBg="0"/>
      <p:bldP spid="79919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80900" name="Text Box 4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80901" name="Line 5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80903" name="Text Box 7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80904" name="Line 8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80906" name="Text Box 10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80907" name="Line 11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80909" name="Text Box 13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80910" name="Line 14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80912" name="Text Box 16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80913" name="Line 17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80915" name="Text Box 19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406400" y="20113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5</a:t>
            </a:r>
            <a:endParaRPr lang="en-US"/>
          </a:p>
        </p:txBody>
      </p:sp>
      <p:sp>
        <p:nvSpPr>
          <p:cNvPr id="80917" name="Text Box 21"/>
          <p:cNvSpPr txBox="1">
            <a:spLocks noChangeArrowheads="1"/>
          </p:cNvSpPr>
          <p:nvPr/>
        </p:nvSpPr>
        <p:spPr bwMode="auto">
          <a:xfrm>
            <a:off x="20574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39497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80919" name="Text Box 23"/>
          <p:cNvSpPr txBox="1">
            <a:spLocks noChangeArrowheads="1"/>
          </p:cNvSpPr>
          <p:nvPr/>
        </p:nvSpPr>
        <p:spPr bwMode="auto">
          <a:xfrm>
            <a:off x="52578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sp>
        <p:nvSpPr>
          <p:cNvPr id="80920" name="Text Box 24"/>
          <p:cNvSpPr txBox="1">
            <a:spLocks noChangeArrowheads="1"/>
          </p:cNvSpPr>
          <p:nvPr/>
        </p:nvSpPr>
        <p:spPr bwMode="auto">
          <a:xfrm>
            <a:off x="72390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grpSp>
        <p:nvGrpSpPr>
          <p:cNvPr id="8" name="Group 76"/>
          <p:cNvGrpSpPr>
            <a:grpSpLocks/>
          </p:cNvGrpSpPr>
          <p:nvPr/>
        </p:nvGrpSpPr>
        <p:grpSpPr bwMode="auto">
          <a:xfrm>
            <a:off x="406400" y="2682875"/>
            <a:ext cx="8585200" cy="822325"/>
            <a:chOff x="256" y="1690"/>
            <a:chExt cx="5408" cy="518"/>
          </a:xfrm>
        </p:grpSpPr>
        <p:sp>
          <p:nvSpPr>
            <p:cNvPr id="80921" name="Text Box 25"/>
            <p:cNvSpPr txBox="1">
              <a:spLocks noChangeArrowheads="1"/>
            </p:cNvSpPr>
            <p:nvPr/>
          </p:nvSpPr>
          <p:spPr bwMode="auto">
            <a:xfrm>
              <a:off x="256" y="1805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4</a:t>
              </a:r>
              <a:r>
                <a:rPr lang="en-US"/>
                <a:t>E</a:t>
              </a:r>
            </a:p>
          </p:txBody>
        </p:sp>
        <p:sp>
          <p:nvSpPr>
            <p:cNvPr id="80922" name="Text Box 26"/>
            <p:cNvSpPr txBox="1">
              <a:spLocks noChangeArrowheads="1"/>
            </p:cNvSpPr>
            <p:nvPr/>
          </p:nvSpPr>
          <p:spPr bwMode="auto">
            <a:xfrm>
              <a:off x="1296" y="1805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80923" name="Text Box 27"/>
            <p:cNvSpPr txBox="1">
              <a:spLocks noChangeArrowheads="1"/>
            </p:cNvSpPr>
            <p:nvPr/>
          </p:nvSpPr>
          <p:spPr bwMode="auto">
            <a:xfrm>
              <a:off x="2488" y="1805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80925" name="Text Box 29"/>
            <p:cNvSpPr txBox="1">
              <a:spLocks noChangeArrowheads="1"/>
            </p:cNvSpPr>
            <p:nvPr/>
          </p:nvSpPr>
          <p:spPr bwMode="auto">
            <a:xfrm>
              <a:off x="3312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sp>
          <p:nvSpPr>
            <p:cNvPr id="80933" name="Text Box 37"/>
            <p:cNvSpPr txBox="1">
              <a:spLocks noChangeArrowheads="1"/>
            </p:cNvSpPr>
            <p:nvPr/>
          </p:nvSpPr>
          <p:spPr bwMode="auto">
            <a:xfrm>
              <a:off x="4560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distorted tetrahedron</a:t>
              </a:r>
            </a:p>
          </p:txBody>
        </p:sp>
      </p:grpSp>
      <p:sp>
        <p:nvSpPr>
          <p:cNvPr id="80943" name="Text Box 47"/>
          <p:cNvSpPr txBox="1">
            <a:spLocks noChangeArrowheads="1"/>
          </p:cNvSpPr>
          <p:nvPr/>
        </p:nvSpPr>
        <p:spPr bwMode="auto">
          <a:xfrm>
            <a:off x="406400" y="3678238"/>
            <a:ext cx="101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3</a:t>
            </a:r>
            <a:r>
              <a:rPr lang="en-US"/>
              <a:t>E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80944" name="Text Box 48"/>
          <p:cNvSpPr txBox="1">
            <a:spLocks noChangeArrowheads="1"/>
          </p:cNvSpPr>
          <p:nvPr/>
        </p:nvSpPr>
        <p:spPr bwMode="auto">
          <a:xfrm>
            <a:off x="2057400" y="36782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80945" name="Text Box 49"/>
          <p:cNvSpPr txBox="1">
            <a:spLocks noChangeArrowheads="1"/>
          </p:cNvSpPr>
          <p:nvPr/>
        </p:nvSpPr>
        <p:spPr bwMode="auto">
          <a:xfrm>
            <a:off x="3949700" y="36782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grpSp>
        <p:nvGrpSpPr>
          <p:cNvPr id="9" name="Group 75"/>
          <p:cNvGrpSpPr>
            <a:grpSpLocks/>
          </p:cNvGrpSpPr>
          <p:nvPr/>
        </p:nvGrpSpPr>
        <p:grpSpPr bwMode="auto">
          <a:xfrm>
            <a:off x="5257800" y="3495675"/>
            <a:ext cx="1752600" cy="2447925"/>
            <a:chOff x="3312" y="2202"/>
            <a:chExt cx="1104" cy="1542"/>
          </a:xfrm>
        </p:grpSpPr>
        <p:sp>
          <p:nvSpPr>
            <p:cNvPr id="80946" name="Text Box 50"/>
            <p:cNvSpPr txBox="1">
              <a:spLocks noChangeArrowheads="1"/>
            </p:cNvSpPr>
            <p:nvPr/>
          </p:nvSpPr>
          <p:spPr bwMode="auto">
            <a:xfrm>
              <a:off x="3312" y="2202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grpSp>
          <p:nvGrpSpPr>
            <p:cNvPr id="10" name="Group 67"/>
            <p:cNvGrpSpPr>
              <a:grpSpLocks/>
            </p:cNvGrpSpPr>
            <p:nvPr/>
          </p:nvGrpSpPr>
          <p:grpSpPr bwMode="auto">
            <a:xfrm>
              <a:off x="3456" y="2784"/>
              <a:ext cx="864" cy="960"/>
              <a:chOff x="3456" y="2784"/>
              <a:chExt cx="864" cy="960"/>
            </a:xfrm>
          </p:grpSpPr>
          <p:pic>
            <p:nvPicPr>
              <p:cNvPr id="80974" name="Picture 31" descr="npo00021f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504" y="2784"/>
                <a:ext cx="786" cy="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0928" name="Rectangle 32"/>
              <p:cNvSpPr>
                <a:spLocks noChangeArrowheads="1"/>
              </p:cNvSpPr>
              <p:nvPr/>
            </p:nvSpPr>
            <p:spPr bwMode="auto">
              <a:xfrm>
                <a:off x="3456" y="3168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" name="Group 33"/>
              <p:cNvGrpSpPr>
                <a:grpSpLocks/>
              </p:cNvGrpSpPr>
              <p:nvPr/>
            </p:nvGrpSpPr>
            <p:grpSpPr bwMode="auto">
              <a:xfrm rot="-5400000">
                <a:off x="3456" y="3200"/>
                <a:ext cx="144" cy="48"/>
                <a:chOff x="3824" y="3888"/>
                <a:chExt cx="144" cy="48"/>
              </a:xfrm>
            </p:grpSpPr>
            <p:sp>
              <p:nvSpPr>
                <p:cNvPr id="80930" name="Oval 34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931" name="Oval 35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0951" name="Rectangle 55"/>
              <p:cNvSpPr>
                <a:spLocks noChangeArrowheads="1"/>
              </p:cNvSpPr>
              <p:nvPr/>
            </p:nvSpPr>
            <p:spPr bwMode="auto">
              <a:xfrm>
                <a:off x="4224" y="3168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" name="Group 52"/>
              <p:cNvGrpSpPr>
                <a:grpSpLocks/>
              </p:cNvGrpSpPr>
              <p:nvPr/>
            </p:nvGrpSpPr>
            <p:grpSpPr bwMode="auto">
              <a:xfrm rot="-5400000">
                <a:off x="4192" y="3200"/>
                <a:ext cx="144" cy="48"/>
                <a:chOff x="3824" y="3888"/>
                <a:chExt cx="144" cy="48"/>
              </a:xfrm>
            </p:grpSpPr>
            <p:sp>
              <p:nvSpPr>
                <p:cNvPr id="80949" name="Oval 53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950" name="Oval 54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3" name="Group 74"/>
          <p:cNvGrpSpPr>
            <a:grpSpLocks/>
          </p:cNvGrpSpPr>
          <p:nvPr/>
        </p:nvGrpSpPr>
        <p:grpSpPr bwMode="auto">
          <a:xfrm>
            <a:off x="7213600" y="3660775"/>
            <a:ext cx="1778000" cy="2333625"/>
            <a:chOff x="4544" y="2306"/>
            <a:chExt cx="1120" cy="1470"/>
          </a:xfrm>
        </p:grpSpPr>
        <p:sp>
          <p:nvSpPr>
            <p:cNvPr id="80947" name="Text Box 51"/>
            <p:cNvSpPr txBox="1">
              <a:spLocks noChangeArrowheads="1"/>
            </p:cNvSpPr>
            <p:nvPr/>
          </p:nvSpPr>
          <p:spPr bwMode="auto">
            <a:xfrm>
              <a:off x="4560" y="2306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T-shaped</a:t>
              </a:r>
            </a:p>
          </p:txBody>
        </p:sp>
        <p:grpSp>
          <p:nvGrpSpPr>
            <p:cNvPr id="14" name="Group 73"/>
            <p:cNvGrpSpPr>
              <a:grpSpLocks/>
            </p:cNvGrpSpPr>
            <p:nvPr/>
          </p:nvGrpSpPr>
          <p:grpSpPr bwMode="auto">
            <a:xfrm>
              <a:off x="4544" y="2688"/>
              <a:ext cx="816" cy="1088"/>
              <a:chOff x="576" y="2944"/>
              <a:chExt cx="816" cy="1088"/>
            </a:xfrm>
          </p:grpSpPr>
          <p:sp>
            <p:nvSpPr>
              <p:cNvPr id="80953" name="Text Box 57"/>
              <p:cNvSpPr txBox="1">
                <a:spLocks noChangeArrowheads="1"/>
              </p:cNvSpPr>
              <p:nvPr/>
            </p:nvSpPr>
            <p:spPr bwMode="auto">
              <a:xfrm>
                <a:off x="950" y="3337"/>
                <a:ext cx="29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Cl</a:t>
                </a:r>
              </a:p>
            </p:txBody>
          </p:sp>
          <p:sp>
            <p:nvSpPr>
              <p:cNvPr id="80954" name="Text Box 58"/>
              <p:cNvSpPr txBox="1">
                <a:spLocks noChangeArrowheads="1"/>
              </p:cNvSpPr>
              <p:nvPr/>
            </p:nvSpPr>
            <p:spPr bwMode="auto">
              <a:xfrm>
                <a:off x="576" y="3328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0955" name="Text Box 59"/>
              <p:cNvSpPr txBox="1">
                <a:spLocks noChangeArrowheads="1"/>
              </p:cNvSpPr>
              <p:nvPr/>
            </p:nvSpPr>
            <p:spPr bwMode="auto">
              <a:xfrm>
                <a:off x="982" y="294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0956" name="Text Box 60"/>
              <p:cNvSpPr txBox="1">
                <a:spLocks noChangeArrowheads="1"/>
              </p:cNvSpPr>
              <p:nvPr/>
            </p:nvSpPr>
            <p:spPr bwMode="auto">
              <a:xfrm>
                <a:off x="982" y="374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0957" name="Line 61"/>
              <p:cNvSpPr>
                <a:spLocks noChangeShapeType="1"/>
              </p:cNvSpPr>
              <p:nvPr/>
            </p:nvSpPr>
            <p:spPr bwMode="auto">
              <a:xfrm flipV="1">
                <a:off x="1096" y="318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58" name="Line 62"/>
              <p:cNvSpPr>
                <a:spLocks noChangeShapeType="1"/>
              </p:cNvSpPr>
              <p:nvPr/>
            </p:nvSpPr>
            <p:spPr bwMode="auto">
              <a:xfrm flipV="1">
                <a:off x="1096" y="358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59" name="Line 63"/>
              <p:cNvSpPr>
                <a:spLocks noChangeShapeType="1"/>
              </p:cNvSpPr>
              <p:nvPr/>
            </p:nvSpPr>
            <p:spPr bwMode="auto">
              <a:xfrm rot="16200000" flipV="1">
                <a:off x="872" y="3392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" name="Group 64"/>
              <p:cNvGrpSpPr>
                <a:grpSpLocks/>
              </p:cNvGrpSpPr>
              <p:nvPr/>
            </p:nvGrpSpPr>
            <p:grpSpPr bwMode="auto">
              <a:xfrm rot="-7634997">
                <a:off x="1296" y="3312"/>
                <a:ext cx="144" cy="48"/>
                <a:chOff x="3824" y="3888"/>
                <a:chExt cx="144" cy="48"/>
              </a:xfrm>
            </p:grpSpPr>
            <p:sp>
              <p:nvSpPr>
                <p:cNvPr id="80961" name="Oval 65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962" name="Oval 66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oup 68"/>
              <p:cNvGrpSpPr>
                <a:grpSpLocks/>
              </p:cNvGrpSpPr>
              <p:nvPr/>
            </p:nvGrpSpPr>
            <p:grpSpPr bwMode="auto">
              <a:xfrm rot="-3354668">
                <a:off x="1296" y="3552"/>
                <a:ext cx="144" cy="48"/>
                <a:chOff x="3824" y="3888"/>
                <a:chExt cx="144" cy="48"/>
              </a:xfrm>
            </p:grpSpPr>
            <p:sp>
              <p:nvSpPr>
                <p:cNvPr id="80965" name="Oval 69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966" name="Oval 70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0967" name="Line 71"/>
              <p:cNvSpPr>
                <a:spLocks noChangeShapeType="1"/>
              </p:cNvSpPr>
              <p:nvPr/>
            </p:nvSpPr>
            <p:spPr bwMode="auto">
              <a:xfrm flipV="1">
                <a:off x="1200" y="3360"/>
                <a:ext cx="144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968" name="Line 72"/>
              <p:cNvSpPr>
                <a:spLocks noChangeShapeType="1"/>
              </p:cNvSpPr>
              <p:nvPr/>
            </p:nvSpPr>
            <p:spPr bwMode="auto">
              <a:xfrm>
                <a:off x="1208" y="3480"/>
                <a:ext cx="144" cy="96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43" grpId="0" autoUpdateAnimBg="0"/>
      <p:bldP spid="80944" grpId="0" autoUpdateAnimBg="0"/>
      <p:bldP spid="80945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1027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81924" name="Text Box 1028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81925" name="Line 1029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30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81927" name="Text Box 1031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81928" name="Line 1032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033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81930" name="Text Box 1034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81931" name="Line 1035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036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81933" name="Text Box 1037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81934" name="Line 1038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039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81936" name="Text Box 1040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81937" name="Line 1041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1938" name="Text Box 1042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81939" name="Text Box 104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sp>
        <p:nvSpPr>
          <p:cNvPr id="81940" name="Text Box 1044"/>
          <p:cNvSpPr txBox="1">
            <a:spLocks noChangeArrowheads="1"/>
          </p:cNvSpPr>
          <p:nvPr/>
        </p:nvSpPr>
        <p:spPr bwMode="auto">
          <a:xfrm>
            <a:off x="406400" y="2011363"/>
            <a:ext cx="703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5</a:t>
            </a:r>
            <a:endParaRPr lang="en-US"/>
          </a:p>
        </p:txBody>
      </p:sp>
      <p:sp>
        <p:nvSpPr>
          <p:cNvPr id="81941" name="Text Box 1045"/>
          <p:cNvSpPr txBox="1">
            <a:spLocks noChangeArrowheads="1"/>
          </p:cNvSpPr>
          <p:nvPr/>
        </p:nvSpPr>
        <p:spPr bwMode="auto">
          <a:xfrm>
            <a:off x="20574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81942" name="Text Box 1046"/>
          <p:cNvSpPr txBox="1">
            <a:spLocks noChangeArrowheads="1"/>
          </p:cNvSpPr>
          <p:nvPr/>
        </p:nvSpPr>
        <p:spPr bwMode="auto">
          <a:xfrm>
            <a:off x="3949700" y="20113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81943" name="Text Box 1047"/>
          <p:cNvSpPr txBox="1">
            <a:spLocks noChangeArrowheads="1"/>
          </p:cNvSpPr>
          <p:nvPr/>
        </p:nvSpPr>
        <p:spPr bwMode="auto">
          <a:xfrm>
            <a:off x="52578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sp>
        <p:nvSpPr>
          <p:cNvPr id="81944" name="Text Box 1048"/>
          <p:cNvSpPr txBox="1">
            <a:spLocks noChangeArrowheads="1"/>
          </p:cNvSpPr>
          <p:nvPr/>
        </p:nvSpPr>
        <p:spPr bwMode="auto">
          <a:xfrm>
            <a:off x="7239000" y="182880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trigonal</a:t>
            </a:r>
          </a:p>
          <a:p>
            <a:pPr algn="ctr"/>
            <a:r>
              <a:rPr lang="en-US"/>
              <a:t>bipyramidal</a:t>
            </a:r>
          </a:p>
        </p:txBody>
      </p:sp>
      <p:grpSp>
        <p:nvGrpSpPr>
          <p:cNvPr id="8" name="Group 1049"/>
          <p:cNvGrpSpPr>
            <a:grpSpLocks/>
          </p:cNvGrpSpPr>
          <p:nvPr/>
        </p:nvGrpSpPr>
        <p:grpSpPr bwMode="auto">
          <a:xfrm>
            <a:off x="406400" y="2682875"/>
            <a:ext cx="8585200" cy="822325"/>
            <a:chOff x="256" y="1690"/>
            <a:chExt cx="5408" cy="518"/>
          </a:xfrm>
        </p:grpSpPr>
        <p:sp>
          <p:nvSpPr>
            <p:cNvPr id="81946" name="Text Box 1050"/>
            <p:cNvSpPr txBox="1">
              <a:spLocks noChangeArrowheads="1"/>
            </p:cNvSpPr>
            <p:nvPr/>
          </p:nvSpPr>
          <p:spPr bwMode="auto">
            <a:xfrm>
              <a:off x="256" y="1805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4</a:t>
              </a:r>
              <a:r>
                <a:rPr lang="en-US"/>
                <a:t>E</a:t>
              </a:r>
            </a:p>
          </p:txBody>
        </p:sp>
        <p:sp>
          <p:nvSpPr>
            <p:cNvPr id="81947" name="Text Box 1051"/>
            <p:cNvSpPr txBox="1">
              <a:spLocks noChangeArrowheads="1"/>
            </p:cNvSpPr>
            <p:nvPr/>
          </p:nvSpPr>
          <p:spPr bwMode="auto">
            <a:xfrm>
              <a:off x="1296" y="1805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4</a:t>
              </a:r>
            </a:p>
          </p:txBody>
        </p:sp>
        <p:sp>
          <p:nvSpPr>
            <p:cNvPr id="81948" name="Text Box 1052"/>
            <p:cNvSpPr txBox="1">
              <a:spLocks noChangeArrowheads="1"/>
            </p:cNvSpPr>
            <p:nvPr/>
          </p:nvSpPr>
          <p:spPr bwMode="auto">
            <a:xfrm>
              <a:off x="2488" y="1805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81949" name="Text Box 1053"/>
            <p:cNvSpPr txBox="1">
              <a:spLocks noChangeArrowheads="1"/>
            </p:cNvSpPr>
            <p:nvPr/>
          </p:nvSpPr>
          <p:spPr bwMode="auto">
            <a:xfrm>
              <a:off x="3312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sp>
          <p:nvSpPr>
            <p:cNvPr id="81950" name="Text Box 1054"/>
            <p:cNvSpPr txBox="1">
              <a:spLocks noChangeArrowheads="1"/>
            </p:cNvSpPr>
            <p:nvPr/>
          </p:nvSpPr>
          <p:spPr bwMode="auto">
            <a:xfrm>
              <a:off x="4560" y="1690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distorted tetrahedron</a:t>
              </a:r>
            </a:p>
          </p:txBody>
        </p:sp>
      </p:grpSp>
      <p:grpSp>
        <p:nvGrpSpPr>
          <p:cNvPr id="9" name="Group 1105"/>
          <p:cNvGrpSpPr>
            <a:grpSpLocks/>
          </p:cNvGrpSpPr>
          <p:nvPr/>
        </p:nvGrpSpPr>
        <p:grpSpPr bwMode="auto">
          <a:xfrm>
            <a:off x="406400" y="3495675"/>
            <a:ext cx="8585200" cy="822325"/>
            <a:chOff x="256" y="2202"/>
            <a:chExt cx="5408" cy="518"/>
          </a:xfrm>
        </p:grpSpPr>
        <p:sp>
          <p:nvSpPr>
            <p:cNvPr id="81951" name="Text Box 1055"/>
            <p:cNvSpPr txBox="1">
              <a:spLocks noChangeArrowheads="1"/>
            </p:cNvSpPr>
            <p:nvPr/>
          </p:nvSpPr>
          <p:spPr bwMode="auto">
            <a:xfrm>
              <a:off x="256" y="2317"/>
              <a:ext cx="64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3</a:t>
              </a:r>
              <a:r>
                <a:rPr lang="en-US"/>
                <a:t>E</a:t>
              </a:r>
              <a:r>
                <a:rPr lang="en-US" baseline="-25000"/>
                <a:t>2</a:t>
              </a:r>
              <a:endParaRPr lang="en-US"/>
            </a:p>
          </p:txBody>
        </p:sp>
        <p:sp>
          <p:nvSpPr>
            <p:cNvPr id="81952" name="Text Box 1056"/>
            <p:cNvSpPr txBox="1">
              <a:spLocks noChangeArrowheads="1"/>
            </p:cNvSpPr>
            <p:nvPr/>
          </p:nvSpPr>
          <p:spPr bwMode="auto">
            <a:xfrm>
              <a:off x="1296" y="231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81953" name="Text Box 1057"/>
            <p:cNvSpPr txBox="1">
              <a:spLocks noChangeArrowheads="1"/>
            </p:cNvSpPr>
            <p:nvPr/>
          </p:nvSpPr>
          <p:spPr bwMode="auto">
            <a:xfrm>
              <a:off x="2488" y="231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81955" name="Text Box 1059"/>
            <p:cNvSpPr txBox="1">
              <a:spLocks noChangeArrowheads="1"/>
            </p:cNvSpPr>
            <p:nvPr/>
          </p:nvSpPr>
          <p:spPr bwMode="auto">
            <a:xfrm>
              <a:off x="3312" y="2202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sp>
          <p:nvSpPr>
            <p:cNvPr id="81967" name="Text Box 1071"/>
            <p:cNvSpPr txBox="1">
              <a:spLocks noChangeArrowheads="1"/>
            </p:cNvSpPr>
            <p:nvPr/>
          </p:nvSpPr>
          <p:spPr bwMode="auto">
            <a:xfrm>
              <a:off x="4560" y="2306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T-shaped</a:t>
              </a:r>
            </a:p>
          </p:txBody>
        </p:sp>
      </p:grpSp>
      <p:sp>
        <p:nvSpPr>
          <p:cNvPr id="81984" name="Text Box 1088"/>
          <p:cNvSpPr txBox="1">
            <a:spLocks noChangeArrowheads="1"/>
          </p:cNvSpPr>
          <p:nvPr/>
        </p:nvSpPr>
        <p:spPr bwMode="auto">
          <a:xfrm>
            <a:off x="406400" y="4541838"/>
            <a:ext cx="101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r>
              <a:rPr lang="en-US"/>
              <a:t>E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81985" name="Text Box 1089"/>
          <p:cNvSpPr txBox="1">
            <a:spLocks noChangeArrowheads="1"/>
          </p:cNvSpPr>
          <p:nvPr/>
        </p:nvSpPr>
        <p:spPr bwMode="auto">
          <a:xfrm>
            <a:off x="2057400" y="45418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81986" name="Text Box 1090"/>
          <p:cNvSpPr txBox="1">
            <a:spLocks noChangeArrowheads="1"/>
          </p:cNvSpPr>
          <p:nvPr/>
        </p:nvSpPr>
        <p:spPr bwMode="auto">
          <a:xfrm>
            <a:off x="3949700" y="45418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grpSp>
        <p:nvGrpSpPr>
          <p:cNvPr id="10" name="Group 1106"/>
          <p:cNvGrpSpPr>
            <a:grpSpLocks/>
          </p:cNvGrpSpPr>
          <p:nvPr/>
        </p:nvGrpSpPr>
        <p:grpSpPr bwMode="auto">
          <a:xfrm>
            <a:off x="5257800" y="4359275"/>
            <a:ext cx="1752600" cy="2371725"/>
            <a:chOff x="3312" y="2746"/>
            <a:chExt cx="1104" cy="1494"/>
          </a:xfrm>
        </p:grpSpPr>
        <p:pic>
          <p:nvPicPr>
            <p:cNvPr id="82006" name="Picture 1061" descr="npo00022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04" y="3280"/>
              <a:ext cx="786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1958" name="Rectangle 1062"/>
            <p:cNvSpPr>
              <a:spLocks noChangeArrowheads="1"/>
            </p:cNvSpPr>
            <p:nvPr/>
          </p:nvSpPr>
          <p:spPr bwMode="auto">
            <a:xfrm>
              <a:off x="3456" y="366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" name="Group 1063"/>
            <p:cNvGrpSpPr>
              <a:grpSpLocks/>
            </p:cNvGrpSpPr>
            <p:nvPr/>
          </p:nvGrpSpPr>
          <p:grpSpPr bwMode="auto">
            <a:xfrm rot="-5400000">
              <a:off x="3456" y="3696"/>
              <a:ext cx="144" cy="48"/>
              <a:chOff x="3824" y="3888"/>
              <a:chExt cx="144" cy="48"/>
            </a:xfrm>
          </p:grpSpPr>
          <p:sp>
            <p:nvSpPr>
              <p:cNvPr id="81960" name="Oval 1064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961" name="Oval 1065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1962" name="Rectangle 1066"/>
            <p:cNvSpPr>
              <a:spLocks noChangeArrowheads="1"/>
            </p:cNvSpPr>
            <p:nvPr/>
          </p:nvSpPr>
          <p:spPr bwMode="auto">
            <a:xfrm>
              <a:off x="4224" y="366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" name="Group 1067"/>
            <p:cNvGrpSpPr>
              <a:grpSpLocks/>
            </p:cNvGrpSpPr>
            <p:nvPr/>
          </p:nvGrpSpPr>
          <p:grpSpPr bwMode="auto">
            <a:xfrm rot="-5400000">
              <a:off x="4192" y="3696"/>
              <a:ext cx="144" cy="48"/>
              <a:chOff x="3824" y="3888"/>
              <a:chExt cx="144" cy="48"/>
            </a:xfrm>
          </p:grpSpPr>
          <p:sp>
            <p:nvSpPr>
              <p:cNvPr id="81964" name="Oval 1068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965" name="Oval 1069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1987" name="Text Box 1091"/>
            <p:cNvSpPr txBox="1">
              <a:spLocks noChangeArrowheads="1"/>
            </p:cNvSpPr>
            <p:nvPr/>
          </p:nvSpPr>
          <p:spPr bwMode="auto">
            <a:xfrm>
              <a:off x="3312" y="2746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trigonal</a:t>
              </a:r>
            </a:p>
            <a:p>
              <a:pPr algn="ctr"/>
              <a:r>
                <a:rPr lang="en-US"/>
                <a:t>bipyramidal</a:t>
              </a:r>
            </a:p>
          </p:txBody>
        </p:sp>
        <p:sp>
          <p:nvSpPr>
            <p:cNvPr id="81992" name="Rectangle 1096"/>
            <p:cNvSpPr>
              <a:spLocks noChangeArrowheads="1"/>
            </p:cNvSpPr>
            <p:nvPr/>
          </p:nvSpPr>
          <p:spPr bwMode="auto">
            <a:xfrm>
              <a:off x="3744" y="3888"/>
              <a:ext cx="48" cy="4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3" name="Group 1093"/>
            <p:cNvGrpSpPr>
              <a:grpSpLocks/>
            </p:cNvGrpSpPr>
            <p:nvPr/>
          </p:nvGrpSpPr>
          <p:grpSpPr bwMode="auto">
            <a:xfrm rot="-5400000">
              <a:off x="3696" y="3872"/>
              <a:ext cx="144" cy="48"/>
              <a:chOff x="3824" y="3888"/>
              <a:chExt cx="144" cy="48"/>
            </a:xfrm>
          </p:grpSpPr>
          <p:sp>
            <p:nvSpPr>
              <p:cNvPr id="81990" name="Oval 1094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991" name="Oval 1095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4" name="Group 1108"/>
          <p:cNvGrpSpPr>
            <a:grpSpLocks/>
          </p:cNvGrpSpPr>
          <p:nvPr/>
        </p:nvGrpSpPr>
        <p:grpSpPr bwMode="auto">
          <a:xfrm>
            <a:off x="7239000" y="4524375"/>
            <a:ext cx="1752600" cy="2244725"/>
            <a:chOff x="4560" y="2850"/>
            <a:chExt cx="1104" cy="1414"/>
          </a:xfrm>
        </p:grpSpPr>
        <p:sp>
          <p:nvSpPr>
            <p:cNvPr id="81988" name="Text Box 1092"/>
            <p:cNvSpPr txBox="1">
              <a:spLocks noChangeArrowheads="1"/>
            </p:cNvSpPr>
            <p:nvPr/>
          </p:nvSpPr>
          <p:spPr bwMode="auto">
            <a:xfrm>
              <a:off x="4560" y="2850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linear</a:t>
              </a:r>
            </a:p>
          </p:txBody>
        </p:sp>
        <p:grpSp>
          <p:nvGrpSpPr>
            <p:cNvPr id="15" name="Group 1107"/>
            <p:cNvGrpSpPr>
              <a:grpSpLocks/>
            </p:cNvGrpSpPr>
            <p:nvPr/>
          </p:nvGrpSpPr>
          <p:grpSpPr bwMode="auto">
            <a:xfrm>
              <a:off x="4672" y="3189"/>
              <a:ext cx="688" cy="1075"/>
              <a:chOff x="4672" y="3189"/>
              <a:chExt cx="688" cy="1075"/>
            </a:xfrm>
          </p:grpSpPr>
          <p:sp>
            <p:nvSpPr>
              <p:cNvPr id="81971" name="Text Box 1075"/>
              <p:cNvSpPr txBox="1">
                <a:spLocks noChangeArrowheads="1"/>
              </p:cNvSpPr>
              <p:nvPr/>
            </p:nvSpPr>
            <p:spPr bwMode="auto">
              <a:xfrm>
                <a:off x="4974" y="3189"/>
                <a:ext cx="19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rint MT Shadow" pitchFamily="82" charset="0"/>
                  </a:rPr>
                  <a:t>I</a:t>
                </a:r>
              </a:p>
            </p:txBody>
          </p:sp>
          <p:sp>
            <p:nvSpPr>
              <p:cNvPr id="81973" name="Line 1077"/>
              <p:cNvSpPr>
                <a:spLocks noChangeShapeType="1"/>
              </p:cNvSpPr>
              <p:nvPr/>
            </p:nvSpPr>
            <p:spPr bwMode="auto">
              <a:xfrm flipV="1">
                <a:off x="5064" y="342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974" name="Line 1078"/>
              <p:cNvSpPr>
                <a:spLocks noChangeShapeType="1"/>
              </p:cNvSpPr>
              <p:nvPr/>
            </p:nvSpPr>
            <p:spPr bwMode="auto">
              <a:xfrm flipV="1">
                <a:off x="5064" y="3824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975" name="Line 1079"/>
              <p:cNvSpPr>
                <a:spLocks noChangeShapeType="1"/>
              </p:cNvSpPr>
              <p:nvPr/>
            </p:nvSpPr>
            <p:spPr bwMode="auto">
              <a:xfrm rot="16200000" flipV="1">
                <a:off x="4840" y="3632"/>
                <a:ext cx="0" cy="192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" name="Group 1080"/>
              <p:cNvGrpSpPr>
                <a:grpSpLocks/>
              </p:cNvGrpSpPr>
              <p:nvPr/>
            </p:nvGrpSpPr>
            <p:grpSpPr bwMode="auto">
              <a:xfrm rot="-7634997">
                <a:off x="5264" y="3552"/>
                <a:ext cx="144" cy="48"/>
                <a:chOff x="3824" y="3888"/>
                <a:chExt cx="144" cy="48"/>
              </a:xfrm>
            </p:grpSpPr>
            <p:sp>
              <p:nvSpPr>
                <p:cNvPr id="81977" name="Oval 1081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978" name="Oval 1082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1083"/>
              <p:cNvGrpSpPr>
                <a:grpSpLocks/>
              </p:cNvGrpSpPr>
              <p:nvPr/>
            </p:nvGrpSpPr>
            <p:grpSpPr bwMode="auto">
              <a:xfrm rot="-3354668">
                <a:off x="5264" y="3792"/>
                <a:ext cx="144" cy="48"/>
                <a:chOff x="3824" y="3888"/>
                <a:chExt cx="144" cy="48"/>
              </a:xfrm>
            </p:grpSpPr>
            <p:sp>
              <p:nvSpPr>
                <p:cNvPr id="81980" name="Oval 1084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981" name="Oval 1085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1982" name="Line 1086"/>
              <p:cNvSpPr>
                <a:spLocks noChangeShapeType="1"/>
              </p:cNvSpPr>
              <p:nvPr/>
            </p:nvSpPr>
            <p:spPr bwMode="auto">
              <a:xfrm flipV="1">
                <a:off x="5168" y="3600"/>
                <a:ext cx="144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983" name="Line 1087"/>
              <p:cNvSpPr>
                <a:spLocks noChangeShapeType="1"/>
              </p:cNvSpPr>
              <p:nvPr/>
            </p:nvSpPr>
            <p:spPr bwMode="auto">
              <a:xfrm>
                <a:off x="5176" y="3720"/>
                <a:ext cx="144" cy="96"/>
              </a:xfrm>
              <a:prstGeom prst="line">
                <a:avLst/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8" name="Group 1097"/>
              <p:cNvGrpSpPr>
                <a:grpSpLocks/>
              </p:cNvGrpSpPr>
              <p:nvPr/>
            </p:nvGrpSpPr>
            <p:grpSpPr bwMode="auto">
              <a:xfrm rot="-5400000">
                <a:off x="4624" y="3696"/>
                <a:ext cx="144" cy="48"/>
                <a:chOff x="3824" y="3888"/>
                <a:chExt cx="144" cy="48"/>
              </a:xfrm>
            </p:grpSpPr>
            <p:sp>
              <p:nvSpPr>
                <p:cNvPr id="81994" name="Oval 1098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995" name="Oval 1099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1996" name="Text Box 1100"/>
              <p:cNvSpPr txBox="1">
                <a:spLocks noChangeArrowheads="1"/>
              </p:cNvSpPr>
              <p:nvPr/>
            </p:nvSpPr>
            <p:spPr bwMode="auto">
              <a:xfrm>
                <a:off x="4976" y="3584"/>
                <a:ext cx="19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rint MT Shadow" pitchFamily="82" charset="0"/>
                  </a:rPr>
                  <a:t>I</a:t>
                </a:r>
              </a:p>
            </p:txBody>
          </p:sp>
          <p:sp>
            <p:nvSpPr>
              <p:cNvPr id="81997" name="Text Box 1101"/>
              <p:cNvSpPr txBox="1">
                <a:spLocks noChangeArrowheads="1"/>
              </p:cNvSpPr>
              <p:nvPr/>
            </p:nvSpPr>
            <p:spPr bwMode="auto">
              <a:xfrm>
                <a:off x="4976" y="3976"/>
                <a:ext cx="19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Imprint MT Shadow" pitchFamily="82" charset="0"/>
                  </a:rPr>
                  <a:t>I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4" grpId="0" autoUpdateAnimBg="0"/>
      <p:bldP spid="81985" grpId="0" autoUpdateAnimBg="0"/>
      <p:bldP spid="81986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1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1032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82953" name="Text Box 1033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82954" name="Line 1034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35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82956" name="Text Box 1036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82957" name="Line 1037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038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82959" name="Text Box 1039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82960" name="Line 1040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041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82962" name="Text Box 1042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82963" name="Line 1043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044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82965" name="Text Box 1045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82966" name="Line 1046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2967" name="Text Box 1047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82974" name="Text Box 1054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grpSp>
        <p:nvGrpSpPr>
          <p:cNvPr id="8" name="Group 1111"/>
          <p:cNvGrpSpPr>
            <a:grpSpLocks/>
          </p:cNvGrpSpPr>
          <p:nvPr/>
        </p:nvGrpSpPr>
        <p:grpSpPr bwMode="auto">
          <a:xfrm>
            <a:off x="406400" y="1981200"/>
            <a:ext cx="8585200" cy="458788"/>
            <a:chOff x="256" y="1248"/>
            <a:chExt cx="5408" cy="289"/>
          </a:xfrm>
        </p:grpSpPr>
        <p:sp>
          <p:nvSpPr>
            <p:cNvPr id="82986" name="Text Box 1066"/>
            <p:cNvSpPr txBox="1">
              <a:spLocks noChangeArrowheads="1"/>
            </p:cNvSpPr>
            <p:nvPr/>
          </p:nvSpPr>
          <p:spPr bwMode="auto">
            <a:xfrm>
              <a:off x="256" y="1249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6</a:t>
              </a:r>
              <a:endParaRPr lang="en-US"/>
            </a:p>
          </p:txBody>
        </p:sp>
        <p:sp>
          <p:nvSpPr>
            <p:cNvPr id="82987" name="Text Box 1067"/>
            <p:cNvSpPr txBox="1">
              <a:spLocks noChangeArrowheads="1"/>
            </p:cNvSpPr>
            <p:nvPr/>
          </p:nvSpPr>
          <p:spPr bwMode="auto">
            <a:xfrm>
              <a:off x="1296" y="124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82988" name="Text Box 1068"/>
            <p:cNvSpPr txBox="1">
              <a:spLocks noChangeArrowheads="1"/>
            </p:cNvSpPr>
            <p:nvPr/>
          </p:nvSpPr>
          <p:spPr bwMode="auto">
            <a:xfrm>
              <a:off x="2488" y="124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82990" name="Text Box 1070"/>
            <p:cNvSpPr txBox="1">
              <a:spLocks noChangeArrowheads="1"/>
            </p:cNvSpPr>
            <p:nvPr/>
          </p:nvSpPr>
          <p:spPr bwMode="auto">
            <a:xfrm>
              <a:off x="4560" y="1248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sp>
          <p:nvSpPr>
            <p:cNvPr id="82993" name="Text Box 1073"/>
            <p:cNvSpPr txBox="1">
              <a:spLocks noChangeArrowheads="1"/>
            </p:cNvSpPr>
            <p:nvPr/>
          </p:nvSpPr>
          <p:spPr bwMode="auto">
            <a:xfrm>
              <a:off x="3312" y="1248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</p:grpSp>
      <p:sp>
        <p:nvSpPr>
          <p:cNvPr id="82996" name="Text Box 1076"/>
          <p:cNvSpPr txBox="1">
            <a:spLocks noChangeArrowheads="1"/>
          </p:cNvSpPr>
          <p:nvPr/>
        </p:nvSpPr>
        <p:spPr bwMode="auto">
          <a:xfrm>
            <a:off x="406400" y="2667000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5</a:t>
            </a:r>
            <a:r>
              <a:rPr lang="en-US"/>
              <a:t>E</a:t>
            </a:r>
          </a:p>
        </p:txBody>
      </p:sp>
      <p:sp>
        <p:nvSpPr>
          <p:cNvPr id="82997" name="Text Box 1077"/>
          <p:cNvSpPr txBox="1">
            <a:spLocks noChangeArrowheads="1"/>
          </p:cNvSpPr>
          <p:nvPr/>
        </p:nvSpPr>
        <p:spPr bwMode="auto">
          <a:xfrm>
            <a:off x="2057400" y="2667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82998" name="Text Box 1078"/>
          <p:cNvSpPr txBox="1">
            <a:spLocks noChangeArrowheads="1"/>
          </p:cNvSpPr>
          <p:nvPr/>
        </p:nvSpPr>
        <p:spPr bwMode="auto">
          <a:xfrm>
            <a:off x="3949700" y="2667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grpSp>
        <p:nvGrpSpPr>
          <p:cNvPr id="9" name="Group 1107"/>
          <p:cNvGrpSpPr>
            <a:grpSpLocks/>
          </p:cNvGrpSpPr>
          <p:nvPr/>
        </p:nvGrpSpPr>
        <p:grpSpPr bwMode="auto">
          <a:xfrm>
            <a:off x="5257800" y="2665413"/>
            <a:ext cx="1752600" cy="2058987"/>
            <a:chOff x="3312" y="1679"/>
            <a:chExt cx="1104" cy="1297"/>
          </a:xfrm>
        </p:grpSpPr>
        <p:pic>
          <p:nvPicPr>
            <p:cNvPr id="83033" name="Picture 1071" descr="npo0002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92" y="2000"/>
              <a:ext cx="942" cy="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3000" name="Text Box 1080"/>
            <p:cNvSpPr txBox="1">
              <a:spLocks noChangeArrowheads="1"/>
            </p:cNvSpPr>
            <p:nvPr/>
          </p:nvSpPr>
          <p:spPr bwMode="auto">
            <a:xfrm>
              <a:off x="3312" y="1679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grpSp>
          <p:nvGrpSpPr>
            <p:cNvPr id="10" name="Group 1081"/>
            <p:cNvGrpSpPr>
              <a:grpSpLocks/>
            </p:cNvGrpSpPr>
            <p:nvPr/>
          </p:nvGrpSpPr>
          <p:grpSpPr bwMode="auto">
            <a:xfrm rot="-10800000">
              <a:off x="3792" y="2880"/>
              <a:ext cx="144" cy="48"/>
              <a:chOff x="3824" y="3888"/>
              <a:chExt cx="144" cy="48"/>
            </a:xfrm>
          </p:grpSpPr>
          <p:sp>
            <p:nvSpPr>
              <p:cNvPr id="83002" name="Oval 1082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003" name="Oval 1083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3006" name="Rectangle 1086"/>
            <p:cNvSpPr>
              <a:spLocks noChangeArrowheads="1"/>
            </p:cNvSpPr>
            <p:nvPr/>
          </p:nvSpPr>
          <p:spPr bwMode="auto">
            <a:xfrm>
              <a:off x="3840" y="2880"/>
              <a:ext cx="48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1110"/>
          <p:cNvGrpSpPr>
            <a:grpSpLocks/>
          </p:cNvGrpSpPr>
          <p:nvPr/>
        </p:nvGrpSpPr>
        <p:grpSpPr bwMode="auto">
          <a:xfrm>
            <a:off x="7239000" y="2513013"/>
            <a:ext cx="1752600" cy="2795587"/>
            <a:chOff x="4560" y="1583"/>
            <a:chExt cx="1104" cy="1761"/>
          </a:xfrm>
        </p:grpSpPr>
        <p:sp>
          <p:nvSpPr>
            <p:cNvPr id="82999" name="Text Box 1079"/>
            <p:cNvSpPr txBox="1">
              <a:spLocks noChangeArrowheads="1"/>
            </p:cNvSpPr>
            <p:nvPr/>
          </p:nvSpPr>
          <p:spPr bwMode="auto">
            <a:xfrm>
              <a:off x="4560" y="1583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square pyramidal</a:t>
              </a:r>
            </a:p>
          </p:txBody>
        </p:sp>
        <p:grpSp>
          <p:nvGrpSpPr>
            <p:cNvPr id="12" name="Group 1109"/>
            <p:cNvGrpSpPr>
              <a:grpSpLocks/>
            </p:cNvGrpSpPr>
            <p:nvPr/>
          </p:nvGrpSpPr>
          <p:grpSpPr bwMode="auto">
            <a:xfrm>
              <a:off x="4704" y="2064"/>
              <a:ext cx="729" cy="1280"/>
              <a:chOff x="1104" y="2848"/>
              <a:chExt cx="729" cy="1280"/>
            </a:xfrm>
          </p:grpSpPr>
          <p:sp>
            <p:nvSpPr>
              <p:cNvPr id="83007" name="Text Box 1087"/>
              <p:cNvSpPr txBox="1">
                <a:spLocks noChangeArrowheads="1"/>
              </p:cNvSpPr>
              <p:nvPr/>
            </p:nvSpPr>
            <p:spPr bwMode="auto">
              <a:xfrm>
                <a:off x="1334" y="3433"/>
                <a:ext cx="3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Br</a:t>
                </a:r>
              </a:p>
            </p:txBody>
          </p:sp>
          <p:sp>
            <p:nvSpPr>
              <p:cNvPr id="83008" name="Text Box 1088"/>
              <p:cNvSpPr txBox="1">
                <a:spLocks noChangeArrowheads="1"/>
              </p:cNvSpPr>
              <p:nvPr/>
            </p:nvSpPr>
            <p:spPr bwMode="auto">
              <a:xfrm>
                <a:off x="1152" y="310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3009" name="Line 1089"/>
              <p:cNvSpPr>
                <a:spLocks noChangeShapeType="1"/>
              </p:cNvSpPr>
              <p:nvPr/>
            </p:nvSpPr>
            <p:spPr bwMode="auto">
              <a:xfrm>
                <a:off x="1296" y="3312"/>
                <a:ext cx="96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014" name="Line 1094"/>
              <p:cNvSpPr>
                <a:spLocks noChangeShapeType="1"/>
              </p:cNvSpPr>
              <p:nvPr/>
            </p:nvSpPr>
            <p:spPr bwMode="auto">
              <a:xfrm>
                <a:off x="1544" y="3696"/>
                <a:ext cx="96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" name="Group 1097"/>
              <p:cNvGrpSpPr>
                <a:grpSpLocks/>
              </p:cNvGrpSpPr>
              <p:nvPr/>
            </p:nvGrpSpPr>
            <p:grpSpPr bwMode="auto">
              <a:xfrm flipH="1">
                <a:off x="1296" y="3312"/>
                <a:ext cx="344" cy="528"/>
                <a:chOff x="2056" y="3408"/>
                <a:chExt cx="344" cy="528"/>
              </a:xfrm>
            </p:grpSpPr>
            <p:sp>
              <p:nvSpPr>
                <p:cNvPr id="83015" name="Line 1095"/>
                <p:cNvSpPr>
                  <a:spLocks noChangeShapeType="1"/>
                </p:cNvSpPr>
                <p:nvPr/>
              </p:nvSpPr>
              <p:spPr bwMode="auto">
                <a:xfrm>
                  <a:off x="2056" y="3408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016" name="Line 1096"/>
                <p:cNvSpPr>
                  <a:spLocks noChangeShapeType="1"/>
                </p:cNvSpPr>
                <p:nvPr/>
              </p:nvSpPr>
              <p:spPr bwMode="auto">
                <a:xfrm>
                  <a:off x="2304" y="3792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83018" name="Text Box 1098"/>
              <p:cNvSpPr txBox="1">
                <a:spLocks noChangeArrowheads="1"/>
              </p:cNvSpPr>
              <p:nvPr/>
            </p:nvSpPr>
            <p:spPr bwMode="auto">
              <a:xfrm>
                <a:off x="1599" y="310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3019" name="Text Box 1099"/>
              <p:cNvSpPr txBox="1">
                <a:spLocks noChangeArrowheads="1"/>
              </p:cNvSpPr>
              <p:nvPr/>
            </p:nvSpPr>
            <p:spPr bwMode="auto">
              <a:xfrm>
                <a:off x="1600" y="3720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3020" name="Text Box 1100"/>
              <p:cNvSpPr txBox="1">
                <a:spLocks noChangeArrowheads="1"/>
              </p:cNvSpPr>
              <p:nvPr/>
            </p:nvSpPr>
            <p:spPr bwMode="auto">
              <a:xfrm>
                <a:off x="1104" y="3720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3021" name="Line 1101"/>
              <p:cNvSpPr>
                <a:spLocks noChangeShapeType="1"/>
              </p:cNvSpPr>
              <p:nvPr/>
            </p:nvSpPr>
            <p:spPr bwMode="auto">
              <a:xfrm flipV="1">
                <a:off x="1480" y="3120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022" name="Text Box 1102"/>
              <p:cNvSpPr txBox="1">
                <a:spLocks noChangeArrowheads="1"/>
              </p:cNvSpPr>
              <p:nvPr/>
            </p:nvSpPr>
            <p:spPr bwMode="auto">
              <a:xfrm>
                <a:off x="1375" y="2848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grpSp>
            <p:nvGrpSpPr>
              <p:cNvPr id="14" name="Group 1103"/>
              <p:cNvGrpSpPr>
                <a:grpSpLocks/>
              </p:cNvGrpSpPr>
              <p:nvPr/>
            </p:nvGrpSpPr>
            <p:grpSpPr bwMode="auto">
              <a:xfrm rot="-10800000">
                <a:off x="1408" y="4080"/>
                <a:ext cx="144" cy="48"/>
                <a:chOff x="3824" y="3888"/>
                <a:chExt cx="144" cy="48"/>
              </a:xfrm>
            </p:grpSpPr>
            <p:sp>
              <p:nvSpPr>
                <p:cNvPr id="83024" name="Oval 1104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3025" name="Oval 1105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3028" name="Line 1108"/>
              <p:cNvSpPr>
                <a:spLocks noChangeShapeType="1"/>
              </p:cNvSpPr>
              <p:nvPr/>
            </p:nvSpPr>
            <p:spPr bwMode="auto">
              <a:xfrm flipV="1">
                <a:off x="1480" y="3696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96" grpId="0" autoUpdateAnimBg="0"/>
      <p:bldP spid="82997" grpId="0" autoUpdateAnimBg="0"/>
      <p:bldP spid="82998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355600" y="809625"/>
            <a:ext cx="8442325" cy="1020763"/>
            <a:chOff x="136" y="1517"/>
            <a:chExt cx="5318" cy="643"/>
          </a:xfrm>
        </p:grpSpPr>
        <p:grpSp>
          <p:nvGrpSpPr>
            <p:cNvPr id="3" name="Group 1027"/>
            <p:cNvGrpSpPr>
              <a:grpSpLocks/>
            </p:cNvGrpSpPr>
            <p:nvPr/>
          </p:nvGrpSpPr>
          <p:grpSpPr bwMode="auto">
            <a:xfrm>
              <a:off x="136" y="1901"/>
              <a:ext cx="517" cy="259"/>
              <a:chOff x="136" y="1901"/>
              <a:chExt cx="517" cy="259"/>
            </a:xfrm>
          </p:grpSpPr>
          <p:sp>
            <p:nvSpPr>
              <p:cNvPr id="83972" name="Text Box 1028"/>
              <p:cNvSpPr txBox="1">
                <a:spLocks noChangeArrowheads="1"/>
              </p:cNvSpPr>
              <p:nvPr/>
            </p:nvSpPr>
            <p:spPr bwMode="auto">
              <a:xfrm>
                <a:off x="136" y="1901"/>
                <a:ext cx="51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Class</a:t>
                </a:r>
              </a:p>
            </p:txBody>
          </p:sp>
          <p:sp>
            <p:nvSpPr>
              <p:cNvPr id="83973" name="Line 1029"/>
              <p:cNvSpPr>
                <a:spLocks noChangeShapeType="1"/>
              </p:cNvSpPr>
              <p:nvPr/>
            </p:nvSpPr>
            <p:spPr bwMode="auto">
              <a:xfrm>
                <a:off x="154" y="2160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030"/>
            <p:cNvGrpSpPr>
              <a:grpSpLocks/>
            </p:cNvGrpSpPr>
            <p:nvPr/>
          </p:nvGrpSpPr>
          <p:grpSpPr bwMode="auto">
            <a:xfrm>
              <a:off x="719" y="1517"/>
              <a:ext cx="1200" cy="643"/>
              <a:chOff x="816" y="1517"/>
              <a:chExt cx="1200" cy="643"/>
            </a:xfrm>
          </p:grpSpPr>
          <p:sp>
            <p:nvSpPr>
              <p:cNvPr id="83975" name="Text Box 1031"/>
              <p:cNvSpPr txBox="1">
                <a:spLocks noChangeArrowheads="1"/>
              </p:cNvSpPr>
              <p:nvPr/>
            </p:nvSpPr>
            <p:spPr bwMode="auto">
              <a:xfrm>
                <a:off x="816" y="1517"/>
                <a:ext cx="1200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of atoms</a:t>
                </a:r>
              </a:p>
              <a:p>
                <a:pPr algn="ctr"/>
                <a:r>
                  <a:rPr lang="en-US" sz="2000"/>
                  <a:t>bonded to</a:t>
                </a:r>
                <a:r>
                  <a:rPr lang="en-US" sz="2000" u="sng"/>
                  <a:t> </a:t>
                </a:r>
                <a:r>
                  <a:rPr lang="en-US" sz="2000"/>
                  <a:t>central atom </a:t>
                </a:r>
              </a:p>
            </p:txBody>
          </p:sp>
          <p:sp>
            <p:nvSpPr>
              <p:cNvPr id="83976" name="Line 1032"/>
              <p:cNvSpPr>
                <a:spLocks noChangeShapeType="1"/>
              </p:cNvSpPr>
              <p:nvPr/>
            </p:nvSpPr>
            <p:spPr bwMode="auto">
              <a:xfrm>
                <a:off x="984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1033"/>
            <p:cNvGrpSpPr>
              <a:grpSpLocks/>
            </p:cNvGrpSpPr>
            <p:nvPr/>
          </p:nvGrpSpPr>
          <p:grpSpPr bwMode="auto">
            <a:xfrm>
              <a:off x="1986" y="1517"/>
              <a:ext cx="1056" cy="643"/>
              <a:chOff x="2016" y="1517"/>
              <a:chExt cx="1056" cy="643"/>
            </a:xfrm>
          </p:grpSpPr>
          <p:sp>
            <p:nvSpPr>
              <p:cNvPr id="83978" name="Text Box 1034"/>
              <p:cNvSpPr txBox="1">
                <a:spLocks noChangeArrowheads="1"/>
              </p:cNvSpPr>
              <p:nvPr/>
            </p:nvSpPr>
            <p:spPr bwMode="auto">
              <a:xfrm>
                <a:off x="2016" y="1517"/>
                <a:ext cx="1056" cy="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# lone</a:t>
                </a:r>
              </a:p>
              <a:p>
                <a:pPr algn="ctr"/>
                <a:r>
                  <a:rPr lang="en-US" sz="2000"/>
                  <a:t>pairs on central atom</a:t>
                </a:r>
              </a:p>
            </p:txBody>
          </p:sp>
          <p:sp>
            <p:nvSpPr>
              <p:cNvPr id="83979" name="Line 1035"/>
              <p:cNvSpPr>
                <a:spLocks noChangeShapeType="1"/>
              </p:cNvSpPr>
              <p:nvPr/>
            </p:nvSpPr>
            <p:spPr bwMode="auto">
              <a:xfrm>
                <a:off x="2112" y="216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1036"/>
            <p:cNvGrpSpPr>
              <a:grpSpLocks/>
            </p:cNvGrpSpPr>
            <p:nvPr/>
          </p:nvGrpSpPr>
          <p:grpSpPr bwMode="auto">
            <a:xfrm>
              <a:off x="3109" y="1709"/>
              <a:ext cx="1461" cy="451"/>
              <a:chOff x="3003" y="1709"/>
              <a:chExt cx="1461" cy="451"/>
            </a:xfrm>
          </p:grpSpPr>
          <p:sp>
            <p:nvSpPr>
              <p:cNvPr id="83981" name="Text Box 1037"/>
              <p:cNvSpPr txBox="1">
                <a:spLocks noChangeArrowheads="1"/>
              </p:cNvSpPr>
              <p:nvPr/>
            </p:nvSpPr>
            <p:spPr bwMode="auto">
              <a:xfrm>
                <a:off x="3003" y="1709"/>
                <a:ext cx="146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2000"/>
                  <a:t>Arrangement of</a:t>
                </a:r>
                <a:r>
                  <a:rPr lang="en-US" sz="2000" u="sng"/>
                  <a:t> </a:t>
                </a:r>
                <a:r>
                  <a:rPr lang="en-US" sz="2000"/>
                  <a:t>electron pairs</a:t>
                </a:r>
              </a:p>
            </p:txBody>
          </p:sp>
          <p:sp>
            <p:nvSpPr>
              <p:cNvPr id="83982" name="Line 1038"/>
              <p:cNvSpPr>
                <a:spLocks noChangeShapeType="1"/>
              </p:cNvSpPr>
              <p:nvPr/>
            </p:nvSpPr>
            <p:spPr bwMode="auto">
              <a:xfrm>
                <a:off x="3277" y="2160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1039"/>
            <p:cNvGrpSpPr>
              <a:grpSpLocks/>
            </p:cNvGrpSpPr>
            <p:nvPr/>
          </p:nvGrpSpPr>
          <p:grpSpPr bwMode="auto">
            <a:xfrm>
              <a:off x="4637" y="1709"/>
              <a:ext cx="817" cy="451"/>
              <a:chOff x="4637" y="1709"/>
              <a:chExt cx="817" cy="451"/>
            </a:xfrm>
          </p:grpSpPr>
          <p:sp>
            <p:nvSpPr>
              <p:cNvPr id="83984" name="Text Box 1040"/>
              <p:cNvSpPr txBox="1">
                <a:spLocks noChangeArrowheads="1"/>
              </p:cNvSpPr>
              <p:nvPr/>
            </p:nvSpPr>
            <p:spPr bwMode="auto">
              <a:xfrm>
                <a:off x="4637" y="1709"/>
                <a:ext cx="817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/>
                  <a:t>Molecular</a:t>
                </a:r>
              </a:p>
              <a:p>
                <a:pPr algn="ctr"/>
                <a:r>
                  <a:rPr lang="en-US" sz="2000"/>
                  <a:t>Geometry</a:t>
                </a:r>
              </a:p>
            </p:txBody>
          </p:sp>
          <p:sp>
            <p:nvSpPr>
              <p:cNvPr id="83985" name="Line 1041"/>
              <p:cNvSpPr>
                <a:spLocks noChangeShapeType="1"/>
              </p:cNvSpPr>
              <p:nvPr/>
            </p:nvSpPr>
            <p:spPr bwMode="auto">
              <a:xfrm>
                <a:off x="4686" y="2160"/>
                <a:ext cx="72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3986" name="Text Box 1042"/>
          <p:cNvSpPr txBox="1">
            <a:spLocks noChangeArrowheads="1"/>
          </p:cNvSpPr>
          <p:nvPr/>
        </p:nvSpPr>
        <p:spPr bwMode="auto">
          <a:xfrm>
            <a:off x="3881438" y="65088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/>
              <a:t>VSEPR</a:t>
            </a:r>
          </a:p>
        </p:txBody>
      </p:sp>
      <p:sp>
        <p:nvSpPr>
          <p:cNvPr id="83987" name="Text Box 104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  <p:grpSp>
        <p:nvGrpSpPr>
          <p:cNvPr id="8" name="Group 1044"/>
          <p:cNvGrpSpPr>
            <a:grpSpLocks/>
          </p:cNvGrpSpPr>
          <p:nvPr/>
        </p:nvGrpSpPr>
        <p:grpSpPr bwMode="auto">
          <a:xfrm>
            <a:off x="406400" y="1981200"/>
            <a:ext cx="8585200" cy="458788"/>
            <a:chOff x="256" y="1248"/>
            <a:chExt cx="5408" cy="289"/>
          </a:xfrm>
        </p:grpSpPr>
        <p:sp>
          <p:nvSpPr>
            <p:cNvPr id="83989" name="Text Box 1045"/>
            <p:cNvSpPr txBox="1">
              <a:spLocks noChangeArrowheads="1"/>
            </p:cNvSpPr>
            <p:nvPr/>
          </p:nvSpPr>
          <p:spPr bwMode="auto">
            <a:xfrm>
              <a:off x="256" y="1249"/>
              <a:ext cx="4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6</a:t>
              </a:r>
              <a:endParaRPr lang="en-US"/>
            </a:p>
          </p:txBody>
        </p:sp>
        <p:sp>
          <p:nvSpPr>
            <p:cNvPr id="83990" name="Text Box 1046"/>
            <p:cNvSpPr txBox="1">
              <a:spLocks noChangeArrowheads="1"/>
            </p:cNvSpPr>
            <p:nvPr/>
          </p:nvSpPr>
          <p:spPr bwMode="auto">
            <a:xfrm>
              <a:off x="1296" y="124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6</a:t>
              </a:r>
            </a:p>
          </p:txBody>
        </p:sp>
        <p:sp>
          <p:nvSpPr>
            <p:cNvPr id="83991" name="Text Box 1047"/>
            <p:cNvSpPr txBox="1">
              <a:spLocks noChangeArrowheads="1"/>
            </p:cNvSpPr>
            <p:nvPr/>
          </p:nvSpPr>
          <p:spPr bwMode="auto">
            <a:xfrm>
              <a:off x="2488" y="1249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0</a:t>
              </a:r>
            </a:p>
          </p:txBody>
        </p:sp>
        <p:sp>
          <p:nvSpPr>
            <p:cNvPr id="83992" name="Text Box 1048"/>
            <p:cNvSpPr txBox="1">
              <a:spLocks noChangeArrowheads="1"/>
            </p:cNvSpPr>
            <p:nvPr/>
          </p:nvSpPr>
          <p:spPr bwMode="auto">
            <a:xfrm>
              <a:off x="4560" y="1248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sp>
          <p:nvSpPr>
            <p:cNvPr id="83993" name="Text Box 1049"/>
            <p:cNvSpPr txBox="1">
              <a:spLocks noChangeArrowheads="1"/>
            </p:cNvSpPr>
            <p:nvPr/>
          </p:nvSpPr>
          <p:spPr bwMode="auto">
            <a:xfrm>
              <a:off x="3312" y="1248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</p:grpSp>
      <p:grpSp>
        <p:nvGrpSpPr>
          <p:cNvPr id="9" name="Group 1095"/>
          <p:cNvGrpSpPr>
            <a:grpSpLocks/>
          </p:cNvGrpSpPr>
          <p:nvPr/>
        </p:nvGrpSpPr>
        <p:grpSpPr bwMode="auto">
          <a:xfrm>
            <a:off x="406400" y="2513013"/>
            <a:ext cx="8585200" cy="822325"/>
            <a:chOff x="256" y="1583"/>
            <a:chExt cx="5408" cy="518"/>
          </a:xfrm>
        </p:grpSpPr>
        <p:sp>
          <p:nvSpPr>
            <p:cNvPr id="83994" name="Text Box 1050"/>
            <p:cNvSpPr txBox="1">
              <a:spLocks noChangeArrowheads="1"/>
            </p:cNvSpPr>
            <p:nvPr/>
          </p:nvSpPr>
          <p:spPr bwMode="auto">
            <a:xfrm>
              <a:off x="256" y="1680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AB</a:t>
              </a:r>
              <a:r>
                <a:rPr lang="en-US" baseline="-25000"/>
                <a:t>5</a:t>
              </a:r>
              <a:r>
                <a:rPr lang="en-US"/>
                <a:t>E</a:t>
              </a:r>
            </a:p>
          </p:txBody>
        </p:sp>
        <p:sp>
          <p:nvSpPr>
            <p:cNvPr id="83995" name="Text Box 1051"/>
            <p:cNvSpPr txBox="1">
              <a:spLocks noChangeArrowheads="1"/>
            </p:cNvSpPr>
            <p:nvPr/>
          </p:nvSpPr>
          <p:spPr bwMode="auto">
            <a:xfrm>
              <a:off x="1296" y="168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5</a:t>
              </a:r>
            </a:p>
          </p:txBody>
        </p:sp>
        <p:sp>
          <p:nvSpPr>
            <p:cNvPr id="83996" name="Text Box 1052"/>
            <p:cNvSpPr txBox="1">
              <a:spLocks noChangeArrowheads="1"/>
            </p:cNvSpPr>
            <p:nvPr/>
          </p:nvSpPr>
          <p:spPr bwMode="auto">
            <a:xfrm>
              <a:off x="2488" y="168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83999" name="Text Box 1055"/>
            <p:cNvSpPr txBox="1">
              <a:spLocks noChangeArrowheads="1"/>
            </p:cNvSpPr>
            <p:nvPr/>
          </p:nvSpPr>
          <p:spPr bwMode="auto">
            <a:xfrm>
              <a:off x="3312" y="1679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  <p:sp>
          <p:nvSpPr>
            <p:cNvPr id="84005" name="Text Box 1061"/>
            <p:cNvSpPr txBox="1">
              <a:spLocks noChangeArrowheads="1"/>
            </p:cNvSpPr>
            <p:nvPr/>
          </p:nvSpPr>
          <p:spPr bwMode="auto">
            <a:xfrm>
              <a:off x="4560" y="1583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square pyramidal</a:t>
              </a:r>
            </a:p>
          </p:txBody>
        </p:sp>
      </p:grpSp>
      <p:sp>
        <p:nvSpPr>
          <p:cNvPr id="84028" name="Text Box 1084"/>
          <p:cNvSpPr txBox="1">
            <a:spLocks noChangeArrowheads="1"/>
          </p:cNvSpPr>
          <p:nvPr/>
        </p:nvSpPr>
        <p:spPr bwMode="auto">
          <a:xfrm>
            <a:off x="406400" y="3446463"/>
            <a:ext cx="101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r>
              <a:rPr lang="en-US"/>
              <a:t>E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84029" name="Text Box 1085"/>
          <p:cNvSpPr txBox="1">
            <a:spLocks noChangeArrowheads="1"/>
          </p:cNvSpPr>
          <p:nvPr/>
        </p:nvSpPr>
        <p:spPr bwMode="auto">
          <a:xfrm>
            <a:off x="2057400" y="34464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84030" name="Text Box 1086"/>
          <p:cNvSpPr txBox="1">
            <a:spLocks noChangeArrowheads="1"/>
          </p:cNvSpPr>
          <p:nvPr/>
        </p:nvSpPr>
        <p:spPr bwMode="auto">
          <a:xfrm>
            <a:off x="3949700" y="34464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grpSp>
        <p:nvGrpSpPr>
          <p:cNvPr id="10" name="Group 1093"/>
          <p:cNvGrpSpPr>
            <a:grpSpLocks/>
          </p:cNvGrpSpPr>
          <p:nvPr/>
        </p:nvGrpSpPr>
        <p:grpSpPr bwMode="auto">
          <a:xfrm>
            <a:off x="5257800" y="3444875"/>
            <a:ext cx="1752600" cy="2057400"/>
            <a:chOff x="3312" y="2170"/>
            <a:chExt cx="1104" cy="1296"/>
          </a:xfrm>
        </p:grpSpPr>
        <p:grpSp>
          <p:nvGrpSpPr>
            <p:cNvPr id="11" name="Group 1083"/>
            <p:cNvGrpSpPr>
              <a:grpSpLocks/>
            </p:cNvGrpSpPr>
            <p:nvPr/>
          </p:nvGrpSpPr>
          <p:grpSpPr bwMode="auto">
            <a:xfrm>
              <a:off x="3392" y="2496"/>
              <a:ext cx="942" cy="970"/>
              <a:chOff x="3392" y="2496"/>
              <a:chExt cx="942" cy="970"/>
            </a:xfrm>
          </p:grpSpPr>
          <p:pic>
            <p:nvPicPr>
              <p:cNvPr id="84043" name="Picture 1054" descr="npo00022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392" y="2496"/>
                <a:ext cx="942" cy="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2" name="Group 1056"/>
              <p:cNvGrpSpPr>
                <a:grpSpLocks/>
              </p:cNvGrpSpPr>
              <p:nvPr/>
            </p:nvGrpSpPr>
            <p:grpSpPr bwMode="auto">
              <a:xfrm rot="-10800000">
                <a:off x="3792" y="3370"/>
                <a:ext cx="144" cy="48"/>
                <a:chOff x="3824" y="3888"/>
                <a:chExt cx="144" cy="48"/>
              </a:xfrm>
            </p:grpSpPr>
            <p:sp>
              <p:nvSpPr>
                <p:cNvPr id="84001" name="Oval 1057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002" name="Oval 1058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4003" name="Rectangle 1059"/>
              <p:cNvSpPr>
                <a:spLocks noChangeArrowheads="1"/>
              </p:cNvSpPr>
              <p:nvPr/>
            </p:nvSpPr>
            <p:spPr bwMode="auto">
              <a:xfrm>
                <a:off x="3840" y="3370"/>
                <a:ext cx="48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3" name="Group 1079"/>
              <p:cNvGrpSpPr>
                <a:grpSpLocks/>
              </p:cNvGrpSpPr>
              <p:nvPr/>
            </p:nvGrpSpPr>
            <p:grpSpPr bwMode="auto">
              <a:xfrm rot="-10800000">
                <a:off x="3792" y="2498"/>
                <a:ext cx="144" cy="48"/>
                <a:chOff x="3824" y="3888"/>
                <a:chExt cx="144" cy="48"/>
              </a:xfrm>
            </p:grpSpPr>
            <p:sp>
              <p:nvSpPr>
                <p:cNvPr id="84024" name="Oval 1080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025" name="Oval 1081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4026" name="Rectangle 1082"/>
              <p:cNvSpPr>
                <a:spLocks noChangeArrowheads="1"/>
              </p:cNvSpPr>
              <p:nvPr/>
            </p:nvSpPr>
            <p:spPr bwMode="auto">
              <a:xfrm>
                <a:off x="3840" y="2498"/>
                <a:ext cx="48" cy="9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4031" name="Text Box 1087"/>
            <p:cNvSpPr txBox="1">
              <a:spLocks noChangeArrowheads="1"/>
            </p:cNvSpPr>
            <p:nvPr/>
          </p:nvSpPr>
          <p:spPr bwMode="auto">
            <a:xfrm>
              <a:off x="3312" y="2170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/>
                <a:t>octahedral</a:t>
              </a:r>
            </a:p>
          </p:txBody>
        </p:sp>
      </p:grpSp>
      <p:grpSp>
        <p:nvGrpSpPr>
          <p:cNvPr id="14" name="Group 1097"/>
          <p:cNvGrpSpPr>
            <a:grpSpLocks/>
          </p:cNvGrpSpPr>
          <p:nvPr/>
        </p:nvGrpSpPr>
        <p:grpSpPr bwMode="auto">
          <a:xfrm>
            <a:off x="7239000" y="3292475"/>
            <a:ext cx="1752600" cy="2562225"/>
            <a:chOff x="4560" y="2074"/>
            <a:chExt cx="1104" cy="1614"/>
          </a:xfrm>
        </p:grpSpPr>
        <p:sp>
          <p:nvSpPr>
            <p:cNvPr id="84032" name="Text Box 1088"/>
            <p:cNvSpPr txBox="1">
              <a:spLocks noChangeArrowheads="1"/>
            </p:cNvSpPr>
            <p:nvPr/>
          </p:nvSpPr>
          <p:spPr bwMode="auto">
            <a:xfrm>
              <a:off x="4560" y="2074"/>
              <a:ext cx="11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FF0000"/>
                  </a:solidFill>
                </a:rPr>
                <a:t>square planar</a:t>
              </a:r>
            </a:p>
          </p:txBody>
        </p:sp>
        <p:grpSp>
          <p:nvGrpSpPr>
            <p:cNvPr id="15" name="Group 1096"/>
            <p:cNvGrpSpPr>
              <a:grpSpLocks/>
            </p:cNvGrpSpPr>
            <p:nvPr/>
          </p:nvGrpSpPr>
          <p:grpSpPr bwMode="auto">
            <a:xfrm>
              <a:off x="4704" y="2592"/>
              <a:ext cx="729" cy="1096"/>
              <a:chOff x="4704" y="2592"/>
              <a:chExt cx="729" cy="1096"/>
            </a:xfrm>
          </p:grpSpPr>
          <p:sp>
            <p:nvSpPr>
              <p:cNvPr id="84007" name="Text Box 1063"/>
              <p:cNvSpPr txBox="1">
                <a:spLocks noChangeArrowheads="1"/>
              </p:cNvSpPr>
              <p:nvPr/>
            </p:nvSpPr>
            <p:spPr bwMode="auto">
              <a:xfrm>
                <a:off x="4934" y="2993"/>
                <a:ext cx="35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Xe</a:t>
                </a:r>
              </a:p>
            </p:txBody>
          </p:sp>
          <p:sp>
            <p:nvSpPr>
              <p:cNvPr id="84008" name="Text Box 1064"/>
              <p:cNvSpPr txBox="1">
                <a:spLocks noChangeArrowheads="1"/>
              </p:cNvSpPr>
              <p:nvPr/>
            </p:nvSpPr>
            <p:spPr bwMode="auto">
              <a:xfrm>
                <a:off x="4752" y="266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4009" name="Line 1065"/>
              <p:cNvSpPr>
                <a:spLocks noChangeShapeType="1"/>
              </p:cNvSpPr>
              <p:nvPr/>
            </p:nvSpPr>
            <p:spPr bwMode="auto">
              <a:xfrm>
                <a:off x="4896" y="2872"/>
                <a:ext cx="96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010" name="Line 1066"/>
              <p:cNvSpPr>
                <a:spLocks noChangeShapeType="1"/>
              </p:cNvSpPr>
              <p:nvPr/>
            </p:nvSpPr>
            <p:spPr bwMode="auto">
              <a:xfrm>
                <a:off x="5144" y="3256"/>
                <a:ext cx="96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" name="Group 1067"/>
              <p:cNvGrpSpPr>
                <a:grpSpLocks/>
              </p:cNvGrpSpPr>
              <p:nvPr/>
            </p:nvGrpSpPr>
            <p:grpSpPr bwMode="auto">
              <a:xfrm flipH="1">
                <a:off x="4896" y="2872"/>
                <a:ext cx="344" cy="528"/>
                <a:chOff x="2056" y="3408"/>
                <a:chExt cx="344" cy="528"/>
              </a:xfrm>
            </p:grpSpPr>
            <p:sp>
              <p:nvSpPr>
                <p:cNvPr id="84012" name="Line 1068"/>
                <p:cNvSpPr>
                  <a:spLocks noChangeShapeType="1"/>
                </p:cNvSpPr>
                <p:nvPr/>
              </p:nvSpPr>
              <p:spPr bwMode="auto">
                <a:xfrm>
                  <a:off x="2056" y="3408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013" name="Line 1069"/>
                <p:cNvSpPr>
                  <a:spLocks noChangeShapeType="1"/>
                </p:cNvSpPr>
                <p:nvPr/>
              </p:nvSpPr>
              <p:spPr bwMode="auto">
                <a:xfrm>
                  <a:off x="2304" y="3792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84014" name="Text Box 1070"/>
              <p:cNvSpPr txBox="1">
                <a:spLocks noChangeArrowheads="1"/>
              </p:cNvSpPr>
              <p:nvPr/>
            </p:nvSpPr>
            <p:spPr bwMode="auto">
              <a:xfrm>
                <a:off x="5199" y="2664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4015" name="Text Box 1071"/>
              <p:cNvSpPr txBox="1">
                <a:spLocks noChangeArrowheads="1"/>
              </p:cNvSpPr>
              <p:nvPr/>
            </p:nvSpPr>
            <p:spPr bwMode="auto">
              <a:xfrm>
                <a:off x="5200" y="3280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4016" name="Text Box 1072"/>
              <p:cNvSpPr txBox="1">
                <a:spLocks noChangeArrowheads="1"/>
              </p:cNvSpPr>
              <p:nvPr/>
            </p:nvSpPr>
            <p:spPr bwMode="auto">
              <a:xfrm>
                <a:off x="4704" y="3280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  <p:sp>
            <p:nvSpPr>
              <p:cNvPr id="84017" name="Line 1073"/>
              <p:cNvSpPr>
                <a:spLocks noChangeShapeType="1"/>
              </p:cNvSpPr>
              <p:nvPr/>
            </p:nvSpPr>
            <p:spPr bwMode="auto">
              <a:xfrm flipV="1">
                <a:off x="5080" y="2680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7" name="Group 1075"/>
              <p:cNvGrpSpPr>
                <a:grpSpLocks/>
              </p:cNvGrpSpPr>
              <p:nvPr/>
            </p:nvGrpSpPr>
            <p:grpSpPr bwMode="auto">
              <a:xfrm rot="-10800000">
                <a:off x="5008" y="3640"/>
                <a:ext cx="144" cy="48"/>
                <a:chOff x="3824" y="3888"/>
                <a:chExt cx="144" cy="48"/>
              </a:xfrm>
            </p:grpSpPr>
            <p:sp>
              <p:nvSpPr>
                <p:cNvPr id="84020" name="Oval 1076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021" name="Oval 1077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84022" name="Line 1078"/>
              <p:cNvSpPr>
                <a:spLocks noChangeShapeType="1"/>
              </p:cNvSpPr>
              <p:nvPr/>
            </p:nvSpPr>
            <p:spPr bwMode="auto">
              <a:xfrm flipV="1">
                <a:off x="5080" y="3256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8" name="Group 1089"/>
              <p:cNvGrpSpPr>
                <a:grpSpLocks/>
              </p:cNvGrpSpPr>
              <p:nvPr/>
            </p:nvGrpSpPr>
            <p:grpSpPr bwMode="auto">
              <a:xfrm rot="-10800000">
                <a:off x="5008" y="2592"/>
                <a:ext cx="144" cy="48"/>
                <a:chOff x="3824" y="3888"/>
                <a:chExt cx="144" cy="48"/>
              </a:xfrm>
            </p:grpSpPr>
            <p:sp>
              <p:nvSpPr>
                <p:cNvPr id="84034" name="Oval 1090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035" name="Oval 1091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28" grpId="0" autoUpdateAnimBg="0"/>
      <p:bldP spid="84029" grpId="0" autoUpdateAnimBg="0"/>
      <p:bldP spid="84030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2050" descr="npo000227"/>
          <p:cNvPicPr>
            <a:picLocks noChangeAspect="1" noChangeArrowheads="1"/>
          </p:cNvPicPr>
          <p:nvPr/>
        </p:nvPicPr>
        <p:blipFill>
          <a:blip r:embed="rId2"/>
          <a:srcRect t="2531" b="3899"/>
          <a:stretch>
            <a:fillRect/>
          </a:stretch>
        </p:blipFill>
        <p:spPr bwMode="auto">
          <a:xfrm>
            <a:off x="1689100" y="0"/>
            <a:ext cx="57658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283" name="Text Box 1027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52400"/>
            <a:ext cx="8001000" cy="6858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Arial" charset="0"/>
              </a:rPr>
              <a:t>Predicting Molecular Geometry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647700" y="1066800"/>
            <a:ext cx="7848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/>
              <a:t>Draw Lewis structure for molecule.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/>
              <a:t>Count number of lone pairs on the central atom and number of atoms bonded to the central atom.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/>
              <a:t>Use VSEPR to predict the geometry of the molecule.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3276600"/>
            <a:ext cx="8147050" cy="1636713"/>
            <a:chOff x="192" y="2064"/>
            <a:chExt cx="5132" cy="1031"/>
          </a:xfrm>
        </p:grpSpPr>
        <p:sp>
          <p:nvSpPr>
            <p:cNvPr id="62474" name="Text Box 10"/>
            <p:cNvSpPr txBox="1">
              <a:spLocks noChangeArrowheads="1"/>
            </p:cNvSpPr>
            <p:nvPr/>
          </p:nvSpPr>
          <p:spPr bwMode="auto">
            <a:xfrm>
              <a:off x="754" y="2064"/>
              <a:ext cx="45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</a:rPr>
                <a:t>What are the molecular geometries of SO</a:t>
              </a:r>
              <a:r>
                <a:rPr lang="en-US" baseline="-25000">
                  <a:solidFill>
                    <a:schemeClr val="accent2"/>
                  </a:solidFill>
                </a:rPr>
                <a:t>2</a:t>
              </a:r>
              <a:r>
                <a:rPr lang="en-US">
                  <a:solidFill>
                    <a:schemeClr val="accent2"/>
                  </a:solidFill>
                </a:rPr>
                <a:t> and SF</a:t>
              </a:r>
              <a:r>
                <a:rPr lang="en-US" baseline="-25000">
                  <a:solidFill>
                    <a:schemeClr val="accent2"/>
                  </a:solidFill>
                </a:rPr>
                <a:t>4</a:t>
              </a:r>
              <a:r>
                <a:rPr lang="en-US">
                  <a:solidFill>
                    <a:schemeClr val="accent2"/>
                  </a:solidFill>
                </a:rPr>
                <a:t>?</a:t>
              </a:r>
            </a:p>
          </p:txBody>
        </p:sp>
        <p:graphicFrame>
          <p:nvGraphicFramePr>
            <p:cNvPr id="62475" name="Object 11"/>
            <p:cNvGraphicFramePr>
              <a:graphicFrameLocks noChangeAspect="1"/>
            </p:cNvGraphicFramePr>
            <p:nvPr/>
          </p:nvGraphicFramePr>
          <p:xfrm>
            <a:off x="192" y="2064"/>
            <a:ext cx="539" cy="1031"/>
          </p:xfrm>
          <a:graphic>
            <a:graphicData uri="http://schemas.openxmlformats.org/presentationml/2006/ole">
              <p:oleObj spid="_x0000_s96258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1828800" y="4114800"/>
            <a:ext cx="1854200" cy="468313"/>
            <a:chOff x="720" y="3600"/>
            <a:chExt cx="1168" cy="295"/>
          </a:xfrm>
        </p:grpSpPr>
        <p:sp>
          <p:nvSpPr>
            <p:cNvPr id="62484" name="Text Box 20"/>
            <p:cNvSpPr txBox="1">
              <a:spLocks noChangeArrowheads="1"/>
            </p:cNvSpPr>
            <p:nvPr/>
          </p:nvSpPr>
          <p:spPr bwMode="auto">
            <a:xfrm>
              <a:off x="1174" y="3607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62485" name="Text Box 21"/>
            <p:cNvSpPr txBox="1">
              <a:spLocks noChangeArrowheads="1"/>
            </p:cNvSpPr>
            <p:nvPr/>
          </p:nvSpPr>
          <p:spPr bwMode="auto">
            <a:xfrm>
              <a:off x="720" y="3607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O</a:t>
              </a:r>
            </a:p>
          </p:txBody>
        </p: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960" y="3729"/>
              <a:ext cx="240" cy="44"/>
              <a:chOff x="960" y="3712"/>
              <a:chExt cx="240" cy="44"/>
            </a:xfrm>
          </p:grpSpPr>
          <p:sp>
            <p:nvSpPr>
              <p:cNvPr id="62486" name="Line 22"/>
              <p:cNvSpPr>
                <a:spLocks noChangeShapeType="1"/>
              </p:cNvSpPr>
              <p:nvPr/>
            </p:nvSpPr>
            <p:spPr bwMode="auto">
              <a:xfrm>
                <a:off x="960" y="375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87" name="Line 23"/>
              <p:cNvSpPr>
                <a:spLocks noChangeShapeType="1"/>
              </p:cNvSpPr>
              <p:nvPr/>
            </p:nvSpPr>
            <p:spPr bwMode="auto">
              <a:xfrm>
                <a:off x="960" y="371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2488" name="Line 24"/>
            <p:cNvSpPr>
              <a:spLocks noChangeShapeType="1"/>
            </p:cNvSpPr>
            <p:nvPr/>
          </p:nvSpPr>
          <p:spPr bwMode="auto">
            <a:xfrm>
              <a:off x="1393" y="375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2490" name="Text Box 26"/>
            <p:cNvSpPr txBox="1">
              <a:spLocks noChangeArrowheads="1"/>
            </p:cNvSpPr>
            <p:nvPr/>
          </p:nvSpPr>
          <p:spPr bwMode="auto">
            <a:xfrm>
              <a:off x="1607" y="3606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O</a:t>
              </a:r>
            </a:p>
          </p:txBody>
        </p:sp>
        <p:grpSp>
          <p:nvGrpSpPr>
            <p:cNvPr id="5" name="Group 27"/>
            <p:cNvGrpSpPr>
              <a:grpSpLocks/>
            </p:cNvGrpSpPr>
            <p:nvPr/>
          </p:nvGrpSpPr>
          <p:grpSpPr bwMode="auto">
            <a:xfrm rot="-10800000">
              <a:off x="784" y="3600"/>
              <a:ext cx="144" cy="48"/>
              <a:chOff x="3824" y="3888"/>
              <a:chExt cx="144" cy="48"/>
            </a:xfrm>
          </p:grpSpPr>
          <p:sp>
            <p:nvSpPr>
              <p:cNvPr id="62492" name="Oval 28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493" name="Oval 29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30"/>
            <p:cNvGrpSpPr>
              <a:grpSpLocks/>
            </p:cNvGrpSpPr>
            <p:nvPr/>
          </p:nvGrpSpPr>
          <p:grpSpPr bwMode="auto">
            <a:xfrm rot="-10800000">
              <a:off x="784" y="3840"/>
              <a:ext cx="144" cy="48"/>
              <a:chOff x="3824" y="3888"/>
              <a:chExt cx="144" cy="48"/>
            </a:xfrm>
          </p:grpSpPr>
          <p:sp>
            <p:nvSpPr>
              <p:cNvPr id="62495" name="Oval 31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496" name="Oval 32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 rot="-10800000">
              <a:off x="1664" y="3600"/>
              <a:ext cx="144" cy="48"/>
              <a:chOff x="3824" y="3888"/>
              <a:chExt cx="144" cy="48"/>
            </a:xfrm>
          </p:grpSpPr>
          <p:sp>
            <p:nvSpPr>
              <p:cNvPr id="62498" name="Oval 34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499" name="Oval 35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" name="Group 36"/>
            <p:cNvGrpSpPr>
              <a:grpSpLocks/>
            </p:cNvGrpSpPr>
            <p:nvPr/>
          </p:nvGrpSpPr>
          <p:grpSpPr bwMode="auto">
            <a:xfrm rot="-10800000">
              <a:off x="1664" y="3840"/>
              <a:ext cx="144" cy="48"/>
              <a:chOff x="3824" y="3888"/>
              <a:chExt cx="144" cy="48"/>
            </a:xfrm>
          </p:grpSpPr>
          <p:sp>
            <p:nvSpPr>
              <p:cNvPr id="62501" name="Oval 37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02" name="Oval 38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39"/>
            <p:cNvGrpSpPr>
              <a:grpSpLocks/>
            </p:cNvGrpSpPr>
            <p:nvPr/>
          </p:nvGrpSpPr>
          <p:grpSpPr bwMode="auto">
            <a:xfrm rot="-10800000">
              <a:off x="1216" y="3600"/>
              <a:ext cx="144" cy="48"/>
              <a:chOff x="3824" y="3888"/>
              <a:chExt cx="144" cy="48"/>
            </a:xfrm>
          </p:grpSpPr>
          <p:sp>
            <p:nvSpPr>
              <p:cNvPr id="62504" name="Oval 40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05" name="Oval 41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" name="Group 42"/>
            <p:cNvGrpSpPr>
              <a:grpSpLocks/>
            </p:cNvGrpSpPr>
            <p:nvPr/>
          </p:nvGrpSpPr>
          <p:grpSpPr bwMode="auto">
            <a:xfrm rot="-16200000">
              <a:off x="1792" y="3728"/>
              <a:ext cx="144" cy="48"/>
              <a:chOff x="3824" y="3888"/>
              <a:chExt cx="144" cy="48"/>
            </a:xfrm>
          </p:grpSpPr>
          <p:sp>
            <p:nvSpPr>
              <p:cNvPr id="62507" name="Oval 43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08" name="Oval 44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62513" name="Text Box 49"/>
          <p:cNvSpPr txBox="1">
            <a:spLocks noChangeArrowheads="1"/>
          </p:cNvSpPr>
          <p:nvPr/>
        </p:nvSpPr>
        <p:spPr bwMode="auto">
          <a:xfrm>
            <a:off x="2301875" y="4724400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2</a:t>
            </a:r>
            <a:r>
              <a:rPr lang="en-US"/>
              <a:t>E</a:t>
            </a:r>
          </a:p>
        </p:txBody>
      </p:sp>
      <p:sp>
        <p:nvSpPr>
          <p:cNvPr id="62514" name="Text Box 50"/>
          <p:cNvSpPr txBox="1">
            <a:spLocks noChangeArrowheads="1"/>
          </p:cNvSpPr>
          <p:nvPr/>
        </p:nvSpPr>
        <p:spPr bwMode="auto">
          <a:xfrm>
            <a:off x="2366963" y="5257800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bent</a:t>
            </a:r>
          </a:p>
        </p:txBody>
      </p: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4876800" y="3962400"/>
            <a:ext cx="1924050" cy="2057400"/>
            <a:chOff x="3816" y="2391"/>
            <a:chExt cx="1212" cy="1296"/>
          </a:xfrm>
        </p:grpSpPr>
        <p:sp>
          <p:nvSpPr>
            <p:cNvPr id="62515" name="Text Box 51"/>
            <p:cNvSpPr txBox="1">
              <a:spLocks noChangeArrowheads="1"/>
            </p:cNvSpPr>
            <p:nvPr/>
          </p:nvSpPr>
          <p:spPr bwMode="auto">
            <a:xfrm>
              <a:off x="4294" y="2905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62516" name="Line 52"/>
            <p:cNvSpPr>
              <a:spLocks noChangeShapeType="1"/>
            </p:cNvSpPr>
            <p:nvPr/>
          </p:nvSpPr>
          <p:spPr bwMode="auto">
            <a:xfrm>
              <a:off x="4560" y="3049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2517" name="Line 53"/>
            <p:cNvSpPr>
              <a:spLocks noChangeShapeType="1"/>
            </p:cNvSpPr>
            <p:nvPr/>
          </p:nvSpPr>
          <p:spPr bwMode="auto">
            <a:xfrm>
              <a:off x="4032" y="3049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2518" name="Line 54"/>
            <p:cNvSpPr>
              <a:spLocks noChangeShapeType="1"/>
            </p:cNvSpPr>
            <p:nvPr/>
          </p:nvSpPr>
          <p:spPr bwMode="auto">
            <a:xfrm rot="-5400000">
              <a:off x="4296" y="328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2519" name="Line 55"/>
            <p:cNvSpPr>
              <a:spLocks noChangeShapeType="1"/>
            </p:cNvSpPr>
            <p:nvPr/>
          </p:nvSpPr>
          <p:spPr bwMode="auto">
            <a:xfrm rot="-5400000">
              <a:off x="4296" y="2792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" name="Group 57"/>
            <p:cNvGrpSpPr>
              <a:grpSpLocks/>
            </p:cNvGrpSpPr>
            <p:nvPr/>
          </p:nvGrpSpPr>
          <p:grpSpPr bwMode="auto">
            <a:xfrm rot="-10800000">
              <a:off x="4370" y="2391"/>
              <a:ext cx="144" cy="48"/>
              <a:chOff x="3824" y="3888"/>
              <a:chExt cx="144" cy="48"/>
            </a:xfrm>
          </p:grpSpPr>
          <p:sp>
            <p:nvSpPr>
              <p:cNvPr id="62522" name="Oval 58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23" name="Oval 59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3" name="Group 60"/>
            <p:cNvGrpSpPr>
              <a:grpSpLocks/>
            </p:cNvGrpSpPr>
            <p:nvPr/>
          </p:nvGrpSpPr>
          <p:grpSpPr bwMode="auto">
            <a:xfrm rot="-19401954">
              <a:off x="4464" y="2880"/>
              <a:ext cx="144" cy="48"/>
              <a:chOff x="3824" y="3888"/>
              <a:chExt cx="144" cy="48"/>
            </a:xfrm>
          </p:grpSpPr>
          <p:sp>
            <p:nvSpPr>
              <p:cNvPr id="62525" name="Oval 61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26" name="Oval 62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4" name="Group 46"/>
            <p:cNvGrpSpPr>
              <a:grpSpLocks/>
            </p:cNvGrpSpPr>
            <p:nvPr/>
          </p:nvGrpSpPr>
          <p:grpSpPr bwMode="auto">
            <a:xfrm rot="-10800000">
              <a:off x="4352" y="3639"/>
              <a:ext cx="144" cy="48"/>
              <a:chOff x="3824" y="3888"/>
              <a:chExt cx="144" cy="48"/>
            </a:xfrm>
          </p:grpSpPr>
          <p:sp>
            <p:nvSpPr>
              <p:cNvPr id="62511" name="Oval 47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12" name="Oval 48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520" name="Text Box 56"/>
            <p:cNvSpPr txBox="1">
              <a:spLocks noChangeArrowheads="1"/>
            </p:cNvSpPr>
            <p:nvPr/>
          </p:nvSpPr>
          <p:spPr bwMode="auto">
            <a:xfrm>
              <a:off x="4318" y="3384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F</a:t>
              </a:r>
            </a:p>
          </p:txBody>
        </p:sp>
        <p:grpSp>
          <p:nvGrpSpPr>
            <p:cNvPr id="15" name="Group 63"/>
            <p:cNvGrpSpPr>
              <a:grpSpLocks/>
            </p:cNvGrpSpPr>
            <p:nvPr/>
          </p:nvGrpSpPr>
          <p:grpSpPr bwMode="auto">
            <a:xfrm rot="-16200000">
              <a:off x="4456" y="3503"/>
              <a:ext cx="144" cy="48"/>
              <a:chOff x="3824" y="3888"/>
              <a:chExt cx="144" cy="48"/>
            </a:xfrm>
          </p:grpSpPr>
          <p:sp>
            <p:nvSpPr>
              <p:cNvPr id="62528" name="Oval 64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29" name="Oval 65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6" name="Group 66"/>
            <p:cNvGrpSpPr>
              <a:grpSpLocks/>
            </p:cNvGrpSpPr>
            <p:nvPr/>
          </p:nvGrpSpPr>
          <p:grpSpPr bwMode="auto">
            <a:xfrm rot="-16200000">
              <a:off x="4248" y="3503"/>
              <a:ext cx="144" cy="48"/>
              <a:chOff x="3824" y="3888"/>
              <a:chExt cx="144" cy="48"/>
            </a:xfrm>
          </p:grpSpPr>
          <p:sp>
            <p:nvSpPr>
              <p:cNvPr id="62531" name="Oval 67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32" name="Oval 68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534" name="Text Box 70"/>
            <p:cNvSpPr txBox="1">
              <a:spLocks noChangeArrowheads="1"/>
            </p:cNvSpPr>
            <p:nvPr/>
          </p:nvSpPr>
          <p:spPr bwMode="auto">
            <a:xfrm>
              <a:off x="4328" y="2408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F</a:t>
              </a:r>
            </a:p>
          </p:txBody>
        </p:sp>
        <p:grpSp>
          <p:nvGrpSpPr>
            <p:cNvPr id="17" name="Group 71"/>
            <p:cNvGrpSpPr>
              <a:grpSpLocks/>
            </p:cNvGrpSpPr>
            <p:nvPr/>
          </p:nvGrpSpPr>
          <p:grpSpPr bwMode="auto">
            <a:xfrm rot="-16200000">
              <a:off x="4466" y="2511"/>
              <a:ext cx="144" cy="48"/>
              <a:chOff x="3824" y="3888"/>
              <a:chExt cx="144" cy="48"/>
            </a:xfrm>
          </p:grpSpPr>
          <p:sp>
            <p:nvSpPr>
              <p:cNvPr id="62536" name="Oval 72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37" name="Oval 73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8" name="Group 74"/>
            <p:cNvGrpSpPr>
              <a:grpSpLocks/>
            </p:cNvGrpSpPr>
            <p:nvPr/>
          </p:nvGrpSpPr>
          <p:grpSpPr bwMode="auto">
            <a:xfrm rot="-16200000">
              <a:off x="4258" y="2511"/>
              <a:ext cx="144" cy="48"/>
              <a:chOff x="3824" y="3888"/>
              <a:chExt cx="144" cy="48"/>
            </a:xfrm>
          </p:grpSpPr>
          <p:sp>
            <p:nvSpPr>
              <p:cNvPr id="62539" name="Oval 75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40" name="Oval 76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" name="Group 98"/>
            <p:cNvGrpSpPr>
              <a:grpSpLocks/>
            </p:cNvGrpSpPr>
            <p:nvPr/>
          </p:nvGrpSpPr>
          <p:grpSpPr bwMode="auto">
            <a:xfrm>
              <a:off x="3816" y="2896"/>
              <a:ext cx="255" cy="288"/>
              <a:chOff x="3376" y="3817"/>
              <a:chExt cx="255" cy="288"/>
            </a:xfrm>
          </p:grpSpPr>
          <p:grpSp>
            <p:nvGrpSpPr>
              <p:cNvPr id="20" name="Group 86"/>
              <p:cNvGrpSpPr>
                <a:grpSpLocks/>
              </p:cNvGrpSpPr>
              <p:nvPr/>
            </p:nvGrpSpPr>
            <p:grpSpPr bwMode="auto">
              <a:xfrm rot="-5400000">
                <a:off x="3356" y="3852"/>
                <a:ext cx="256" cy="216"/>
                <a:chOff x="3312" y="2487"/>
                <a:chExt cx="256" cy="216"/>
              </a:xfrm>
            </p:grpSpPr>
            <p:grpSp>
              <p:nvGrpSpPr>
                <p:cNvPr id="21" name="Group 77"/>
                <p:cNvGrpSpPr>
                  <a:grpSpLocks/>
                </p:cNvGrpSpPr>
                <p:nvPr/>
              </p:nvGrpSpPr>
              <p:grpSpPr bwMode="auto">
                <a:xfrm rot="-10800000">
                  <a:off x="3376" y="2487"/>
                  <a:ext cx="144" cy="48"/>
                  <a:chOff x="3824" y="3888"/>
                  <a:chExt cx="144" cy="48"/>
                </a:xfrm>
              </p:grpSpPr>
              <p:sp>
                <p:nvSpPr>
                  <p:cNvPr id="62542" name="Oval 78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43" name="Oval 79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" name="Group 80"/>
                <p:cNvGrpSpPr>
                  <a:grpSpLocks/>
                </p:cNvGrpSpPr>
                <p:nvPr/>
              </p:nvGrpSpPr>
              <p:grpSpPr bwMode="auto">
                <a:xfrm rot="-16200000">
                  <a:off x="3472" y="2607"/>
                  <a:ext cx="144" cy="48"/>
                  <a:chOff x="3824" y="3888"/>
                  <a:chExt cx="144" cy="48"/>
                </a:xfrm>
              </p:grpSpPr>
              <p:sp>
                <p:nvSpPr>
                  <p:cNvPr id="62545" name="Oval 8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46" name="Oval 8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" name="Group 83"/>
                <p:cNvGrpSpPr>
                  <a:grpSpLocks/>
                </p:cNvGrpSpPr>
                <p:nvPr/>
              </p:nvGrpSpPr>
              <p:grpSpPr bwMode="auto">
                <a:xfrm rot="-16200000">
                  <a:off x="3264" y="2607"/>
                  <a:ext cx="144" cy="48"/>
                  <a:chOff x="3824" y="3888"/>
                  <a:chExt cx="144" cy="48"/>
                </a:xfrm>
              </p:grpSpPr>
              <p:sp>
                <p:nvSpPr>
                  <p:cNvPr id="62548" name="Oval 8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49" name="Oval 85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2561" name="Text Box 97"/>
              <p:cNvSpPr txBox="1">
                <a:spLocks noChangeArrowheads="1"/>
              </p:cNvSpPr>
              <p:nvPr/>
            </p:nvSpPr>
            <p:spPr bwMode="auto">
              <a:xfrm>
                <a:off x="3398" y="3817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</p:grpSp>
        <p:grpSp>
          <p:nvGrpSpPr>
            <p:cNvPr id="24" name="Group 100"/>
            <p:cNvGrpSpPr>
              <a:grpSpLocks/>
            </p:cNvGrpSpPr>
            <p:nvPr/>
          </p:nvGrpSpPr>
          <p:grpSpPr bwMode="auto">
            <a:xfrm>
              <a:off x="4760" y="2888"/>
              <a:ext cx="268" cy="288"/>
              <a:chOff x="3376" y="3240"/>
              <a:chExt cx="268" cy="288"/>
            </a:xfrm>
          </p:grpSpPr>
          <p:grpSp>
            <p:nvGrpSpPr>
              <p:cNvPr id="25" name="Group 87"/>
              <p:cNvGrpSpPr>
                <a:grpSpLocks/>
              </p:cNvGrpSpPr>
              <p:nvPr/>
            </p:nvGrpSpPr>
            <p:grpSpPr bwMode="auto">
              <a:xfrm rot="5400000" flipH="1">
                <a:off x="3408" y="3268"/>
                <a:ext cx="256" cy="216"/>
                <a:chOff x="3312" y="2487"/>
                <a:chExt cx="256" cy="216"/>
              </a:xfrm>
            </p:grpSpPr>
            <p:grpSp>
              <p:nvGrpSpPr>
                <p:cNvPr id="26" name="Group 88"/>
                <p:cNvGrpSpPr>
                  <a:grpSpLocks/>
                </p:cNvGrpSpPr>
                <p:nvPr/>
              </p:nvGrpSpPr>
              <p:grpSpPr bwMode="auto">
                <a:xfrm rot="-10800000">
                  <a:off x="3376" y="2487"/>
                  <a:ext cx="144" cy="48"/>
                  <a:chOff x="3824" y="3888"/>
                  <a:chExt cx="144" cy="48"/>
                </a:xfrm>
              </p:grpSpPr>
              <p:sp>
                <p:nvSpPr>
                  <p:cNvPr id="62553" name="Oval 89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54" name="Oval 90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" name="Group 91"/>
                <p:cNvGrpSpPr>
                  <a:grpSpLocks/>
                </p:cNvGrpSpPr>
                <p:nvPr/>
              </p:nvGrpSpPr>
              <p:grpSpPr bwMode="auto">
                <a:xfrm rot="-16200000">
                  <a:off x="3472" y="2607"/>
                  <a:ext cx="144" cy="48"/>
                  <a:chOff x="3824" y="3888"/>
                  <a:chExt cx="144" cy="48"/>
                </a:xfrm>
              </p:grpSpPr>
              <p:sp>
                <p:nvSpPr>
                  <p:cNvPr id="62556" name="Oval 9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57" name="Oval 9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" name="Group 94"/>
                <p:cNvGrpSpPr>
                  <a:grpSpLocks/>
                </p:cNvGrpSpPr>
                <p:nvPr/>
              </p:nvGrpSpPr>
              <p:grpSpPr bwMode="auto">
                <a:xfrm rot="-16200000">
                  <a:off x="3264" y="2607"/>
                  <a:ext cx="144" cy="48"/>
                  <a:chOff x="3824" y="3888"/>
                  <a:chExt cx="144" cy="48"/>
                </a:xfrm>
              </p:grpSpPr>
              <p:sp>
                <p:nvSpPr>
                  <p:cNvPr id="62559" name="Oval 95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62560" name="Oval 96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2563" name="Text Box 99"/>
              <p:cNvSpPr txBox="1">
                <a:spLocks noChangeArrowheads="1"/>
              </p:cNvSpPr>
              <p:nvPr/>
            </p:nvSpPr>
            <p:spPr bwMode="auto">
              <a:xfrm>
                <a:off x="3376" y="3240"/>
                <a:ext cx="23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F</a:t>
                </a:r>
              </a:p>
            </p:txBody>
          </p:sp>
        </p:grpSp>
      </p:grpSp>
      <p:sp>
        <p:nvSpPr>
          <p:cNvPr id="62566" name="Text Box 102"/>
          <p:cNvSpPr txBox="1">
            <a:spLocks noChangeArrowheads="1"/>
          </p:cNvSpPr>
          <p:nvPr/>
        </p:nvSpPr>
        <p:spPr bwMode="auto">
          <a:xfrm>
            <a:off x="7581900" y="4191000"/>
            <a:ext cx="90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AB</a:t>
            </a:r>
            <a:r>
              <a:rPr lang="en-US" baseline="-25000"/>
              <a:t>4</a:t>
            </a:r>
            <a:r>
              <a:rPr lang="en-US"/>
              <a:t>E</a:t>
            </a:r>
          </a:p>
        </p:txBody>
      </p:sp>
      <p:sp>
        <p:nvSpPr>
          <p:cNvPr id="62567" name="Text Box 103"/>
          <p:cNvSpPr txBox="1">
            <a:spLocks noChangeArrowheads="1"/>
          </p:cNvSpPr>
          <p:nvPr/>
        </p:nvSpPr>
        <p:spPr bwMode="auto">
          <a:xfrm>
            <a:off x="7162800" y="5029200"/>
            <a:ext cx="17446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distorted</a:t>
            </a:r>
          </a:p>
          <a:p>
            <a:pPr algn="ctr"/>
            <a:r>
              <a:rPr lang="en-US"/>
              <a:t>tetrahedron</a:t>
            </a:r>
          </a:p>
        </p:txBody>
      </p:sp>
      <p:sp>
        <p:nvSpPr>
          <p:cNvPr id="62568" name="Text Box 104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 autoUpdateAnimBg="0"/>
      <p:bldP spid="62513" grpId="0" autoUpdateAnimBg="0"/>
      <p:bldP spid="62514" grpId="0" autoUpdateAnimBg="0"/>
      <p:bldP spid="62566" grpId="0" autoUpdateAnimBg="0"/>
      <p:bldP spid="62567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0" y="-85725"/>
          <a:ext cx="9144000" cy="6858000"/>
        </p:xfrm>
        <a:graphic>
          <a:graphicData uri="http://schemas.openxmlformats.org/presentationml/2006/ole">
            <p:oleObj spid="_x0000_s63490" name="Slide" r:id="rId3" imgW="4572180" imgH="3428896" progId="PowerPoint.Slide.8">
              <p:embed/>
            </p:oleObj>
          </a:graphicData>
        </a:graphic>
      </p:graphicFrame>
      <p:sp>
        <p:nvSpPr>
          <p:cNvPr id="265219" name="Rectangle 3"/>
          <p:cNvSpPr>
            <a:spLocks noChangeArrowheads="1"/>
          </p:cNvSpPr>
          <p:nvPr/>
        </p:nvSpPr>
        <p:spPr bwMode="auto">
          <a:xfrm>
            <a:off x="1905000" y="76200"/>
            <a:ext cx="6858000" cy="6477000"/>
          </a:xfrm>
          <a:prstGeom prst="rect">
            <a:avLst/>
          </a:prstGeom>
          <a:solidFill>
            <a:srgbClr val="80C283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65221" name="Rectangle 5"/>
          <p:cNvSpPr>
            <a:spLocks noChangeArrowheads="1"/>
          </p:cNvSpPr>
          <p:nvPr/>
        </p:nvSpPr>
        <p:spPr bwMode="auto">
          <a:xfrm>
            <a:off x="1524000" y="274638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>
                <a:solidFill>
                  <a:schemeClr val="tx2"/>
                </a:solidFill>
                <a:latin typeface="Calibri" charset="0"/>
              </a:rPr>
              <a:t>Pause for a Cause</a:t>
            </a:r>
            <a:br>
              <a:rPr lang="en-US" sz="4400" b="1">
                <a:solidFill>
                  <a:schemeClr val="tx2"/>
                </a:solidFill>
                <a:latin typeface="Calibri" charset="0"/>
              </a:rPr>
            </a:br>
            <a:r>
              <a:rPr lang="en-US" sz="4400" b="1">
                <a:solidFill>
                  <a:schemeClr val="tx2"/>
                </a:solidFill>
                <a:latin typeface="Calibri" charset="0"/>
              </a:rPr>
              <a:t>Pg. 211    #48</a:t>
            </a:r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1905000" y="1524000"/>
            <a:ext cx="6705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sz="3200" b="1">
                <a:latin typeface="Calibri" charset="0"/>
              </a:rPr>
              <a:t>48. Draw the Lewis Structure and predict the molecular geometry for each of the following: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SCl</a:t>
            </a:r>
            <a:r>
              <a:rPr lang="en-US" sz="3200" b="1" baseline="-25000">
                <a:latin typeface="Calibri" charset="0"/>
              </a:rPr>
              <a:t>2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PI</a:t>
            </a:r>
            <a:r>
              <a:rPr lang="en-US" sz="3200" b="1" baseline="-25000">
                <a:latin typeface="Calibri" charset="0"/>
              </a:rPr>
              <a:t>3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Cl</a:t>
            </a:r>
            <a:r>
              <a:rPr lang="en-US" sz="3200" b="1" baseline="-25000">
                <a:latin typeface="Calibri" charset="0"/>
              </a:rPr>
              <a:t>2</a:t>
            </a:r>
            <a:r>
              <a:rPr lang="en-US" sz="3200" b="1">
                <a:latin typeface="Calibri" charset="0"/>
              </a:rPr>
              <a:t>O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NH</a:t>
            </a:r>
            <a:r>
              <a:rPr lang="en-US" sz="3200" b="1" baseline="-25000">
                <a:latin typeface="Calibri" charset="0"/>
              </a:rPr>
              <a:t>2</a:t>
            </a:r>
            <a:r>
              <a:rPr lang="en-US" sz="3200" b="1">
                <a:latin typeface="Calibri" charset="0"/>
              </a:rPr>
              <a:t>Cl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SiCl</a:t>
            </a:r>
            <a:r>
              <a:rPr lang="en-US" sz="3200" b="1" baseline="-25000">
                <a:latin typeface="Calibri" charset="0"/>
              </a:rPr>
              <a:t>3</a:t>
            </a:r>
            <a:r>
              <a:rPr lang="en-US" sz="3200" b="1">
                <a:latin typeface="Calibri" charset="0"/>
              </a:rPr>
              <a:t>Br</a:t>
            </a:r>
          </a:p>
          <a:p>
            <a:pPr marL="609600" indent="-609600">
              <a:spcBef>
                <a:spcPct val="20000"/>
              </a:spcBef>
              <a:buFontTx/>
              <a:buAutoNum type="alphaLcPeriod"/>
            </a:pPr>
            <a:r>
              <a:rPr lang="en-US" sz="3200" b="1">
                <a:latin typeface="Calibri" charset="0"/>
              </a:rPr>
              <a:t>ONCl</a:t>
            </a:r>
          </a:p>
          <a:p>
            <a:pPr marL="609600" indent="-609600" algn="ctr">
              <a:spcBef>
                <a:spcPct val="20000"/>
              </a:spcBef>
            </a:pPr>
            <a:endParaRPr lang="en-US" sz="3200" b="1">
              <a:latin typeface="Calibri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3000"/>
                                        <p:tgtEl>
                                          <p:spTgt spid="26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26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2000"/>
                                        <p:tgtEl>
                                          <p:spTgt spid="26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  <p:bldP spid="265221" grpId="0"/>
      <p:bldP spid="2652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5800" y="44450"/>
            <a:ext cx="77724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600"/>
              <a:t>Dipole Moments and Polar Molecules</a:t>
            </a:r>
          </a:p>
        </p:txBody>
      </p:sp>
      <p:sp>
        <p:nvSpPr>
          <p:cNvPr id="64515" name="Text Box 1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260330" y="1070263"/>
            <a:ext cx="6629400" cy="4717473"/>
            <a:chOff x="1152" y="624"/>
            <a:chExt cx="3456" cy="2258"/>
          </a:xfrm>
        </p:grpSpPr>
        <p:pic>
          <p:nvPicPr>
            <p:cNvPr id="64529" name="Picture 14" descr="npo0002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52" y="624"/>
              <a:ext cx="3456" cy="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30" name="Text Box 15"/>
            <p:cNvSpPr txBox="1">
              <a:spLocks noChangeArrowheads="1"/>
            </p:cNvSpPr>
            <p:nvPr/>
          </p:nvSpPr>
          <p:spPr bwMode="auto">
            <a:xfrm>
              <a:off x="1918" y="161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4531" name="Text Box 16"/>
            <p:cNvSpPr txBox="1">
              <a:spLocks noChangeArrowheads="1"/>
            </p:cNvSpPr>
            <p:nvPr/>
          </p:nvSpPr>
          <p:spPr bwMode="auto">
            <a:xfrm>
              <a:off x="3382" y="1594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F</a:t>
              </a:r>
            </a:p>
          </p:txBody>
        </p:sp>
      </p:grpSp>
      <p:sp>
        <p:nvSpPr>
          <p:cNvPr id="64517" name="Text Box 17"/>
          <p:cNvSpPr txBox="1">
            <a:spLocks noChangeArrowheads="1"/>
          </p:cNvSpPr>
          <p:nvPr/>
        </p:nvSpPr>
        <p:spPr bwMode="auto">
          <a:xfrm>
            <a:off x="4770438" y="1563688"/>
            <a:ext cx="1566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FF0000"/>
                </a:solidFill>
              </a:rPr>
              <a:t>electron rich</a:t>
            </a:r>
          </a:p>
          <a:p>
            <a:pPr algn="ctr" eaLnBrk="0" hangingPunct="0"/>
            <a:r>
              <a:rPr lang="en-US" sz="2000">
                <a:solidFill>
                  <a:srgbClr val="FF0000"/>
                </a:solidFill>
              </a:rPr>
              <a:t>region</a:t>
            </a:r>
          </a:p>
        </p:txBody>
      </p:sp>
      <p:sp>
        <p:nvSpPr>
          <p:cNvPr id="64518" name="Text Box 18"/>
          <p:cNvSpPr txBox="1">
            <a:spLocks noChangeArrowheads="1"/>
          </p:cNvSpPr>
          <p:nvPr/>
        </p:nvSpPr>
        <p:spPr bwMode="auto">
          <a:xfrm>
            <a:off x="2387600" y="1716088"/>
            <a:ext cx="1665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chemeClr val="accent2"/>
                </a:solidFill>
              </a:rPr>
              <a:t>electron poor</a:t>
            </a:r>
          </a:p>
          <a:p>
            <a:pPr algn="ctr" eaLnBrk="0" hangingPunct="0"/>
            <a:r>
              <a:rPr lang="en-US" sz="2000">
                <a:solidFill>
                  <a:schemeClr val="accent2"/>
                </a:solidFill>
              </a:rPr>
              <a:t>region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048000" y="3276600"/>
            <a:ext cx="2819400" cy="838200"/>
            <a:chOff x="1920" y="2064"/>
            <a:chExt cx="1776" cy="528"/>
          </a:xfrm>
        </p:grpSpPr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1920" y="2160"/>
              <a:ext cx="1776" cy="432"/>
              <a:chOff x="1920" y="2160"/>
              <a:chExt cx="1776" cy="432"/>
            </a:xfrm>
          </p:grpSpPr>
          <p:sp>
            <p:nvSpPr>
              <p:cNvPr id="64526" name="Text Box 6"/>
              <p:cNvSpPr txBox="1">
                <a:spLocks noChangeArrowheads="1"/>
              </p:cNvSpPr>
              <p:nvPr/>
            </p:nvSpPr>
            <p:spPr bwMode="auto">
              <a:xfrm>
                <a:off x="1920" y="2304"/>
                <a:ext cx="3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Symbol" charset="2"/>
                  </a:rPr>
                  <a:t>d+</a:t>
                </a:r>
              </a:p>
            </p:txBody>
          </p:sp>
          <p:sp>
            <p:nvSpPr>
              <p:cNvPr id="64527" name="Text Box 7"/>
              <p:cNvSpPr txBox="1">
                <a:spLocks noChangeArrowheads="1"/>
              </p:cNvSpPr>
              <p:nvPr/>
            </p:nvSpPr>
            <p:spPr bwMode="auto">
              <a:xfrm>
                <a:off x="3380" y="2256"/>
                <a:ext cx="3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Symbol" charset="2"/>
                  </a:rPr>
                  <a:t>d-</a:t>
                </a:r>
              </a:p>
            </p:txBody>
          </p:sp>
          <p:sp>
            <p:nvSpPr>
              <p:cNvPr id="64528" name="Line 9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14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4525" name="Line 19"/>
            <p:cNvSpPr>
              <a:spLocks noChangeShapeType="1"/>
            </p:cNvSpPr>
            <p:nvPr/>
          </p:nvSpPr>
          <p:spPr bwMode="auto">
            <a:xfrm>
              <a:off x="2160" y="2064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npo00022b"/>
          <p:cNvPicPr>
            <a:picLocks noChangeAspect="1" noChangeArrowheads="1"/>
          </p:cNvPicPr>
          <p:nvPr/>
        </p:nvPicPr>
        <p:blipFill>
          <a:blip r:embed="rId2"/>
          <a:srcRect t="2046"/>
          <a:stretch>
            <a:fillRect/>
          </a:stretch>
        </p:blipFill>
        <p:spPr bwMode="auto">
          <a:xfrm>
            <a:off x="228600" y="152400"/>
            <a:ext cx="86868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63575"/>
            <a:ext cx="6477000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858000" y="1752600"/>
            <a:ext cx="21304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000000"/>
                </a:solidFill>
                <a:latin typeface="Calibri" charset="0"/>
              </a:rPr>
              <a:t>A measure of the ability of an atom in a chemical compound to attract electrons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914400" y="76200"/>
            <a:ext cx="6705600" cy="533400"/>
          </a:xfrm>
          <a:prstGeom prst="rect">
            <a:avLst/>
          </a:prstGeom>
          <a:solidFill>
            <a:srgbClr val="9900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600" b="1">
                <a:solidFill>
                  <a:schemeClr val="bg1"/>
                </a:solidFill>
                <a:latin typeface="Calibri" charset="0"/>
                <a:cs typeface="Times New Roman" charset="0"/>
              </a:rPr>
              <a:t>Remember- Electronegativity is …</a:t>
            </a:r>
            <a:endParaRPr lang="en-US" sz="3600" b="1">
              <a:solidFill>
                <a:schemeClr val="bg1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600" y="304800"/>
            <a:ext cx="8758238" cy="1636713"/>
            <a:chOff x="144" y="192"/>
            <a:chExt cx="5517" cy="1031"/>
          </a:xfrm>
        </p:grpSpPr>
        <p:sp>
          <p:nvSpPr>
            <p:cNvPr id="67708" name="Text Box 4"/>
            <p:cNvSpPr txBox="1">
              <a:spLocks noChangeArrowheads="1"/>
            </p:cNvSpPr>
            <p:nvPr/>
          </p:nvSpPr>
          <p:spPr bwMode="auto">
            <a:xfrm>
              <a:off x="706" y="192"/>
              <a:ext cx="4955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dirty="0">
                  <a:solidFill>
                    <a:schemeClr val="accent2"/>
                  </a:solidFill>
                </a:rPr>
                <a:t>Which of the following molecules have a dipole moment?</a:t>
              </a:r>
            </a:p>
            <a:p>
              <a:pPr algn="ctr" eaLnBrk="0" hangingPunct="0"/>
              <a:r>
                <a:rPr lang="en-US" dirty="0">
                  <a:solidFill>
                    <a:schemeClr val="accent2"/>
                  </a:solidFill>
                </a:rPr>
                <a:t>H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O, CO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, SO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, and CH</a:t>
              </a:r>
              <a:r>
                <a:rPr lang="en-US" baseline="-25000" dirty="0">
                  <a:solidFill>
                    <a:schemeClr val="accent2"/>
                  </a:solidFill>
                </a:rPr>
                <a:t>4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  <p:graphicFrame>
          <p:nvGraphicFramePr>
            <p:cNvPr id="67586" name="Object 2"/>
            <p:cNvGraphicFramePr>
              <a:graphicFrameLocks noChangeAspect="1"/>
            </p:cNvGraphicFramePr>
            <p:nvPr/>
          </p:nvGraphicFramePr>
          <p:xfrm>
            <a:off x="144" y="192"/>
            <a:ext cx="539" cy="1031"/>
          </p:xfrm>
          <a:graphic>
            <a:graphicData uri="http://schemas.openxmlformats.org/presentationml/2006/ole">
              <p:oleObj spid="_x0000_s157698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1066800" y="1689100"/>
            <a:ext cx="1812925" cy="685800"/>
            <a:chOff x="1152" y="2592"/>
            <a:chExt cx="1142" cy="432"/>
          </a:xfrm>
        </p:grpSpPr>
        <p:sp>
          <p:nvSpPr>
            <p:cNvPr id="67695" name="Text Box 8"/>
            <p:cNvSpPr txBox="1">
              <a:spLocks noChangeArrowheads="1"/>
            </p:cNvSpPr>
            <p:nvPr/>
          </p:nvSpPr>
          <p:spPr bwMode="auto">
            <a:xfrm>
              <a:off x="1606" y="259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4" name="Group 35"/>
            <p:cNvGrpSpPr>
              <a:grpSpLocks/>
            </p:cNvGrpSpPr>
            <p:nvPr/>
          </p:nvGrpSpPr>
          <p:grpSpPr bwMode="auto">
            <a:xfrm rot="1847964">
              <a:off x="1825" y="2688"/>
              <a:ext cx="469" cy="288"/>
              <a:chOff x="1825" y="2598"/>
              <a:chExt cx="469" cy="288"/>
            </a:xfrm>
          </p:grpSpPr>
          <p:sp>
            <p:nvSpPr>
              <p:cNvPr id="67706" name="Line 13"/>
              <p:cNvSpPr>
                <a:spLocks noChangeShapeType="1"/>
              </p:cNvSpPr>
              <p:nvPr/>
            </p:nvSpPr>
            <p:spPr bwMode="auto">
              <a:xfrm>
                <a:off x="1825" y="274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707" name="Text Box 14"/>
              <p:cNvSpPr txBox="1">
                <a:spLocks noChangeArrowheads="1"/>
              </p:cNvSpPr>
              <p:nvPr/>
            </p:nvSpPr>
            <p:spPr bwMode="auto">
              <a:xfrm>
                <a:off x="2039" y="259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H</a:t>
                </a:r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rot="10800000">
              <a:off x="1664" y="2832"/>
              <a:ext cx="144" cy="48"/>
              <a:chOff x="3824" y="3888"/>
              <a:chExt cx="144" cy="48"/>
            </a:xfrm>
          </p:grpSpPr>
          <p:sp>
            <p:nvSpPr>
              <p:cNvPr id="67704" name="Oval 1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705" name="Oval 2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" name="Group 27"/>
            <p:cNvGrpSpPr>
              <a:grpSpLocks/>
            </p:cNvGrpSpPr>
            <p:nvPr/>
          </p:nvGrpSpPr>
          <p:grpSpPr bwMode="auto">
            <a:xfrm rot="10800000">
              <a:off x="1648" y="2592"/>
              <a:ext cx="144" cy="48"/>
              <a:chOff x="3824" y="3888"/>
              <a:chExt cx="144" cy="48"/>
            </a:xfrm>
          </p:grpSpPr>
          <p:sp>
            <p:nvSpPr>
              <p:cNvPr id="67702" name="Oval 28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703" name="Oval 29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7" name="Group 34"/>
            <p:cNvGrpSpPr>
              <a:grpSpLocks/>
            </p:cNvGrpSpPr>
            <p:nvPr/>
          </p:nvGrpSpPr>
          <p:grpSpPr bwMode="auto">
            <a:xfrm rot="-2006157">
              <a:off x="1152" y="2736"/>
              <a:ext cx="472" cy="288"/>
              <a:chOff x="1152" y="2599"/>
              <a:chExt cx="472" cy="288"/>
            </a:xfrm>
          </p:grpSpPr>
          <p:sp>
            <p:nvSpPr>
              <p:cNvPr id="67700" name="Text Box 9"/>
              <p:cNvSpPr txBox="1">
                <a:spLocks noChangeArrowheads="1"/>
              </p:cNvSpPr>
              <p:nvPr/>
            </p:nvSpPr>
            <p:spPr bwMode="auto">
              <a:xfrm>
                <a:off x="1152" y="25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H</a:t>
                </a:r>
              </a:p>
            </p:txBody>
          </p:sp>
          <p:sp>
            <p:nvSpPr>
              <p:cNvPr id="67701" name="Line 33"/>
              <p:cNvSpPr>
                <a:spLocks noChangeShapeType="1"/>
              </p:cNvSpPr>
              <p:nvPr/>
            </p:nvSpPr>
            <p:spPr bwMode="auto">
              <a:xfrm>
                <a:off x="1384" y="2744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1295400" y="1689100"/>
            <a:ext cx="1371600" cy="241300"/>
            <a:chOff x="816" y="1344"/>
            <a:chExt cx="864" cy="152"/>
          </a:xfrm>
        </p:grpSpPr>
        <p:grpSp>
          <p:nvGrpSpPr>
            <p:cNvPr id="9" name="Group 39"/>
            <p:cNvGrpSpPr>
              <a:grpSpLocks/>
            </p:cNvGrpSpPr>
            <p:nvPr/>
          </p:nvGrpSpPr>
          <p:grpSpPr bwMode="auto">
            <a:xfrm>
              <a:off x="816" y="1344"/>
              <a:ext cx="240" cy="152"/>
              <a:chOff x="816" y="1344"/>
              <a:chExt cx="240" cy="152"/>
            </a:xfrm>
          </p:grpSpPr>
          <p:sp>
            <p:nvSpPr>
              <p:cNvPr id="67693" name="Line 37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94" name="Line 38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" name="Group 40"/>
            <p:cNvGrpSpPr>
              <a:grpSpLocks/>
            </p:cNvGrpSpPr>
            <p:nvPr/>
          </p:nvGrpSpPr>
          <p:grpSpPr bwMode="auto">
            <a:xfrm flipH="1">
              <a:off x="1440" y="1344"/>
              <a:ext cx="240" cy="152"/>
              <a:chOff x="816" y="1344"/>
              <a:chExt cx="240" cy="152"/>
            </a:xfrm>
          </p:grpSpPr>
          <p:sp>
            <p:nvSpPr>
              <p:cNvPr id="67691" name="Line 41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92" name="Line 42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1854200" y="1612900"/>
            <a:ext cx="228600" cy="685800"/>
            <a:chOff x="1168" y="1296"/>
            <a:chExt cx="144" cy="432"/>
          </a:xfrm>
        </p:grpSpPr>
        <p:sp>
          <p:nvSpPr>
            <p:cNvPr id="67687" name="Line 44"/>
            <p:cNvSpPr>
              <a:spLocks noChangeShapeType="1"/>
            </p:cNvSpPr>
            <p:nvPr/>
          </p:nvSpPr>
          <p:spPr bwMode="auto">
            <a:xfrm flipV="1">
              <a:off x="1248" y="1296"/>
              <a:ext cx="0" cy="43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88" name="Line 45"/>
            <p:cNvSpPr>
              <a:spLocks noChangeShapeType="1"/>
            </p:cNvSpPr>
            <p:nvPr/>
          </p:nvSpPr>
          <p:spPr bwMode="auto">
            <a:xfrm>
              <a:off x="1168" y="1664"/>
              <a:ext cx="14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063" name="Text Box 47"/>
          <p:cNvSpPr txBox="1">
            <a:spLocks noChangeArrowheads="1"/>
          </p:cNvSpPr>
          <p:nvPr/>
        </p:nvSpPr>
        <p:spPr bwMode="auto">
          <a:xfrm>
            <a:off x="889000" y="2414588"/>
            <a:ext cx="2185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dipole moment</a:t>
            </a:r>
          </a:p>
          <a:p>
            <a:pPr algn="ctr" eaLnBrk="0" hangingPunct="0"/>
            <a:r>
              <a:rPr lang="en-US"/>
              <a:t>polar molecule</a:t>
            </a:r>
          </a:p>
        </p:txBody>
      </p:sp>
      <p:grpSp>
        <p:nvGrpSpPr>
          <p:cNvPr id="12" name="Group 127"/>
          <p:cNvGrpSpPr>
            <a:grpSpLocks/>
          </p:cNvGrpSpPr>
          <p:nvPr/>
        </p:nvGrpSpPr>
        <p:grpSpPr bwMode="auto">
          <a:xfrm>
            <a:off x="5867400" y="1676400"/>
            <a:ext cx="1854200" cy="685800"/>
            <a:chOff x="3696" y="1336"/>
            <a:chExt cx="1168" cy="432"/>
          </a:xfrm>
        </p:grpSpPr>
        <p:grpSp>
          <p:nvGrpSpPr>
            <p:cNvPr id="13" name="Group 68"/>
            <p:cNvGrpSpPr>
              <a:grpSpLocks/>
            </p:cNvGrpSpPr>
            <p:nvPr/>
          </p:nvGrpSpPr>
          <p:grpSpPr bwMode="auto">
            <a:xfrm rot="10800000">
              <a:off x="4192" y="1336"/>
              <a:ext cx="144" cy="48"/>
              <a:chOff x="3824" y="3888"/>
              <a:chExt cx="144" cy="48"/>
            </a:xfrm>
          </p:grpSpPr>
          <p:sp>
            <p:nvSpPr>
              <p:cNvPr id="67685" name="Oval 6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86" name="Oval 7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14" name="Group 125"/>
            <p:cNvGrpSpPr>
              <a:grpSpLocks/>
            </p:cNvGrpSpPr>
            <p:nvPr/>
          </p:nvGrpSpPr>
          <p:grpSpPr bwMode="auto">
            <a:xfrm>
              <a:off x="3696" y="1343"/>
              <a:ext cx="1168" cy="425"/>
              <a:chOff x="3504" y="1543"/>
              <a:chExt cx="1168" cy="425"/>
            </a:xfrm>
          </p:grpSpPr>
          <p:sp>
            <p:nvSpPr>
              <p:cNvPr id="67661" name="Text Box 49"/>
              <p:cNvSpPr txBox="1">
                <a:spLocks noChangeArrowheads="1"/>
              </p:cNvSpPr>
              <p:nvPr/>
            </p:nvSpPr>
            <p:spPr bwMode="auto">
              <a:xfrm>
                <a:off x="3958" y="1543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S</a:t>
                </a:r>
              </a:p>
            </p:txBody>
          </p:sp>
          <p:grpSp>
            <p:nvGrpSpPr>
              <p:cNvPr id="15" name="Group 112"/>
              <p:cNvGrpSpPr>
                <a:grpSpLocks/>
              </p:cNvGrpSpPr>
              <p:nvPr/>
            </p:nvGrpSpPr>
            <p:grpSpPr bwMode="auto">
              <a:xfrm rot="-1902885">
                <a:off x="3504" y="1673"/>
                <a:ext cx="480" cy="295"/>
                <a:chOff x="3504" y="1536"/>
                <a:chExt cx="480" cy="295"/>
              </a:xfrm>
            </p:grpSpPr>
            <p:sp>
              <p:nvSpPr>
                <p:cNvPr id="67675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504" y="1543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grpSp>
              <p:nvGrpSpPr>
                <p:cNvPr id="16" name="Group 51"/>
                <p:cNvGrpSpPr>
                  <a:grpSpLocks/>
                </p:cNvGrpSpPr>
                <p:nvPr/>
              </p:nvGrpSpPr>
              <p:grpSpPr bwMode="auto">
                <a:xfrm>
                  <a:off x="3744" y="1665"/>
                  <a:ext cx="240" cy="44"/>
                  <a:chOff x="960" y="3712"/>
                  <a:chExt cx="240" cy="44"/>
                </a:xfrm>
              </p:grpSpPr>
              <p:sp>
                <p:nvSpPr>
                  <p:cNvPr id="6768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375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7684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371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" name="Group 56"/>
                <p:cNvGrpSpPr>
                  <a:grpSpLocks/>
                </p:cNvGrpSpPr>
                <p:nvPr/>
              </p:nvGrpSpPr>
              <p:grpSpPr bwMode="auto">
                <a:xfrm rot="10800000">
                  <a:off x="3568" y="1536"/>
                  <a:ext cx="144" cy="48"/>
                  <a:chOff x="3824" y="3888"/>
                  <a:chExt cx="144" cy="48"/>
                </a:xfrm>
              </p:grpSpPr>
              <p:sp>
                <p:nvSpPr>
                  <p:cNvPr id="67681" name="Oval 5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82" name="Oval 58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18" name="Group 59"/>
                <p:cNvGrpSpPr>
                  <a:grpSpLocks/>
                </p:cNvGrpSpPr>
                <p:nvPr/>
              </p:nvGrpSpPr>
              <p:grpSpPr bwMode="auto">
                <a:xfrm rot="10800000">
                  <a:off x="3568" y="1776"/>
                  <a:ext cx="144" cy="48"/>
                  <a:chOff x="3824" y="3888"/>
                  <a:chExt cx="144" cy="48"/>
                </a:xfrm>
              </p:grpSpPr>
              <p:sp>
                <p:nvSpPr>
                  <p:cNvPr id="67679" name="Oval 60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80" name="Oval 6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</p:grpSp>
          <p:grpSp>
            <p:nvGrpSpPr>
              <p:cNvPr id="19" name="Group 113"/>
              <p:cNvGrpSpPr>
                <a:grpSpLocks/>
              </p:cNvGrpSpPr>
              <p:nvPr/>
            </p:nvGrpSpPr>
            <p:grpSpPr bwMode="auto">
              <a:xfrm rot="1828845">
                <a:off x="4177" y="1632"/>
                <a:ext cx="495" cy="294"/>
                <a:chOff x="4177" y="1536"/>
                <a:chExt cx="495" cy="294"/>
              </a:xfrm>
            </p:grpSpPr>
            <p:sp>
              <p:nvSpPr>
                <p:cNvPr id="67664" name="Line 54"/>
                <p:cNvSpPr>
                  <a:spLocks noChangeShapeType="1"/>
                </p:cNvSpPr>
                <p:nvPr/>
              </p:nvSpPr>
              <p:spPr bwMode="auto">
                <a:xfrm>
                  <a:off x="4177" y="168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665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4391" y="1542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grpSp>
              <p:nvGrpSpPr>
                <p:cNvPr id="20" name="Group 62"/>
                <p:cNvGrpSpPr>
                  <a:grpSpLocks/>
                </p:cNvGrpSpPr>
                <p:nvPr/>
              </p:nvGrpSpPr>
              <p:grpSpPr bwMode="auto">
                <a:xfrm rot="10800000">
                  <a:off x="4448" y="1536"/>
                  <a:ext cx="144" cy="48"/>
                  <a:chOff x="3824" y="3888"/>
                  <a:chExt cx="144" cy="48"/>
                </a:xfrm>
              </p:grpSpPr>
              <p:sp>
                <p:nvSpPr>
                  <p:cNvPr id="67673" name="Oval 6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4" name="Oval 6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21" name="Group 65"/>
                <p:cNvGrpSpPr>
                  <a:grpSpLocks/>
                </p:cNvGrpSpPr>
                <p:nvPr/>
              </p:nvGrpSpPr>
              <p:grpSpPr bwMode="auto">
                <a:xfrm rot="10800000">
                  <a:off x="4448" y="1776"/>
                  <a:ext cx="144" cy="48"/>
                  <a:chOff x="3824" y="3888"/>
                  <a:chExt cx="144" cy="48"/>
                </a:xfrm>
              </p:grpSpPr>
              <p:sp>
                <p:nvSpPr>
                  <p:cNvPr id="67671" name="Oval 66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2" name="Oval 6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22" name="Group 71"/>
                <p:cNvGrpSpPr>
                  <a:grpSpLocks/>
                </p:cNvGrpSpPr>
                <p:nvPr/>
              </p:nvGrpSpPr>
              <p:grpSpPr bwMode="auto">
                <a:xfrm rot="5400000">
                  <a:off x="4576" y="1664"/>
                  <a:ext cx="144" cy="48"/>
                  <a:chOff x="3824" y="3888"/>
                  <a:chExt cx="144" cy="48"/>
                </a:xfrm>
              </p:grpSpPr>
              <p:sp>
                <p:nvSpPr>
                  <p:cNvPr id="67669" name="Oval 7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0" name="Oval 7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</p:grpSp>
        </p:grpSp>
      </p:grpSp>
      <p:grpSp>
        <p:nvGrpSpPr>
          <p:cNvPr id="23" name="Group 103"/>
          <p:cNvGrpSpPr>
            <a:grpSpLocks/>
          </p:cNvGrpSpPr>
          <p:nvPr/>
        </p:nvGrpSpPr>
        <p:grpSpPr bwMode="auto">
          <a:xfrm>
            <a:off x="1143000" y="4484688"/>
            <a:ext cx="1828800" cy="468312"/>
            <a:chOff x="720" y="2825"/>
            <a:chExt cx="1152" cy="295"/>
          </a:xfrm>
        </p:grpSpPr>
        <p:sp>
          <p:nvSpPr>
            <p:cNvPr id="67638" name="Text Box 75"/>
            <p:cNvSpPr txBox="1">
              <a:spLocks noChangeArrowheads="1"/>
            </p:cNvSpPr>
            <p:nvPr/>
          </p:nvSpPr>
          <p:spPr bwMode="auto">
            <a:xfrm>
              <a:off x="1174" y="283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C</a:t>
              </a:r>
            </a:p>
          </p:txBody>
        </p:sp>
        <p:sp>
          <p:nvSpPr>
            <p:cNvPr id="67639" name="Text Box 76"/>
            <p:cNvSpPr txBox="1">
              <a:spLocks noChangeArrowheads="1"/>
            </p:cNvSpPr>
            <p:nvPr/>
          </p:nvSpPr>
          <p:spPr bwMode="auto">
            <a:xfrm>
              <a:off x="720" y="283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960" y="2954"/>
              <a:ext cx="240" cy="44"/>
              <a:chOff x="960" y="3712"/>
              <a:chExt cx="240" cy="44"/>
            </a:xfrm>
          </p:grpSpPr>
          <p:sp>
            <p:nvSpPr>
              <p:cNvPr id="67657" name="Line 78"/>
              <p:cNvSpPr>
                <a:spLocks noChangeShapeType="1"/>
              </p:cNvSpPr>
              <p:nvPr/>
            </p:nvSpPr>
            <p:spPr bwMode="auto">
              <a:xfrm>
                <a:off x="960" y="375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58" name="Line 79"/>
              <p:cNvSpPr>
                <a:spLocks noChangeShapeType="1"/>
              </p:cNvSpPr>
              <p:nvPr/>
            </p:nvSpPr>
            <p:spPr bwMode="auto">
              <a:xfrm>
                <a:off x="960" y="371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7641" name="Text Box 81"/>
            <p:cNvSpPr txBox="1">
              <a:spLocks noChangeArrowheads="1"/>
            </p:cNvSpPr>
            <p:nvPr/>
          </p:nvSpPr>
          <p:spPr bwMode="auto">
            <a:xfrm>
              <a:off x="1607" y="2831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25" name="Group 82"/>
            <p:cNvGrpSpPr>
              <a:grpSpLocks/>
            </p:cNvGrpSpPr>
            <p:nvPr/>
          </p:nvGrpSpPr>
          <p:grpSpPr bwMode="auto">
            <a:xfrm rot="10800000">
              <a:off x="784" y="2825"/>
              <a:ext cx="144" cy="48"/>
              <a:chOff x="3824" y="3888"/>
              <a:chExt cx="144" cy="48"/>
            </a:xfrm>
          </p:grpSpPr>
          <p:sp>
            <p:nvSpPr>
              <p:cNvPr id="67655" name="Oval 83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6" name="Oval 84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26" name="Group 85"/>
            <p:cNvGrpSpPr>
              <a:grpSpLocks/>
            </p:cNvGrpSpPr>
            <p:nvPr/>
          </p:nvGrpSpPr>
          <p:grpSpPr bwMode="auto">
            <a:xfrm rot="10800000">
              <a:off x="784" y="3065"/>
              <a:ext cx="144" cy="48"/>
              <a:chOff x="3824" y="3888"/>
              <a:chExt cx="144" cy="48"/>
            </a:xfrm>
          </p:grpSpPr>
          <p:sp>
            <p:nvSpPr>
              <p:cNvPr id="67653" name="Oval 86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4" name="Oval 87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27" name="Group 88"/>
            <p:cNvGrpSpPr>
              <a:grpSpLocks/>
            </p:cNvGrpSpPr>
            <p:nvPr/>
          </p:nvGrpSpPr>
          <p:grpSpPr bwMode="auto">
            <a:xfrm rot="10800000">
              <a:off x="1664" y="2825"/>
              <a:ext cx="144" cy="48"/>
              <a:chOff x="3824" y="3888"/>
              <a:chExt cx="144" cy="48"/>
            </a:xfrm>
          </p:grpSpPr>
          <p:sp>
            <p:nvSpPr>
              <p:cNvPr id="67651" name="Oval 8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2" name="Oval 9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28" name="Group 91"/>
            <p:cNvGrpSpPr>
              <a:grpSpLocks/>
            </p:cNvGrpSpPr>
            <p:nvPr/>
          </p:nvGrpSpPr>
          <p:grpSpPr bwMode="auto">
            <a:xfrm rot="10800000">
              <a:off x="1664" y="3065"/>
              <a:ext cx="144" cy="48"/>
              <a:chOff x="3824" y="3888"/>
              <a:chExt cx="144" cy="48"/>
            </a:xfrm>
          </p:grpSpPr>
          <p:sp>
            <p:nvSpPr>
              <p:cNvPr id="67649" name="Oval 92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0" name="Oval 93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29" name="Group 100"/>
            <p:cNvGrpSpPr>
              <a:grpSpLocks/>
            </p:cNvGrpSpPr>
            <p:nvPr/>
          </p:nvGrpSpPr>
          <p:grpSpPr bwMode="auto">
            <a:xfrm>
              <a:off x="1400" y="2952"/>
              <a:ext cx="240" cy="44"/>
              <a:chOff x="960" y="3712"/>
              <a:chExt cx="240" cy="44"/>
            </a:xfrm>
          </p:grpSpPr>
          <p:sp>
            <p:nvSpPr>
              <p:cNvPr id="67647" name="Line 101"/>
              <p:cNvSpPr>
                <a:spLocks noChangeShapeType="1"/>
              </p:cNvSpPr>
              <p:nvPr/>
            </p:nvSpPr>
            <p:spPr bwMode="auto">
              <a:xfrm>
                <a:off x="960" y="375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48" name="Line 102"/>
              <p:cNvSpPr>
                <a:spLocks noChangeShapeType="1"/>
              </p:cNvSpPr>
              <p:nvPr/>
            </p:nvSpPr>
            <p:spPr bwMode="auto">
              <a:xfrm>
                <a:off x="960" y="371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0" name="Group 111"/>
          <p:cNvGrpSpPr>
            <a:grpSpLocks/>
          </p:cNvGrpSpPr>
          <p:nvPr/>
        </p:nvGrpSpPr>
        <p:grpSpPr bwMode="auto">
          <a:xfrm>
            <a:off x="1244600" y="4191000"/>
            <a:ext cx="1574800" cy="228600"/>
            <a:chOff x="784" y="2640"/>
            <a:chExt cx="992" cy="144"/>
          </a:xfrm>
        </p:grpSpPr>
        <p:grpSp>
          <p:nvGrpSpPr>
            <p:cNvPr id="31" name="Group 104"/>
            <p:cNvGrpSpPr>
              <a:grpSpLocks/>
            </p:cNvGrpSpPr>
            <p:nvPr/>
          </p:nvGrpSpPr>
          <p:grpSpPr bwMode="auto">
            <a:xfrm rot="-5400000">
              <a:off x="928" y="2496"/>
              <a:ext cx="144" cy="432"/>
              <a:chOff x="1168" y="1296"/>
              <a:chExt cx="144" cy="432"/>
            </a:xfrm>
          </p:grpSpPr>
          <p:sp>
            <p:nvSpPr>
              <p:cNvPr id="67636" name="Line 105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7" name="Line 106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59" name="Group 107"/>
            <p:cNvGrpSpPr>
              <a:grpSpLocks/>
            </p:cNvGrpSpPr>
            <p:nvPr/>
          </p:nvGrpSpPr>
          <p:grpSpPr bwMode="auto">
            <a:xfrm rot="5400000" flipH="1">
              <a:off x="1488" y="2496"/>
              <a:ext cx="144" cy="432"/>
              <a:chOff x="1168" y="1296"/>
              <a:chExt cx="144" cy="432"/>
            </a:xfrm>
          </p:grpSpPr>
          <p:sp>
            <p:nvSpPr>
              <p:cNvPr id="67634" name="Line 108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5" name="Line 109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6126" name="Text Box 110"/>
          <p:cNvSpPr txBox="1">
            <a:spLocks noChangeArrowheads="1"/>
          </p:cNvSpPr>
          <p:nvPr/>
        </p:nvSpPr>
        <p:spPr bwMode="auto">
          <a:xfrm>
            <a:off x="609600" y="5181600"/>
            <a:ext cx="281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/>
              <a:t>no dipole moment</a:t>
            </a:r>
          </a:p>
          <a:p>
            <a:pPr algn="ctr" eaLnBrk="0" hangingPunct="0"/>
            <a:r>
              <a:rPr lang="en-US"/>
              <a:t>nonpolar molecule</a:t>
            </a:r>
          </a:p>
        </p:txBody>
      </p:sp>
      <p:grpSp>
        <p:nvGrpSpPr>
          <p:cNvPr id="67660" name="Group 124"/>
          <p:cNvGrpSpPr>
            <a:grpSpLocks/>
          </p:cNvGrpSpPr>
          <p:nvPr/>
        </p:nvGrpSpPr>
        <p:grpSpPr bwMode="auto">
          <a:xfrm>
            <a:off x="6083300" y="1638300"/>
            <a:ext cx="1358900" cy="266700"/>
            <a:chOff x="3640" y="1512"/>
            <a:chExt cx="856" cy="168"/>
          </a:xfrm>
        </p:grpSpPr>
        <p:grpSp>
          <p:nvGrpSpPr>
            <p:cNvPr id="67662" name="Group 115"/>
            <p:cNvGrpSpPr>
              <a:grpSpLocks/>
            </p:cNvGrpSpPr>
            <p:nvPr/>
          </p:nvGrpSpPr>
          <p:grpSpPr bwMode="auto">
            <a:xfrm flipH="1" flipV="1">
              <a:off x="3640" y="1528"/>
              <a:ext cx="240" cy="152"/>
              <a:chOff x="816" y="1344"/>
              <a:chExt cx="240" cy="152"/>
            </a:xfrm>
          </p:grpSpPr>
          <p:sp>
            <p:nvSpPr>
              <p:cNvPr id="67630" name="Line 116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1" name="Line 117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63" name="Group 118"/>
            <p:cNvGrpSpPr>
              <a:grpSpLocks/>
            </p:cNvGrpSpPr>
            <p:nvPr/>
          </p:nvGrpSpPr>
          <p:grpSpPr bwMode="auto">
            <a:xfrm flipV="1">
              <a:off x="4256" y="1512"/>
              <a:ext cx="240" cy="152"/>
              <a:chOff x="816" y="1344"/>
              <a:chExt cx="240" cy="152"/>
            </a:xfrm>
          </p:grpSpPr>
          <p:sp>
            <p:nvSpPr>
              <p:cNvPr id="67628" name="Line 119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29" name="Line 120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7666" name="Group 121"/>
          <p:cNvGrpSpPr>
            <a:grpSpLocks/>
          </p:cNvGrpSpPr>
          <p:nvPr/>
        </p:nvGrpSpPr>
        <p:grpSpPr bwMode="auto">
          <a:xfrm flipV="1">
            <a:off x="6654800" y="1524000"/>
            <a:ext cx="228600" cy="685800"/>
            <a:chOff x="1168" y="1296"/>
            <a:chExt cx="144" cy="432"/>
          </a:xfrm>
        </p:grpSpPr>
        <p:sp>
          <p:nvSpPr>
            <p:cNvPr id="67624" name="Line 122"/>
            <p:cNvSpPr>
              <a:spLocks noChangeShapeType="1"/>
            </p:cNvSpPr>
            <p:nvPr/>
          </p:nvSpPr>
          <p:spPr bwMode="auto">
            <a:xfrm flipV="1">
              <a:off x="1248" y="1296"/>
              <a:ext cx="0" cy="43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5" name="Line 123"/>
            <p:cNvSpPr>
              <a:spLocks noChangeShapeType="1"/>
            </p:cNvSpPr>
            <p:nvPr/>
          </p:nvSpPr>
          <p:spPr bwMode="auto">
            <a:xfrm>
              <a:off x="1168" y="1664"/>
              <a:ext cx="14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142" name="Text Box 126"/>
          <p:cNvSpPr txBox="1">
            <a:spLocks noChangeArrowheads="1"/>
          </p:cNvSpPr>
          <p:nvPr/>
        </p:nvSpPr>
        <p:spPr bwMode="auto">
          <a:xfrm>
            <a:off x="5664200" y="2413000"/>
            <a:ext cx="2185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dipole moment</a:t>
            </a:r>
          </a:p>
          <a:p>
            <a:pPr algn="ctr" eaLnBrk="0" hangingPunct="0"/>
            <a:r>
              <a:rPr lang="en-US"/>
              <a:t>polar molecule</a:t>
            </a:r>
          </a:p>
        </p:txBody>
      </p:sp>
      <p:grpSp>
        <p:nvGrpSpPr>
          <p:cNvPr id="67667" name="Group 137"/>
          <p:cNvGrpSpPr>
            <a:grpSpLocks/>
          </p:cNvGrpSpPr>
          <p:nvPr/>
        </p:nvGrpSpPr>
        <p:grpSpPr bwMode="auto">
          <a:xfrm>
            <a:off x="5943600" y="3581400"/>
            <a:ext cx="1890713" cy="1930400"/>
            <a:chOff x="3728" y="2400"/>
            <a:chExt cx="1191" cy="1216"/>
          </a:xfrm>
        </p:grpSpPr>
        <p:sp>
          <p:nvSpPr>
            <p:cNvPr id="67615" name="Text Box 128"/>
            <p:cNvSpPr txBox="1">
              <a:spLocks noChangeArrowheads="1"/>
            </p:cNvSpPr>
            <p:nvPr/>
          </p:nvSpPr>
          <p:spPr bwMode="auto">
            <a:xfrm>
              <a:off x="4192" y="2857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C</a:t>
              </a:r>
            </a:p>
          </p:txBody>
        </p:sp>
        <p:sp>
          <p:nvSpPr>
            <p:cNvPr id="67616" name="Text Box 129"/>
            <p:cNvSpPr txBox="1">
              <a:spLocks noChangeArrowheads="1"/>
            </p:cNvSpPr>
            <p:nvPr/>
          </p:nvSpPr>
          <p:spPr bwMode="auto">
            <a:xfrm>
              <a:off x="4192" y="240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7" name="Text Box 130"/>
            <p:cNvSpPr txBox="1">
              <a:spLocks noChangeArrowheads="1"/>
            </p:cNvSpPr>
            <p:nvPr/>
          </p:nvSpPr>
          <p:spPr bwMode="auto">
            <a:xfrm>
              <a:off x="4192" y="332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8" name="Text Box 131"/>
            <p:cNvSpPr txBox="1">
              <a:spLocks noChangeArrowheads="1"/>
            </p:cNvSpPr>
            <p:nvPr/>
          </p:nvSpPr>
          <p:spPr bwMode="auto">
            <a:xfrm>
              <a:off x="4664" y="285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9" name="Text Box 132"/>
            <p:cNvSpPr txBox="1">
              <a:spLocks noChangeArrowheads="1"/>
            </p:cNvSpPr>
            <p:nvPr/>
          </p:nvSpPr>
          <p:spPr bwMode="auto">
            <a:xfrm>
              <a:off x="3728" y="285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20" name="Line 133"/>
            <p:cNvSpPr>
              <a:spLocks noChangeShapeType="1"/>
            </p:cNvSpPr>
            <p:nvPr/>
          </p:nvSpPr>
          <p:spPr bwMode="auto">
            <a:xfrm>
              <a:off x="4464" y="3001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1" name="Line 134"/>
            <p:cNvSpPr>
              <a:spLocks noChangeShapeType="1"/>
            </p:cNvSpPr>
            <p:nvPr/>
          </p:nvSpPr>
          <p:spPr bwMode="auto">
            <a:xfrm>
              <a:off x="3936" y="3001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2" name="Line 135"/>
            <p:cNvSpPr>
              <a:spLocks noChangeShapeType="1"/>
            </p:cNvSpPr>
            <p:nvPr/>
          </p:nvSpPr>
          <p:spPr bwMode="auto">
            <a:xfrm rot="5400000">
              <a:off x="4200" y="324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3" name="Line 136"/>
            <p:cNvSpPr>
              <a:spLocks noChangeShapeType="1"/>
            </p:cNvSpPr>
            <p:nvPr/>
          </p:nvSpPr>
          <p:spPr bwMode="auto">
            <a:xfrm rot="5400000">
              <a:off x="4200" y="276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68" name="Group 152"/>
          <p:cNvGrpSpPr>
            <a:grpSpLocks/>
          </p:cNvGrpSpPr>
          <p:nvPr/>
        </p:nvGrpSpPr>
        <p:grpSpPr bwMode="auto">
          <a:xfrm>
            <a:off x="6096000" y="3657600"/>
            <a:ext cx="1600200" cy="1676400"/>
            <a:chOff x="3840" y="2304"/>
            <a:chExt cx="1008" cy="1056"/>
          </a:xfrm>
        </p:grpSpPr>
        <p:grpSp>
          <p:nvGrpSpPr>
            <p:cNvPr id="67676" name="Group 139"/>
            <p:cNvGrpSpPr>
              <a:grpSpLocks/>
            </p:cNvGrpSpPr>
            <p:nvPr/>
          </p:nvGrpSpPr>
          <p:grpSpPr bwMode="auto">
            <a:xfrm rot="-5400000">
              <a:off x="4560" y="2488"/>
              <a:ext cx="144" cy="432"/>
              <a:chOff x="1168" y="1296"/>
              <a:chExt cx="144" cy="432"/>
            </a:xfrm>
          </p:grpSpPr>
          <p:sp>
            <p:nvSpPr>
              <p:cNvPr id="67613" name="Line 140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4" name="Line 141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77" name="Group 142"/>
            <p:cNvGrpSpPr>
              <a:grpSpLocks/>
            </p:cNvGrpSpPr>
            <p:nvPr/>
          </p:nvGrpSpPr>
          <p:grpSpPr bwMode="auto">
            <a:xfrm rot="5400000" flipH="1">
              <a:off x="3984" y="2808"/>
              <a:ext cx="144" cy="432"/>
              <a:chOff x="1168" y="1296"/>
              <a:chExt cx="144" cy="432"/>
            </a:xfrm>
          </p:grpSpPr>
          <p:sp>
            <p:nvSpPr>
              <p:cNvPr id="67611" name="Line 143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2" name="Line 144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78" name="Group 145"/>
            <p:cNvGrpSpPr>
              <a:grpSpLocks/>
            </p:cNvGrpSpPr>
            <p:nvPr/>
          </p:nvGrpSpPr>
          <p:grpSpPr bwMode="auto">
            <a:xfrm rot="10800000">
              <a:off x="4080" y="2304"/>
              <a:ext cx="144" cy="432"/>
              <a:chOff x="1168" y="1296"/>
              <a:chExt cx="144" cy="432"/>
            </a:xfrm>
          </p:grpSpPr>
          <p:sp>
            <p:nvSpPr>
              <p:cNvPr id="67609" name="Line 146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0" name="Line 147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6048" name="Group 148"/>
            <p:cNvGrpSpPr>
              <a:grpSpLocks/>
            </p:cNvGrpSpPr>
            <p:nvPr/>
          </p:nvGrpSpPr>
          <p:grpSpPr bwMode="auto">
            <a:xfrm rot="10800000" flipV="1">
              <a:off x="4416" y="2928"/>
              <a:ext cx="144" cy="432"/>
              <a:chOff x="1168" y="1296"/>
              <a:chExt cx="144" cy="432"/>
            </a:xfrm>
          </p:grpSpPr>
          <p:sp>
            <p:nvSpPr>
              <p:cNvPr id="67607" name="Line 149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08" name="Line 150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6167" name="Text Box 151"/>
          <p:cNvSpPr txBox="1">
            <a:spLocks noChangeArrowheads="1"/>
          </p:cNvSpPr>
          <p:nvPr/>
        </p:nvSpPr>
        <p:spPr bwMode="auto">
          <a:xfrm>
            <a:off x="5473700" y="5537200"/>
            <a:ext cx="281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/>
              <a:t>no dipole moment</a:t>
            </a:r>
          </a:p>
          <a:p>
            <a:pPr algn="ctr" eaLnBrk="0" hangingPunct="0"/>
            <a:r>
              <a:rPr lang="en-US"/>
              <a:t>nonpolar molecule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6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6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63" grpId="0" autoUpdateAnimBg="0"/>
      <p:bldP spid="86126" grpId="0" autoUpdateAnimBg="0"/>
      <p:bldP spid="86142" grpId="0" autoUpdateAnimBg="0"/>
      <p:bldP spid="86167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0" y="-85725"/>
          <a:ext cx="9144000" cy="6858000"/>
        </p:xfrm>
        <a:graphic>
          <a:graphicData uri="http://schemas.openxmlformats.org/presentationml/2006/ole">
            <p:oleObj spid="_x0000_s158722" name="Slide" r:id="rId3" imgW="4572180" imgH="3428896" progId="PowerPoint.Slide.8">
              <p:embed/>
            </p:oleObj>
          </a:graphicData>
        </a:graphic>
      </p:graphicFrame>
      <p:sp>
        <p:nvSpPr>
          <p:cNvPr id="265219" name="Rectangle 3"/>
          <p:cNvSpPr>
            <a:spLocks noChangeArrowheads="1"/>
          </p:cNvSpPr>
          <p:nvPr/>
        </p:nvSpPr>
        <p:spPr bwMode="auto">
          <a:xfrm>
            <a:off x="1752600" y="76200"/>
            <a:ext cx="6858000" cy="6477000"/>
          </a:xfrm>
          <a:prstGeom prst="rect">
            <a:avLst/>
          </a:prstGeom>
          <a:solidFill>
            <a:srgbClr val="80C283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65221" name="Rectangle 5"/>
          <p:cNvSpPr>
            <a:spLocks noChangeArrowheads="1"/>
          </p:cNvSpPr>
          <p:nvPr/>
        </p:nvSpPr>
        <p:spPr bwMode="auto">
          <a:xfrm>
            <a:off x="1524000" y="846138"/>
            <a:ext cx="7086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 dirty="0" smtClean="0">
                <a:solidFill>
                  <a:schemeClr val="tx2"/>
                </a:solidFill>
                <a:latin typeface="Calibri" charset="0"/>
              </a:rPr>
              <a:t>Polar or non-polar?</a:t>
            </a:r>
          </a:p>
          <a:p>
            <a:pPr algn="ctr"/>
            <a:r>
              <a:rPr lang="en-US" sz="4400" b="1" dirty="0" smtClean="0">
                <a:solidFill>
                  <a:schemeClr val="tx2"/>
                </a:solidFill>
                <a:latin typeface="Calibri" charset="0"/>
              </a:rPr>
              <a:t>Let’s draw the Lewis Structures</a:t>
            </a:r>
          </a:p>
          <a:p>
            <a:pPr algn="ctr"/>
            <a:r>
              <a:rPr lang="en-US" sz="4400" b="1" dirty="0" smtClean="0">
                <a:solidFill>
                  <a:schemeClr val="tx2"/>
                </a:solidFill>
                <a:latin typeface="Calibri" charset="0"/>
              </a:rPr>
              <a:t>And find out!</a:t>
            </a:r>
            <a:endParaRPr lang="en-US" sz="4400" b="1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1905000" y="1524000"/>
            <a:ext cx="6705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endParaRPr lang="en-US" sz="3200" b="1" dirty="0">
              <a:latin typeface="Calibri" charset="0"/>
            </a:endParaRP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HF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H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2</a:t>
            </a:r>
            <a:r>
              <a:rPr lang="en-US" sz="3200" b="1" dirty="0" smtClean="0">
                <a:latin typeface="Calibri" charset="0"/>
                <a:cs typeface="Arial" charset="0"/>
              </a:rPr>
              <a:t>O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NH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3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CO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2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SO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3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H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2</a:t>
            </a:r>
            <a:r>
              <a:rPr lang="en-US" sz="3200" b="1" dirty="0" smtClean="0">
                <a:latin typeface="Calibri" charset="0"/>
                <a:cs typeface="Arial" charset="0"/>
              </a:rPr>
              <a:t>S</a:t>
            </a:r>
          </a:p>
          <a:p>
            <a:pPr marL="609600" indent="-609600">
              <a:spcBef>
                <a:spcPct val="20000"/>
              </a:spcBef>
              <a:buAutoNum type="alphaLcPeriod"/>
            </a:pPr>
            <a:r>
              <a:rPr lang="en-US" sz="3200" b="1" dirty="0" smtClean="0">
                <a:latin typeface="Calibri" charset="0"/>
                <a:cs typeface="Arial" charset="0"/>
              </a:rPr>
              <a:t>CCl</a:t>
            </a:r>
            <a:r>
              <a:rPr lang="en-US" sz="3200" b="1" baseline="-25000" dirty="0" smtClean="0">
                <a:latin typeface="Calibri" charset="0"/>
                <a:cs typeface="Arial" charset="0"/>
              </a:rPr>
              <a:t>4</a:t>
            </a:r>
            <a:endParaRPr lang="en-US" sz="3200" b="1" baseline="-25000" dirty="0">
              <a:latin typeface="Calibri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3000"/>
                                        <p:tgtEl>
                                          <p:spTgt spid="26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26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2000"/>
                                        <p:tgtEl>
                                          <p:spTgt spid="26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19" grpId="0" animBg="1"/>
      <p:bldP spid="265221" grpId="0"/>
      <p:bldP spid="26522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762000"/>
          </a:xfrm>
        </p:spPr>
        <p:txBody>
          <a:bodyPr/>
          <a:lstStyle/>
          <a:p>
            <a:r>
              <a:rPr lang="en-US" sz="2800">
                <a:solidFill>
                  <a:schemeClr val="tx1"/>
                </a:solidFill>
                <a:latin typeface="Arial" charset="0"/>
              </a:rPr>
              <a:t>Valence Bond Theory and NH</a:t>
            </a:r>
            <a:r>
              <a:rPr lang="en-US" sz="2800" baseline="-25000">
                <a:solidFill>
                  <a:schemeClr val="tx1"/>
                </a:solidFill>
                <a:latin typeface="Arial" charset="0"/>
              </a:rPr>
              <a:t>3</a:t>
            </a:r>
            <a:endParaRPr lang="en-US" sz="2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96900" y="1066800"/>
            <a:ext cx="2390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N – 1s</a:t>
            </a:r>
            <a:r>
              <a:rPr lang="en-US" sz="2800" baseline="30000"/>
              <a:t>2</a:t>
            </a:r>
            <a:r>
              <a:rPr lang="en-US" sz="2800"/>
              <a:t>2s</a:t>
            </a:r>
            <a:r>
              <a:rPr lang="en-US" sz="2800" baseline="30000"/>
              <a:t>2</a:t>
            </a:r>
            <a:r>
              <a:rPr lang="en-US" sz="2800"/>
              <a:t>2p</a:t>
            </a:r>
            <a:r>
              <a:rPr lang="en-US" sz="2800" baseline="30000"/>
              <a:t>3</a:t>
            </a:r>
            <a:endParaRPr lang="en-US" sz="280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733800" y="1219200"/>
            <a:ext cx="3886200" cy="609600"/>
            <a:chOff x="2352" y="1488"/>
            <a:chExt cx="2448" cy="384"/>
          </a:xfrm>
        </p:grpSpPr>
        <p:sp>
          <p:nvSpPr>
            <p:cNvPr id="64516" name="Line 4"/>
            <p:cNvSpPr>
              <a:spLocks noChangeShapeType="1"/>
            </p:cNvSpPr>
            <p:nvPr/>
          </p:nvSpPr>
          <p:spPr bwMode="auto">
            <a:xfrm>
              <a:off x="2352" y="187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17" name="Line 5"/>
            <p:cNvSpPr>
              <a:spLocks noChangeShapeType="1"/>
            </p:cNvSpPr>
            <p:nvPr/>
          </p:nvSpPr>
          <p:spPr bwMode="auto">
            <a:xfrm>
              <a:off x="2928" y="187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18" name="Line 6"/>
            <p:cNvSpPr>
              <a:spLocks noChangeShapeType="1"/>
            </p:cNvSpPr>
            <p:nvPr/>
          </p:nvSpPr>
          <p:spPr bwMode="auto">
            <a:xfrm>
              <a:off x="3600" y="187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19" name="Line 7"/>
            <p:cNvSpPr>
              <a:spLocks noChangeShapeType="1"/>
            </p:cNvSpPr>
            <p:nvPr/>
          </p:nvSpPr>
          <p:spPr bwMode="auto">
            <a:xfrm>
              <a:off x="4032" y="187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0" name="Line 8"/>
            <p:cNvSpPr>
              <a:spLocks noChangeShapeType="1"/>
            </p:cNvSpPr>
            <p:nvPr/>
          </p:nvSpPr>
          <p:spPr bwMode="auto">
            <a:xfrm>
              <a:off x="4464" y="187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1" name="Line 9"/>
            <p:cNvSpPr>
              <a:spLocks noChangeShapeType="1"/>
            </p:cNvSpPr>
            <p:nvPr/>
          </p:nvSpPr>
          <p:spPr bwMode="auto">
            <a:xfrm flipV="1">
              <a:off x="2448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2" name="Line 10"/>
            <p:cNvSpPr>
              <a:spLocks noChangeShapeType="1"/>
            </p:cNvSpPr>
            <p:nvPr/>
          </p:nvSpPr>
          <p:spPr bwMode="auto">
            <a:xfrm flipV="1">
              <a:off x="3024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3" name="Line 11"/>
            <p:cNvSpPr>
              <a:spLocks noChangeShapeType="1"/>
            </p:cNvSpPr>
            <p:nvPr/>
          </p:nvSpPr>
          <p:spPr bwMode="auto">
            <a:xfrm flipV="1">
              <a:off x="3648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4" name="Line 12"/>
            <p:cNvSpPr>
              <a:spLocks noChangeShapeType="1"/>
            </p:cNvSpPr>
            <p:nvPr/>
          </p:nvSpPr>
          <p:spPr bwMode="auto">
            <a:xfrm flipV="1">
              <a:off x="4080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5" name="Line 13"/>
            <p:cNvSpPr>
              <a:spLocks noChangeShapeType="1"/>
            </p:cNvSpPr>
            <p:nvPr/>
          </p:nvSpPr>
          <p:spPr bwMode="auto">
            <a:xfrm flipV="1">
              <a:off x="4512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6" name="Line 14"/>
            <p:cNvSpPr>
              <a:spLocks noChangeShapeType="1"/>
            </p:cNvSpPr>
            <p:nvPr/>
          </p:nvSpPr>
          <p:spPr bwMode="auto">
            <a:xfrm>
              <a:off x="2592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527" name="Line 15"/>
            <p:cNvSpPr>
              <a:spLocks noChangeShapeType="1"/>
            </p:cNvSpPr>
            <p:nvPr/>
          </p:nvSpPr>
          <p:spPr bwMode="auto">
            <a:xfrm>
              <a:off x="3168" y="1488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529" name="Line 17"/>
          <p:cNvSpPr>
            <a:spLocks noChangeShapeType="1"/>
          </p:cNvSpPr>
          <p:nvPr/>
        </p:nvSpPr>
        <p:spPr bwMode="auto">
          <a:xfrm>
            <a:off x="6096000" y="1219200"/>
            <a:ext cx="0" cy="609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785813" y="1782763"/>
            <a:ext cx="1644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accent2"/>
                </a:solidFill>
              </a:rPr>
              <a:t>3 H – 1s</a:t>
            </a:r>
            <a:r>
              <a:rPr lang="en-US" sz="2800" baseline="30000">
                <a:solidFill>
                  <a:schemeClr val="accent2"/>
                </a:solidFill>
              </a:rPr>
              <a:t>1</a:t>
            </a:r>
            <a:endParaRPr lang="en-US" sz="2800">
              <a:solidFill>
                <a:schemeClr val="accent2"/>
              </a:solidFill>
            </a:endParaRPr>
          </a:p>
        </p:txBody>
      </p:sp>
      <p:sp>
        <p:nvSpPr>
          <p:cNvPr id="64532" name="Line 20"/>
          <p:cNvSpPr>
            <a:spLocks noChangeShapeType="1"/>
          </p:cNvSpPr>
          <p:nvPr/>
        </p:nvSpPr>
        <p:spPr bwMode="auto">
          <a:xfrm>
            <a:off x="6781800" y="1219200"/>
            <a:ext cx="0" cy="609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533" name="Line 21"/>
          <p:cNvSpPr>
            <a:spLocks noChangeShapeType="1"/>
          </p:cNvSpPr>
          <p:nvPr/>
        </p:nvSpPr>
        <p:spPr bwMode="auto">
          <a:xfrm>
            <a:off x="7467600" y="1219200"/>
            <a:ext cx="0" cy="609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152400" y="2667000"/>
            <a:ext cx="8837613" cy="1636713"/>
            <a:chOff x="96" y="1680"/>
            <a:chExt cx="5567" cy="1031"/>
          </a:xfrm>
        </p:grpSpPr>
        <p:sp>
          <p:nvSpPr>
            <p:cNvPr id="64537" name="Text Box 25"/>
            <p:cNvSpPr txBox="1">
              <a:spLocks noChangeArrowheads="1"/>
            </p:cNvSpPr>
            <p:nvPr/>
          </p:nvSpPr>
          <p:spPr bwMode="auto">
            <a:xfrm>
              <a:off x="658" y="1680"/>
              <a:ext cx="5005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</a:rPr>
                <a:t>If the bonds form from overlap of 3 2p orbitals on nitrogen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with the 1s orbital on each hydrogen atom, what would 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the molecular geometry of NH</a:t>
              </a:r>
              <a:r>
                <a:rPr lang="en-US" baseline="-25000">
                  <a:solidFill>
                    <a:schemeClr val="accent2"/>
                  </a:solidFill>
                </a:rPr>
                <a:t>3</a:t>
              </a:r>
              <a:r>
                <a:rPr lang="en-US">
                  <a:solidFill>
                    <a:schemeClr val="accent2"/>
                  </a:solidFill>
                </a:rPr>
                <a:t> be?</a:t>
              </a:r>
            </a:p>
          </p:txBody>
        </p:sp>
        <p:graphicFrame>
          <p:nvGraphicFramePr>
            <p:cNvPr id="105472" name="Object 0"/>
            <p:cNvGraphicFramePr>
              <a:graphicFrameLocks noChangeAspect="1"/>
            </p:cNvGraphicFramePr>
            <p:nvPr/>
          </p:nvGraphicFramePr>
          <p:xfrm>
            <a:off x="96" y="1680"/>
            <a:ext cx="539" cy="1031"/>
          </p:xfrm>
          <a:graphic>
            <a:graphicData uri="http://schemas.openxmlformats.org/presentationml/2006/ole">
              <p:oleObj spid="_x0000_s98306" name="Clip" r:id="rId3" imgW="856440" imgH="1637640" progId="">
                <p:embed/>
              </p:oleObj>
            </a:graphicData>
          </a:graphic>
        </p:graphicFrame>
      </p:grpSp>
      <p:pic>
        <p:nvPicPr>
          <p:cNvPr id="64544" name="Picture 27" descr="npo000234"/>
          <p:cNvPicPr>
            <a:picLocks noChangeArrowheads="1"/>
          </p:cNvPicPr>
          <p:nvPr/>
        </p:nvPicPr>
        <p:blipFill>
          <a:blip r:embed="rId4"/>
          <a:srcRect t="21002" b="33005"/>
          <a:stretch>
            <a:fillRect/>
          </a:stretch>
        </p:blipFill>
        <p:spPr bwMode="auto">
          <a:xfrm>
            <a:off x="304800" y="4495800"/>
            <a:ext cx="5927725" cy="2066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4540" name="Text Box 28"/>
          <p:cNvSpPr txBox="1">
            <a:spLocks noChangeArrowheads="1"/>
          </p:cNvSpPr>
          <p:nvPr/>
        </p:nvSpPr>
        <p:spPr bwMode="auto">
          <a:xfrm>
            <a:off x="6553200" y="3733800"/>
            <a:ext cx="2438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If use the</a:t>
            </a:r>
          </a:p>
          <a:p>
            <a:pPr algn="ctr"/>
            <a:r>
              <a:rPr lang="en-US"/>
              <a:t>3 2p orbitals</a:t>
            </a:r>
          </a:p>
          <a:p>
            <a:pPr algn="ctr"/>
            <a:r>
              <a:rPr lang="en-US"/>
              <a:t>predict 90</a:t>
            </a:r>
            <a:r>
              <a:rPr lang="en-US" baseline="30000"/>
              <a:t>0</a:t>
            </a:r>
            <a:endParaRPr lang="en-US"/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6821488" y="5181600"/>
            <a:ext cx="20002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/>
              <a:t>Actual H-N-H</a:t>
            </a:r>
          </a:p>
          <a:p>
            <a:pPr algn="ctr"/>
            <a:r>
              <a:rPr lang="en-US"/>
              <a:t>bond angle is</a:t>
            </a:r>
          </a:p>
          <a:p>
            <a:pPr algn="ctr"/>
            <a:r>
              <a:rPr lang="en-US"/>
              <a:t>107.3</a:t>
            </a:r>
            <a:r>
              <a:rPr lang="en-US" baseline="30000"/>
              <a:t>0</a:t>
            </a:r>
            <a:endParaRPr lang="en-US"/>
          </a:p>
        </p:txBody>
      </p:sp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9" grpId="0" animBg="1"/>
      <p:bldP spid="64531" grpId="0" autoUpdateAnimBg="0"/>
      <p:bldP spid="64532" grpId="0" animBg="1"/>
      <p:bldP spid="64533" grpId="0" animBg="1"/>
      <p:bldP spid="64540" grpId="0" autoUpdateAnimBg="0"/>
      <p:bldP spid="64541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1143000"/>
          </a:xfrm>
        </p:spPr>
        <p:txBody>
          <a:bodyPr/>
          <a:lstStyle/>
          <a:p>
            <a:r>
              <a:rPr lang="en-US" sz="3200" b="1">
                <a:solidFill>
                  <a:schemeClr val="tx1"/>
                </a:solidFill>
                <a:latin typeface="Arial" charset="0"/>
              </a:rPr>
              <a:t>Hybridization</a:t>
            </a:r>
            <a:r>
              <a:rPr lang="en-US" sz="3200">
                <a:solidFill>
                  <a:schemeClr val="tx1"/>
                </a:solidFill>
                <a:latin typeface="Arial" charset="0"/>
              </a:rPr>
              <a:t> – mixing of two or more atomic orbitals to form a new set of hybrid orbitals.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85738" y="1371600"/>
            <a:ext cx="87630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/>
              <a:t>Mix at least 2 nonequivalent atomic orbitals (</a:t>
            </a:r>
            <a:r>
              <a:rPr lang="en-US" sz="2800" i="1"/>
              <a:t>e.g.</a:t>
            </a:r>
            <a:r>
              <a:rPr lang="en-US" sz="2800"/>
              <a:t> s and p).  Hybrid orbitals have very different shape from original atomic orbitals.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/>
              <a:t>Number of hybrid orbitals is equal to number of pure atomic orbitals used in the hybridization process.</a:t>
            </a:r>
            <a:r>
              <a:rPr lang="en-US" sz="2800" i="1"/>
              <a:t>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800"/>
              <a:t>Covalent bonds are formed by:</a:t>
            </a:r>
          </a:p>
          <a:p>
            <a:pPr marL="914400" lvl="1" indent="-457200">
              <a:spcBef>
                <a:spcPct val="50000"/>
              </a:spcBef>
              <a:buFontTx/>
              <a:buAutoNum type="alphaLcPeriod"/>
            </a:pPr>
            <a:r>
              <a:rPr lang="en-US" sz="2800"/>
              <a:t>Overlap of hybrid orbitals with atomic orbitals</a:t>
            </a:r>
          </a:p>
          <a:p>
            <a:pPr marL="914400" lvl="1" indent="-457200">
              <a:spcBef>
                <a:spcPct val="50000"/>
              </a:spcBef>
              <a:buFontTx/>
              <a:buAutoNum type="alphaLcPeriod"/>
            </a:pPr>
            <a:r>
              <a:rPr lang="en-US" sz="2800"/>
              <a:t>Overlap of hybrid orbitals with other hybrid orbitals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 autoUpdateAnimBg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2" descr="npo000235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152400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2" descr="npo000236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0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2" descr="npo000237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0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34000" y="1371600"/>
            <a:ext cx="3368675" cy="1828800"/>
            <a:chOff x="3360" y="864"/>
            <a:chExt cx="2122" cy="1152"/>
          </a:xfrm>
        </p:grpSpPr>
        <p:sp>
          <p:nvSpPr>
            <p:cNvPr id="19460" name="Freeform 4"/>
            <p:cNvSpPr>
              <a:spLocks/>
            </p:cNvSpPr>
            <p:nvPr/>
          </p:nvSpPr>
          <p:spPr bwMode="auto">
            <a:xfrm>
              <a:off x="3360" y="864"/>
              <a:ext cx="856" cy="1152"/>
            </a:xfrm>
            <a:custGeom>
              <a:avLst/>
              <a:gdLst/>
              <a:ahLst/>
              <a:cxnLst>
                <a:cxn ang="0">
                  <a:pos x="528" y="1152"/>
                </a:cxn>
                <a:cxn ang="0">
                  <a:pos x="768" y="432"/>
                </a:cxn>
                <a:cxn ang="0">
                  <a:pos x="0" y="0"/>
                </a:cxn>
              </a:cxnLst>
              <a:rect l="0" t="0" r="r" b="b"/>
              <a:pathLst>
                <a:path w="856" h="1152">
                  <a:moveTo>
                    <a:pt x="528" y="1152"/>
                  </a:moveTo>
                  <a:cubicBezTo>
                    <a:pt x="692" y="888"/>
                    <a:pt x="856" y="624"/>
                    <a:pt x="768" y="432"/>
                  </a:cubicBezTo>
                  <a:cubicBezTo>
                    <a:pt x="680" y="240"/>
                    <a:pt x="128" y="72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4128" y="1066"/>
              <a:ext cx="135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</a:rPr>
                <a:t>Predict correct</a:t>
              </a:r>
            </a:p>
            <a:p>
              <a:r>
                <a:rPr lang="en-US">
                  <a:solidFill>
                    <a:srgbClr val="FF0000"/>
                  </a:solidFill>
                </a:rPr>
                <a:t>bond angle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7" name="Picture 2" descr="npo0002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43000"/>
            <a:ext cx="8839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801813" y="242888"/>
            <a:ext cx="5541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/>
              <a:t>Formation of </a:t>
            </a:r>
            <a:r>
              <a:rPr lang="en-US" sz="2800" b="1" i="1"/>
              <a:t>sp</a:t>
            </a:r>
            <a:r>
              <a:rPr lang="en-US" sz="2800" b="1"/>
              <a:t> Hybrid Orbitals</a:t>
            </a:r>
          </a:p>
        </p:txBody>
      </p:sp>
      <p:pic>
        <p:nvPicPr>
          <p:cNvPr id="87049" name="Picture 4" descr="npo0002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4038600"/>
            <a:ext cx="54864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735138" y="76200"/>
            <a:ext cx="5676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/>
              <a:t>Formation of </a:t>
            </a:r>
            <a:r>
              <a:rPr lang="en-US" sz="2800" b="1" i="1"/>
              <a:t>sp</a:t>
            </a:r>
            <a:r>
              <a:rPr lang="en-US" sz="2800" b="1" i="1" baseline="30000"/>
              <a:t>2</a:t>
            </a:r>
            <a:r>
              <a:rPr lang="en-US" sz="2800" b="1"/>
              <a:t> Hybrid Orbitals</a:t>
            </a:r>
          </a:p>
        </p:txBody>
      </p:sp>
      <p:pic>
        <p:nvPicPr>
          <p:cNvPr id="88071" name="Picture 3" descr="npo00023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86868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73" name="Picture 4" descr="npo00023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4422775"/>
            <a:ext cx="274320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498475" y="2159000"/>
            <a:ext cx="277653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</a:pPr>
            <a:r>
              <a:rPr lang="en-US"/>
              <a:t># of Lone Pairs</a:t>
            </a:r>
          </a:p>
          <a:p>
            <a:pPr algn="ctr"/>
            <a:r>
              <a:rPr lang="en-US"/>
              <a:t>+</a:t>
            </a:r>
          </a:p>
          <a:p>
            <a:pPr algn="ctr"/>
            <a:r>
              <a:rPr lang="en-US" u="sng"/>
              <a:t># of Bonded Atoms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930650" y="2743200"/>
            <a:ext cx="194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sng"/>
              <a:t>Hybridization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6645275" y="27432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sng"/>
              <a:t>Examples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1695450" y="3352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695450" y="40195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695450" y="46863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1695450" y="53959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1695450" y="6019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4700588" y="3352800"/>
            <a:ext cx="506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sp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4640263" y="4019550"/>
            <a:ext cx="61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sp</a:t>
            </a:r>
            <a:r>
              <a:rPr lang="en-US" baseline="30000"/>
              <a:t>2</a:t>
            </a:r>
            <a:endParaRPr lang="en-US"/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4640263" y="4686300"/>
            <a:ext cx="61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sp</a:t>
            </a:r>
            <a:r>
              <a:rPr lang="en-US" baseline="30000"/>
              <a:t>3</a:t>
            </a:r>
            <a:endParaRPr lang="en-US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4551363" y="5395913"/>
            <a:ext cx="788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sp</a:t>
            </a:r>
            <a:r>
              <a:rPr lang="en-US" baseline="30000"/>
              <a:t>3</a:t>
            </a:r>
            <a:r>
              <a:rPr lang="en-US"/>
              <a:t>d</a:t>
            </a:r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4491038" y="6019800"/>
            <a:ext cx="901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sp</a:t>
            </a:r>
            <a:r>
              <a:rPr lang="en-US" baseline="30000"/>
              <a:t>3</a:t>
            </a:r>
            <a:r>
              <a:rPr lang="en-US"/>
              <a:t>d</a:t>
            </a:r>
            <a:r>
              <a:rPr lang="en-US" baseline="30000"/>
              <a:t>2</a:t>
            </a:r>
            <a:endParaRPr lang="en-US"/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6958013" y="3352800"/>
            <a:ext cx="95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BeCl</a:t>
            </a:r>
            <a:r>
              <a:rPr lang="en-US" baseline="-25000"/>
              <a:t>2</a:t>
            </a:r>
            <a:endParaRPr lang="en-US"/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7105650" y="40195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BF</a:t>
            </a:r>
            <a:r>
              <a:rPr lang="en-US" baseline="-25000"/>
              <a:t>3</a:t>
            </a:r>
            <a:endParaRPr lang="en-US"/>
          </a:p>
        </p:txBody>
      </p: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6262688" y="4686300"/>
            <a:ext cx="219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CH</a:t>
            </a:r>
            <a:r>
              <a:rPr lang="en-US" baseline="-25000"/>
              <a:t>4</a:t>
            </a:r>
            <a:r>
              <a:rPr lang="en-US"/>
              <a:t>, NH</a:t>
            </a:r>
            <a:r>
              <a:rPr lang="en-US" baseline="-25000"/>
              <a:t>3</a:t>
            </a:r>
            <a:r>
              <a:rPr lang="en-US"/>
              <a:t>, H</a:t>
            </a:r>
            <a:r>
              <a:rPr lang="en-US" baseline="-25000"/>
              <a:t>2</a:t>
            </a:r>
            <a:r>
              <a:rPr lang="en-US"/>
              <a:t>O</a:t>
            </a:r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7054850" y="5395913"/>
            <a:ext cx="788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PCl</a:t>
            </a:r>
            <a:r>
              <a:rPr lang="en-US" baseline="-25000"/>
              <a:t>5</a:t>
            </a:r>
            <a:endParaRPr lang="en-US"/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7123113" y="6019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SF</a:t>
            </a:r>
            <a:r>
              <a:rPr lang="en-US" baseline="-25000"/>
              <a:t>6</a:t>
            </a:r>
            <a:endParaRPr lang="en-US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76200" y="152400"/>
            <a:ext cx="8364538" cy="1636713"/>
            <a:chOff x="48" y="96"/>
            <a:chExt cx="5269" cy="1031"/>
          </a:xfrm>
        </p:grpSpPr>
        <p:sp>
          <p:nvSpPr>
            <p:cNvPr id="67607" name="Text Box 23"/>
            <p:cNvSpPr txBox="1">
              <a:spLocks noChangeArrowheads="1"/>
            </p:cNvSpPr>
            <p:nvPr/>
          </p:nvSpPr>
          <p:spPr bwMode="auto">
            <a:xfrm>
              <a:off x="610" y="96"/>
              <a:ext cx="47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</a:rPr>
                <a:t>How do I predict the hybridization of the central atom?</a:t>
              </a:r>
            </a:p>
          </p:txBody>
        </p:sp>
        <p:graphicFrame>
          <p:nvGraphicFramePr>
            <p:cNvPr id="106496" name="Object 1024"/>
            <p:cNvGraphicFramePr>
              <a:graphicFrameLocks noChangeAspect="1"/>
            </p:cNvGraphicFramePr>
            <p:nvPr/>
          </p:nvGraphicFramePr>
          <p:xfrm>
            <a:off x="48" y="96"/>
            <a:ext cx="539" cy="1031"/>
          </p:xfrm>
          <a:graphic>
            <a:graphicData uri="http://schemas.openxmlformats.org/presentationml/2006/ole">
              <p:oleObj spid="_x0000_s99330" name="Clip" r:id="rId3" imgW="856440" imgH="1637640" progId="">
                <p:embed/>
              </p:oleObj>
            </a:graphicData>
          </a:graphic>
        </p:graphicFrame>
      </p:grpSp>
      <p:sp>
        <p:nvSpPr>
          <p:cNvPr id="67609" name="Text Box 25"/>
          <p:cNvSpPr txBox="1">
            <a:spLocks noChangeArrowheads="1"/>
          </p:cNvSpPr>
          <p:nvPr/>
        </p:nvSpPr>
        <p:spPr bwMode="auto">
          <a:xfrm>
            <a:off x="1828800" y="930275"/>
            <a:ext cx="6727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Count the number of lone pairs AND the number</a:t>
            </a:r>
          </a:p>
          <a:p>
            <a:r>
              <a:rPr lang="en-US"/>
              <a:t>of atoms bonded to the central atom</a:t>
            </a:r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autoUpdateAnimBg="0"/>
      <p:bldP spid="67591" grpId="0" autoUpdateAnimBg="0"/>
      <p:bldP spid="67592" grpId="0" autoUpdateAnimBg="0"/>
      <p:bldP spid="67593" grpId="0" autoUpdateAnimBg="0"/>
      <p:bldP spid="67594" grpId="0" autoUpdateAnimBg="0"/>
      <p:bldP spid="67595" grpId="0" autoUpdateAnimBg="0"/>
      <p:bldP spid="67596" grpId="0" autoUpdateAnimBg="0"/>
      <p:bldP spid="67597" grpId="0" autoUpdateAnimBg="0"/>
      <p:bldP spid="67598" grpId="0" autoUpdateAnimBg="0"/>
      <p:bldP spid="67599" grpId="0" autoUpdateAnimBg="0"/>
      <p:bldP spid="67600" grpId="0" autoUpdateAnimBg="0"/>
      <p:bldP spid="67601" grpId="0" autoUpdateAnimBg="0"/>
      <p:bldP spid="67602" grpId="0" autoUpdateAnimBg="0"/>
      <p:bldP spid="67603" grpId="0" autoUpdateAnimBg="0"/>
      <p:bldP spid="6760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lectronegativ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8153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09600" y="7620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>
                <a:latin typeface="Calibri" charset="0"/>
                <a:cs typeface="Times New Roman" charset="0"/>
              </a:rPr>
              <a:t>Periodic Table of Electronegativities</a:t>
            </a:r>
            <a:endParaRPr lang="en-US" sz="3200" b="1">
              <a:latin typeface="Calibri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Blip>
                <a:blip r:embed="rId3"/>
              </a:buBlip>
            </a:pPr>
            <a:r>
              <a:rPr lang="en-US" sz="3200">
                <a:solidFill>
                  <a:schemeClr val="bg1"/>
                </a:solidFill>
                <a:latin typeface="Comic Sans MS" charset="0"/>
                <a:cs typeface="Times New Roman" charset="0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Calibri" charset="0"/>
                <a:cs typeface="Times New Roman" charset="0"/>
              </a:rPr>
              <a:t>Electronegativities tend to increase across a period</a:t>
            </a:r>
            <a:endParaRPr lang="en-US" sz="3200">
              <a:solidFill>
                <a:srgbClr val="000000"/>
              </a:solidFill>
              <a:latin typeface="Calibri" charset="0"/>
              <a:cs typeface="Times New Roman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563880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Blip>
                <a:blip r:embed="rId3"/>
              </a:buBlip>
            </a:pPr>
            <a:r>
              <a:rPr lang="en-US" sz="3200">
                <a:solidFill>
                  <a:schemeClr val="bg1"/>
                </a:solidFill>
                <a:latin typeface="Comic Sans MS" charset="0"/>
                <a:cs typeface="Times New Roman" charset="0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Calibri" charset="0"/>
                <a:cs typeface="Times New Roman" charset="0"/>
              </a:rPr>
              <a:t>Electronegativities tend to decrease down a group or remain the same</a:t>
            </a:r>
            <a:endParaRPr lang="en-US" sz="3200">
              <a:solidFill>
                <a:srgbClr val="000000"/>
              </a:solidFill>
              <a:latin typeface="Calibri" charset="0"/>
              <a:cs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7" name="Picture 1026" descr="npo000240"/>
          <p:cNvPicPr>
            <a:picLocks noChangeAspect="1" noChangeArrowheads="1"/>
          </p:cNvPicPr>
          <p:nvPr/>
        </p:nvPicPr>
        <p:blipFill>
          <a:blip r:embed="rId2"/>
          <a:srcRect t="2531" b="2502"/>
          <a:stretch>
            <a:fillRect/>
          </a:stretch>
        </p:blipFill>
        <p:spPr bwMode="auto">
          <a:xfrm>
            <a:off x="1731963" y="0"/>
            <a:ext cx="5676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2" descr="npo000241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152400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6604000" y="4445000"/>
            <a:ext cx="1676400" cy="1981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2" descr="npo000242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152400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2400" y="304800"/>
            <a:ext cx="8839200" cy="6096000"/>
            <a:chOff x="96" y="192"/>
            <a:chExt cx="5568" cy="3840"/>
          </a:xfrm>
        </p:grpSpPr>
        <p:pic>
          <p:nvPicPr>
            <p:cNvPr id="27658" name="Picture 6" descr="npo000244"/>
            <p:cNvPicPr>
              <a:picLocks noChangeAspect="1" noChangeArrowheads="1"/>
            </p:cNvPicPr>
            <p:nvPr/>
          </p:nvPicPr>
          <p:blipFill>
            <a:blip r:embed="rId2"/>
            <a:srcRect t="2873" b="5173"/>
            <a:stretch>
              <a:fillRect/>
            </a:stretch>
          </p:blipFill>
          <p:spPr bwMode="auto">
            <a:xfrm>
              <a:off x="96" y="192"/>
              <a:ext cx="5568" cy="3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2736" y="1680"/>
              <a:ext cx="336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2" descr="npo000245"/>
          <p:cNvPicPr>
            <a:picLocks noChangeArrowheads="1"/>
          </p:cNvPicPr>
          <p:nvPr/>
        </p:nvPicPr>
        <p:blipFill>
          <a:blip r:embed="rId2"/>
          <a:srcRect t="4500"/>
          <a:stretch>
            <a:fillRect/>
          </a:stretch>
        </p:blipFill>
        <p:spPr bwMode="auto">
          <a:xfrm>
            <a:off x="4763" y="307975"/>
            <a:ext cx="9120187" cy="650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  <p:pic>
        <p:nvPicPr>
          <p:cNvPr id="29702" name="Picture 4" descr="npo000246"/>
          <p:cNvPicPr>
            <a:picLocks noChangeAspect="1" noChangeArrowheads="1"/>
          </p:cNvPicPr>
          <p:nvPr/>
        </p:nvPicPr>
        <p:blipFill>
          <a:blip r:embed="rId2"/>
          <a:srcRect t="12502" b="19446"/>
          <a:stretch>
            <a:fillRect/>
          </a:stretch>
        </p:blipFill>
        <p:spPr bwMode="auto">
          <a:xfrm>
            <a:off x="0" y="904875"/>
            <a:ext cx="91440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 sz="3200">
                <a:solidFill>
                  <a:schemeClr val="tx1"/>
                </a:solidFill>
                <a:latin typeface="Arial" charset="0"/>
              </a:rPr>
              <a:t>Sigma (</a:t>
            </a:r>
            <a:r>
              <a:rPr lang="en-US" sz="3200">
                <a:solidFill>
                  <a:schemeClr val="tx1"/>
                </a:solidFill>
                <a:latin typeface="Symbol" pitchFamily="18" charset="2"/>
              </a:rPr>
              <a:t>s</a:t>
            </a:r>
            <a:r>
              <a:rPr lang="en-US" sz="3200">
                <a:solidFill>
                  <a:schemeClr val="tx1"/>
                </a:solidFill>
                <a:latin typeface="Arial" charset="0"/>
              </a:rPr>
              <a:t>) and Pi Bonds (</a:t>
            </a:r>
            <a:r>
              <a:rPr lang="en-US" sz="3200">
                <a:solidFill>
                  <a:schemeClr val="tx1"/>
                </a:solidFill>
                <a:latin typeface="Symbol" pitchFamily="18" charset="2"/>
              </a:rPr>
              <a:t>p</a:t>
            </a:r>
            <a:r>
              <a:rPr lang="en-US" sz="3200">
                <a:solidFill>
                  <a:schemeClr val="tx1"/>
                </a:solidFill>
                <a:latin typeface="Arial" charset="0"/>
              </a:rPr>
              <a:t>)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830263" y="1217613"/>
            <a:ext cx="206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Single bond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060950" y="1143000"/>
            <a:ext cx="2324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1 sigma bond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762000" y="1903413"/>
            <a:ext cx="220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Double bond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043363" y="1866900"/>
            <a:ext cx="45831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1 sigma bond and 1 pi bond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850900" y="2589213"/>
            <a:ext cx="1968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Triple bond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975100" y="2590800"/>
            <a:ext cx="4760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1 sigma bond and 2 pi bonds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73063" y="3424238"/>
            <a:ext cx="7427912" cy="1641475"/>
            <a:chOff x="235" y="2157"/>
            <a:chExt cx="4679" cy="1034"/>
          </a:xfrm>
        </p:grpSpPr>
        <p:sp>
          <p:nvSpPr>
            <p:cNvPr id="69643" name="Text Box 11"/>
            <p:cNvSpPr txBox="1">
              <a:spLocks noChangeArrowheads="1"/>
            </p:cNvSpPr>
            <p:nvPr/>
          </p:nvSpPr>
          <p:spPr bwMode="auto">
            <a:xfrm>
              <a:off x="797" y="2157"/>
              <a:ext cx="4117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2"/>
                  </a:solidFill>
                </a:rPr>
                <a:t>How many </a:t>
              </a:r>
              <a:r>
                <a:rPr lang="en-US">
                  <a:solidFill>
                    <a:schemeClr val="accent2"/>
                  </a:solidFill>
                  <a:latin typeface="Symbol" pitchFamily="18" charset="2"/>
                </a:rPr>
                <a:t>s</a:t>
              </a:r>
              <a:r>
                <a:rPr lang="en-US">
                  <a:solidFill>
                    <a:schemeClr val="accent2"/>
                  </a:solidFill>
                </a:rPr>
                <a:t> and </a:t>
              </a:r>
              <a:r>
                <a:rPr lang="en-US">
                  <a:solidFill>
                    <a:schemeClr val="accent2"/>
                  </a:solidFill>
                  <a:latin typeface="Symbol" pitchFamily="18" charset="2"/>
                </a:rPr>
                <a:t>p</a:t>
              </a:r>
              <a:r>
                <a:rPr lang="en-US">
                  <a:solidFill>
                    <a:schemeClr val="accent2"/>
                  </a:solidFill>
                </a:rPr>
                <a:t> bonds are in the acetic acid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(vinegar) molecule CH</a:t>
              </a:r>
              <a:r>
                <a:rPr lang="en-US" baseline="-25000">
                  <a:solidFill>
                    <a:schemeClr val="accent2"/>
                  </a:solidFill>
                </a:rPr>
                <a:t>3</a:t>
              </a:r>
              <a:r>
                <a:rPr lang="en-US">
                  <a:solidFill>
                    <a:schemeClr val="accent2"/>
                  </a:solidFill>
                </a:rPr>
                <a:t>COOH?</a:t>
              </a:r>
            </a:p>
          </p:txBody>
        </p:sp>
        <p:graphicFrame>
          <p:nvGraphicFramePr>
            <p:cNvPr id="107520" name="Object 0"/>
            <p:cNvGraphicFramePr>
              <a:graphicFrameLocks noChangeAspect="1"/>
            </p:cNvGraphicFramePr>
            <p:nvPr/>
          </p:nvGraphicFramePr>
          <p:xfrm>
            <a:off x="235" y="2160"/>
            <a:ext cx="539" cy="1031"/>
          </p:xfrm>
          <a:graphic>
            <a:graphicData uri="http://schemas.openxmlformats.org/presentationml/2006/ole">
              <p:oleObj spid="_x0000_s100354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295400" y="4495800"/>
            <a:ext cx="3276600" cy="1930400"/>
            <a:chOff x="1104" y="2832"/>
            <a:chExt cx="2064" cy="1216"/>
          </a:xfrm>
        </p:grpSpPr>
        <p:sp>
          <p:nvSpPr>
            <p:cNvPr id="69646" name="Text Box 14"/>
            <p:cNvSpPr txBox="1">
              <a:spLocks noChangeArrowheads="1"/>
            </p:cNvSpPr>
            <p:nvPr/>
          </p:nvSpPr>
          <p:spPr bwMode="auto">
            <a:xfrm>
              <a:off x="1568" y="3289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69647" name="Text Box 15"/>
            <p:cNvSpPr txBox="1">
              <a:spLocks noChangeArrowheads="1"/>
            </p:cNvSpPr>
            <p:nvPr/>
          </p:nvSpPr>
          <p:spPr bwMode="auto">
            <a:xfrm>
              <a:off x="1568" y="283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H</a:t>
              </a:r>
            </a:p>
          </p:txBody>
        </p:sp>
        <p:sp>
          <p:nvSpPr>
            <p:cNvPr id="69648" name="Text Box 16"/>
            <p:cNvSpPr txBox="1">
              <a:spLocks noChangeArrowheads="1"/>
            </p:cNvSpPr>
            <p:nvPr/>
          </p:nvSpPr>
          <p:spPr bwMode="auto">
            <a:xfrm>
              <a:off x="1568" y="376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H</a:t>
              </a:r>
            </a:p>
          </p:txBody>
        </p:sp>
        <p:sp>
          <p:nvSpPr>
            <p:cNvPr id="69649" name="Text Box 17"/>
            <p:cNvSpPr txBox="1">
              <a:spLocks noChangeArrowheads="1"/>
            </p:cNvSpPr>
            <p:nvPr/>
          </p:nvSpPr>
          <p:spPr bwMode="auto">
            <a:xfrm>
              <a:off x="2040" y="328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C</a:t>
              </a:r>
            </a:p>
          </p:txBody>
        </p:sp>
        <p:sp>
          <p:nvSpPr>
            <p:cNvPr id="69650" name="Text Box 18"/>
            <p:cNvSpPr txBox="1">
              <a:spLocks noChangeArrowheads="1"/>
            </p:cNvSpPr>
            <p:nvPr/>
          </p:nvSpPr>
          <p:spPr bwMode="auto">
            <a:xfrm>
              <a:off x="1104" y="328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H</a:t>
              </a:r>
            </a:p>
          </p:txBody>
        </p:sp>
        <p:sp>
          <p:nvSpPr>
            <p:cNvPr id="69651" name="Line 19"/>
            <p:cNvSpPr>
              <a:spLocks noChangeShapeType="1"/>
            </p:cNvSpPr>
            <p:nvPr/>
          </p:nvSpPr>
          <p:spPr bwMode="auto">
            <a:xfrm>
              <a:off x="1840" y="3433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652" name="Line 20"/>
            <p:cNvSpPr>
              <a:spLocks noChangeShapeType="1"/>
            </p:cNvSpPr>
            <p:nvPr/>
          </p:nvSpPr>
          <p:spPr bwMode="auto">
            <a:xfrm>
              <a:off x="1312" y="3433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653" name="Line 21"/>
            <p:cNvSpPr>
              <a:spLocks noChangeShapeType="1"/>
            </p:cNvSpPr>
            <p:nvPr/>
          </p:nvSpPr>
          <p:spPr bwMode="auto">
            <a:xfrm rot="5400000">
              <a:off x="1576" y="3672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654" name="Line 22"/>
            <p:cNvSpPr>
              <a:spLocks noChangeShapeType="1"/>
            </p:cNvSpPr>
            <p:nvPr/>
          </p:nvSpPr>
          <p:spPr bwMode="auto">
            <a:xfrm rot="5400000">
              <a:off x="1576" y="3192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4" name="Group 45"/>
            <p:cNvGrpSpPr>
              <a:grpSpLocks/>
            </p:cNvGrpSpPr>
            <p:nvPr/>
          </p:nvGrpSpPr>
          <p:grpSpPr bwMode="auto">
            <a:xfrm rot="5400000">
              <a:off x="1924" y="2940"/>
              <a:ext cx="480" cy="295"/>
              <a:chOff x="3456" y="3456"/>
              <a:chExt cx="480" cy="295"/>
            </a:xfrm>
          </p:grpSpPr>
          <p:sp>
            <p:nvSpPr>
              <p:cNvPr id="69657" name="Text Box 25"/>
              <p:cNvSpPr txBox="1">
                <a:spLocks noChangeArrowheads="1"/>
              </p:cNvSpPr>
              <p:nvPr/>
            </p:nvSpPr>
            <p:spPr bwMode="auto">
              <a:xfrm>
                <a:off x="3456" y="3463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O</a:t>
                </a:r>
              </a:p>
            </p:txBody>
          </p:sp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>
                <a:off x="3696" y="3585"/>
                <a:ext cx="240" cy="44"/>
                <a:chOff x="960" y="3712"/>
                <a:chExt cx="240" cy="44"/>
              </a:xfrm>
            </p:grpSpPr>
            <p:sp>
              <p:nvSpPr>
                <p:cNvPr id="69659" name="Line 27"/>
                <p:cNvSpPr>
                  <a:spLocks noChangeShapeType="1"/>
                </p:cNvSpPr>
                <p:nvPr/>
              </p:nvSpPr>
              <p:spPr bwMode="auto">
                <a:xfrm>
                  <a:off x="960" y="375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660" name="Line 28"/>
                <p:cNvSpPr>
                  <a:spLocks noChangeShapeType="1"/>
                </p:cNvSpPr>
                <p:nvPr/>
              </p:nvSpPr>
              <p:spPr bwMode="auto">
                <a:xfrm>
                  <a:off x="960" y="3712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30"/>
              <p:cNvGrpSpPr>
                <a:grpSpLocks/>
              </p:cNvGrpSpPr>
              <p:nvPr/>
            </p:nvGrpSpPr>
            <p:grpSpPr bwMode="auto">
              <a:xfrm rot="-10800000">
                <a:off x="3520" y="3456"/>
                <a:ext cx="144" cy="48"/>
                <a:chOff x="3824" y="3888"/>
                <a:chExt cx="144" cy="48"/>
              </a:xfrm>
            </p:grpSpPr>
            <p:sp>
              <p:nvSpPr>
                <p:cNvPr id="69663" name="Oval 31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64" name="Oval 32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33"/>
              <p:cNvGrpSpPr>
                <a:grpSpLocks/>
              </p:cNvGrpSpPr>
              <p:nvPr/>
            </p:nvGrpSpPr>
            <p:grpSpPr bwMode="auto">
              <a:xfrm rot="-10800000">
                <a:off x="3520" y="3696"/>
                <a:ext cx="144" cy="48"/>
                <a:chOff x="3824" y="3888"/>
                <a:chExt cx="144" cy="48"/>
              </a:xfrm>
            </p:grpSpPr>
            <p:sp>
              <p:nvSpPr>
                <p:cNvPr id="69666" name="Oval 34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67" name="Oval 35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oup 46"/>
            <p:cNvGrpSpPr>
              <a:grpSpLocks/>
            </p:cNvGrpSpPr>
            <p:nvPr/>
          </p:nvGrpSpPr>
          <p:grpSpPr bwMode="auto">
            <a:xfrm>
              <a:off x="2471" y="3288"/>
              <a:ext cx="265" cy="288"/>
              <a:chOff x="2480" y="3312"/>
              <a:chExt cx="265" cy="288"/>
            </a:xfrm>
          </p:grpSpPr>
          <p:sp>
            <p:nvSpPr>
              <p:cNvPr id="69661" name="Text Box 29"/>
              <p:cNvSpPr txBox="1">
                <a:spLocks noChangeArrowheads="1"/>
              </p:cNvSpPr>
              <p:nvPr/>
            </p:nvSpPr>
            <p:spPr bwMode="auto">
              <a:xfrm>
                <a:off x="2480" y="3312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/>
                  <a:t>O</a:t>
                </a:r>
              </a:p>
            </p:txBody>
          </p:sp>
          <p:grpSp>
            <p:nvGrpSpPr>
              <p:cNvPr id="9" name="Group 36"/>
              <p:cNvGrpSpPr>
                <a:grpSpLocks/>
              </p:cNvGrpSpPr>
              <p:nvPr/>
            </p:nvGrpSpPr>
            <p:grpSpPr bwMode="auto">
              <a:xfrm rot="-10800000">
                <a:off x="2544" y="3312"/>
                <a:ext cx="144" cy="48"/>
                <a:chOff x="3824" y="3888"/>
                <a:chExt cx="144" cy="48"/>
              </a:xfrm>
            </p:grpSpPr>
            <p:sp>
              <p:nvSpPr>
                <p:cNvPr id="69669" name="Oval 37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70" name="Oval 38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39"/>
              <p:cNvGrpSpPr>
                <a:grpSpLocks/>
              </p:cNvGrpSpPr>
              <p:nvPr/>
            </p:nvGrpSpPr>
            <p:grpSpPr bwMode="auto">
              <a:xfrm rot="-10800000">
                <a:off x="2544" y="3552"/>
                <a:ext cx="144" cy="48"/>
                <a:chOff x="3824" y="3888"/>
                <a:chExt cx="144" cy="48"/>
              </a:xfrm>
            </p:grpSpPr>
            <p:sp>
              <p:nvSpPr>
                <p:cNvPr id="69672" name="Oval 40"/>
                <p:cNvSpPr>
                  <a:spLocks noChangeArrowheads="1"/>
                </p:cNvSpPr>
                <p:nvPr/>
              </p:nvSpPr>
              <p:spPr bwMode="auto">
                <a:xfrm rot="5400000">
                  <a:off x="3920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673" name="Oval 41"/>
                <p:cNvSpPr>
                  <a:spLocks noChangeArrowheads="1"/>
                </p:cNvSpPr>
                <p:nvPr/>
              </p:nvSpPr>
              <p:spPr bwMode="auto">
                <a:xfrm rot="5400000">
                  <a:off x="3824" y="388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9679" name="Line 47"/>
            <p:cNvSpPr>
              <a:spLocks noChangeShapeType="1"/>
            </p:cNvSpPr>
            <p:nvPr/>
          </p:nvSpPr>
          <p:spPr bwMode="auto">
            <a:xfrm>
              <a:off x="2256" y="3432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680" name="Line 48"/>
            <p:cNvSpPr>
              <a:spLocks noChangeShapeType="1"/>
            </p:cNvSpPr>
            <p:nvPr/>
          </p:nvSpPr>
          <p:spPr bwMode="auto">
            <a:xfrm>
              <a:off x="2720" y="3432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9681" name="Text Box 49"/>
            <p:cNvSpPr txBox="1">
              <a:spLocks noChangeArrowheads="1"/>
            </p:cNvSpPr>
            <p:nvPr/>
          </p:nvSpPr>
          <p:spPr bwMode="auto">
            <a:xfrm>
              <a:off x="2913" y="328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H</a:t>
              </a:r>
            </a:p>
          </p:txBody>
        </p:sp>
      </p:grpSp>
      <p:sp>
        <p:nvSpPr>
          <p:cNvPr id="69689" name="Oval 57"/>
          <p:cNvSpPr>
            <a:spLocks noChangeArrowheads="1"/>
          </p:cNvSpPr>
          <p:nvPr/>
        </p:nvSpPr>
        <p:spPr bwMode="auto">
          <a:xfrm rot="-5400000">
            <a:off x="2755900" y="4978400"/>
            <a:ext cx="4572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" name="Group 61"/>
          <p:cNvGrpSpPr>
            <a:grpSpLocks/>
          </p:cNvGrpSpPr>
          <p:nvPr/>
        </p:nvGrpSpPr>
        <p:grpSpPr bwMode="auto">
          <a:xfrm>
            <a:off x="1587500" y="4838700"/>
            <a:ext cx="2692400" cy="1206500"/>
            <a:chOff x="1000" y="3048"/>
            <a:chExt cx="1696" cy="760"/>
          </a:xfrm>
        </p:grpSpPr>
        <p:sp>
          <p:nvSpPr>
            <p:cNvPr id="69683" name="Oval 51"/>
            <p:cNvSpPr>
              <a:spLocks noChangeArrowheads="1"/>
            </p:cNvSpPr>
            <p:nvPr/>
          </p:nvSpPr>
          <p:spPr bwMode="auto">
            <a:xfrm>
              <a:off x="1000" y="3360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84" name="Oval 52"/>
            <p:cNvSpPr>
              <a:spLocks noChangeArrowheads="1"/>
            </p:cNvSpPr>
            <p:nvPr/>
          </p:nvSpPr>
          <p:spPr bwMode="auto">
            <a:xfrm>
              <a:off x="1528" y="3360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85" name="Oval 53"/>
            <p:cNvSpPr>
              <a:spLocks noChangeArrowheads="1"/>
            </p:cNvSpPr>
            <p:nvPr/>
          </p:nvSpPr>
          <p:spPr bwMode="auto">
            <a:xfrm>
              <a:off x="1944" y="3360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86" name="Oval 54"/>
            <p:cNvSpPr>
              <a:spLocks noChangeArrowheads="1"/>
            </p:cNvSpPr>
            <p:nvPr/>
          </p:nvSpPr>
          <p:spPr bwMode="auto">
            <a:xfrm>
              <a:off x="2408" y="3360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87" name="Oval 55"/>
            <p:cNvSpPr>
              <a:spLocks noChangeArrowheads="1"/>
            </p:cNvSpPr>
            <p:nvPr/>
          </p:nvSpPr>
          <p:spPr bwMode="auto">
            <a:xfrm rot="-5400000">
              <a:off x="1264" y="3120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88" name="Oval 56"/>
            <p:cNvSpPr>
              <a:spLocks noChangeArrowheads="1"/>
            </p:cNvSpPr>
            <p:nvPr/>
          </p:nvSpPr>
          <p:spPr bwMode="auto">
            <a:xfrm rot="-5400000">
              <a:off x="1264" y="3592"/>
              <a:ext cx="288" cy="14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9690" name="Text Box 58"/>
          <p:cNvSpPr txBox="1">
            <a:spLocks noChangeArrowheads="1"/>
          </p:cNvSpPr>
          <p:nvPr/>
        </p:nvSpPr>
        <p:spPr bwMode="auto">
          <a:xfrm>
            <a:off x="4937125" y="4949825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s</a:t>
            </a:r>
            <a:r>
              <a:rPr lang="en-US"/>
              <a:t> bonds = 6</a:t>
            </a:r>
          </a:p>
        </p:txBody>
      </p:sp>
      <p:sp>
        <p:nvSpPr>
          <p:cNvPr id="69691" name="Text Box 59"/>
          <p:cNvSpPr txBox="1">
            <a:spLocks noChangeArrowheads="1"/>
          </p:cNvSpPr>
          <p:nvPr/>
        </p:nvSpPr>
        <p:spPr bwMode="auto">
          <a:xfrm>
            <a:off x="6635750" y="4953000"/>
            <a:ext cx="113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+ 1 = 7</a:t>
            </a:r>
          </a:p>
        </p:txBody>
      </p:sp>
      <p:sp>
        <p:nvSpPr>
          <p:cNvPr id="69694" name="Oval 62"/>
          <p:cNvSpPr>
            <a:spLocks noChangeArrowheads="1"/>
          </p:cNvSpPr>
          <p:nvPr/>
        </p:nvSpPr>
        <p:spPr bwMode="auto">
          <a:xfrm rot="-5400000">
            <a:off x="2755900" y="4965700"/>
            <a:ext cx="4572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695" name="Text Box 63"/>
          <p:cNvSpPr txBox="1">
            <a:spLocks noChangeArrowheads="1"/>
          </p:cNvSpPr>
          <p:nvPr/>
        </p:nvSpPr>
        <p:spPr bwMode="auto">
          <a:xfrm>
            <a:off x="4935538" y="5448300"/>
            <a:ext cx="1782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p</a:t>
            </a:r>
            <a:r>
              <a:rPr lang="en-US"/>
              <a:t> bonds = 1</a:t>
            </a:r>
          </a:p>
        </p:txBody>
      </p:sp>
      <p:sp>
        <p:nvSpPr>
          <p:cNvPr id="69696" name="Text Box 64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1" hangingPunct="1"/>
            <a:r>
              <a:rPr lang="en-US" sz="2000"/>
              <a:t>10.5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utoUpdateAnimBg="0"/>
      <p:bldP spid="69636" grpId="0" autoUpdateAnimBg="0"/>
      <p:bldP spid="69637" grpId="0" autoUpdateAnimBg="0"/>
      <p:bldP spid="69638" grpId="0" autoUpdateAnimBg="0"/>
      <p:bldP spid="69639" grpId="0" autoUpdateAnimBg="0"/>
      <p:bldP spid="69640" grpId="0" autoUpdateAnimBg="0"/>
      <p:bldP spid="69689" grpId="0" animBg="1"/>
      <p:bldP spid="69690" grpId="0" autoUpdateAnimBg="0"/>
      <p:bldP spid="69691" grpId="0" autoUpdateAnimBg="0"/>
      <p:bldP spid="69694" grpId="0" animBg="1"/>
      <p:bldP spid="69695" grpId="0" autoUpdateAnimBg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5800" y="44450"/>
            <a:ext cx="77724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600"/>
              <a:t>Dipole Moments and Polar Molecules</a:t>
            </a:r>
          </a:p>
        </p:txBody>
      </p:sp>
      <p:sp>
        <p:nvSpPr>
          <p:cNvPr id="64515" name="Text Box 1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  <p:grpSp>
        <p:nvGrpSpPr>
          <p:cNvPr id="64516" name="Group 13"/>
          <p:cNvGrpSpPr>
            <a:grpSpLocks/>
          </p:cNvGrpSpPr>
          <p:nvPr/>
        </p:nvGrpSpPr>
        <p:grpSpPr bwMode="auto">
          <a:xfrm>
            <a:off x="1828800" y="990600"/>
            <a:ext cx="5486400" cy="3584575"/>
            <a:chOff x="1152" y="624"/>
            <a:chExt cx="3456" cy="2258"/>
          </a:xfrm>
        </p:grpSpPr>
        <p:pic>
          <p:nvPicPr>
            <p:cNvPr id="64529" name="Picture 14" descr="npo0002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52" y="624"/>
              <a:ext cx="3456" cy="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30" name="Text Box 15"/>
            <p:cNvSpPr txBox="1">
              <a:spLocks noChangeArrowheads="1"/>
            </p:cNvSpPr>
            <p:nvPr/>
          </p:nvSpPr>
          <p:spPr bwMode="auto">
            <a:xfrm>
              <a:off x="1918" y="161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4531" name="Text Box 16"/>
            <p:cNvSpPr txBox="1">
              <a:spLocks noChangeArrowheads="1"/>
            </p:cNvSpPr>
            <p:nvPr/>
          </p:nvSpPr>
          <p:spPr bwMode="auto">
            <a:xfrm>
              <a:off x="3382" y="1594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F</a:t>
              </a:r>
            </a:p>
          </p:txBody>
        </p:sp>
      </p:grpSp>
      <p:sp>
        <p:nvSpPr>
          <p:cNvPr id="64517" name="Text Box 17"/>
          <p:cNvSpPr txBox="1">
            <a:spLocks noChangeArrowheads="1"/>
          </p:cNvSpPr>
          <p:nvPr/>
        </p:nvSpPr>
        <p:spPr bwMode="auto">
          <a:xfrm>
            <a:off x="4770438" y="1563688"/>
            <a:ext cx="1566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FF0000"/>
                </a:solidFill>
              </a:rPr>
              <a:t>electron rich</a:t>
            </a:r>
          </a:p>
          <a:p>
            <a:pPr algn="ctr" eaLnBrk="0" hangingPunct="0"/>
            <a:r>
              <a:rPr lang="en-US" sz="2000">
                <a:solidFill>
                  <a:srgbClr val="FF0000"/>
                </a:solidFill>
              </a:rPr>
              <a:t>region</a:t>
            </a:r>
          </a:p>
        </p:txBody>
      </p:sp>
      <p:sp>
        <p:nvSpPr>
          <p:cNvPr id="64518" name="Text Box 18"/>
          <p:cNvSpPr txBox="1">
            <a:spLocks noChangeArrowheads="1"/>
          </p:cNvSpPr>
          <p:nvPr/>
        </p:nvSpPr>
        <p:spPr bwMode="auto">
          <a:xfrm>
            <a:off x="2387600" y="1716088"/>
            <a:ext cx="1665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chemeClr val="accent2"/>
                </a:solidFill>
              </a:rPr>
              <a:t>electron poor</a:t>
            </a:r>
          </a:p>
          <a:p>
            <a:pPr algn="ctr" eaLnBrk="0" hangingPunct="0"/>
            <a:r>
              <a:rPr lang="en-US" sz="2000">
                <a:solidFill>
                  <a:schemeClr val="accent2"/>
                </a:solidFill>
              </a:rPr>
              <a:t>region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048000" y="3276600"/>
            <a:ext cx="2819400" cy="838200"/>
            <a:chOff x="1920" y="2064"/>
            <a:chExt cx="1776" cy="528"/>
          </a:xfrm>
        </p:grpSpPr>
        <p:grpSp>
          <p:nvGrpSpPr>
            <p:cNvPr id="64524" name="Group 25"/>
            <p:cNvGrpSpPr>
              <a:grpSpLocks/>
            </p:cNvGrpSpPr>
            <p:nvPr/>
          </p:nvGrpSpPr>
          <p:grpSpPr bwMode="auto">
            <a:xfrm>
              <a:off x="1920" y="2160"/>
              <a:ext cx="1776" cy="432"/>
              <a:chOff x="1920" y="2160"/>
              <a:chExt cx="1776" cy="432"/>
            </a:xfrm>
          </p:grpSpPr>
          <p:sp>
            <p:nvSpPr>
              <p:cNvPr id="64526" name="Text Box 6"/>
              <p:cNvSpPr txBox="1">
                <a:spLocks noChangeArrowheads="1"/>
              </p:cNvSpPr>
              <p:nvPr/>
            </p:nvSpPr>
            <p:spPr bwMode="auto">
              <a:xfrm>
                <a:off x="1920" y="2304"/>
                <a:ext cx="3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Symbol" charset="2"/>
                  </a:rPr>
                  <a:t>d+</a:t>
                </a:r>
              </a:p>
            </p:txBody>
          </p:sp>
          <p:sp>
            <p:nvSpPr>
              <p:cNvPr id="64527" name="Text Box 7"/>
              <p:cNvSpPr txBox="1">
                <a:spLocks noChangeArrowheads="1"/>
              </p:cNvSpPr>
              <p:nvPr/>
            </p:nvSpPr>
            <p:spPr bwMode="auto">
              <a:xfrm>
                <a:off x="3380" y="2256"/>
                <a:ext cx="3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>
                    <a:latin typeface="Symbol" charset="2"/>
                  </a:rPr>
                  <a:t>d-</a:t>
                </a:r>
              </a:p>
            </p:txBody>
          </p:sp>
          <p:sp>
            <p:nvSpPr>
              <p:cNvPr id="64528" name="Line 9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14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4525" name="Line 19"/>
            <p:cNvSpPr>
              <a:spLocks noChangeShapeType="1"/>
            </p:cNvSpPr>
            <p:nvPr/>
          </p:nvSpPr>
          <p:spPr bwMode="auto">
            <a:xfrm>
              <a:off x="2160" y="2064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609600" y="4800600"/>
            <a:ext cx="1563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latin typeface="Symbol" charset="2"/>
              </a:rPr>
              <a:t>m</a:t>
            </a:r>
            <a:r>
              <a:rPr lang="en-US" sz="2800"/>
              <a:t> = Q x r</a:t>
            </a:r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609600" y="5313363"/>
            <a:ext cx="2251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Q is the charge</a:t>
            </a:r>
          </a:p>
        </p:txBody>
      </p:sp>
      <p:sp>
        <p:nvSpPr>
          <p:cNvPr id="61463" name="Text Box 23"/>
          <p:cNvSpPr txBox="1">
            <a:spLocks noChangeArrowheads="1"/>
          </p:cNvSpPr>
          <p:nvPr/>
        </p:nvSpPr>
        <p:spPr bwMode="auto">
          <a:xfrm>
            <a:off x="609600" y="5762625"/>
            <a:ext cx="472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r is the distance between charges</a:t>
            </a:r>
          </a:p>
        </p:txBody>
      </p:sp>
      <p:sp>
        <p:nvSpPr>
          <p:cNvPr id="61464" name="Text Box 24"/>
          <p:cNvSpPr txBox="1">
            <a:spLocks noChangeArrowheads="1"/>
          </p:cNvSpPr>
          <p:nvPr/>
        </p:nvSpPr>
        <p:spPr bwMode="auto">
          <a:xfrm>
            <a:off x="609600" y="6211888"/>
            <a:ext cx="3195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1 D = 3.36 x 10</a:t>
            </a:r>
            <a:r>
              <a:rPr lang="en-US" baseline="30000"/>
              <a:t>-30</a:t>
            </a:r>
            <a:r>
              <a:rPr lang="en-US"/>
              <a:t> C 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1" grpId="0" autoUpdateAnimBg="0"/>
      <p:bldP spid="61462" grpId="0" autoUpdateAnimBg="0"/>
      <p:bldP spid="61463" grpId="0" autoUpdateAnimBg="0"/>
      <p:bldP spid="61464" grpId="0" autoUpdateAnimBg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npo00022a"/>
          <p:cNvPicPr>
            <a:picLocks noChangeArrowheads="1"/>
          </p:cNvPicPr>
          <p:nvPr/>
        </p:nvPicPr>
        <p:blipFill>
          <a:blip r:embed="rId2"/>
          <a:srcRect t="4500" b="13501"/>
          <a:stretch>
            <a:fillRect/>
          </a:stretch>
        </p:blipFill>
        <p:spPr bwMode="auto">
          <a:xfrm>
            <a:off x="4763" y="77788"/>
            <a:ext cx="9120187" cy="5583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npo00022b"/>
          <p:cNvPicPr>
            <a:picLocks noChangeAspect="1" noChangeArrowheads="1"/>
          </p:cNvPicPr>
          <p:nvPr/>
        </p:nvPicPr>
        <p:blipFill>
          <a:blip r:embed="rId2"/>
          <a:srcRect t="2046"/>
          <a:stretch>
            <a:fillRect/>
          </a:stretch>
        </p:blipFill>
        <p:spPr bwMode="auto">
          <a:xfrm>
            <a:off x="228600" y="152400"/>
            <a:ext cx="86868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Ionic or Covalent?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 bond is classified ionic or covalent based on the difference in the elements’ electronegativities.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Bonds with differences greater than 1.67 are classified as ionic.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Bonds with differences less than 1.67 are classified as covalent.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greater the electronegativity difference the more ionic the bond is.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2"/>
          <p:cNvSpPr txBox="1">
            <a:spLocks noChangeArrowheads="1"/>
          </p:cNvSpPr>
          <p:nvPr/>
        </p:nvSpPr>
        <p:spPr bwMode="auto">
          <a:xfrm>
            <a:off x="8389938" y="6384925"/>
            <a:ext cx="677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2000"/>
              <a:t>10.2</a:t>
            </a:r>
          </a:p>
        </p:txBody>
      </p:sp>
      <p:grpSp>
        <p:nvGrpSpPr>
          <p:cNvPr id="67588" name="Group 3"/>
          <p:cNvGrpSpPr>
            <a:grpSpLocks/>
          </p:cNvGrpSpPr>
          <p:nvPr/>
        </p:nvGrpSpPr>
        <p:grpSpPr bwMode="auto">
          <a:xfrm>
            <a:off x="228600" y="304800"/>
            <a:ext cx="8758238" cy="1636713"/>
            <a:chOff x="144" y="192"/>
            <a:chExt cx="5517" cy="1031"/>
          </a:xfrm>
        </p:grpSpPr>
        <p:sp>
          <p:nvSpPr>
            <p:cNvPr id="67708" name="Text Box 4"/>
            <p:cNvSpPr txBox="1">
              <a:spLocks noChangeArrowheads="1"/>
            </p:cNvSpPr>
            <p:nvPr/>
          </p:nvSpPr>
          <p:spPr bwMode="auto">
            <a:xfrm>
              <a:off x="706" y="192"/>
              <a:ext cx="4955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dirty="0">
                  <a:solidFill>
                    <a:schemeClr val="accent2"/>
                  </a:solidFill>
                </a:rPr>
                <a:t>Which of the following molecules have a dipole moment?</a:t>
              </a:r>
            </a:p>
            <a:p>
              <a:pPr algn="ctr" eaLnBrk="0" hangingPunct="0"/>
              <a:r>
                <a:rPr lang="en-US" dirty="0">
                  <a:solidFill>
                    <a:schemeClr val="accent2"/>
                  </a:solidFill>
                </a:rPr>
                <a:t>H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O, CO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, SO</a:t>
              </a:r>
              <a:r>
                <a:rPr lang="en-US" baseline="-25000" dirty="0">
                  <a:solidFill>
                    <a:schemeClr val="accent2"/>
                  </a:solidFill>
                </a:rPr>
                <a:t>2</a:t>
              </a:r>
              <a:r>
                <a:rPr lang="en-US" dirty="0">
                  <a:solidFill>
                    <a:schemeClr val="accent2"/>
                  </a:solidFill>
                </a:rPr>
                <a:t>, and CH</a:t>
              </a:r>
              <a:r>
                <a:rPr lang="en-US" baseline="-25000" dirty="0">
                  <a:solidFill>
                    <a:schemeClr val="accent2"/>
                  </a:solidFill>
                </a:rPr>
                <a:t>4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  <p:graphicFrame>
          <p:nvGraphicFramePr>
            <p:cNvPr id="67586" name="Object 2"/>
            <p:cNvGraphicFramePr>
              <a:graphicFrameLocks noChangeAspect="1"/>
            </p:cNvGraphicFramePr>
            <p:nvPr/>
          </p:nvGraphicFramePr>
          <p:xfrm>
            <a:off x="144" y="192"/>
            <a:ext cx="539" cy="1031"/>
          </p:xfrm>
          <a:graphic>
            <a:graphicData uri="http://schemas.openxmlformats.org/presentationml/2006/ole">
              <p:oleObj spid="_x0000_s67586" name="Clip" r:id="rId3" imgW="856440" imgH="1637640" progId="">
                <p:embed/>
              </p:oleObj>
            </a:graphicData>
          </a:graphic>
        </p:graphicFrame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1066800" y="1689100"/>
            <a:ext cx="1812925" cy="685800"/>
            <a:chOff x="1152" y="2592"/>
            <a:chExt cx="1142" cy="432"/>
          </a:xfrm>
        </p:grpSpPr>
        <p:sp>
          <p:nvSpPr>
            <p:cNvPr id="67695" name="Text Box 8"/>
            <p:cNvSpPr txBox="1">
              <a:spLocks noChangeArrowheads="1"/>
            </p:cNvSpPr>
            <p:nvPr/>
          </p:nvSpPr>
          <p:spPr bwMode="auto">
            <a:xfrm>
              <a:off x="1606" y="259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67696" name="Group 35"/>
            <p:cNvGrpSpPr>
              <a:grpSpLocks/>
            </p:cNvGrpSpPr>
            <p:nvPr/>
          </p:nvGrpSpPr>
          <p:grpSpPr bwMode="auto">
            <a:xfrm rot="1847964">
              <a:off x="1825" y="2688"/>
              <a:ext cx="469" cy="288"/>
              <a:chOff x="1825" y="2598"/>
              <a:chExt cx="469" cy="288"/>
            </a:xfrm>
          </p:grpSpPr>
          <p:sp>
            <p:nvSpPr>
              <p:cNvPr id="67706" name="Line 13"/>
              <p:cNvSpPr>
                <a:spLocks noChangeShapeType="1"/>
              </p:cNvSpPr>
              <p:nvPr/>
            </p:nvSpPr>
            <p:spPr bwMode="auto">
              <a:xfrm>
                <a:off x="1825" y="274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707" name="Text Box 14"/>
              <p:cNvSpPr txBox="1">
                <a:spLocks noChangeArrowheads="1"/>
              </p:cNvSpPr>
              <p:nvPr/>
            </p:nvSpPr>
            <p:spPr bwMode="auto">
              <a:xfrm>
                <a:off x="2039" y="259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H</a:t>
                </a:r>
              </a:p>
            </p:txBody>
          </p:sp>
        </p:grpSp>
        <p:grpSp>
          <p:nvGrpSpPr>
            <p:cNvPr id="67697" name="Group 18"/>
            <p:cNvGrpSpPr>
              <a:grpSpLocks/>
            </p:cNvGrpSpPr>
            <p:nvPr/>
          </p:nvGrpSpPr>
          <p:grpSpPr bwMode="auto">
            <a:xfrm rot="10800000">
              <a:off x="1664" y="2832"/>
              <a:ext cx="144" cy="48"/>
              <a:chOff x="3824" y="3888"/>
              <a:chExt cx="144" cy="48"/>
            </a:xfrm>
          </p:grpSpPr>
          <p:sp>
            <p:nvSpPr>
              <p:cNvPr id="67704" name="Oval 1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705" name="Oval 2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98" name="Group 27"/>
            <p:cNvGrpSpPr>
              <a:grpSpLocks/>
            </p:cNvGrpSpPr>
            <p:nvPr/>
          </p:nvGrpSpPr>
          <p:grpSpPr bwMode="auto">
            <a:xfrm rot="10800000">
              <a:off x="1648" y="2592"/>
              <a:ext cx="144" cy="48"/>
              <a:chOff x="3824" y="3888"/>
              <a:chExt cx="144" cy="48"/>
            </a:xfrm>
          </p:grpSpPr>
          <p:sp>
            <p:nvSpPr>
              <p:cNvPr id="67702" name="Oval 28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703" name="Oval 29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99" name="Group 34"/>
            <p:cNvGrpSpPr>
              <a:grpSpLocks/>
            </p:cNvGrpSpPr>
            <p:nvPr/>
          </p:nvGrpSpPr>
          <p:grpSpPr bwMode="auto">
            <a:xfrm rot="-2006157">
              <a:off x="1152" y="2736"/>
              <a:ext cx="472" cy="288"/>
              <a:chOff x="1152" y="2599"/>
              <a:chExt cx="472" cy="288"/>
            </a:xfrm>
          </p:grpSpPr>
          <p:sp>
            <p:nvSpPr>
              <p:cNvPr id="67700" name="Text Box 9"/>
              <p:cNvSpPr txBox="1">
                <a:spLocks noChangeArrowheads="1"/>
              </p:cNvSpPr>
              <p:nvPr/>
            </p:nvSpPr>
            <p:spPr bwMode="auto">
              <a:xfrm>
                <a:off x="1152" y="2599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H</a:t>
                </a:r>
              </a:p>
            </p:txBody>
          </p:sp>
          <p:sp>
            <p:nvSpPr>
              <p:cNvPr id="67701" name="Line 33"/>
              <p:cNvSpPr>
                <a:spLocks noChangeShapeType="1"/>
              </p:cNvSpPr>
              <p:nvPr/>
            </p:nvSpPr>
            <p:spPr bwMode="auto">
              <a:xfrm>
                <a:off x="1384" y="2744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1295400" y="1689100"/>
            <a:ext cx="1371600" cy="241300"/>
            <a:chOff x="816" y="1344"/>
            <a:chExt cx="864" cy="152"/>
          </a:xfrm>
        </p:grpSpPr>
        <p:grpSp>
          <p:nvGrpSpPr>
            <p:cNvPr id="67689" name="Group 39"/>
            <p:cNvGrpSpPr>
              <a:grpSpLocks/>
            </p:cNvGrpSpPr>
            <p:nvPr/>
          </p:nvGrpSpPr>
          <p:grpSpPr bwMode="auto">
            <a:xfrm>
              <a:off x="816" y="1344"/>
              <a:ext cx="240" cy="152"/>
              <a:chOff x="816" y="1344"/>
              <a:chExt cx="240" cy="152"/>
            </a:xfrm>
          </p:grpSpPr>
          <p:sp>
            <p:nvSpPr>
              <p:cNvPr id="67693" name="Line 37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94" name="Line 38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90" name="Group 40"/>
            <p:cNvGrpSpPr>
              <a:grpSpLocks/>
            </p:cNvGrpSpPr>
            <p:nvPr/>
          </p:nvGrpSpPr>
          <p:grpSpPr bwMode="auto">
            <a:xfrm flipH="1">
              <a:off x="1440" y="1344"/>
              <a:ext cx="240" cy="152"/>
              <a:chOff x="816" y="1344"/>
              <a:chExt cx="240" cy="152"/>
            </a:xfrm>
          </p:grpSpPr>
          <p:sp>
            <p:nvSpPr>
              <p:cNvPr id="67691" name="Line 41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92" name="Line 42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1854200" y="1612900"/>
            <a:ext cx="228600" cy="685800"/>
            <a:chOff x="1168" y="1296"/>
            <a:chExt cx="144" cy="432"/>
          </a:xfrm>
        </p:grpSpPr>
        <p:sp>
          <p:nvSpPr>
            <p:cNvPr id="67687" name="Line 44"/>
            <p:cNvSpPr>
              <a:spLocks noChangeShapeType="1"/>
            </p:cNvSpPr>
            <p:nvPr/>
          </p:nvSpPr>
          <p:spPr bwMode="auto">
            <a:xfrm flipV="1">
              <a:off x="1248" y="1296"/>
              <a:ext cx="0" cy="43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88" name="Line 45"/>
            <p:cNvSpPr>
              <a:spLocks noChangeShapeType="1"/>
            </p:cNvSpPr>
            <p:nvPr/>
          </p:nvSpPr>
          <p:spPr bwMode="auto">
            <a:xfrm>
              <a:off x="1168" y="1664"/>
              <a:ext cx="14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063" name="Text Box 47"/>
          <p:cNvSpPr txBox="1">
            <a:spLocks noChangeArrowheads="1"/>
          </p:cNvSpPr>
          <p:nvPr/>
        </p:nvSpPr>
        <p:spPr bwMode="auto">
          <a:xfrm>
            <a:off x="889000" y="2414588"/>
            <a:ext cx="2185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dipole moment</a:t>
            </a:r>
          </a:p>
          <a:p>
            <a:pPr algn="ctr" eaLnBrk="0" hangingPunct="0"/>
            <a:r>
              <a:rPr lang="en-US"/>
              <a:t>polar molecule</a:t>
            </a:r>
          </a:p>
        </p:txBody>
      </p:sp>
      <p:grpSp>
        <p:nvGrpSpPr>
          <p:cNvPr id="12" name="Group 127"/>
          <p:cNvGrpSpPr>
            <a:grpSpLocks/>
          </p:cNvGrpSpPr>
          <p:nvPr/>
        </p:nvGrpSpPr>
        <p:grpSpPr bwMode="auto">
          <a:xfrm>
            <a:off x="5867400" y="1676400"/>
            <a:ext cx="1854200" cy="685800"/>
            <a:chOff x="3696" y="1336"/>
            <a:chExt cx="1168" cy="432"/>
          </a:xfrm>
        </p:grpSpPr>
        <p:grpSp>
          <p:nvGrpSpPr>
            <p:cNvPr id="67659" name="Group 68"/>
            <p:cNvGrpSpPr>
              <a:grpSpLocks/>
            </p:cNvGrpSpPr>
            <p:nvPr/>
          </p:nvGrpSpPr>
          <p:grpSpPr bwMode="auto">
            <a:xfrm rot="10800000">
              <a:off x="4192" y="1336"/>
              <a:ext cx="144" cy="48"/>
              <a:chOff x="3824" y="3888"/>
              <a:chExt cx="144" cy="48"/>
            </a:xfrm>
          </p:grpSpPr>
          <p:sp>
            <p:nvSpPr>
              <p:cNvPr id="67685" name="Oval 6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86" name="Oval 7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60" name="Group 125"/>
            <p:cNvGrpSpPr>
              <a:grpSpLocks/>
            </p:cNvGrpSpPr>
            <p:nvPr/>
          </p:nvGrpSpPr>
          <p:grpSpPr bwMode="auto">
            <a:xfrm>
              <a:off x="3696" y="1343"/>
              <a:ext cx="1168" cy="425"/>
              <a:chOff x="3504" y="1543"/>
              <a:chExt cx="1168" cy="425"/>
            </a:xfrm>
          </p:grpSpPr>
          <p:sp>
            <p:nvSpPr>
              <p:cNvPr id="67661" name="Text Box 49"/>
              <p:cNvSpPr txBox="1">
                <a:spLocks noChangeArrowheads="1"/>
              </p:cNvSpPr>
              <p:nvPr/>
            </p:nvSpPr>
            <p:spPr bwMode="auto">
              <a:xfrm>
                <a:off x="3958" y="1543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/>
                  <a:t>S</a:t>
                </a:r>
              </a:p>
            </p:txBody>
          </p:sp>
          <p:grpSp>
            <p:nvGrpSpPr>
              <p:cNvPr id="67662" name="Group 112"/>
              <p:cNvGrpSpPr>
                <a:grpSpLocks/>
              </p:cNvGrpSpPr>
              <p:nvPr/>
            </p:nvGrpSpPr>
            <p:grpSpPr bwMode="auto">
              <a:xfrm rot="-1902885">
                <a:off x="3504" y="1673"/>
                <a:ext cx="480" cy="295"/>
                <a:chOff x="3504" y="1536"/>
                <a:chExt cx="480" cy="295"/>
              </a:xfrm>
            </p:grpSpPr>
            <p:sp>
              <p:nvSpPr>
                <p:cNvPr id="67675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504" y="1543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grpSp>
              <p:nvGrpSpPr>
                <p:cNvPr id="67676" name="Group 51"/>
                <p:cNvGrpSpPr>
                  <a:grpSpLocks/>
                </p:cNvGrpSpPr>
                <p:nvPr/>
              </p:nvGrpSpPr>
              <p:grpSpPr bwMode="auto">
                <a:xfrm>
                  <a:off x="3744" y="1665"/>
                  <a:ext cx="240" cy="44"/>
                  <a:chOff x="960" y="3712"/>
                  <a:chExt cx="240" cy="44"/>
                </a:xfrm>
              </p:grpSpPr>
              <p:sp>
                <p:nvSpPr>
                  <p:cNvPr id="67683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375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7684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960" y="371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7677" name="Group 56"/>
                <p:cNvGrpSpPr>
                  <a:grpSpLocks/>
                </p:cNvGrpSpPr>
                <p:nvPr/>
              </p:nvGrpSpPr>
              <p:grpSpPr bwMode="auto">
                <a:xfrm rot="10800000">
                  <a:off x="3568" y="1536"/>
                  <a:ext cx="144" cy="48"/>
                  <a:chOff x="3824" y="3888"/>
                  <a:chExt cx="144" cy="48"/>
                </a:xfrm>
              </p:grpSpPr>
              <p:sp>
                <p:nvSpPr>
                  <p:cNvPr id="67681" name="Oval 5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82" name="Oval 58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67678" name="Group 59"/>
                <p:cNvGrpSpPr>
                  <a:grpSpLocks/>
                </p:cNvGrpSpPr>
                <p:nvPr/>
              </p:nvGrpSpPr>
              <p:grpSpPr bwMode="auto">
                <a:xfrm rot="10800000">
                  <a:off x="3568" y="1776"/>
                  <a:ext cx="144" cy="48"/>
                  <a:chOff x="3824" y="3888"/>
                  <a:chExt cx="144" cy="48"/>
                </a:xfrm>
              </p:grpSpPr>
              <p:sp>
                <p:nvSpPr>
                  <p:cNvPr id="67679" name="Oval 60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80" name="Oval 61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</p:grpSp>
          <p:grpSp>
            <p:nvGrpSpPr>
              <p:cNvPr id="67663" name="Group 113"/>
              <p:cNvGrpSpPr>
                <a:grpSpLocks/>
              </p:cNvGrpSpPr>
              <p:nvPr/>
            </p:nvGrpSpPr>
            <p:grpSpPr bwMode="auto">
              <a:xfrm rot="1828845">
                <a:off x="4177" y="1632"/>
                <a:ext cx="495" cy="294"/>
                <a:chOff x="4177" y="1536"/>
                <a:chExt cx="495" cy="294"/>
              </a:xfrm>
            </p:grpSpPr>
            <p:sp>
              <p:nvSpPr>
                <p:cNvPr id="67664" name="Line 54"/>
                <p:cNvSpPr>
                  <a:spLocks noChangeShapeType="1"/>
                </p:cNvSpPr>
                <p:nvPr/>
              </p:nvSpPr>
              <p:spPr bwMode="auto">
                <a:xfrm>
                  <a:off x="4177" y="168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665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4391" y="1542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/>
                    <a:t>O</a:t>
                  </a:r>
                </a:p>
              </p:txBody>
            </p:sp>
            <p:grpSp>
              <p:nvGrpSpPr>
                <p:cNvPr id="67666" name="Group 62"/>
                <p:cNvGrpSpPr>
                  <a:grpSpLocks/>
                </p:cNvGrpSpPr>
                <p:nvPr/>
              </p:nvGrpSpPr>
              <p:grpSpPr bwMode="auto">
                <a:xfrm rot="10800000">
                  <a:off x="4448" y="1536"/>
                  <a:ext cx="144" cy="48"/>
                  <a:chOff x="3824" y="3888"/>
                  <a:chExt cx="144" cy="48"/>
                </a:xfrm>
              </p:grpSpPr>
              <p:sp>
                <p:nvSpPr>
                  <p:cNvPr id="67673" name="Oval 6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4" name="Oval 6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67667" name="Group 65"/>
                <p:cNvGrpSpPr>
                  <a:grpSpLocks/>
                </p:cNvGrpSpPr>
                <p:nvPr/>
              </p:nvGrpSpPr>
              <p:grpSpPr bwMode="auto">
                <a:xfrm rot="10800000">
                  <a:off x="4448" y="1776"/>
                  <a:ext cx="144" cy="48"/>
                  <a:chOff x="3824" y="3888"/>
                  <a:chExt cx="144" cy="48"/>
                </a:xfrm>
              </p:grpSpPr>
              <p:sp>
                <p:nvSpPr>
                  <p:cNvPr id="67671" name="Oval 66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2" name="Oval 6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  <p:grpSp>
              <p:nvGrpSpPr>
                <p:cNvPr id="67668" name="Group 71"/>
                <p:cNvGrpSpPr>
                  <a:grpSpLocks/>
                </p:cNvGrpSpPr>
                <p:nvPr/>
              </p:nvGrpSpPr>
              <p:grpSpPr bwMode="auto">
                <a:xfrm rot="5400000">
                  <a:off x="4576" y="1664"/>
                  <a:ext cx="144" cy="48"/>
                  <a:chOff x="3824" y="3888"/>
                  <a:chExt cx="144" cy="48"/>
                </a:xfrm>
              </p:grpSpPr>
              <p:sp>
                <p:nvSpPr>
                  <p:cNvPr id="67669" name="Oval 72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920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  <p:sp>
                <p:nvSpPr>
                  <p:cNvPr id="67670" name="Oval 7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3824" y="3888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hangingPunct="0"/>
                    <a:endParaRPr lang="en-US"/>
                  </a:p>
                </p:txBody>
              </p:sp>
            </p:grpSp>
          </p:grpSp>
        </p:grpSp>
      </p:grpSp>
      <p:grpSp>
        <p:nvGrpSpPr>
          <p:cNvPr id="23" name="Group 103"/>
          <p:cNvGrpSpPr>
            <a:grpSpLocks/>
          </p:cNvGrpSpPr>
          <p:nvPr/>
        </p:nvGrpSpPr>
        <p:grpSpPr bwMode="auto">
          <a:xfrm>
            <a:off x="1143000" y="4484688"/>
            <a:ext cx="1828800" cy="468312"/>
            <a:chOff x="720" y="2825"/>
            <a:chExt cx="1152" cy="295"/>
          </a:xfrm>
        </p:grpSpPr>
        <p:sp>
          <p:nvSpPr>
            <p:cNvPr id="67638" name="Text Box 75"/>
            <p:cNvSpPr txBox="1">
              <a:spLocks noChangeArrowheads="1"/>
            </p:cNvSpPr>
            <p:nvPr/>
          </p:nvSpPr>
          <p:spPr bwMode="auto">
            <a:xfrm>
              <a:off x="1174" y="283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C</a:t>
              </a:r>
            </a:p>
          </p:txBody>
        </p:sp>
        <p:sp>
          <p:nvSpPr>
            <p:cNvPr id="67639" name="Text Box 76"/>
            <p:cNvSpPr txBox="1">
              <a:spLocks noChangeArrowheads="1"/>
            </p:cNvSpPr>
            <p:nvPr/>
          </p:nvSpPr>
          <p:spPr bwMode="auto">
            <a:xfrm>
              <a:off x="720" y="283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67640" name="Group 77"/>
            <p:cNvGrpSpPr>
              <a:grpSpLocks/>
            </p:cNvGrpSpPr>
            <p:nvPr/>
          </p:nvGrpSpPr>
          <p:grpSpPr bwMode="auto">
            <a:xfrm>
              <a:off x="960" y="2954"/>
              <a:ext cx="240" cy="44"/>
              <a:chOff x="960" y="3712"/>
              <a:chExt cx="240" cy="44"/>
            </a:xfrm>
          </p:grpSpPr>
          <p:sp>
            <p:nvSpPr>
              <p:cNvPr id="67657" name="Line 78"/>
              <p:cNvSpPr>
                <a:spLocks noChangeShapeType="1"/>
              </p:cNvSpPr>
              <p:nvPr/>
            </p:nvSpPr>
            <p:spPr bwMode="auto">
              <a:xfrm>
                <a:off x="960" y="375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58" name="Line 79"/>
              <p:cNvSpPr>
                <a:spLocks noChangeShapeType="1"/>
              </p:cNvSpPr>
              <p:nvPr/>
            </p:nvSpPr>
            <p:spPr bwMode="auto">
              <a:xfrm>
                <a:off x="960" y="371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7641" name="Text Box 81"/>
            <p:cNvSpPr txBox="1">
              <a:spLocks noChangeArrowheads="1"/>
            </p:cNvSpPr>
            <p:nvPr/>
          </p:nvSpPr>
          <p:spPr bwMode="auto">
            <a:xfrm>
              <a:off x="1607" y="2831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O</a:t>
              </a:r>
            </a:p>
          </p:txBody>
        </p:sp>
        <p:grpSp>
          <p:nvGrpSpPr>
            <p:cNvPr id="67642" name="Group 82"/>
            <p:cNvGrpSpPr>
              <a:grpSpLocks/>
            </p:cNvGrpSpPr>
            <p:nvPr/>
          </p:nvGrpSpPr>
          <p:grpSpPr bwMode="auto">
            <a:xfrm rot="10800000">
              <a:off x="784" y="2825"/>
              <a:ext cx="144" cy="48"/>
              <a:chOff x="3824" y="3888"/>
              <a:chExt cx="144" cy="48"/>
            </a:xfrm>
          </p:grpSpPr>
          <p:sp>
            <p:nvSpPr>
              <p:cNvPr id="67655" name="Oval 83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6" name="Oval 84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43" name="Group 85"/>
            <p:cNvGrpSpPr>
              <a:grpSpLocks/>
            </p:cNvGrpSpPr>
            <p:nvPr/>
          </p:nvGrpSpPr>
          <p:grpSpPr bwMode="auto">
            <a:xfrm rot="10800000">
              <a:off x="784" y="3065"/>
              <a:ext cx="144" cy="48"/>
              <a:chOff x="3824" y="3888"/>
              <a:chExt cx="144" cy="48"/>
            </a:xfrm>
          </p:grpSpPr>
          <p:sp>
            <p:nvSpPr>
              <p:cNvPr id="67653" name="Oval 86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4" name="Oval 87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44" name="Group 88"/>
            <p:cNvGrpSpPr>
              <a:grpSpLocks/>
            </p:cNvGrpSpPr>
            <p:nvPr/>
          </p:nvGrpSpPr>
          <p:grpSpPr bwMode="auto">
            <a:xfrm rot="10800000">
              <a:off x="1664" y="2825"/>
              <a:ext cx="144" cy="48"/>
              <a:chOff x="3824" y="3888"/>
              <a:chExt cx="144" cy="48"/>
            </a:xfrm>
          </p:grpSpPr>
          <p:sp>
            <p:nvSpPr>
              <p:cNvPr id="67651" name="Oval 89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2" name="Oval 90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45" name="Group 91"/>
            <p:cNvGrpSpPr>
              <a:grpSpLocks/>
            </p:cNvGrpSpPr>
            <p:nvPr/>
          </p:nvGrpSpPr>
          <p:grpSpPr bwMode="auto">
            <a:xfrm rot="10800000">
              <a:off x="1664" y="3065"/>
              <a:ext cx="144" cy="48"/>
              <a:chOff x="3824" y="3888"/>
              <a:chExt cx="144" cy="48"/>
            </a:xfrm>
          </p:grpSpPr>
          <p:sp>
            <p:nvSpPr>
              <p:cNvPr id="67649" name="Oval 92"/>
              <p:cNvSpPr>
                <a:spLocks noChangeArrowheads="1"/>
              </p:cNvSpPr>
              <p:nvPr/>
            </p:nvSpPr>
            <p:spPr bwMode="auto">
              <a:xfrm rot="5400000">
                <a:off x="3920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7650" name="Oval 93"/>
              <p:cNvSpPr>
                <a:spLocks noChangeArrowheads="1"/>
              </p:cNvSpPr>
              <p:nvPr/>
            </p:nvSpPr>
            <p:spPr bwMode="auto">
              <a:xfrm rot="5400000">
                <a:off x="3824" y="388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grpSp>
          <p:nvGrpSpPr>
            <p:cNvPr id="67646" name="Group 100"/>
            <p:cNvGrpSpPr>
              <a:grpSpLocks/>
            </p:cNvGrpSpPr>
            <p:nvPr/>
          </p:nvGrpSpPr>
          <p:grpSpPr bwMode="auto">
            <a:xfrm>
              <a:off x="1400" y="2952"/>
              <a:ext cx="240" cy="44"/>
              <a:chOff x="960" y="3712"/>
              <a:chExt cx="240" cy="44"/>
            </a:xfrm>
          </p:grpSpPr>
          <p:sp>
            <p:nvSpPr>
              <p:cNvPr id="67647" name="Line 101"/>
              <p:cNvSpPr>
                <a:spLocks noChangeShapeType="1"/>
              </p:cNvSpPr>
              <p:nvPr/>
            </p:nvSpPr>
            <p:spPr bwMode="auto">
              <a:xfrm>
                <a:off x="960" y="375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48" name="Line 102"/>
              <p:cNvSpPr>
                <a:spLocks noChangeShapeType="1"/>
              </p:cNvSpPr>
              <p:nvPr/>
            </p:nvSpPr>
            <p:spPr bwMode="auto">
              <a:xfrm>
                <a:off x="960" y="371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0" name="Group 111"/>
          <p:cNvGrpSpPr>
            <a:grpSpLocks/>
          </p:cNvGrpSpPr>
          <p:nvPr/>
        </p:nvGrpSpPr>
        <p:grpSpPr bwMode="auto">
          <a:xfrm>
            <a:off x="1244600" y="4191000"/>
            <a:ext cx="1574800" cy="228600"/>
            <a:chOff x="784" y="2640"/>
            <a:chExt cx="992" cy="144"/>
          </a:xfrm>
        </p:grpSpPr>
        <p:grpSp>
          <p:nvGrpSpPr>
            <p:cNvPr id="67632" name="Group 104"/>
            <p:cNvGrpSpPr>
              <a:grpSpLocks/>
            </p:cNvGrpSpPr>
            <p:nvPr/>
          </p:nvGrpSpPr>
          <p:grpSpPr bwMode="auto">
            <a:xfrm rot="-5400000">
              <a:off x="928" y="2496"/>
              <a:ext cx="144" cy="432"/>
              <a:chOff x="1168" y="1296"/>
              <a:chExt cx="144" cy="432"/>
            </a:xfrm>
          </p:grpSpPr>
          <p:sp>
            <p:nvSpPr>
              <p:cNvPr id="67636" name="Line 105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7" name="Line 106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33" name="Group 107"/>
            <p:cNvGrpSpPr>
              <a:grpSpLocks/>
            </p:cNvGrpSpPr>
            <p:nvPr/>
          </p:nvGrpSpPr>
          <p:grpSpPr bwMode="auto">
            <a:xfrm rot="5400000" flipH="1">
              <a:off x="1488" y="2496"/>
              <a:ext cx="144" cy="432"/>
              <a:chOff x="1168" y="1296"/>
              <a:chExt cx="144" cy="432"/>
            </a:xfrm>
          </p:grpSpPr>
          <p:sp>
            <p:nvSpPr>
              <p:cNvPr id="67634" name="Line 108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5" name="Line 109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6126" name="Text Box 110"/>
          <p:cNvSpPr txBox="1">
            <a:spLocks noChangeArrowheads="1"/>
          </p:cNvSpPr>
          <p:nvPr/>
        </p:nvSpPr>
        <p:spPr bwMode="auto">
          <a:xfrm>
            <a:off x="609600" y="5181600"/>
            <a:ext cx="281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/>
              <a:t>no dipole moment</a:t>
            </a:r>
          </a:p>
          <a:p>
            <a:pPr algn="ctr" eaLnBrk="0" hangingPunct="0"/>
            <a:r>
              <a:rPr lang="en-US"/>
              <a:t>nonpolar molecule</a:t>
            </a:r>
          </a:p>
        </p:txBody>
      </p:sp>
      <p:grpSp>
        <p:nvGrpSpPr>
          <p:cNvPr id="8298" name="Group 124"/>
          <p:cNvGrpSpPr>
            <a:grpSpLocks/>
          </p:cNvGrpSpPr>
          <p:nvPr/>
        </p:nvGrpSpPr>
        <p:grpSpPr bwMode="auto">
          <a:xfrm>
            <a:off x="6083300" y="1638300"/>
            <a:ext cx="1358900" cy="266700"/>
            <a:chOff x="3640" y="1512"/>
            <a:chExt cx="856" cy="168"/>
          </a:xfrm>
        </p:grpSpPr>
        <p:grpSp>
          <p:nvGrpSpPr>
            <p:cNvPr id="67626" name="Group 115"/>
            <p:cNvGrpSpPr>
              <a:grpSpLocks/>
            </p:cNvGrpSpPr>
            <p:nvPr/>
          </p:nvGrpSpPr>
          <p:grpSpPr bwMode="auto">
            <a:xfrm flipH="1" flipV="1">
              <a:off x="3640" y="1528"/>
              <a:ext cx="240" cy="152"/>
              <a:chOff x="816" y="1344"/>
              <a:chExt cx="240" cy="152"/>
            </a:xfrm>
          </p:grpSpPr>
          <p:sp>
            <p:nvSpPr>
              <p:cNvPr id="67630" name="Line 116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31" name="Line 117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27" name="Group 118"/>
            <p:cNvGrpSpPr>
              <a:grpSpLocks/>
            </p:cNvGrpSpPr>
            <p:nvPr/>
          </p:nvGrpSpPr>
          <p:grpSpPr bwMode="auto">
            <a:xfrm flipV="1">
              <a:off x="4256" y="1512"/>
              <a:ext cx="240" cy="152"/>
              <a:chOff x="816" y="1344"/>
              <a:chExt cx="240" cy="152"/>
            </a:xfrm>
          </p:grpSpPr>
          <p:sp>
            <p:nvSpPr>
              <p:cNvPr id="67628" name="Line 119"/>
              <p:cNvSpPr>
                <a:spLocks noChangeShapeType="1"/>
              </p:cNvSpPr>
              <p:nvPr/>
            </p:nvSpPr>
            <p:spPr bwMode="auto">
              <a:xfrm flipV="1">
                <a:off x="816" y="1344"/>
                <a:ext cx="24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29" name="Line 120"/>
              <p:cNvSpPr>
                <a:spLocks noChangeShapeType="1"/>
              </p:cNvSpPr>
              <p:nvPr/>
            </p:nvSpPr>
            <p:spPr bwMode="auto">
              <a:xfrm>
                <a:off x="824" y="1400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306" name="Group 121"/>
          <p:cNvGrpSpPr>
            <a:grpSpLocks/>
          </p:cNvGrpSpPr>
          <p:nvPr/>
        </p:nvGrpSpPr>
        <p:grpSpPr bwMode="auto">
          <a:xfrm flipV="1">
            <a:off x="6654800" y="1524000"/>
            <a:ext cx="228600" cy="685800"/>
            <a:chOff x="1168" y="1296"/>
            <a:chExt cx="144" cy="432"/>
          </a:xfrm>
        </p:grpSpPr>
        <p:sp>
          <p:nvSpPr>
            <p:cNvPr id="67624" name="Line 122"/>
            <p:cNvSpPr>
              <a:spLocks noChangeShapeType="1"/>
            </p:cNvSpPr>
            <p:nvPr/>
          </p:nvSpPr>
          <p:spPr bwMode="auto">
            <a:xfrm flipV="1">
              <a:off x="1248" y="1296"/>
              <a:ext cx="0" cy="43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5" name="Line 123"/>
            <p:cNvSpPr>
              <a:spLocks noChangeShapeType="1"/>
            </p:cNvSpPr>
            <p:nvPr/>
          </p:nvSpPr>
          <p:spPr bwMode="auto">
            <a:xfrm>
              <a:off x="1168" y="1664"/>
              <a:ext cx="14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6142" name="Text Box 126"/>
          <p:cNvSpPr txBox="1">
            <a:spLocks noChangeArrowheads="1"/>
          </p:cNvSpPr>
          <p:nvPr/>
        </p:nvSpPr>
        <p:spPr bwMode="auto">
          <a:xfrm>
            <a:off x="5664200" y="2413000"/>
            <a:ext cx="2185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dipole moment</a:t>
            </a:r>
          </a:p>
          <a:p>
            <a:pPr algn="ctr" eaLnBrk="0" hangingPunct="0"/>
            <a:r>
              <a:rPr lang="en-US"/>
              <a:t>polar molecule</a:t>
            </a:r>
          </a:p>
        </p:txBody>
      </p:sp>
      <p:grpSp>
        <p:nvGrpSpPr>
          <p:cNvPr id="8307" name="Group 137"/>
          <p:cNvGrpSpPr>
            <a:grpSpLocks/>
          </p:cNvGrpSpPr>
          <p:nvPr/>
        </p:nvGrpSpPr>
        <p:grpSpPr bwMode="auto">
          <a:xfrm>
            <a:off x="5943600" y="3581400"/>
            <a:ext cx="1890713" cy="1930400"/>
            <a:chOff x="3728" y="2400"/>
            <a:chExt cx="1191" cy="1216"/>
          </a:xfrm>
        </p:grpSpPr>
        <p:sp>
          <p:nvSpPr>
            <p:cNvPr id="67615" name="Text Box 128"/>
            <p:cNvSpPr txBox="1">
              <a:spLocks noChangeArrowheads="1"/>
            </p:cNvSpPr>
            <p:nvPr/>
          </p:nvSpPr>
          <p:spPr bwMode="auto">
            <a:xfrm>
              <a:off x="4192" y="2857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C</a:t>
              </a:r>
            </a:p>
          </p:txBody>
        </p:sp>
        <p:sp>
          <p:nvSpPr>
            <p:cNvPr id="67616" name="Text Box 129"/>
            <p:cNvSpPr txBox="1">
              <a:spLocks noChangeArrowheads="1"/>
            </p:cNvSpPr>
            <p:nvPr/>
          </p:nvSpPr>
          <p:spPr bwMode="auto">
            <a:xfrm>
              <a:off x="4192" y="240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7" name="Text Box 130"/>
            <p:cNvSpPr txBox="1">
              <a:spLocks noChangeArrowheads="1"/>
            </p:cNvSpPr>
            <p:nvPr/>
          </p:nvSpPr>
          <p:spPr bwMode="auto">
            <a:xfrm>
              <a:off x="4192" y="332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8" name="Text Box 131"/>
            <p:cNvSpPr txBox="1">
              <a:spLocks noChangeArrowheads="1"/>
            </p:cNvSpPr>
            <p:nvPr/>
          </p:nvSpPr>
          <p:spPr bwMode="auto">
            <a:xfrm>
              <a:off x="4664" y="285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19" name="Text Box 132"/>
            <p:cNvSpPr txBox="1">
              <a:spLocks noChangeArrowheads="1"/>
            </p:cNvSpPr>
            <p:nvPr/>
          </p:nvSpPr>
          <p:spPr bwMode="auto">
            <a:xfrm>
              <a:off x="3728" y="285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H</a:t>
              </a:r>
            </a:p>
          </p:txBody>
        </p:sp>
        <p:sp>
          <p:nvSpPr>
            <p:cNvPr id="67620" name="Line 133"/>
            <p:cNvSpPr>
              <a:spLocks noChangeShapeType="1"/>
            </p:cNvSpPr>
            <p:nvPr/>
          </p:nvSpPr>
          <p:spPr bwMode="auto">
            <a:xfrm>
              <a:off x="4464" y="3001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1" name="Line 134"/>
            <p:cNvSpPr>
              <a:spLocks noChangeShapeType="1"/>
            </p:cNvSpPr>
            <p:nvPr/>
          </p:nvSpPr>
          <p:spPr bwMode="auto">
            <a:xfrm>
              <a:off x="3936" y="3001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2" name="Line 135"/>
            <p:cNvSpPr>
              <a:spLocks noChangeShapeType="1"/>
            </p:cNvSpPr>
            <p:nvPr/>
          </p:nvSpPr>
          <p:spPr bwMode="auto">
            <a:xfrm rot="5400000">
              <a:off x="4200" y="324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3" name="Line 136"/>
            <p:cNvSpPr>
              <a:spLocks noChangeShapeType="1"/>
            </p:cNvSpPr>
            <p:nvPr/>
          </p:nvSpPr>
          <p:spPr bwMode="auto">
            <a:xfrm rot="5400000">
              <a:off x="4200" y="276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317" name="Group 152"/>
          <p:cNvGrpSpPr>
            <a:grpSpLocks/>
          </p:cNvGrpSpPr>
          <p:nvPr/>
        </p:nvGrpSpPr>
        <p:grpSpPr bwMode="auto">
          <a:xfrm>
            <a:off x="6096000" y="3657600"/>
            <a:ext cx="1600200" cy="1676400"/>
            <a:chOff x="3840" y="2304"/>
            <a:chExt cx="1008" cy="1056"/>
          </a:xfrm>
        </p:grpSpPr>
        <p:grpSp>
          <p:nvGrpSpPr>
            <p:cNvPr id="67603" name="Group 139"/>
            <p:cNvGrpSpPr>
              <a:grpSpLocks/>
            </p:cNvGrpSpPr>
            <p:nvPr/>
          </p:nvGrpSpPr>
          <p:grpSpPr bwMode="auto">
            <a:xfrm rot="-5400000">
              <a:off x="4560" y="2488"/>
              <a:ext cx="144" cy="432"/>
              <a:chOff x="1168" y="1296"/>
              <a:chExt cx="144" cy="432"/>
            </a:xfrm>
          </p:grpSpPr>
          <p:sp>
            <p:nvSpPr>
              <p:cNvPr id="67613" name="Line 140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4" name="Line 141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04" name="Group 142"/>
            <p:cNvGrpSpPr>
              <a:grpSpLocks/>
            </p:cNvGrpSpPr>
            <p:nvPr/>
          </p:nvGrpSpPr>
          <p:grpSpPr bwMode="auto">
            <a:xfrm rot="5400000" flipH="1">
              <a:off x="3984" y="2808"/>
              <a:ext cx="144" cy="432"/>
              <a:chOff x="1168" y="1296"/>
              <a:chExt cx="144" cy="432"/>
            </a:xfrm>
          </p:grpSpPr>
          <p:sp>
            <p:nvSpPr>
              <p:cNvPr id="67611" name="Line 143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2" name="Line 144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05" name="Group 145"/>
            <p:cNvGrpSpPr>
              <a:grpSpLocks/>
            </p:cNvGrpSpPr>
            <p:nvPr/>
          </p:nvGrpSpPr>
          <p:grpSpPr bwMode="auto">
            <a:xfrm rot="10800000">
              <a:off x="4080" y="2304"/>
              <a:ext cx="144" cy="432"/>
              <a:chOff x="1168" y="1296"/>
              <a:chExt cx="144" cy="432"/>
            </a:xfrm>
          </p:grpSpPr>
          <p:sp>
            <p:nvSpPr>
              <p:cNvPr id="67609" name="Line 146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10" name="Line 147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606" name="Group 148"/>
            <p:cNvGrpSpPr>
              <a:grpSpLocks/>
            </p:cNvGrpSpPr>
            <p:nvPr/>
          </p:nvGrpSpPr>
          <p:grpSpPr bwMode="auto">
            <a:xfrm rot="10800000" flipV="1">
              <a:off x="4416" y="2928"/>
              <a:ext cx="144" cy="432"/>
              <a:chOff x="1168" y="1296"/>
              <a:chExt cx="144" cy="432"/>
            </a:xfrm>
          </p:grpSpPr>
          <p:sp>
            <p:nvSpPr>
              <p:cNvPr id="67607" name="Line 149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4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08" name="Line 150"/>
              <p:cNvSpPr>
                <a:spLocks noChangeShapeType="1"/>
              </p:cNvSpPr>
              <p:nvPr/>
            </p:nvSpPr>
            <p:spPr bwMode="auto">
              <a:xfrm>
                <a:off x="1168" y="166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6167" name="Text Box 151"/>
          <p:cNvSpPr txBox="1">
            <a:spLocks noChangeArrowheads="1"/>
          </p:cNvSpPr>
          <p:nvPr/>
        </p:nvSpPr>
        <p:spPr bwMode="auto">
          <a:xfrm>
            <a:off x="5473700" y="5537200"/>
            <a:ext cx="281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/>
              <a:t>no dipole moment</a:t>
            </a:r>
          </a:p>
          <a:p>
            <a:pPr algn="ctr" eaLnBrk="0" hangingPunct="0"/>
            <a:r>
              <a:rPr lang="en-US"/>
              <a:t>nonpolar molecule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6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6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63" grpId="0" autoUpdateAnimBg="0"/>
      <p:bldP spid="86126" grpId="0" autoUpdateAnimBg="0"/>
      <p:bldP spid="86142" grpId="0" autoUpdateAnimBg="0"/>
      <p:bldP spid="86167" grpId="0" autoUpdateAnimBg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15240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74435" name="Object 2"/>
          <p:cNvGraphicFramePr>
            <a:graphicFrameLocks noChangeAspect="1"/>
          </p:cNvGraphicFramePr>
          <p:nvPr/>
        </p:nvGraphicFramePr>
        <p:xfrm>
          <a:off x="-152400" y="-28575"/>
          <a:ext cx="9372600" cy="7029450"/>
        </p:xfrm>
        <a:graphic>
          <a:graphicData uri="http://schemas.openxmlformats.org/presentationml/2006/ole">
            <p:oleObj spid="_x0000_s68610" name="Slide" r:id="rId3" imgW="4572147" imgH="3428904" progId="PowerPoint.Slide.8">
              <p:embed/>
            </p:oleObj>
          </a:graphicData>
        </a:graphic>
      </p:graphicFrame>
      <p:sp>
        <p:nvSpPr>
          <p:cNvPr id="274436" name="Rectangle 4"/>
          <p:cNvSpPr>
            <a:spLocks noChangeArrowheads="1"/>
          </p:cNvSpPr>
          <p:nvPr/>
        </p:nvSpPr>
        <p:spPr bwMode="auto">
          <a:xfrm>
            <a:off x="457200" y="457200"/>
            <a:ext cx="8229600" cy="6019800"/>
          </a:xfrm>
          <a:prstGeom prst="rect">
            <a:avLst/>
          </a:prstGeom>
          <a:solidFill>
            <a:srgbClr val="000000"/>
          </a:solidFill>
          <a:ln w="25400">
            <a:solidFill>
              <a:srgbClr val="33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4448" name="Rectangle 16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>
                <a:solidFill>
                  <a:schemeClr val="bg1"/>
                </a:solidFill>
              </a:rPr>
              <a:t>Molecular Forces</a:t>
            </a:r>
          </a:p>
        </p:txBody>
      </p:sp>
      <p:sp>
        <p:nvSpPr>
          <p:cNvPr id="274449" name="Rectangle 17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>
                <a:solidFill>
                  <a:schemeClr val="bg1"/>
                </a:solidFill>
              </a:rPr>
              <a:t>Intramolecular Forces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>
                <a:solidFill>
                  <a:schemeClr val="bg1"/>
                </a:solidFill>
              </a:rPr>
              <a:t>The forces of attraction between atoms in a molecule.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>
                <a:solidFill>
                  <a:schemeClr val="bg1"/>
                </a:solidFill>
              </a:rPr>
              <a:t>Covalent, Ionic, Metallic bonds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>
                <a:solidFill>
                  <a:schemeClr val="bg1"/>
                </a:solidFill>
              </a:rPr>
              <a:t>Intermolecular Forces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>
                <a:solidFill>
                  <a:schemeClr val="bg1"/>
                </a:solidFill>
              </a:rPr>
              <a:t>The forces of attraction between molecules.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>
                <a:solidFill>
                  <a:schemeClr val="bg1"/>
                </a:solidFill>
              </a:rPr>
              <a:t>Dipole-dipole, Hydrogen bonding, and London dispersion forces.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4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4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4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4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4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4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4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4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4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4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4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4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4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6" grpId="0" animBg="1"/>
      <p:bldP spid="274449" grpId="0" build="p" bldLvl="5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3" name="Picture 5" descr="dipo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0725" y="1295400"/>
            <a:ext cx="43846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152400" y="2527300"/>
            <a:ext cx="4378325" cy="3538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 </a:t>
            </a:r>
            <a:r>
              <a:rPr lang="en-US" sz="2800" b="1"/>
              <a:t>Dipole-Dipole Forces- force of attraction found when the positive end of one polar molecule is attracted to the negative end of another polar molecule.</a:t>
            </a:r>
          </a:p>
          <a:p>
            <a:pPr eaLnBrk="0" hangingPunct="0"/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196615" name="WordArt 7"/>
          <p:cNvSpPr>
            <a:spLocks noChangeArrowheads="1" noChangeShapeType="1" noTextEdit="1"/>
          </p:cNvSpPr>
          <p:nvPr/>
        </p:nvSpPr>
        <p:spPr bwMode="auto">
          <a:xfrm>
            <a:off x="533400" y="76200"/>
            <a:ext cx="7924800" cy="1143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A50021"/>
                    </a:gs>
                    <a:gs pos="100000">
                      <a:srgbClr val="777777"/>
                    </a:gs>
                  </a:gsLst>
                  <a:lin ang="5400000" scaled="1"/>
                </a:gradFill>
                <a:latin typeface="Arial Narrow"/>
              </a:rPr>
              <a:t>Dipole-Dipole Attraction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6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 build="p"/>
      <p:bldP spid="19661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6" name="Rectangle 8"/>
          <p:cNvSpPr>
            <a:spLocks noChangeArrowheads="1"/>
          </p:cNvSpPr>
          <p:nvPr/>
        </p:nvSpPr>
        <p:spPr bwMode="auto">
          <a:xfrm>
            <a:off x="457200" y="1960563"/>
            <a:ext cx="81534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rgbClr val="AA4E02"/>
                </a:solidFill>
              </a:rPr>
              <a:t>Dipole- equal but opposite charge separated by a short distance.</a:t>
            </a:r>
          </a:p>
          <a:p>
            <a:pPr>
              <a:buFont typeface="Wingdings" charset="2"/>
              <a:buChar char="Ø"/>
            </a:pPr>
            <a:r>
              <a:rPr lang="en-US" sz="3600" b="1">
                <a:solidFill>
                  <a:srgbClr val="AA4E02"/>
                </a:solidFill>
              </a:rPr>
              <a:t>Polarity is dependent upon differences in electronegativity and the symmetry of the molecule</a:t>
            </a:r>
          </a:p>
          <a:p>
            <a:pPr>
              <a:buFont typeface="Wingdings" charset="2"/>
              <a:buNone/>
            </a:pPr>
            <a:r>
              <a:rPr lang="en-US" sz="3600" b="1">
                <a:solidFill>
                  <a:srgbClr val="AA4E02"/>
                </a:solidFill>
              </a:rPr>
              <a:t>    - NH</a:t>
            </a:r>
            <a:r>
              <a:rPr lang="en-US" sz="3600" b="1" baseline="-25000">
                <a:solidFill>
                  <a:srgbClr val="AA4E02"/>
                </a:solidFill>
              </a:rPr>
              <a:t>3</a:t>
            </a:r>
            <a:r>
              <a:rPr lang="en-US" sz="3600" b="1">
                <a:solidFill>
                  <a:srgbClr val="AA4E02"/>
                </a:solidFill>
              </a:rPr>
              <a:t>, HF, H</a:t>
            </a:r>
            <a:r>
              <a:rPr lang="en-US" sz="3600" b="1" baseline="-25000">
                <a:solidFill>
                  <a:srgbClr val="AA4E02"/>
                </a:solidFill>
              </a:rPr>
              <a:t>2</a:t>
            </a:r>
            <a:r>
              <a:rPr lang="en-US" sz="3600" b="1">
                <a:solidFill>
                  <a:srgbClr val="AA4E02"/>
                </a:solidFill>
              </a:rPr>
              <a:t>O, CH</a:t>
            </a:r>
            <a:r>
              <a:rPr lang="en-US" sz="3600" b="1" baseline="-25000">
                <a:solidFill>
                  <a:srgbClr val="AA4E02"/>
                </a:solidFill>
              </a:rPr>
              <a:t>3</a:t>
            </a:r>
            <a:r>
              <a:rPr lang="en-US" sz="3600" b="1">
                <a:solidFill>
                  <a:srgbClr val="AA4E02"/>
                </a:solidFill>
              </a:rPr>
              <a:t>Cl are all polar              </a:t>
            </a:r>
          </a:p>
          <a:p>
            <a:pPr>
              <a:buFont typeface="Wingdings" charset="2"/>
              <a:buNone/>
            </a:pPr>
            <a:r>
              <a:rPr lang="en-US" sz="3600" b="1">
                <a:solidFill>
                  <a:srgbClr val="AA4E02"/>
                </a:solidFill>
              </a:rPr>
              <a:t>    - CO</a:t>
            </a:r>
            <a:r>
              <a:rPr lang="en-US" sz="3600" b="1" baseline="-25000">
                <a:solidFill>
                  <a:srgbClr val="AA4E02"/>
                </a:solidFill>
              </a:rPr>
              <a:t>2</a:t>
            </a:r>
            <a:r>
              <a:rPr lang="en-US" sz="3600" b="1">
                <a:solidFill>
                  <a:srgbClr val="AA4E02"/>
                </a:solidFill>
              </a:rPr>
              <a:t>, CCl</a:t>
            </a:r>
            <a:r>
              <a:rPr lang="en-US" sz="3600" b="1" baseline="-25000">
                <a:solidFill>
                  <a:srgbClr val="AA4E02"/>
                </a:solidFill>
              </a:rPr>
              <a:t>4</a:t>
            </a:r>
            <a:r>
              <a:rPr lang="en-US" sz="3600" b="1">
                <a:solidFill>
                  <a:srgbClr val="AA4E02"/>
                </a:solidFill>
              </a:rPr>
              <a:t> are nonpolar</a:t>
            </a:r>
          </a:p>
        </p:txBody>
      </p:sp>
      <p:sp>
        <p:nvSpPr>
          <p:cNvPr id="293897" name="WordArt 9"/>
          <p:cNvSpPr>
            <a:spLocks noChangeArrowheads="1" noChangeShapeType="1" noTextEdit="1"/>
          </p:cNvSpPr>
          <p:nvPr/>
        </p:nvSpPr>
        <p:spPr bwMode="auto">
          <a:xfrm>
            <a:off x="1524000" y="533400"/>
            <a:ext cx="6096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339933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Dipoles and Polarity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3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3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3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293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2938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6" grpId="0"/>
      <p:bldP spid="293897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66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71682" name="Slide" r:id="rId3" imgW="4572147" imgH="3428904" progId="PowerPoint.Slide.8">
              <p:embed/>
            </p:oleObj>
          </a:graphicData>
        </a:graphic>
      </p:graphicFrame>
      <p:pic>
        <p:nvPicPr>
          <p:cNvPr id="291867" name="Picture 27" descr="7514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6750" y="1671638"/>
            <a:ext cx="296386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71" name="Text Box 31"/>
          <p:cNvSpPr txBox="1">
            <a:spLocks noChangeArrowheads="1"/>
          </p:cNvSpPr>
          <p:nvPr/>
        </p:nvSpPr>
        <p:spPr bwMode="auto">
          <a:xfrm>
            <a:off x="0" y="1100138"/>
            <a:ext cx="5365750" cy="5508625"/>
          </a:xfrm>
          <a:prstGeom prst="rect">
            <a:avLst/>
          </a:prstGeom>
          <a:solidFill>
            <a:srgbClr val="A50021">
              <a:alpha val="5098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. </a:t>
            </a:r>
            <a:r>
              <a:rPr lang="en-US" sz="3200" b="1">
                <a:solidFill>
                  <a:schemeClr val="bg1"/>
                </a:solidFill>
              </a:rPr>
              <a:t>Hydrogen Bonding- a particularly strong dipole-dipole attractive force</a:t>
            </a:r>
          </a:p>
          <a:p>
            <a:pPr algn="ctr"/>
            <a:r>
              <a:rPr lang="en-US" sz="3200" b="1">
                <a:solidFill>
                  <a:schemeClr val="bg1"/>
                </a:solidFill>
              </a:rPr>
              <a:t>        formed when hydrogen bonds with a strongly electronegative nonmetal (F, O, or N)</a:t>
            </a:r>
          </a:p>
          <a:p>
            <a:pPr algn="ctr"/>
            <a:r>
              <a:rPr lang="en-US" sz="3200" b="1">
                <a:solidFill>
                  <a:schemeClr val="bg1"/>
                </a:solidFill>
              </a:rPr>
              <a:t>      1. Polar Bonds cause hydrogen to leave its electrons almost exposed. ie. water </a:t>
            </a:r>
          </a:p>
        </p:txBody>
      </p:sp>
      <p:sp>
        <p:nvSpPr>
          <p:cNvPr id="291872" name="WordArt 32"/>
          <p:cNvSpPr>
            <a:spLocks noChangeArrowheads="1" noChangeShapeType="1" noTextEdit="1"/>
          </p:cNvSpPr>
          <p:nvPr/>
        </p:nvSpPr>
        <p:spPr bwMode="auto">
          <a:xfrm>
            <a:off x="762000" y="304800"/>
            <a:ext cx="7467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Hydrogen Bonding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2000"/>
                                        <p:tgtEl>
                                          <p:spTgt spid="29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2000"/>
                                        <p:tgtEl>
                                          <p:spTgt spid="29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71" grpId="0" animBg="1"/>
      <p:bldP spid="29187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4B5EE7"/>
                </a:solidFill>
              </a:rPr>
              <a:t>A nonpolar molecule is transformed into a dipole due to a distortion of its’ electron cloud in response to an approaching dipole.</a:t>
            </a:r>
          </a:p>
          <a:p>
            <a:r>
              <a:rPr lang="en-US" sz="3000" b="1">
                <a:solidFill>
                  <a:srgbClr val="4B5EE7"/>
                </a:solidFill>
              </a:rPr>
              <a:t>   -Negative end of the dipole molecule  </a:t>
            </a:r>
          </a:p>
          <a:p>
            <a:r>
              <a:rPr lang="en-US" sz="3000" b="1">
                <a:solidFill>
                  <a:srgbClr val="4B5EE7"/>
                </a:solidFill>
              </a:rPr>
              <a:t>    causes an imbalance of the electron </a:t>
            </a:r>
          </a:p>
          <a:p>
            <a:r>
              <a:rPr lang="en-US" sz="3000" b="1">
                <a:solidFill>
                  <a:srgbClr val="4B5EE7"/>
                </a:solidFill>
              </a:rPr>
              <a:t>    cloud in the nonpolar molecule and </a:t>
            </a:r>
          </a:p>
          <a:p>
            <a:r>
              <a:rPr lang="en-US" sz="3000" b="1">
                <a:solidFill>
                  <a:srgbClr val="4B5EE7"/>
                </a:solidFill>
              </a:rPr>
              <a:t>    therefore a bulging away.</a:t>
            </a:r>
          </a:p>
          <a:p>
            <a:r>
              <a:rPr lang="en-US" sz="3200" b="1">
                <a:solidFill>
                  <a:srgbClr val="4B5EE7"/>
                </a:solidFill>
              </a:rPr>
              <a:t>  *</a:t>
            </a:r>
            <a:r>
              <a:rPr lang="en-US" sz="2800" b="1">
                <a:solidFill>
                  <a:srgbClr val="4B5EE7"/>
                </a:solidFill>
              </a:rPr>
              <a:t> ie. water solutions of iodine. Water is   </a:t>
            </a:r>
          </a:p>
          <a:p>
            <a:r>
              <a:rPr lang="en-US" sz="2800" b="1">
                <a:solidFill>
                  <a:srgbClr val="4B5EE7"/>
                </a:solidFill>
              </a:rPr>
              <a:t>    polar but iodine molecules are nonpolar</a:t>
            </a:r>
          </a:p>
        </p:txBody>
      </p:sp>
      <p:sp>
        <p:nvSpPr>
          <p:cNvPr id="294918" name="WordArt 6"/>
          <p:cNvSpPr>
            <a:spLocks noChangeArrowheads="1" noChangeShapeType="1" noTextEdit="1"/>
          </p:cNvSpPr>
          <p:nvPr/>
        </p:nvSpPr>
        <p:spPr bwMode="auto">
          <a:xfrm>
            <a:off x="1371600" y="609600"/>
            <a:ext cx="6248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Impact"/>
              </a:rPr>
              <a:t>Dipole-Induced Dipole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4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7" grpId="0"/>
      <p:bldP spid="294918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3730" name="Slide" r:id="rId3" imgW="4572147" imgH="3428904" progId="PowerPoint.Slide.8">
              <p:embed/>
            </p:oleObj>
          </a:graphicData>
        </a:graphic>
      </p:graphicFrame>
      <p:sp>
        <p:nvSpPr>
          <p:cNvPr id="271363" name="Rectangle 3"/>
          <p:cNvSpPr>
            <a:spLocks noChangeArrowheads="1"/>
          </p:cNvSpPr>
          <p:nvPr/>
        </p:nvSpPr>
        <p:spPr bwMode="auto">
          <a:xfrm>
            <a:off x="533400" y="381000"/>
            <a:ext cx="8077200" cy="5943600"/>
          </a:xfrm>
          <a:prstGeom prst="rect">
            <a:avLst/>
          </a:prstGeom>
          <a:solidFill>
            <a:srgbClr val="FF9933">
              <a:alpha val="8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1381" name="Rectangle 21"/>
          <p:cNvSpPr>
            <a:spLocks noChangeArrowheads="1"/>
          </p:cNvSpPr>
          <p:nvPr/>
        </p:nvSpPr>
        <p:spPr bwMode="auto">
          <a:xfrm>
            <a:off x="1257300" y="609600"/>
            <a:ext cx="6591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800" b="1" u="sng">
                <a:solidFill>
                  <a:schemeClr val="bg1"/>
                </a:solidFill>
              </a:rPr>
              <a:t>London Dispersion Forces</a:t>
            </a:r>
          </a:p>
        </p:txBody>
      </p:sp>
      <p:sp>
        <p:nvSpPr>
          <p:cNvPr id="271382" name="Text Box 22"/>
          <p:cNvSpPr txBox="1">
            <a:spLocks noChangeArrowheads="1"/>
          </p:cNvSpPr>
          <p:nvPr/>
        </p:nvSpPr>
        <p:spPr bwMode="auto">
          <a:xfrm>
            <a:off x="3771900" y="1447800"/>
            <a:ext cx="4686300" cy="466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Intermolecular attractive force that exist from the creation of instananeous or temporary dipoles .</a:t>
            </a:r>
          </a:p>
          <a:p>
            <a:pPr>
              <a:buFont typeface="Wingdings" charset="2"/>
              <a:buNone/>
            </a:pPr>
            <a:r>
              <a:rPr lang="en-US" sz="3200" b="1">
                <a:solidFill>
                  <a:schemeClr val="bg1"/>
                </a:solidFill>
              </a:rPr>
              <a:t>	</a:t>
            </a:r>
            <a:r>
              <a:rPr lang="en-US" sz="2800" b="1">
                <a:solidFill>
                  <a:schemeClr val="bg1"/>
                </a:solidFill>
              </a:rPr>
              <a:t>-They are the only force of attraction between nonpolar molecules.</a:t>
            </a:r>
          </a:p>
          <a:p>
            <a:pPr>
              <a:buFont typeface="Wingdings" charset="2"/>
              <a:buNone/>
            </a:pPr>
            <a:r>
              <a:rPr lang="en-US" sz="2800" b="1">
                <a:solidFill>
                  <a:schemeClr val="bg1"/>
                </a:solidFill>
              </a:rPr>
              <a:t>	- They increase in significance as molecularsize increases.</a:t>
            </a:r>
          </a:p>
        </p:txBody>
      </p:sp>
      <p:pic>
        <p:nvPicPr>
          <p:cNvPr id="271383" name="Picture 23" descr="london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8" y="1684338"/>
            <a:ext cx="28051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1384" name="Text Box 24"/>
          <p:cNvSpPr txBox="1">
            <a:spLocks noChangeArrowheads="1"/>
          </p:cNvSpPr>
          <p:nvPr/>
        </p:nvSpPr>
        <p:spPr bwMode="auto">
          <a:xfrm>
            <a:off x="1090613" y="5197475"/>
            <a:ext cx="2109787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Fritz London </a:t>
            </a:r>
            <a:endParaRPr lang="en-US" sz="2400"/>
          </a:p>
          <a:p>
            <a:pPr algn="ctr" eaLnBrk="0" hangingPunct="0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1900-1954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27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27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2000"/>
                                        <p:tgtEl>
                                          <p:spTgt spid="27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271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27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3" grpId="0" animBg="1"/>
      <p:bldP spid="27138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7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77507" name="Object 2"/>
          <p:cNvGraphicFramePr>
            <a:graphicFrameLocks noChangeAspect="1"/>
          </p:cNvGraphicFramePr>
          <p:nvPr/>
        </p:nvGraphicFramePr>
        <p:xfrm>
          <a:off x="0" y="-85725"/>
          <a:ext cx="9144000" cy="6946900"/>
        </p:xfrm>
        <a:graphic>
          <a:graphicData uri="http://schemas.openxmlformats.org/presentationml/2006/ole">
            <p:oleObj spid="_x0000_s74754" name="Slide" r:id="rId3" imgW="4572147" imgH="3428904" progId="PowerPoint.Slide.8">
              <p:embed/>
            </p:oleObj>
          </a:graphicData>
        </a:graphic>
      </p:graphicFrame>
      <p:sp>
        <p:nvSpPr>
          <p:cNvPr id="277508" name="Rectangle 4"/>
          <p:cNvSpPr>
            <a:spLocks noChangeArrowheads="1"/>
          </p:cNvSpPr>
          <p:nvPr/>
        </p:nvSpPr>
        <p:spPr bwMode="auto">
          <a:xfrm>
            <a:off x="533400" y="152400"/>
            <a:ext cx="7924800" cy="6400800"/>
          </a:xfrm>
          <a:prstGeom prst="rect">
            <a:avLst/>
          </a:prstGeom>
          <a:solidFill>
            <a:srgbClr val="3366FF"/>
          </a:solidFill>
          <a:ln w="4127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7512" name="Rectangle 8"/>
          <p:cNvSpPr>
            <a:spLocks noChangeArrowheads="1"/>
          </p:cNvSpPr>
          <p:nvPr/>
        </p:nvSpPr>
        <p:spPr bwMode="auto">
          <a:xfrm>
            <a:off x="762000" y="377825"/>
            <a:ext cx="754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London Forces in Hydrocarbons</a:t>
            </a:r>
            <a:endParaRPr lang="en-US" sz="4400">
              <a:solidFill>
                <a:schemeClr val="tx2"/>
              </a:solidFill>
            </a:endParaRPr>
          </a:p>
        </p:txBody>
      </p:sp>
      <p:pic>
        <p:nvPicPr>
          <p:cNvPr id="277513" name="Picture 9" descr="londonforc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063625"/>
            <a:ext cx="76454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27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277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9" presetClass="entr" presetSubtype="5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7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7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5460" name="Rectangle 4"/>
          <p:cNvSpPr>
            <a:spLocks noChangeArrowheads="1"/>
          </p:cNvSpPr>
          <p:nvPr/>
        </p:nvSpPr>
        <p:spPr bwMode="auto">
          <a:xfrm>
            <a:off x="457200" y="304800"/>
            <a:ext cx="8229600" cy="6096000"/>
          </a:xfrm>
          <a:prstGeom prst="rect">
            <a:avLst/>
          </a:prstGeom>
          <a:solidFill>
            <a:srgbClr val="00CC66"/>
          </a:solidFill>
          <a:ln w="476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75480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95400"/>
            <a:ext cx="71628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5481" name="AutoShape 25"/>
          <p:cNvSpPr>
            <a:spLocks/>
          </p:cNvSpPr>
          <p:nvPr/>
        </p:nvSpPr>
        <p:spPr bwMode="auto">
          <a:xfrm>
            <a:off x="762000" y="1828800"/>
            <a:ext cx="381000" cy="22860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82" name="Text Box 26"/>
          <p:cNvSpPr txBox="1">
            <a:spLocks noChangeArrowheads="1"/>
          </p:cNvSpPr>
          <p:nvPr/>
        </p:nvSpPr>
        <p:spPr bwMode="auto">
          <a:xfrm>
            <a:off x="533400" y="1749425"/>
            <a:ext cx="3048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EXAPLE 1</a:t>
            </a:r>
          </a:p>
        </p:txBody>
      </p:sp>
      <p:sp>
        <p:nvSpPr>
          <p:cNvPr id="275483" name="AutoShape 27"/>
          <p:cNvSpPr>
            <a:spLocks/>
          </p:cNvSpPr>
          <p:nvPr/>
        </p:nvSpPr>
        <p:spPr bwMode="auto">
          <a:xfrm>
            <a:off x="762000" y="4114800"/>
            <a:ext cx="381000" cy="914400"/>
          </a:xfrm>
          <a:prstGeom prst="leftBrace">
            <a:avLst>
              <a:gd name="adj1" fmla="val 2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84" name="Text Box 28"/>
          <p:cNvSpPr txBox="1">
            <a:spLocks noChangeArrowheads="1"/>
          </p:cNvSpPr>
          <p:nvPr/>
        </p:nvSpPr>
        <p:spPr bwMode="auto">
          <a:xfrm>
            <a:off x="457200" y="4114800"/>
            <a:ext cx="30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EX2</a:t>
            </a:r>
          </a:p>
        </p:txBody>
      </p:sp>
      <p:sp>
        <p:nvSpPr>
          <p:cNvPr id="275485" name="Line 29"/>
          <p:cNvSpPr>
            <a:spLocks noChangeShapeType="1"/>
          </p:cNvSpPr>
          <p:nvPr/>
        </p:nvSpPr>
        <p:spPr bwMode="auto">
          <a:xfrm flipH="1">
            <a:off x="457200" y="4114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5486" name="Line 30"/>
          <p:cNvSpPr>
            <a:spLocks noChangeShapeType="1"/>
          </p:cNvSpPr>
          <p:nvPr/>
        </p:nvSpPr>
        <p:spPr bwMode="auto">
          <a:xfrm flipH="1">
            <a:off x="457200" y="5029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5487" name="Text Box 31"/>
          <p:cNvSpPr txBox="1">
            <a:spLocks noChangeArrowheads="1"/>
          </p:cNvSpPr>
          <p:nvPr/>
        </p:nvSpPr>
        <p:spPr bwMode="auto">
          <a:xfrm>
            <a:off x="457200" y="5027613"/>
            <a:ext cx="304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EX3</a:t>
            </a:r>
          </a:p>
        </p:txBody>
      </p:sp>
      <p:sp>
        <p:nvSpPr>
          <p:cNvPr id="275488" name="AutoShape 32"/>
          <p:cNvSpPr>
            <a:spLocks/>
          </p:cNvSpPr>
          <p:nvPr/>
        </p:nvSpPr>
        <p:spPr bwMode="auto">
          <a:xfrm>
            <a:off x="762000" y="5029200"/>
            <a:ext cx="457200" cy="990600"/>
          </a:xfrm>
          <a:prstGeom prst="leftBrace">
            <a:avLst>
              <a:gd name="adj1" fmla="val 18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90" name="WordArt 34"/>
          <p:cNvSpPr>
            <a:spLocks noChangeArrowheads="1" noChangeShapeType="1" noTextEdit="1"/>
          </p:cNvSpPr>
          <p:nvPr/>
        </p:nvSpPr>
        <p:spPr bwMode="auto">
          <a:xfrm>
            <a:off x="533400" y="381000"/>
            <a:ext cx="8001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How does molecular polarity effect</a:t>
            </a:r>
          </a:p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boiling point and physical state?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7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27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7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27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7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7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7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7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5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7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0" grpId="0" animBg="1"/>
      <p:bldP spid="275481" grpId="0" animBg="1"/>
      <p:bldP spid="275482" grpId="0"/>
      <p:bldP spid="275483" grpId="0" animBg="1"/>
      <p:bldP spid="275484" grpId="0"/>
      <p:bldP spid="275485" grpId="0" animBg="1"/>
      <p:bldP spid="275486" grpId="0" animBg="1"/>
      <p:bldP spid="275487" grpId="0"/>
      <p:bldP spid="275488" grpId="0" animBg="1"/>
      <p:bldP spid="275490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23" name="Rectangle 15"/>
          <p:cNvSpPr>
            <a:spLocks noChangeArrowheads="1"/>
          </p:cNvSpPr>
          <p:nvPr/>
        </p:nvSpPr>
        <p:spPr bwMode="auto">
          <a:xfrm>
            <a:off x="990600" y="76200"/>
            <a:ext cx="73152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800" b="1">
                <a:solidFill>
                  <a:srgbClr val="558ED5"/>
                </a:solidFill>
              </a:rPr>
              <a:t>Relative magnitudes of forces</a:t>
            </a:r>
            <a:endParaRPr lang="en-US" sz="4800">
              <a:solidFill>
                <a:srgbClr val="558ED5"/>
              </a:solidFill>
            </a:endParaRPr>
          </a:p>
        </p:txBody>
      </p:sp>
      <p:sp>
        <p:nvSpPr>
          <p:cNvPr id="273424" name="Rectangle 16"/>
          <p:cNvSpPr>
            <a:spLocks noChangeArrowheads="1"/>
          </p:cNvSpPr>
          <p:nvPr/>
        </p:nvSpPr>
        <p:spPr bwMode="auto">
          <a:xfrm>
            <a:off x="990600" y="1303338"/>
            <a:ext cx="7239000" cy="152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b="1">
                <a:solidFill>
                  <a:srgbClr val="A50021"/>
                </a:solidFill>
              </a:rPr>
              <a:t>The types of bonding forces vary in their strength as measured by average bond energy. </a:t>
            </a:r>
            <a:endParaRPr lang="en-US" sz="3000">
              <a:solidFill>
                <a:srgbClr val="A50021"/>
              </a:solidFill>
            </a:endParaRPr>
          </a:p>
          <a:p>
            <a:pPr algn="ctr"/>
            <a:endParaRPr lang="en-US" sz="3000">
              <a:solidFill>
                <a:srgbClr val="A50021"/>
              </a:solidFill>
            </a:endParaRPr>
          </a:p>
        </p:txBody>
      </p:sp>
      <p:sp>
        <p:nvSpPr>
          <p:cNvPr id="273425" name="Text Box 17"/>
          <p:cNvSpPr txBox="1">
            <a:spLocks noChangeArrowheads="1"/>
          </p:cNvSpPr>
          <p:nvPr/>
        </p:nvSpPr>
        <p:spPr bwMode="auto">
          <a:xfrm>
            <a:off x="2895600" y="3529013"/>
            <a:ext cx="5410200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A50021"/>
                </a:solidFill>
              </a:rPr>
              <a:t>Covalent bonds (400 kcal)</a:t>
            </a:r>
            <a:endParaRPr lang="en-US" sz="2800">
              <a:solidFill>
                <a:srgbClr val="A50021"/>
              </a:solidFill>
            </a:endParaRPr>
          </a:p>
        </p:txBody>
      </p:sp>
      <p:sp>
        <p:nvSpPr>
          <p:cNvPr id="273426" name="Text Box 18"/>
          <p:cNvSpPr txBox="1">
            <a:spLocks noChangeArrowheads="1"/>
          </p:cNvSpPr>
          <p:nvPr/>
        </p:nvSpPr>
        <p:spPr bwMode="auto">
          <a:xfrm>
            <a:off x="2514600" y="4176713"/>
            <a:ext cx="6172200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A50021"/>
                </a:solidFill>
              </a:rPr>
              <a:t>Hydrogen bonding (12-16 kcal )</a:t>
            </a:r>
            <a:endParaRPr lang="en-US" sz="2800">
              <a:solidFill>
                <a:srgbClr val="A50021"/>
              </a:solidFill>
            </a:endParaRPr>
          </a:p>
        </p:txBody>
      </p:sp>
      <p:sp>
        <p:nvSpPr>
          <p:cNvPr id="273427" name="Text Box 19"/>
          <p:cNvSpPr txBox="1">
            <a:spLocks noChangeArrowheads="1"/>
          </p:cNvSpPr>
          <p:nvPr/>
        </p:nvSpPr>
        <p:spPr bwMode="auto">
          <a:xfrm>
            <a:off x="2133600" y="4792663"/>
            <a:ext cx="6553200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A50021"/>
                </a:solidFill>
              </a:rPr>
              <a:t>Dipole-dipole interactions (2-0.5 kcal)</a:t>
            </a:r>
            <a:endParaRPr lang="en-US" sz="2800">
              <a:solidFill>
                <a:srgbClr val="A50021"/>
              </a:solidFill>
            </a:endParaRPr>
          </a:p>
        </p:txBody>
      </p:sp>
      <p:sp>
        <p:nvSpPr>
          <p:cNvPr id="273428" name="Text Box 20"/>
          <p:cNvSpPr txBox="1">
            <a:spLocks noChangeArrowheads="1"/>
          </p:cNvSpPr>
          <p:nvPr/>
        </p:nvSpPr>
        <p:spPr bwMode="auto">
          <a:xfrm>
            <a:off x="2971800" y="5554663"/>
            <a:ext cx="5715000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A50021"/>
                </a:solidFill>
              </a:rPr>
              <a:t>London forces (less than 1 kcal)</a:t>
            </a:r>
            <a:endParaRPr lang="en-US" sz="2800">
              <a:solidFill>
                <a:srgbClr val="A50021"/>
              </a:solidFill>
            </a:endParaRPr>
          </a:p>
        </p:txBody>
      </p:sp>
      <p:sp>
        <p:nvSpPr>
          <p:cNvPr id="273429" name="Text Box 21"/>
          <p:cNvSpPr txBox="1">
            <a:spLocks noChangeArrowheads="1"/>
          </p:cNvSpPr>
          <p:nvPr/>
        </p:nvSpPr>
        <p:spPr bwMode="auto">
          <a:xfrm>
            <a:off x="304800" y="3086100"/>
            <a:ext cx="2209800" cy="3540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 b="1">
                <a:solidFill>
                  <a:srgbClr val="A50021"/>
                </a:solidFill>
              </a:rPr>
              <a:t>Strongest </a:t>
            </a:r>
            <a:endParaRPr lang="en-US" sz="2800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endParaRPr lang="en-US" sz="2800" b="1">
              <a:solidFill>
                <a:srgbClr val="A50021"/>
              </a:solidFill>
            </a:endParaRPr>
          </a:p>
          <a:p>
            <a:pPr algn="ctr" eaLnBrk="0" hangingPunct="0"/>
            <a:r>
              <a:rPr lang="en-US" sz="2800" b="1">
                <a:solidFill>
                  <a:srgbClr val="A50021"/>
                </a:solidFill>
              </a:rPr>
              <a:t>Weakest</a:t>
            </a:r>
            <a:endParaRPr lang="en-US" sz="2800">
              <a:solidFill>
                <a:srgbClr val="A50021"/>
              </a:solidFill>
            </a:endParaRPr>
          </a:p>
        </p:txBody>
      </p:sp>
      <p:sp>
        <p:nvSpPr>
          <p:cNvPr id="273430" name="Line 22"/>
          <p:cNvSpPr>
            <a:spLocks noChangeShapeType="1"/>
          </p:cNvSpPr>
          <p:nvPr/>
        </p:nvSpPr>
        <p:spPr bwMode="auto">
          <a:xfrm>
            <a:off x="1443038" y="3916363"/>
            <a:ext cx="0" cy="17526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3431" name="Text Box 23"/>
          <p:cNvSpPr txBox="1">
            <a:spLocks noChangeArrowheads="1"/>
          </p:cNvSpPr>
          <p:nvPr/>
        </p:nvSpPr>
        <p:spPr bwMode="auto">
          <a:xfrm>
            <a:off x="4583113" y="2827338"/>
            <a:ext cx="18176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A50021"/>
                </a:solidFill>
              </a:rPr>
              <a:t>Ionic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3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3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3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75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273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75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7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75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73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75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7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75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7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75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27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75"/>
                            </p:stCondLst>
                            <p:childTnLst>
                              <p:par>
                                <p:cTn id="3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2734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2734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34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75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7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25" grpId="0" autoUpdateAnimBg="0"/>
      <p:bldP spid="273426" grpId="0" autoUpdateAnimBg="0"/>
      <p:bldP spid="273427" grpId="0" autoUpdateAnimBg="0"/>
      <p:bldP spid="273428" grpId="0" autoUpdateAnimBg="0"/>
      <p:bldP spid="273429" grpId="0"/>
      <p:bldP spid="273430" grpId="0" animBg="1"/>
      <p:bldP spid="27343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3145</Words>
  <Application>Microsoft Office PowerPoint</Application>
  <PresentationFormat>On-screen Show (4:3)</PresentationFormat>
  <Paragraphs>1028</Paragraphs>
  <Slides>99</Slides>
  <Notes>0</Notes>
  <HiddenSlides>5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99</vt:i4>
      </vt:variant>
    </vt:vector>
  </HeadingPairs>
  <TitlesOfParts>
    <vt:vector size="103" baseType="lpstr">
      <vt:lpstr>Office Theme</vt:lpstr>
      <vt:lpstr>Image</vt:lpstr>
      <vt:lpstr>Clip</vt:lpstr>
      <vt:lpstr>Slide</vt:lpstr>
      <vt:lpstr>Chemical Bonding: Basic Concepts</vt:lpstr>
      <vt:lpstr>Why do atoms  form bonds?</vt:lpstr>
      <vt:lpstr>What is a bond?</vt:lpstr>
      <vt:lpstr>Slide 4</vt:lpstr>
      <vt:lpstr>Three types of bonds</vt:lpstr>
      <vt:lpstr>What type of bond will form?</vt:lpstr>
      <vt:lpstr>Slide 7</vt:lpstr>
      <vt:lpstr>Slide 8</vt:lpstr>
      <vt:lpstr>Ionic or Covalent?</vt:lpstr>
      <vt:lpstr>Rule of thumb </vt:lpstr>
      <vt:lpstr>Slide 11</vt:lpstr>
      <vt:lpstr>Pause for a Cause Create a “PFC” page in your notebook to use for this unit.</vt:lpstr>
      <vt:lpstr>Properties of each type of bond</vt:lpstr>
      <vt:lpstr>Slide 14</vt:lpstr>
      <vt:lpstr>Slide 15</vt:lpstr>
      <vt:lpstr>Ionic Bond</vt:lpstr>
      <vt:lpstr>Electrons are transferred</vt:lpstr>
      <vt:lpstr>Ionic substances have predictable characteristics.         a) Have extremely high melting points         b) Tend to be soluble in water.         c) Usually form a crystalline lattice structure as a solid.         d) Are good conductors of electricity in the molten state.</vt:lpstr>
      <vt:lpstr>Sodium Chloride Crystal Lattice</vt:lpstr>
      <vt:lpstr>Metallic Bonding Bonding that occurs between atoms of a metal due to  delocalized electrons forming an electron sea</vt:lpstr>
      <vt:lpstr>Slide 21</vt:lpstr>
      <vt:lpstr>Pause for a Cause #2</vt:lpstr>
      <vt:lpstr>How strong are bonds?</vt:lpstr>
      <vt:lpstr>Slide 24</vt:lpstr>
      <vt:lpstr>Slide 25</vt:lpstr>
      <vt:lpstr>Pause for a Cause #3</vt:lpstr>
      <vt:lpstr>Slide 27</vt:lpstr>
      <vt:lpstr>Is this bond polar?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Pause for a Cause #5</vt:lpstr>
      <vt:lpstr>Violations of the Octet Rule</vt:lpstr>
      <vt:lpstr>Slide 40</vt:lpstr>
      <vt:lpstr>Slide 41</vt:lpstr>
      <vt:lpstr>Slide 42</vt:lpstr>
      <vt:lpstr>Slide 43</vt:lpstr>
      <vt:lpstr>What shape do molecules have?</vt:lpstr>
      <vt:lpstr>Valence shell electron pair repulsion (VSEPR) model: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Predicting Molecular Geometry</vt:lpstr>
      <vt:lpstr>Slide 67</vt:lpstr>
      <vt:lpstr>Slide 68</vt:lpstr>
      <vt:lpstr>Slide 69</vt:lpstr>
      <vt:lpstr>Slide 70</vt:lpstr>
      <vt:lpstr>Slide 71</vt:lpstr>
      <vt:lpstr>Valence Bond Theory and NH3</vt:lpstr>
      <vt:lpstr>Hybridization – mixing of two or more atomic orbitals to form a new set of hybrid orbitals.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Sigma (s) and Pi Bonds (p)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Bonding: Basic Concepts</dc:title>
  <dc:creator>Sybil Sexton</dc:creator>
  <cp:lastModifiedBy>ssexton</cp:lastModifiedBy>
  <cp:revision>79</cp:revision>
  <dcterms:created xsi:type="dcterms:W3CDTF">2010-12-06T01:42:13Z</dcterms:created>
  <dcterms:modified xsi:type="dcterms:W3CDTF">2012-03-06T14:46:41Z</dcterms:modified>
</cp:coreProperties>
</file>