
<file path=[Content_Types].xml><?xml version="1.0" encoding="utf-8"?>
<Types xmlns="http://schemas.openxmlformats.org/package/2006/content-types">
  <Override PartName="/ppt/slides/slide1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15.xml" ContentType="application/vnd.openxmlformats-officedocument.presentationml.slide+xml"/>
  <Override PartName="/ppt/viewProps.xml" ContentType="application/vnd.openxmlformats-officedocument.presentationml.viewProps+xml"/>
  <Default Extension="bin" ContentType="application/vnd.openxmlformats-officedocument.presentationml.printerSettings"/>
  <Override PartName="/docProps/core.xml" ContentType="application/vnd.openxmlformats-package.core-properties+xml"/>
  <Default Extension="rels" ContentType="application/vnd.openxmlformats-package.relationships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Override PartName="/ppt/slides/slide19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71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0" d="100"/>
          <a:sy n="90" d="100"/>
        </p:scale>
        <p:origin x="-8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theme" Target="theme/theme1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tableStyles" Target="tableStyles.xml"/><Relationship Id="rId26" Type="http://schemas.openxmlformats.org/officeDocument/2006/relationships/viewProps" Target="viewProps.xml"/><Relationship Id="rId11" Type="http://schemas.openxmlformats.org/officeDocument/2006/relationships/slide" Target="slides/slide10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A80EB-9678-C04B-B94A-06903E1CA739}" type="datetimeFigureOut">
              <a:rPr lang="en-US" smtClean="0"/>
              <a:t>10/31/13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17B9B-079C-E14A-BDAA-EA3AAC3424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A80EB-9678-C04B-B94A-06903E1CA739}" type="datetimeFigureOut">
              <a:rPr lang="en-US" smtClean="0"/>
              <a:t>10/31/13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17B9B-079C-E14A-BDAA-EA3AAC3424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A80EB-9678-C04B-B94A-06903E1CA739}" type="datetimeFigureOut">
              <a:rPr lang="en-US" smtClean="0"/>
              <a:t>10/31/13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17B9B-079C-E14A-BDAA-EA3AAC3424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A80EB-9678-C04B-B94A-06903E1CA739}" type="datetimeFigureOut">
              <a:rPr lang="en-US" smtClean="0"/>
              <a:t>10/31/13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17B9B-079C-E14A-BDAA-EA3AAC3424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A80EB-9678-C04B-B94A-06903E1CA739}" type="datetimeFigureOut">
              <a:rPr lang="en-US" smtClean="0"/>
              <a:t>10/31/13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17B9B-079C-E14A-BDAA-EA3AAC3424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A80EB-9678-C04B-B94A-06903E1CA739}" type="datetimeFigureOut">
              <a:rPr lang="en-US" smtClean="0"/>
              <a:t>10/31/13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17B9B-079C-E14A-BDAA-EA3AAC3424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A80EB-9678-C04B-B94A-06903E1CA739}" type="datetimeFigureOut">
              <a:rPr lang="en-US" smtClean="0"/>
              <a:t>10/31/13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17B9B-079C-E14A-BDAA-EA3AAC3424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A80EB-9678-C04B-B94A-06903E1CA739}" type="datetimeFigureOut">
              <a:rPr lang="en-US" smtClean="0"/>
              <a:t>10/31/13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17B9B-079C-E14A-BDAA-EA3AAC3424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A80EB-9678-C04B-B94A-06903E1CA739}" type="datetimeFigureOut">
              <a:rPr lang="en-US" smtClean="0"/>
              <a:t>10/31/13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17B9B-079C-E14A-BDAA-EA3AAC3424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A80EB-9678-C04B-B94A-06903E1CA739}" type="datetimeFigureOut">
              <a:rPr lang="en-US" smtClean="0"/>
              <a:t>10/31/13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17B9B-079C-E14A-BDAA-EA3AAC3424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A80EB-9678-C04B-B94A-06903E1CA739}" type="datetimeFigureOut">
              <a:rPr lang="en-US" smtClean="0"/>
              <a:t>10/31/13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17B9B-079C-E14A-BDAA-EA3AAC3424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FA80EB-9678-C04B-B94A-06903E1CA739}" type="datetimeFigureOut">
              <a:rPr lang="en-US" smtClean="0"/>
              <a:t>10/31/13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017B9B-079C-E14A-BDAA-EA3AAC34244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media.pearsoncmg.com/bc/bc_0media_chem/chem_sim/electrolysis_fc1_gm_11-26-12/main.html" TargetMode="External"/><Relationship Id="rId3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0"/>
            <a:ext cx="4689322" cy="1470025"/>
          </a:xfrm>
        </p:spPr>
        <p:txBody>
          <a:bodyPr/>
          <a:lstStyle/>
          <a:p>
            <a:r>
              <a:rPr lang="en-US" dirty="0" smtClean="0"/>
              <a:t>Electrolysis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839" y="1470025"/>
            <a:ext cx="4900283" cy="387347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rcRect b="17496"/>
          <a:stretch>
            <a:fillRect/>
          </a:stretch>
        </p:blipFill>
        <p:spPr>
          <a:xfrm>
            <a:off x="5445678" y="180332"/>
            <a:ext cx="3453075" cy="2797112"/>
          </a:xfrm>
          <a:prstGeom prst="rect">
            <a:avLst/>
          </a:prstGeom>
          <a:effectLst>
            <a:glow rad="38100">
              <a:schemeClr val="tx1">
                <a:alpha val="75000"/>
              </a:schemeClr>
            </a:glo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15397" y="3428998"/>
            <a:ext cx="3483356" cy="2952559"/>
          </a:xfrm>
          <a:prstGeom prst="rect">
            <a:avLst/>
          </a:prstGeom>
          <a:effectLst>
            <a:glow rad="38100">
              <a:schemeClr val="tx1">
                <a:alpha val="75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82473"/>
          </a:xfrm>
        </p:spPr>
        <p:txBody>
          <a:bodyPr/>
          <a:lstStyle/>
          <a:p>
            <a:r>
              <a:rPr lang="en-US" dirty="0" smtClean="0"/>
              <a:t>Electrolysis “Map” 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rcRect t="3002" b="-1005"/>
          <a:stretch>
            <a:fillRect/>
          </a:stretch>
        </p:blipFill>
        <p:spPr bwMode="auto">
          <a:xfrm>
            <a:off x="465665" y="1439334"/>
            <a:ext cx="8319912" cy="4854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5517444" y="1509889"/>
            <a:ext cx="3169356" cy="16002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Times New Roman" charset="0"/>
              </a:rPr>
              <a:t>Helpful information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charset="0"/>
              <a:ea typeface="Times New Roman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Times New Roman" charset="0"/>
              </a:rPr>
              <a:t>A =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Times New Roman" charset="0"/>
              </a:rPr>
              <a:t> C </a:t>
            </a: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Times New Roman" charset="0"/>
              </a:rPr>
              <a:t>per second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charset="0"/>
              <a:ea typeface="Times New Roman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Times New Roman" charset="0"/>
              </a:rPr>
              <a:t>F=Faraday’s constant= 96500 C/mole </a:t>
            </a:r>
            <a:r>
              <a:rPr kumimoji="0" 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mbria" charset="0"/>
                <a:ea typeface="Times New Roman" charset="0"/>
              </a:rPr>
              <a:t>e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charset="0"/>
              <a:ea typeface="Times New Roman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  <a:ea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</a:t>
            </a:r>
            <a:r>
              <a:rPr lang="en-US" dirty="0"/>
              <a:t>current in a given wire is 1.80 amp. How many coulombs will pass a given point on the wire in 1.36 minutes?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If </a:t>
            </a:r>
            <a:r>
              <a:rPr lang="en-US" dirty="0"/>
              <a:t>a constant current of 8.00 amperes is passed through a cell containing Zn</a:t>
            </a:r>
            <a:r>
              <a:rPr lang="en-US" baseline="30000" dirty="0"/>
              <a:t>2+</a:t>
            </a:r>
            <a:r>
              <a:rPr lang="en-US" dirty="0"/>
              <a:t> for 2.00 hours, how many grams of zinc will plate out onto the cathode?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Calculate the amount of time required to produce 1000 grams of magnesium metal by electrolysis of molten MgCl</a:t>
            </a:r>
            <a:r>
              <a:rPr lang="en-US" baseline="-25000" dirty="0"/>
              <a:t>2</a:t>
            </a:r>
            <a:r>
              <a:rPr lang="en-US" dirty="0"/>
              <a:t> using a current of 50 A.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What amperage is required to plate out 50.00 grams of Cr from a Cr</a:t>
            </a:r>
            <a:r>
              <a:rPr lang="en-US" baseline="30000" dirty="0"/>
              <a:t>+3</a:t>
            </a:r>
            <a:r>
              <a:rPr lang="en-US" dirty="0"/>
              <a:t> solution in a period of 8.00 hours?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600" dirty="0"/>
              <a:t>Two cells, one containing aqueous AgNO</a:t>
            </a:r>
            <a:r>
              <a:rPr lang="en-US" sz="2600" baseline="-25000" dirty="0"/>
              <a:t>3</a:t>
            </a:r>
            <a:r>
              <a:rPr lang="en-US" sz="2600" dirty="0"/>
              <a:t> and the other containing CuSO</a:t>
            </a:r>
            <a:r>
              <a:rPr lang="en-US" sz="2600" baseline="-25000" dirty="0"/>
              <a:t>4</a:t>
            </a:r>
            <a:r>
              <a:rPr lang="en-US" sz="2600" dirty="0"/>
              <a:t> are set up in series. In a given electrolysis that results in depositing 1.25 </a:t>
            </a:r>
            <a:r>
              <a:rPr lang="en-US" sz="2600" dirty="0" err="1"/>
              <a:t>g</a:t>
            </a:r>
            <a:r>
              <a:rPr lang="en-US" sz="2600" dirty="0"/>
              <a:t> of silver in the first cell, how much copper should deposit simultaneously in the second cell?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Writing Electrolysis Reactions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Two types of situations:</a:t>
            </a:r>
          </a:p>
          <a:p>
            <a:r>
              <a:rPr lang="en-US" dirty="0" smtClean="0"/>
              <a:t>Molten solutions—only two ions present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Aqueous solutions—water possibly oxidized or reduced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Molten solutions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Cat</a:t>
            </a:r>
            <a:r>
              <a:rPr lang="en-US" dirty="0" smtClean="0"/>
              <a:t>hode</a:t>
            </a:r>
            <a:r>
              <a:rPr lang="en-US" dirty="0"/>
              <a:t>: </a:t>
            </a:r>
            <a:r>
              <a:rPr lang="en-US" b="1" dirty="0" err="1"/>
              <a:t>Cat</a:t>
            </a:r>
            <a:r>
              <a:rPr lang="en-US" dirty="0" err="1"/>
              <a:t>ion</a:t>
            </a:r>
            <a:r>
              <a:rPr lang="en-US" dirty="0"/>
              <a:t> will be reduced</a:t>
            </a:r>
          </a:p>
          <a:p>
            <a:pPr>
              <a:buNone/>
            </a:pPr>
            <a:r>
              <a:rPr lang="en-US" b="1" dirty="0"/>
              <a:t>An</a:t>
            </a:r>
            <a:r>
              <a:rPr lang="en-US" dirty="0"/>
              <a:t>ode: </a:t>
            </a:r>
            <a:r>
              <a:rPr lang="en-US" b="1" dirty="0"/>
              <a:t>An</a:t>
            </a:r>
            <a:r>
              <a:rPr lang="en-US" dirty="0"/>
              <a:t>ion will be </a:t>
            </a:r>
            <a:r>
              <a:rPr lang="en-US" dirty="0" err="1"/>
              <a:t>oxided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 descr="http://chemed.chem.purdue.edu/genchem/topicreview/bp/ch20/graphics/20_5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6309" y="3019037"/>
            <a:ext cx="4492802" cy="3107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Aqueous solutions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3557"/>
            <a:ext cx="3903133" cy="3005665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b="1" dirty="0"/>
              <a:t>C</a:t>
            </a:r>
            <a:r>
              <a:rPr lang="en-US" sz="2378" b="1" dirty="0"/>
              <a:t>at</a:t>
            </a:r>
            <a:r>
              <a:rPr lang="en-US" sz="2378" dirty="0"/>
              <a:t>hode</a:t>
            </a:r>
            <a:r>
              <a:rPr lang="en-US" sz="2378" b="1" dirty="0"/>
              <a:t>: </a:t>
            </a:r>
            <a:r>
              <a:rPr lang="en-US" sz="2378" b="1" dirty="0" err="1"/>
              <a:t>Cat</a:t>
            </a:r>
            <a:r>
              <a:rPr lang="en-US" sz="2378" dirty="0" err="1"/>
              <a:t>ion</a:t>
            </a:r>
            <a:r>
              <a:rPr lang="en-US" sz="2378" dirty="0"/>
              <a:t> will be reduced OR water will be reduced</a:t>
            </a:r>
          </a:p>
          <a:p>
            <a:pPr>
              <a:buNone/>
            </a:pPr>
            <a:r>
              <a:rPr lang="en-US" sz="2378" dirty="0"/>
              <a:t>Reduction of water:</a:t>
            </a:r>
            <a:r>
              <a:rPr lang="en-US" sz="2378" dirty="0" smtClean="0"/>
              <a:t> </a:t>
            </a:r>
          </a:p>
          <a:p>
            <a:pPr>
              <a:buNone/>
            </a:pPr>
            <a:r>
              <a:rPr lang="en-US" sz="2378" dirty="0" smtClean="0"/>
              <a:t>2 </a:t>
            </a:r>
            <a:r>
              <a:rPr lang="en-US" sz="2378" dirty="0"/>
              <a:t>H</a:t>
            </a:r>
            <a:r>
              <a:rPr lang="en-US" sz="2378" baseline="-25000" dirty="0"/>
              <a:t>2</a:t>
            </a:r>
            <a:r>
              <a:rPr lang="en-US" sz="2378" dirty="0"/>
              <a:t>O (</a:t>
            </a:r>
            <a:r>
              <a:rPr lang="en-US" sz="2378" dirty="0" err="1"/>
              <a:t>l</a:t>
            </a:r>
            <a:r>
              <a:rPr lang="en-US" sz="2378" dirty="0"/>
              <a:t>)  +  2 </a:t>
            </a:r>
            <a:r>
              <a:rPr lang="en-US" sz="2378" dirty="0" err="1"/>
              <a:t>e</a:t>
            </a:r>
            <a:r>
              <a:rPr lang="en-US" sz="2378" baseline="30000" dirty="0"/>
              <a:t>-</a:t>
            </a:r>
            <a:r>
              <a:rPr lang="en-US" sz="2378" dirty="0"/>
              <a:t>  --&gt;</a:t>
            </a:r>
            <a:r>
              <a:rPr lang="en-US" sz="2378" dirty="0" smtClean="0"/>
              <a:t>   H</a:t>
            </a:r>
            <a:r>
              <a:rPr lang="en-US" sz="2378" baseline="-25000" dirty="0" smtClean="0"/>
              <a:t>2</a:t>
            </a:r>
            <a:r>
              <a:rPr lang="en-US" sz="2378" dirty="0" smtClean="0"/>
              <a:t> </a:t>
            </a:r>
            <a:r>
              <a:rPr lang="en-US" sz="2378" dirty="0"/>
              <a:t>(</a:t>
            </a:r>
            <a:r>
              <a:rPr lang="en-US" sz="2378" dirty="0" err="1"/>
              <a:t>g</a:t>
            </a:r>
            <a:r>
              <a:rPr lang="en-US" sz="2378" dirty="0"/>
              <a:t>)  + </a:t>
            </a:r>
            <a:r>
              <a:rPr lang="en-US" sz="2378" dirty="0" smtClean="0"/>
              <a:t>2OH</a:t>
            </a:r>
            <a:r>
              <a:rPr lang="en-US" sz="2378" baseline="30000" dirty="0" smtClean="0"/>
              <a:t> </a:t>
            </a:r>
            <a:r>
              <a:rPr lang="en-US" sz="2378" dirty="0" smtClean="0"/>
              <a:t>(</a:t>
            </a:r>
            <a:r>
              <a:rPr lang="en-US" sz="2378" dirty="0"/>
              <a:t>aq)</a:t>
            </a:r>
            <a:r>
              <a:rPr lang="en-US" sz="2378" dirty="0" smtClean="0"/>
              <a:t> </a:t>
            </a:r>
          </a:p>
          <a:p>
            <a:pPr>
              <a:buNone/>
            </a:pPr>
            <a:r>
              <a:rPr lang="en-US" sz="2378" dirty="0" smtClean="0"/>
              <a:t> </a:t>
            </a:r>
            <a:r>
              <a:rPr lang="en-US" sz="2378" dirty="0" err="1"/>
              <a:t>E</a:t>
            </a:r>
            <a:r>
              <a:rPr lang="en-US" sz="2378" baseline="30000" dirty="0" err="1"/>
              <a:t>o</a:t>
            </a:r>
            <a:r>
              <a:rPr lang="en-US" sz="2378" baseline="-25000" dirty="0" err="1"/>
              <a:t>red</a:t>
            </a:r>
            <a:r>
              <a:rPr lang="en-US" sz="2378" dirty="0"/>
              <a:t> = -0.83 V</a:t>
            </a:r>
            <a:endParaRPr lang="en-US" sz="2378" dirty="0" smtClean="0"/>
          </a:p>
          <a:p>
            <a:pPr>
              <a:buNone/>
            </a:pPr>
            <a:endParaRPr lang="en-US" sz="2378" dirty="0" smtClean="0"/>
          </a:p>
          <a:p>
            <a:pPr>
              <a:buNone/>
            </a:pPr>
            <a:r>
              <a:rPr lang="en-US" sz="2378" dirty="0" smtClean="0"/>
              <a:t>(</a:t>
            </a:r>
            <a:r>
              <a:rPr lang="en-US" sz="2378" dirty="0"/>
              <a:t>The one with the higher reduction </a:t>
            </a:r>
            <a:r>
              <a:rPr lang="en-US" sz="2378" dirty="0" smtClean="0"/>
              <a:t>potential)</a:t>
            </a:r>
            <a:endParaRPr lang="en-US" sz="2378" dirty="0"/>
          </a:p>
          <a:p>
            <a:pPr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571999" y="1213556"/>
            <a:ext cx="4360333" cy="3000821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100" b="1" dirty="0" smtClean="0"/>
              <a:t>An</a:t>
            </a:r>
            <a:r>
              <a:rPr lang="en-US" sz="2100" dirty="0" smtClean="0"/>
              <a:t>ode: </a:t>
            </a:r>
            <a:r>
              <a:rPr lang="en-US" sz="2100" b="1" dirty="0" smtClean="0"/>
              <a:t>An</a:t>
            </a:r>
            <a:r>
              <a:rPr lang="en-US" sz="2100" dirty="0" smtClean="0"/>
              <a:t>ion will be oxidized OR water will be oxidized</a:t>
            </a:r>
          </a:p>
          <a:p>
            <a:r>
              <a:rPr lang="en-US" sz="2100" dirty="0" smtClean="0"/>
              <a:t>Oxidation of water: </a:t>
            </a:r>
          </a:p>
          <a:p>
            <a:r>
              <a:rPr lang="en-US" sz="2100" dirty="0" smtClean="0"/>
              <a:t>2 H</a:t>
            </a:r>
            <a:r>
              <a:rPr lang="en-US" sz="2100" baseline="-25000" dirty="0" smtClean="0"/>
              <a:t>2</a:t>
            </a:r>
            <a:r>
              <a:rPr lang="en-US" sz="2100" dirty="0" smtClean="0"/>
              <a:t>O (</a:t>
            </a:r>
            <a:r>
              <a:rPr lang="en-US" sz="2100" dirty="0" err="1" smtClean="0"/>
              <a:t>l</a:t>
            </a:r>
            <a:r>
              <a:rPr lang="en-US" sz="2100" dirty="0" smtClean="0"/>
              <a:t>)  --&gt;  </a:t>
            </a:r>
          </a:p>
          <a:p>
            <a:r>
              <a:rPr lang="en-US" sz="2100" dirty="0" smtClean="0"/>
              <a:t>4 </a:t>
            </a:r>
            <a:r>
              <a:rPr lang="en-US" sz="2100" dirty="0" err="1" smtClean="0"/>
              <a:t>H</a:t>
            </a:r>
            <a:r>
              <a:rPr lang="en-US" sz="2100" baseline="30000" dirty="0" err="1" smtClean="0"/>
              <a:t>+</a:t>
            </a:r>
            <a:r>
              <a:rPr lang="en-US" sz="2100" dirty="0" err="1" smtClean="0"/>
              <a:t>(aq</a:t>
            </a:r>
            <a:r>
              <a:rPr lang="en-US" sz="2100" dirty="0" smtClean="0"/>
              <a:t>)  +  O</a:t>
            </a:r>
            <a:r>
              <a:rPr lang="en-US" sz="2100" baseline="-25000" dirty="0" smtClean="0"/>
              <a:t>2</a:t>
            </a:r>
            <a:r>
              <a:rPr lang="en-US" sz="2100" dirty="0" smtClean="0"/>
              <a:t>(g)  +  4 </a:t>
            </a:r>
            <a:r>
              <a:rPr lang="en-US" sz="2100" dirty="0" err="1" smtClean="0"/>
              <a:t>e</a:t>
            </a:r>
            <a:r>
              <a:rPr lang="en-US" sz="2100" baseline="30000" dirty="0" smtClean="0"/>
              <a:t>-</a:t>
            </a:r>
            <a:r>
              <a:rPr lang="en-US" sz="2100" dirty="0" smtClean="0"/>
              <a:t>  </a:t>
            </a:r>
          </a:p>
          <a:p>
            <a:r>
              <a:rPr lang="en-US" sz="2100" dirty="0" err="1" smtClean="0"/>
              <a:t>E</a:t>
            </a:r>
            <a:r>
              <a:rPr lang="en-US" sz="2100" baseline="30000" dirty="0" err="1" smtClean="0"/>
              <a:t>o</a:t>
            </a:r>
            <a:r>
              <a:rPr lang="en-US" sz="2100" baseline="-25000" dirty="0" err="1" smtClean="0"/>
              <a:t>red</a:t>
            </a:r>
            <a:r>
              <a:rPr lang="en-US" sz="2100" dirty="0" smtClean="0"/>
              <a:t> = 1.23 V</a:t>
            </a:r>
          </a:p>
          <a:p>
            <a:endParaRPr lang="en-US" sz="2100" dirty="0" smtClean="0"/>
          </a:p>
          <a:p>
            <a:r>
              <a:rPr lang="en-US" sz="2100" dirty="0" smtClean="0"/>
              <a:t>(The one with the lower, more negative, reduction potential)</a:t>
            </a:r>
            <a:endParaRPr lang="en-US" sz="2100" dirty="0"/>
          </a:p>
        </p:txBody>
      </p:sp>
      <p:pic>
        <p:nvPicPr>
          <p:cNvPr id="5" name="Picture 4" descr="http://chemed.chem.purdue.edu/genchem/topicreview/bp/ch20/graphics/20_7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1845" y="4214377"/>
            <a:ext cx="4120309" cy="2357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Copper (II) chloride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b="1" dirty="0"/>
              <a:t>Writing REDOX reactions for Electrolytic Cells</a:t>
            </a:r>
            <a:endParaRPr lang="en-US" dirty="0"/>
          </a:p>
          <a:p>
            <a:pPr>
              <a:buNone/>
            </a:pPr>
            <a:r>
              <a:rPr lang="en-US" b="1" dirty="0"/>
              <a:t>For the electrolysis of aqueous CuCl2 using platinum (inert) electrodes.</a:t>
            </a:r>
            <a:r>
              <a:rPr lang="en-US" dirty="0"/>
              <a:t> Find:</a:t>
            </a:r>
          </a:p>
          <a:p>
            <a:pPr>
              <a:buNone/>
            </a:pPr>
            <a:r>
              <a:rPr lang="en-US" dirty="0"/>
              <a:t>The half-reaction at the Cathode: </a:t>
            </a:r>
          </a:p>
          <a:p>
            <a:pPr>
              <a:buNone/>
            </a:pPr>
            <a:r>
              <a:rPr lang="en-US" dirty="0"/>
              <a:t>_______________________________________________ </a:t>
            </a:r>
            <a:r>
              <a:rPr lang="en-US" dirty="0" err="1"/>
              <a:t>E</a:t>
            </a:r>
            <a:r>
              <a:rPr lang="en-US" baseline="30000" dirty="0" err="1"/>
              <a:t>o</a:t>
            </a:r>
            <a:r>
              <a:rPr lang="en-US" dirty="0"/>
              <a:t> = ________</a:t>
            </a:r>
          </a:p>
          <a:p>
            <a:pPr>
              <a:buNone/>
            </a:pPr>
            <a:r>
              <a:rPr lang="en-US" dirty="0"/>
              <a:t>The half-reaction at the Anode: </a:t>
            </a:r>
          </a:p>
          <a:p>
            <a:pPr>
              <a:buNone/>
            </a:pPr>
            <a:r>
              <a:rPr lang="en-US" dirty="0"/>
              <a:t>_______________________________________________ </a:t>
            </a:r>
            <a:r>
              <a:rPr lang="en-US" dirty="0" err="1"/>
              <a:t>E</a:t>
            </a:r>
            <a:r>
              <a:rPr lang="en-US" baseline="30000" dirty="0" err="1"/>
              <a:t>o</a:t>
            </a:r>
            <a:r>
              <a:rPr lang="en-US" dirty="0"/>
              <a:t>  = ________</a:t>
            </a:r>
          </a:p>
          <a:p>
            <a:pPr>
              <a:buNone/>
            </a:pPr>
            <a:r>
              <a:rPr lang="en-US" dirty="0"/>
              <a:t>The overall </a:t>
            </a:r>
            <a:r>
              <a:rPr lang="en-US" dirty="0" err="1"/>
              <a:t>redox</a:t>
            </a:r>
            <a:r>
              <a:rPr lang="en-US" dirty="0"/>
              <a:t> reaction:</a:t>
            </a:r>
          </a:p>
          <a:p>
            <a:pPr>
              <a:buNone/>
            </a:pPr>
            <a:r>
              <a:rPr lang="en-US" dirty="0"/>
              <a:t> _______________________________________________ </a:t>
            </a:r>
            <a:r>
              <a:rPr lang="en-US" dirty="0" err="1"/>
              <a:t>E</a:t>
            </a:r>
            <a:r>
              <a:rPr lang="en-US" baseline="30000" dirty="0" err="1"/>
              <a:t>o</a:t>
            </a:r>
            <a:r>
              <a:rPr lang="en-US" dirty="0"/>
              <a:t> = ________</a:t>
            </a:r>
          </a:p>
          <a:p>
            <a:pPr>
              <a:buNone/>
            </a:pPr>
            <a:r>
              <a:rPr lang="en-US" dirty="0" err="1"/>
              <a:t>Product(s</a:t>
            </a:r>
            <a:r>
              <a:rPr lang="en-US" dirty="0"/>
              <a:t>) at the Cathode:________________ </a:t>
            </a:r>
          </a:p>
          <a:p>
            <a:pPr>
              <a:buNone/>
            </a:pPr>
            <a:r>
              <a:rPr lang="en-US" dirty="0" err="1"/>
              <a:t>Product(s</a:t>
            </a:r>
            <a:r>
              <a:rPr lang="en-US" dirty="0"/>
              <a:t>) at the Anode _________________</a:t>
            </a:r>
          </a:p>
          <a:p>
            <a:pPr>
              <a:buNone/>
            </a:pPr>
            <a:r>
              <a:rPr lang="en-US" dirty="0"/>
              <a:t>The minimum voltage required: ________________ V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Curriculum Framework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rcRect l="-23673" r="-23673"/>
          <a:stretch>
            <a:fillRect/>
          </a:stretch>
        </p:blipFill>
        <p:spPr bwMode="auto"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Frame 4"/>
          <p:cNvSpPr/>
          <p:nvPr/>
        </p:nvSpPr>
        <p:spPr>
          <a:xfrm>
            <a:off x="1848557" y="3499556"/>
            <a:ext cx="5362222" cy="592666"/>
          </a:xfrm>
          <a:prstGeom prst="fra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Frame 5"/>
          <p:cNvSpPr/>
          <p:nvPr/>
        </p:nvSpPr>
        <p:spPr>
          <a:xfrm>
            <a:off x="2257778" y="2730500"/>
            <a:ext cx="4586111" cy="500944"/>
          </a:xfrm>
          <a:prstGeom prst="fra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Sodium sulfate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b="1" dirty="0"/>
              <a:t>For the electrolysis of Na</a:t>
            </a:r>
            <a:r>
              <a:rPr lang="en-US" b="1" baseline="-25000" dirty="0"/>
              <a:t>2</a:t>
            </a:r>
            <a:r>
              <a:rPr lang="en-US" b="1" dirty="0"/>
              <a:t>SO</a:t>
            </a:r>
            <a:r>
              <a:rPr lang="en-US" b="1" baseline="-25000" dirty="0"/>
              <a:t>4</a:t>
            </a:r>
            <a:r>
              <a:rPr lang="en-US" b="1" dirty="0"/>
              <a:t>(aq) using carbon (inert) electrodes.</a:t>
            </a:r>
            <a:r>
              <a:rPr lang="en-US" dirty="0"/>
              <a:t> Find:</a:t>
            </a:r>
          </a:p>
          <a:p>
            <a:pPr>
              <a:buNone/>
            </a:pPr>
            <a:r>
              <a:rPr lang="en-US" dirty="0"/>
              <a:t>The half-reaction at the Cathode: </a:t>
            </a:r>
          </a:p>
          <a:p>
            <a:pPr>
              <a:buNone/>
            </a:pPr>
            <a:r>
              <a:rPr lang="en-US" dirty="0" smtClean="0"/>
              <a:t>___________________________________________ </a:t>
            </a:r>
            <a:r>
              <a:rPr lang="en-US" dirty="0" err="1"/>
              <a:t>E</a:t>
            </a:r>
            <a:r>
              <a:rPr lang="en-US" baseline="30000" dirty="0" err="1"/>
              <a:t>o</a:t>
            </a:r>
            <a:r>
              <a:rPr lang="en-US" dirty="0"/>
              <a:t>  = ________</a:t>
            </a:r>
          </a:p>
          <a:p>
            <a:pPr>
              <a:buNone/>
            </a:pPr>
            <a:r>
              <a:rPr lang="en-US" dirty="0"/>
              <a:t>The half-reaction at the Anode: </a:t>
            </a:r>
          </a:p>
          <a:p>
            <a:pPr>
              <a:buNone/>
            </a:pPr>
            <a:r>
              <a:rPr lang="en-US" dirty="0" smtClean="0"/>
              <a:t>____________________________________________</a:t>
            </a:r>
            <a:r>
              <a:rPr lang="en-US" dirty="0" err="1" smtClean="0"/>
              <a:t>E</a:t>
            </a:r>
            <a:r>
              <a:rPr lang="en-US" baseline="30000" dirty="0" err="1" smtClean="0"/>
              <a:t>o</a:t>
            </a:r>
            <a:r>
              <a:rPr lang="en-US" dirty="0" smtClean="0"/>
              <a:t>  </a:t>
            </a:r>
            <a:r>
              <a:rPr lang="en-US" dirty="0"/>
              <a:t>= ________</a:t>
            </a:r>
          </a:p>
          <a:p>
            <a:pPr>
              <a:buNone/>
            </a:pPr>
            <a:r>
              <a:rPr lang="en-US" dirty="0"/>
              <a:t>The overall </a:t>
            </a:r>
            <a:r>
              <a:rPr lang="en-US" dirty="0" err="1"/>
              <a:t>redox</a:t>
            </a:r>
            <a:r>
              <a:rPr lang="en-US" dirty="0"/>
              <a:t> reaction: </a:t>
            </a:r>
          </a:p>
          <a:p>
            <a:pPr>
              <a:buNone/>
            </a:pPr>
            <a:r>
              <a:rPr lang="en-US" dirty="0" smtClean="0"/>
              <a:t>____________________________________________</a:t>
            </a:r>
            <a:r>
              <a:rPr lang="en-US" dirty="0" err="1" smtClean="0"/>
              <a:t>E</a:t>
            </a:r>
            <a:r>
              <a:rPr lang="en-US" baseline="30000" dirty="0" err="1" smtClean="0"/>
              <a:t>o</a:t>
            </a:r>
            <a:r>
              <a:rPr lang="en-US" dirty="0" smtClean="0"/>
              <a:t>  </a:t>
            </a:r>
            <a:r>
              <a:rPr lang="en-US" dirty="0"/>
              <a:t>= </a:t>
            </a:r>
            <a:r>
              <a:rPr lang="en-US" dirty="0" smtClean="0"/>
              <a:t>_______</a:t>
            </a:r>
          </a:p>
          <a:p>
            <a:pPr>
              <a:buNone/>
            </a:pPr>
            <a:r>
              <a:rPr lang="en-US" dirty="0" err="1"/>
              <a:t>Product(s</a:t>
            </a:r>
            <a:r>
              <a:rPr lang="en-US" dirty="0"/>
              <a:t>) at the Cathode:_________________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err="1"/>
              <a:t>Product(s</a:t>
            </a:r>
            <a:r>
              <a:rPr lang="en-US" dirty="0"/>
              <a:t>) at the Anode _________________</a:t>
            </a:r>
          </a:p>
          <a:p>
            <a:pPr>
              <a:buNone/>
            </a:pPr>
            <a:r>
              <a:rPr lang="en-US" dirty="0"/>
              <a:t>The minimum voltage required: ________________ V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Copper (II) sulfate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b="1" dirty="0"/>
              <a:t>For the electrolysis of CuSO4(aq) using inert electrodes.</a:t>
            </a:r>
            <a:r>
              <a:rPr lang="en-US" dirty="0"/>
              <a:t> Find:</a:t>
            </a:r>
          </a:p>
          <a:p>
            <a:pPr>
              <a:buNone/>
            </a:pPr>
            <a:r>
              <a:rPr lang="en-US" dirty="0"/>
              <a:t>The half-reaction at the Cathode: </a:t>
            </a:r>
          </a:p>
          <a:p>
            <a:pPr>
              <a:buNone/>
            </a:pPr>
            <a:r>
              <a:rPr lang="en-US" dirty="0" smtClean="0"/>
              <a:t>_____________________________________________ </a:t>
            </a:r>
            <a:r>
              <a:rPr lang="en-US" dirty="0" err="1"/>
              <a:t>E</a:t>
            </a:r>
            <a:r>
              <a:rPr lang="en-US" baseline="30000" dirty="0" err="1"/>
              <a:t>o</a:t>
            </a:r>
            <a:r>
              <a:rPr lang="en-US" dirty="0"/>
              <a:t>  = ________</a:t>
            </a:r>
          </a:p>
          <a:p>
            <a:pPr>
              <a:buNone/>
            </a:pPr>
            <a:r>
              <a:rPr lang="en-US" dirty="0"/>
              <a:t>The half-reaction at the Anode: </a:t>
            </a:r>
          </a:p>
          <a:p>
            <a:pPr>
              <a:buNone/>
            </a:pPr>
            <a:r>
              <a:rPr lang="en-US" dirty="0" smtClean="0"/>
              <a:t>_____________________________________________ </a:t>
            </a:r>
            <a:r>
              <a:rPr lang="en-US" dirty="0" err="1"/>
              <a:t>E</a:t>
            </a:r>
            <a:r>
              <a:rPr lang="en-US" baseline="30000" dirty="0" err="1"/>
              <a:t>o</a:t>
            </a:r>
            <a:r>
              <a:rPr lang="en-US" dirty="0"/>
              <a:t>  = ________</a:t>
            </a:r>
          </a:p>
          <a:p>
            <a:pPr>
              <a:buNone/>
            </a:pPr>
            <a:r>
              <a:rPr lang="en-US" dirty="0"/>
              <a:t>The overall </a:t>
            </a:r>
            <a:r>
              <a:rPr lang="en-US" dirty="0" err="1"/>
              <a:t>redox</a:t>
            </a:r>
            <a:r>
              <a:rPr lang="en-US" dirty="0"/>
              <a:t> reaction: </a:t>
            </a:r>
          </a:p>
          <a:p>
            <a:pPr>
              <a:buNone/>
            </a:pPr>
            <a:r>
              <a:rPr lang="en-US" dirty="0" smtClean="0"/>
              <a:t>_____________________________________________ </a:t>
            </a:r>
            <a:r>
              <a:rPr lang="en-US" dirty="0" err="1"/>
              <a:t>E</a:t>
            </a:r>
            <a:r>
              <a:rPr lang="en-US" baseline="30000" dirty="0" err="1"/>
              <a:t>o</a:t>
            </a:r>
            <a:r>
              <a:rPr lang="en-US" dirty="0"/>
              <a:t>  = ________</a:t>
            </a:r>
          </a:p>
          <a:p>
            <a:pPr>
              <a:buNone/>
            </a:pPr>
            <a:r>
              <a:rPr lang="en-US" dirty="0" err="1"/>
              <a:t>Product(s</a:t>
            </a:r>
            <a:r>
              <a:rPr lang="en-US" dirty="0"/>
              <a:t>) at the Cathode:_________________ </a:t>
            </a:r>
          </a:p>
          <a:p>
            <a:pPr>
              <a:buNone/>
            </a:pPr>
            <a:r>
              <a:rPr lang="en-US" dirty="0" err="1"/>
              <a:t>Product(s</a:t>
            </a:r>
            <a:r>
              <a:rPr lang="en-US" dirty="0"/>
              <a:t>) at the Anode _________________</a:t>
            </a:r>
          </a:p>
          <a:p>
            <a:pPr>
              <a:buNone/>
            </a:pPr>
            <a:r>
              <a:rPr lang="en-US" dirty="0"/>
              <a:t>The minimum voltage required: ________________V</a:t>
            </a:r>
          </a:p>
          <a:p>
            <a:pPr>
              <a:buNone/>
            </a:pPr>
            <a:r>
              <a:rPr lang="en-US" dirty="0"/>
              <a:t> 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Potassium Iodide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b="1" dirty="0"/>
              <a:t>For the electrolysis of KI in water. </a:t>
            </a:r>
            <a:endParaRPr lang="en-US" dirty="0"/>
          </a:p>
          <a:p>
            <a:pPr>
              <a:buNone/>
            </a:pPr>
            <a:r>
              <a:rPr lang="en-US" dirty="0"/>
              <a:t>The half-reaction at the Cathode: </a:t>
            </a:r>
          </a:p>
          <a:p>
            <a:pPr>
              <a:buNone/>
            </a:pPr>
            <a:r>
              <a:rPr lang="en-US" dirty="0" smtClean="0"/>
              <a:t>____________________________________________ </a:t>
            </a:r>
            <a:r>
              <a:rPr lang="en-US" dirty="0" err="1"/>
              <a:t>E</a:t>
            </a:r>
            <a:r>
              <a:rPr lang="en-US" baseline="30000" dirty="0" err="1"/>
              <a:t>o</a:t>
            </a:r>
            <a:r>
              <a:rPr lang="en-US" dirty="0"/>
              <a:t>  = ________</a:t>
            </a:r>
          </a:p>
          <a:p>
            <a:pPr>
              <a:buNone/>
            </a:pPr>
            <a:r>
              <a:rPr lang="en-US" dirty="0"/>
              <a:t>The half-reaction at the Anode: </a:t>
            </a:r>
          </a:p>
          <a:p>
            <a:pPr>
              <a:buNone/>
            </a:pPr>
            <a:r>
              <a:rPr lang="en-US" dirty="0" smtClean="0"/>
              <a:t>____________________________________________ </a:t>
            </a:r>
            <a:r>
              <a:rPr lang="en-US" dirty="0" err="1"/>
              <a:t>E</a:t>
            </a:r>
            <a:r>
              <a:rPr lang="en-US" baseline="30000" dirty="0" err="1"/>
              <a:t>o</a:t>
            </a:r>
            <a:r>
              <a:rPr lang="en-US" dirty="0"/>
              <a:t>  = ________</a:t>
            </a:r>
          </a:p>
          <a:p>
            <a:pPr>
              <a:buNone/>
            </a:pPr>
            <a:r>
              <a:rPr lang="en-US" dirty="0"/>
              <a:t>The overall </a:t>
            </a:r>
            <a:r>
              <a:rPr lang="en-US" dirty="0" err="1"/>
              <a:t>redox</a:t>
            </a:r>
            <a:r>
              <a:rPr lang="en-US" dirty="0"/>
              <a:t> reaction: </a:t>
            </a:r>
          </a:p>
          <a:p>
            <a:pPr>
              <a:buNone/>
            </a:pPr>
            <a:r>
              <a:rPr lang="en-US" dirty="0" smtClean="0"/>
              <a:t>_____________________________________________ </a:t>
            </a:r>
            <a:r>
              <a:rPr lang="en-US" dirty="0" err="1"/>
              <a:t>E</a:t>
            </a:r>
            <a:r>
              <a:rPr lang="en-US" baseline="30000" dirty="0" err="1"/>
              <a:t>o</a:t>
            </a:r>
            <a:r>
              <a:rPr lang="en-US" dirty="0"/>
              <a:t>  = ________</a:t>
            </a:r>
          </a:p>
          <a:p>
            <a:pPr>
              <a:buNone/>
            </a:pPr>
            <a:r>
              <a:rPr lang="en-US" dirty="0" err="1"/>
              <a:t>Product(s</a:t>
            </a:r>
            <a:r>
              <a:rPr lang="en-US" dirty="0"/>
              <a:t>) at the Cathode:_________________ </a:t>
            </a:r>
          </a:p>
          <a:p>
            <a:pPr>
              <a:buNone/>
            </a:pPr>
            <a:r>
              <a:rPr lang="en-US" dirty="0" err="1"/>
              <a:t>Product(s</a:t>
            </a:r>
            <a:r>
              <a:rPr lang="en-US" dirty="0"/>
              <a:t>) at the Anode _________________</a:t>
            </a:r>
          </a:p>
          <a:p>
            <a:pPr>
              <a:buNone/>
            </a:pPr>
            <a:r>
              <a:rPr lang="en-US" dirty="0"/>
              <a:t>The minimum voltage required: ________________ V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Curriculum Framework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rcRect t="-35595" b="-35595"/>
          <a:stretch>
            <a:fillRect/>
          </a:stretch>
        </p:blipFill>
        <p:spPr bwMode="auto"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2257778" y="2130778"/>
            <a:ext cx="2173112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F= 96,500 C/mol of </a:t>
            </a:r>
            <a:r>
              <a:rPr lang="en-US" dirty="0" err="1" smtClean="0"/>
              <a:t>e</a:t>
            </a:r>
            <a:endParaRPr lang="en-US" dirty="0"/>
          </a:p>
        </p:txBody>
      </p:sp>
      <p:sp>
        <p:nvSpPr>
          <p:cNvPr id="8" name="Bent Arrow 7"/>
          <p:cNvSpPr/>
          <p:nvPr/>
        </p:nvSpPr>
        <p:spPr>
          <a:xfrm>
            <a:off x="1234722" y="2130778"/>
            <a:ext cx="783167" cy="564444"/>
          </a:xfrm>
          <a:prstGeom prst="ben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39555" y="2130778"/>
            <a:ext cx="2483555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C = amperes per second</a:t>
            </a:r>
            <a:endParaRPr lang="en-US" dirty="0"/>
          </a:p>
        </p:txBody>
      </p:sp>
      <p:sp>
        <p:nvSpPr>
          <p:cNvPr id="12" name="U-Turn Arrow 11"/>
          <p:cNvSpPr/>
          <p:nvPr/>
        </p:nvSpPr>
        <p:spPr>
          <a:xfrm>
            <a:off x="3372556" y="1778000"/>
            <a:ext cx="2892777" cy="352778"/>
          </a:xfrm>
          <a:prstGeom prst="utur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9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Teaching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Introduction—Venn Diagram</a:t>
            </a:r>
          </a:p>
          <a:p>
            <a:pPr>
              <a:buNone/>
            </a:pPr>
            <a:r>
              <a:rPr lang="en-US" dirty="0" smtClean="0"/>
              <a:t>Electrolysis Simulations—Conceptual</a:t>
            </a:r>
          </a:p>
          <a:p>
            <a:pPr>
              <a:buNone/>
            </a:pPr>
            <a:r>
              <a:rPr lang="en-US" dirty="0" smtClean="0"/>
              <a:t>Faraday’s Law—Calculations</a:t>
            </a:r>
          </a:p>
          <a:p>
            <a:pPr>
              <a:buNone/>
            </a:pPr>
            <a:r>
              <a:rPr lang="en-US" dirty="0" smtClean="0"/>
              <a:t>Writing reaction for electrolysis </a:t>
            </a:r>
          </a:p>
          <a:p>
            <a:pPr>
              <a:buNone/>
            </a:pPr>
            <a:r>
              <a:rPr lang="en-US" dirty="0" smtClean="0"/>
              <a:t>Free Response Practice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ttp://www.math-aids.com/images/Venn-Diagram-Graphic.png"/>
          <p:cNvPicPr>
            <a:picLocks noGrp="1"/>
          </p:cNvPicPr>
          <p:nvPr>
            <p:ph idx="1"/>
          </p:nvPr>
        </p:nvPicPr>
        <p:blipFill>
          <a:blip r:embed="rId2"/>
          <a:srcRect l="-20253" t="10567" r="-20253" b="4724"/>
          <a:stretch>
            <a:fillRect/>
          </a:stretch>
        </p:blipFill>
        <p:spPr bwMode="auto">
          <a:xfrm>
            <a:off x="239889" y="889000"/>
            <a:ext cx="8686800" cy="4924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104445" y="519668"/>
            <a:ext cx="16651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Galvanic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921956" y="519668"/>
            <a:ext cx="16651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Electrolytic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hlinkClick r:id="rId2"/>
              </a:rPr>
              <a:t>Electrolysis</a:t>
            </a:r>
            <a:r>
              <a:rPr lang="en-US" dirty="0" smtClean="0">
                <a:hlinkClick r:id="rId2"/>
              </a:rPr>
              <a:t>—Simulation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3441" y="1600200"/>
            <a:ext cx="7850955" cy="47085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dirty="0"/>
              <a:t>1. Describe the change in amount of metal on each electrode. How are these changes related?</a:t>
            </a:r>
          </a:p>
          <a:p>
            <a:pPr>
              <a:buNone/>
            </a:pPr>
            <a:r>
              <a:rPr lang="en-US" dirty="0"/>
              <a:t> </a:t>
            </a:r>
          </a:p>
          <a:p>
            <a:pPr>
              <a:buNone/>
            </a:pPr>
            <a:r>
              <a:rPr lang="en-US" dirty="0"/>
              <a:t> </a:t>
            </a:r>
          </a:p>
          <a:p>
            <a:pPr>
              <a:buNone/>
            </a:pPr>
            <a:r>
              <a:rPr lang="en-US" dirty="0"/>
              <a:t>2. What flows from the + electrode in the external circuit via the wire?</a:t>
            </a:r>
          </a:p>
          <a:p>
            <a:pPr>
              <a:buNone/>
            </a:pPr>
            <a:r>
              <a:rPr lang="en-US" dirty="0"/>
              <a:t> </a:t>
            </a:r>
          </a:p>
          <a:p>
            <a:pPr>
              <a:buNone/>
            </a:pPr>
            <a:r>
              <a:rPr lang="en-US" dirty="0"/>
              <a:t> </a:t>
            </a:r>
          </a:p>
          <a:p>
            <a:pPr>
              <a:buNone/>
            </a:pPr>
            <a:r>
              <a:rPr lang="en-US" dirty="0"/>
              <a:t>3. What causes the direction of the flow?</a:t>
            </a:r>
          </a:p>
          <a:p>
            <a:pPr>
              <a:buNone/>
            </a:pPr>
            <a:r>
              <a:rPr lang="en-US" dirty="0"/>
              <a:t> </a:t>
            </a:r>
          </a:p>
          <a:p>
            <a:pPr>
              <a:buNone/>
            </a:pPr>
            <a:r>
              <a:rPr lang="en-US" dirty="0"/>
              <a:t> </a:t>
            </a:r>
          </a:p>
          <a:p>
            <a:pPr>
              <a:buNone/>
            </a:pPr>
            <a:r>
              <a:rPr lang="en-US" dirty="0"/>
              <a:t>4. What flows from the + electrode in the solution?</a:t>
            </a:r>
          </a:p>
          <a:p>
            <a:pPr>
              <a:buNone/>
            </a:pPr>
            <a:r>
              <a:rPr lang="en-US" dirty="0"/>
              <a:t> </a:t>
            </a:r>
          </a:p>
          <a:p>
            <a:pPr>
              <a:buNone/>
            </a:pPr>
            <a:r>
              <a:rPr lang="en-US" dirty="0"/>
              <a:t> </a:t>
            </a:r>
          </a:p>
          <a:p>
            <a:pPr>
              <a:buNone/>
            </a:pPr>
            <a:r>
              <a:rPr lang="en-US" dirty="0"/>
              <a:t>5. Describe the action that causes the metal ions to plate on to the electrode.  Write a chemical equation that summarizes your explanation.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Experiment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dirty="0"/>
              <a:t>Design an experiment to answer each of the following experimental questions:</a:t>
            </a:r>
            <a:endParaRPr lang="en-US" dirty="0" smtClean="0"/>
          </a:p>
          <a:p>
            <a:r>
              <a:rPr lang="en-US" dirty="0" smtClean="0"/>
              <a:t>How </a:t>
            </a:r>
            <a:r>
              <a:rPr lang="en-US" dirty="0"/>
              <a:t>does the amount of time affect the change in mass on the two electrodes</a:t>
            </a:r>
            <a:r>
              <a:rPr lang="en-US" dirty="0" smtClean="0"/>
              <a:t>?</a:t>
            </a:r>
            <a:endParaRPr lang="en-US" dirty="0"/>
          </a:p>
          <a:p>
            <a:r>
              <a:rPr lang="en-US" dirty="0" smtClean="0"/>
              <a:t>How </a:t>
            </a:r>
            <a:r>
              <a:rPr lang="en-US" dirty="0"/>
              <a:t>does the number of amps affect the change in mass on the two electrodes</a:t>
            </a:r>
            <a:r>
              <a:rPr lang="en-US" dirty="0" smtClean="0"/>
              <a:t>?</a:t>
            </a:r>
            <a:endParaRPr lang="en-US" dirty="0"/>
          </a:p>
          <a:p>
            <a:r>
              <a:rPr lang="en-US" dirty="0" smtClean="0"/>
              <a:t>How </a:t>
            </a:r>
            <a:r>
              <a:rPr lang="en-US" dirty="0"/>
              <a:t>does the type of metal affect the change in mass on the two electrodes?</a:t>
            </a:r>
          </a:p>
          <a:p>
            <a:pPr>
              <a:buNone/>
            </a:pPr>
            <a:r>
              <a:rPr lang="en-US" dirty="0"/>
              <a:t> </a:t>
            </a:r>
          </a:p>
          <a:p>
            <a:pPr>
              <a:buNone/>
            </a:pPr>
            <a:r>
              <a:rPr lang="en-US" dirty="0"/>
              <a:t>For each experiment, include</a:t>
            </a:r>
            <a:endParaRPr lang="en-US" dirty="0" smtClean="0"/>
          </a:p>
          <a:p>
            <a:r>
              <a:rPr lang="en-US" dirty="0" smtClean="0"/>
              <a:t>Independent </a:t>
            </a:r>
            <a:r>
              <a:rPr lang="en-US" dirty="0"/>
              <a:t>variable</a:t>
            </a:r>
            <a:endParaRPr lang="en-US" dirty="0" smtClean="0"/>
          </a:p>
          <a:p>
            <a:r>
              <a:rPr lang="en-US" dirty="0" smtClean="0"/>
              <a:t>Dependent </a:t>
            </a:r>
            <a:r>
              <a:rPr lang="en-US" dirty="0"/>
              <a:t>variable</a:t>
            </a:r>
            <a:endParaRPr lang="en-US" dirty="0" smtClean="0"/>
          </a:p>
          <a:p>
            <a:r>
              <a:rPr lang="en-US" dirty="0" smtClean="0"/>
              <a:t>Data </a:t>
            </a:r>
            <a:r>
              <a:rPr lang="en-US" dirty="0"/>
              <a:t>table</a:t>
            </a:r>
            <a:endParaRPr lang="en-US" dirty="0" smtClean="0"/>
          </a:p>
          <a:p>
            <a:r>
              <a:rPr lang="en-US" dirty="0" smtClean="0"/>
              <a:t>Summary </a:t>
            </a:r>
            <a:r>
              <a:rPr lang="en-US" dirty="0"/>
              <a:t>of results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Faraday’s Law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The quantity of metal produced and/or consumed in an electrolytic cell is dependent upon</a:t>
            </a:r>
          </a:p>
          <a:p>
            <a:pPr lvl="0"/>
            <a:r>
              <a:rPr lang="en-US" dirty="0"/>
              <a:t>Type of metal (molar mass)</a:t>
            </a:r>
          </a:p>
          <a:p>
            <a:pPr lvl="0"/>
            <a:r>
              <a:rPr lang="en-US" dirty="0"/>
              <a:t>Oxidation state of the metal </a:t>
            </a:r>
          </a:p>
          <a:p>
            <a:pPr lvl="0"/>
            <a:r>
              <a:rPr lang="en-US" dirty="0"/>
              <a:t>Time</a:t>
            </a:r>
          </a:p>
          <a:p>
            <a:r>
              <a:rPr lang="en-US" dirty="0" smtClean="0"/>
              <a:t>Amperage (current)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919</TotalTime>
  <Words>902</Words>
  <Application>Microsoft Macintosh PowerPoint</Application>
  <PresentationFormat>On-screen Show (4:3)</PresentationFormat>
  <Paragraphs>130</Paragraphs>
  <Slides>22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Electrolysis</vt:lpstr>
      <vt:lpstr>Curriculum Framework</vt:lpstr>
      <vt:lpstr>Curriculum Framework</vt:lpstr>
      <vt:lpstr>Teaching Outline</vt:lpstr>
      <vt:lpstr>Slide 5</vt:lpstr>
      <vt:lpstr>Electrolysis—Simulation</vt:lpstr>
      <vt:lpstr>Simulation Questions</vt:lpstr>
      <vt:lpstr>Simulation Experiment</vt:lpstr>
      <vt:lpstr>Faraday’s Law</vt:lpstr>
      <vt:lpstr>Electrolysis “Map” </vt:lpstr>
      <vt:lpstr>Example 1</vt:lpstr>
      <vt:lpstr>Example 2</vt:lpstr>
      <vt:lpstr>Example 3</vt:lpstr>
      <vt:lpstr>Example 4</vt:lpstr>
      <vt:lpstr>Example 5</vt:lpstr>
      <vt:lpstr>Writing Electrolysis Reactions</vt:lpstr>
      <vt:lpstr>Molten solutions</vt:lpstr>
      <vt:lpstr>Aqueous solutions</vt:lpstr>
      <vt:lpstr>Copper (II) chloride</vt:lpstr>
      <vt:lpstr>Sodium sulfate</vt:lpstr>
      <vt:lpstr>Copper (II) sulfate</vt:lpstr>
      <vt:lpstr>Potassium Iodide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Electrolysis</dc:title>
  <dc:creator>Sybil Sexton</dc:creator>
  <cp:lastModifiedBy>Sybil Sexton</cp:lastModifiedBy>
  <cp:revision>2</cp:revision>
  <dcterms:created xsi:type="dcterms:W3CDTF">2013-11-01T00:33:26Z</dcterms:created>
  <dcterms:modified xsi:type="dcterms:W3CDTF">2013-11-01T15:52:36Z</dcterms:modified>
</cp:coreProperties>
</file>