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heme/themeOverride5.xml" ContentType="application/vnd.openxmlformats-officedocument.themeOverr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heme/themeOverride3.xml" ContentType="application/vnd.openxmlformats-officedocument.themeOverr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9"/>
  </p:notesMasterIdLst>
  <p:handoutMasterIdLst>
    <p:handoutMasterId r:id="rId90"/>
  </p:handoutMasterIdLst>
  <p:sldIdLst>
    <p:sldId id="349" r:id="rId2"/>
    <p:sldId id="256" r:id="rId3"/>
    <p:sldId id="257" r:id="rId4"/>
    <p:sldId id="258" r:id="rId5"/>
    <p:sldId id="347" r:id="rId6"/>
    <p:sldId id="348" r:id="rId7"/>
    <p:sldId id="344" r:id="rId8"/>
    <p:sldId id="345" r:id="rId9"/>
    <p:sldId id="346" r:id="rId10"/>
    <p:sldId id="259" r:id="rId11"/>
    <p:sldId id="260" r:id="rId12"/>
    <p:sldId id="351" r:id="rId13"/>
    <p:sldId id="355" r:id="rId14"/>
    <p:sldId id="352" r:id="rId15"/>
    <p:sldId id="353" r:id="rId16"/>
    <p:sldId id="263" r:id="rId17"/>
    <p:sldId id="369" r:id="rId18"/>
    <p:sldId id="321" r:id="rId19"/>
    <p:sldId id="343" r:id="rId20"/>
    <p:sldId id="354" r:id="rId21"/>
    <p:sldId id="350" r:id="rId22"/>
    <p:sldId id="265" r:id="rId23"/>
    <p:sldId id="266" r:id="rId24"/>
    <p:sldId id="356" r:id="rId25"/>
    <p:sldId id="357" r:id="rId26"/>
    <p:sldId id="267" r:id="rId27"/>
    <p:sldId id="287" r:id="rId28"/>
    <p:sldId id="268" r:id="rId29"/>
    <p:sldId id="358" r:id="rId30"/>
    <p:sldId id="359" r:id="rId31"/>
    <p:sldId id="309" r:id="rId32"/>
    <p:sldId id="362" r:id="rId33"/>
    <p:sldId id="361" r:id="rId34"/>
    <p:sldId id="310" r:id="rId35"/>
    <p:sldId id="322" r:id="rId36"/>
    <p:sldId id="326" r:id="rId37"/>
    <p:sldId id="363" r:id="rId38"/>
    <p:sldId id="364" r:id="rId39"/>
    <p:sldId id="328" r:id="rId40"/>
    <p:sldId id="318" r:id="rId41"/>
    <p:sldId id="330" r:id="rId42"/>
    <p:sldId id="370" r:id="rId43"/>
    <p:sldId id="365" r:id="rId44"/>
    <p:sldId id="368" r:id="rId45"/>
    <p:sldId id="366" r:id="rId46"/>
    <p:sldId id="367" r:id="rId47"/>
    <p:sldId id="377" r:id="rId48"/>
    <p:sldId id="378" r:id="rId49"/>
    <p:sldId id="379" r:id="rId50"/>
    <p:sldId id="264" r:id="rId51"/>
    <p:sldId id="371" r:id="rId52"/>
    <p:sldId id="372" r:id="rId53"/>
    <p:sldId id="380" r:id="rId54"/>
    <p:sldId id="381" r:id="rId55"/>
    <p:sldId id="271" r:id="rId56"/>
    <p:sldId id="313" r:id="rId57"/>
    <p:sldId id="274" r:id="rId58"/>
    <p:sldId id="335" r:id="rId59"/>
    <p:sldId id="338" r:id="rId60"/>
    <p:sldId id="392" r:id="rId61"/>
    <p:sldId id="393" r:id="rId62"/>
    <p:sldId id="394" r:id="rId63"/>
    <p:sldId id="305" r:id="rId64"/>
    <p:sldId id="334" r:id="rId65"/>
    <p:sldId id="373" r:id="rId66"/>
    <p:sldId id="374" r:id="rId67"/>
    <p:sldId id="375" r:id="rId68"/>
    <p:sldId id="376" r:id="rId69"/>
    <p:sldId id="395" r:id="rId70"/>
    <p:sldId id="396" r:id="rId71"/>
    <p:sldId id="397" r:id="rId72"/>
    <p:sldId id="398" r:id="rId73"/>
    <p:sldId id="399" r:id="rId74"/>
    <p:sldId id="400" r:id="rId75"/>
    <p:sldId id="401" r:id="rId76"/>
    <p:sldId id="403" r:id="rId77"/>
    <p:sldId id="404" r:id="rId78"/>
    <p:sldId id="382" r:id="rId79"/>
    <p:sldId id="383" r:id="rId80"/>
    <p:sldId id="384" r:id="rId81"/>
    <p:sldId id="385" r:id="rId82"/>
    <p:sldId id="386" r:id="rId83"/>
    <p:sldId id="387" r:id="rId84"/>
    <p:sldId id="388" r:id="rId85"/>
    <p:sldId id="389" r:id="rId86"/>
    <p:sldId id="390" r:id="rId87"/>
    <p:sldId id="391" r:id="rId88"/>
  </p:sldIdLst>
  <p:sldSz cx="9144000" cy="6858000" type="letter"/>
  <p:notesSz cx="6858000" cy="9144000"/>
  <p:defaultTextStyle>
    <a:defPPr>
      <a:defRPr lang="en-US"/>
    </a:defPPr>
    <a:lvl1pPr algn="ctr" rtl="0" eaLnBrk="0" fontAlgn="base" hangingPunct="0">
      <a:lnSpc>
        <a:spcPct val="90000"/>
      </a:lnSpc>
      <a:spcBef>
        <a:spcPct val="0"/>
      </a:spcBef>
      <a:spcAft>
        <a:spcPct val="0"/>
      </a:spcAft>
      <a:defRPr sz="4400" b="1" kern="1200">
        <a:solidFill>
          <a:schemeClr val="hlink"/>
        </a:solidFill>
        <a:latin typeface="Comic Sans MS" pitchFamily="66" charset="0"/>
        <a:ea typeface="+mn-ea"/>
        <a:cs typeface="+mn-cs"/>
      </a:defRPr>
    </a:lvl1pPr>
    <a:lvl2pPr marL="457200" algn="ctr" rtl="0" eaLnBrk="0" fontAlgn="base" hangingPunct="0">
      <a:lnSpc>
        <a:spcPct val="90000"/>
      </a:lnSpc>
      <a:spcBef>
        <a:spcPct val="0"/>
      </a:spcBef>
      <a:spcAft>
        <a:spcPct val="0"/>
      </a:spcAft>
      <a:defRPr sz="4400" b="1" kern="1200">
        <a:solidFill>
          <a:schemeClr val="hlink"/>
        </a:solidFill>
        <a:latin typeface="Comic Sans MS" pitchFamily="66" charset="0"/>
        <a:ea typeface="+mn-ea"/>
        <a:cs typeface="+mn-cs"/>
      </a:defRPr>
    </a:lvl2pPr>
    <a:lvl3pPr marL="914400" algn="ctr" rtl="0" eaLnBrk="0" fontAlgn="base" hangingPunct="0">
      <a:lnSpc>
        <a:spcPct val="90000"/>
      </a:lnSpc>
      <a:spcBef>
        <a:spcPct val="0"/>
      </a:spcBef>
      <a:spcAft>
        <a:spcPct val="0"/>
      </a:spcAft>
      <a:defRPr sz="4400" b="1" kern="1200">
        <a:solidFill>
          <a:schemeClr val="hlink"/>
        </a:solidFill>
        <a:latin typeface="Comic Sans MS" pitchFamily="66" charset="0"/>
        <a:ea typeface="+mn-ea"/>
        <a:cs typeface="+mn-cs"/>
      </a:defRPr>
    </a:lvl3pPr>
    <a:lvl4pPr marL="1371600" algn="ctr" rtl="0" eaLnBrk="0" fontAlgn="base" hangingPunct="0">
      <a:lnSpc>
        <a:spcPct val="90000"/>
      </a:lnSpc>
      <a:spcBef>
        <a:spcPct val="0"/>
      </a:spcBef>
      <a:spcAft>
        <a:spcPct val="0"/>
      </a:spcAft>
      <a:defRPr sz="4400" b="1" kern="1200">
        <a:solidFill>
          <a:schemeClr val="hlink"/>
        </a:solidFill>
        <a:latin typeface="Comic Sans MS" pitchFamily="66" charset="0"/>
        <a:ea typeface="+mn-ea"/>
        <a:cs typeface="+mn-cs"/>
      </a:defRPr>
    </a:lvl4pPr>
    <a:lvl5pPr marL="1828800" algn="ctr" rtl="0" eaLnBrk="0" fontAlgn="base" hangingPunct="0">
      <a:lnSpc>
        <a:spcPct val="90000"/>
      </a:lnSpc>
      <a:spcBef>
        <a:spcPct val="0"/>
      </a:spcBef>
      <a:spcAft>
        <a:spcPct val="0"/>
      </a:spcAft>
      <a:defRPr sz="4400" b="1" kern="1200">
        <a:solidFill>
          <a:schemeClr val="hlink"/>
        </a:solidFill>
        <a:latin typeface="Comic Sans MS" pitchFamily="66" charset="0"/>
        <a:ea typeface="+mn-ea"/>
        <a:cs typeface="+mn-cs"/>
      </a:defRPr>
    </a:lvl5pPr>
    <a:lvl6pPr marL="2286000" algn="l" defTabSz="914400" rtl="0" eaLnBrk="1" latinLnBrk="0" hangingPunct="1">
      <a:defRPr sz="4400" b="1" kern="1200">
        <a:solidFill>
          <a:schemeClr val="hlink"/>
        </a:solidFill>
        <a:latin typeface="Comic Sans MS" pitchFamily="66" charset="0"/>
        <a:ea typeface="+mn-ea"/>
        <a:cs typeface="+mn-cs"/>
      </a:defRPr>
    </a:lvl6pPr>
    <a:lvl7pPr marL="2743200" algn="l" defTabSz="914400" rtl="0" eaLnBrk="1" latinLnBrk="0" hangingPunct="1">
      <a:defRPr sz="4400" b="1" kern="1200">
        <a:solidFill>
          <a:schemeClr val="hlink"/>
        </a:solidFill>
        <a:latin typeface="Comic Sans MS" pitchFamily="66" charset="0"/>
        <a:ea typeface="+mn-ea"/>
        <a:cs typeface="+mn-cs"/>
      </a:defRPr>
    </a:lvl7pPr>
    <a:lvl8pPr marL="3200400" algn="l" defTabSz="914400" rtl="0" eaLnBrk="1" latinLnBrk="0" hangingPunct="1">
      <a:defRPr sz="4400" b="1" kern="1200">
        <a:solidFill>
          <a:schemeClr val="hlink"/>
        </a:solidFill>
        <a:latin typeface="Comic Sans MS" pitchFamily="66" charset="0"/>
        <a:ea typeface="+mn-ea"/>
        <a:cs typeface="+mn-cs"/>
      </a:defRPr>
    </a:lvl8pPr>
    <a:lvl9pPr marL="3657600" algn="l" defTabSz="914400" rtl="0" eaLnBrk="1" latinLnBrk="0" hangingPunct="1">
      <a:defRPr sz="4400" b="1" kern="1200">
        <a:solidFill>
          <a:schemeClr val="hlink"/>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FF"/>
    <a:srgbClr val="FFCCCC"/>
    <a:srgbClr val="000000"/>
    <a:srgbClr val="00279F"/>
    <a:srgbClr val="FAFD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93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116263" y="8712200"/>
            <a:ext cx="623887" cy="222250"/>
          </a:xfrm>
          <a:prstGeom prst="rect">
            <a:avLst/>
          </a:prstGeom>
          <a:noFill/>
          <a:ln w="12700">
            <a:noFill/>
            <a:miter lim="800000"/>
            <a:headEnd/>
            <a:tailEnd/>
          </a:ln>
          <a:effectLst/>
        </p:spPr>
        <p:txBody>
          <a:bodyPr wrap="none" lIns="71437" tIns="36512" rIns="71437" bIns="36512">
            <a:spAutoFit/>
          </a:bodyPr>
          <a:lstStyle/>
          <a:p>
            <a:pPr defTabSz="715963">
              <a:defRPr/>
            </a:pPr>
            <a:r>
              <a:rPr lang="en-US" sz="1000" b="0">
                <a:solidFill>
                  <a:schemeClr val="tx1"/>
                </a:solidFill>
                <a:latin typeface="Arial" charset="0"/>
              </a:rPr>
              <a:t>Page </a:t>
            </a:r>
            <a:fld id="{D2759006-33A6-4490-948E-4F2C1E64E1A7}" type="slidenum">
              <a:rPr lang="en-US" sz="1000" b="0">
                <a:solidFill>
                  <a:schemeClr val="tx1"/>
                </a:solidFill>
                <a:latin typeface="Arial" charset="0"/>
              </a:rPr>
              <a:pPr defTabSz="715963">
                <a:defRPr/>
              </a:pPr>
              <a:t>‹#›</a:t>
            </a:fld>
            <a:endParaRPr lang="en-US" sz="1000" b="0">
              <a:solidFill>
                <a:schemeClr val="tx1"/>
              </a:solidFill>
              <a:latin typeface="Arial"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116263" y="8712200"/>
            <a:ext cx="623887" cy="222250"/>
          </a:xfrm>
          <a:prstGeom prst="rect">
            <a:avLst/>
          </a:prstGeom>
          <a:noFill/>
          <a:ln w="12700">
            <a:noFill/>
            <a:miter lim="800000"/>
            <a:headEnd/>
            <a:tailEnd/>
          </a:ln>
          <a:effectLst/>
        </p:spPr>
        <p:txBody>
          <a:bodyPr wrap="none" lIns="71437" tIns="36512" rIns="71437" bIns="36512">
            <a:spAutoFit/>
          </a:bodyPr>
          <a:lstStyle/>
          <a:p>
            <a:pPr defTabSz="715963">
              <a:defRPr/>
            </a:pPr>
            <a:r>
              <a:rPr lang="en-US" sz="1000" b="0">
                <a:solidFill>
                  <a:schemeClr val="tx1"/>
                </a:solidFill>
                <a:latin typeface="Arial" charset="0"/>
              </a:rPr>
              <a:t>Page </a:t>
            </a:r>
            <a:fld id="{631F9154-0323-4D26-9D40-2AB0D9671B06}" type="slidenum">
              <a:rPr lang="en-US" sz="1000" b="0">
                <a:solidFill>
                  <a:schemeClr val="tx1"/>
                </a:solidFill>
                <a:latin typeface="Arial" charset="0"/>
              </a:rPr>
              <a:pPr defTabSz="715963">
                <a:defRPr/>
              </a:pPr>
              <a:t>‹#›</a:t>
            </a:fld>
            <a:endParaRPr lang="en-US" sz="1000" b="0">
              <a:solidFill>
                <a:schemeClr val="tx1"/>
              </a:solidFill>
              <a:latin typeface="Arial" charset="0"/>
            </a:endParaRPr>
          </a:p>
        </p:txBody>
      </p:sp>
      <p:sp>
        <p:nvSpPr>
          <p:cNvPr id="71683" name="Rectangle 3"/>
          <p:cNvSpPr>
            <a:spLocks noGrp="1" noRot="1" noChangeAspect="1" noChangeArrowheads="1" noTextEdit="1"/>
          </p:cNvSpPr>
          <p:nvPr>
            <p:ph type="sldImg" idx="2"/>
          </p:nvPr>
        </p:nvSpPr>
        <p:spPr bwMode="auto">
          <a:xfrm>
            <a:off x="1143000" y="685800"/>
            <a:ext cx="4572000" cy="3429000"/>
          </a:xfrm>
          <a:prstGeom prst="rect">
            <a:avLst/>
          </a:prstGeom>
          <a:noFill/>
          <a:ln w="12700">
            <a:solidFill>
              <a:schemeClr val="tx1"/>
            </a:solidFill>
            <a:miter lim="800000"/>
            <a:headEnd/>
            <a:tailEnd/>
          </a:ln>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76200" tIns="38100" rIns="76200" bIns="38100"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l" defTabSz="754063"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376238" algn="l" defTabSz="754063"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754063" algn="l" defTabSz="754063"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130300" algn="l" defTabSz="754063"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508125" algn="l" defTabSz="754063"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609600"/>
            <a:ext cx="17907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0600" y="609600"/>
            <a:ext cx="52197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90600" y="609600"/>
            <a:ext cx="716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90600" y="1981200"/>
            <a:ext cx="35052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981200"/>
            <a:ext cx="3505200" cy="4114800"/>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609600"/>
            <a:ext cx="716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90600" y="1981200"/>
            <a:ext cx="35052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505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505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609600"/>
            <a:ext cx="716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90600" y="1981200"/>
            <a:ext cx="35052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5052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990600" y="609600"/>
            <a:ext cx="7162800" cy="1143000"/>
          </a:xfrm>
          <a:prstGeom prst="rect">
            <a:avLst/>
          </a:prstGeom>
          <a:noFill/>
          <a:ln w="12700">
            <a:noFill/>
            <a:miter lim="800000"/>
            <a:headEnd/>
            <a:tailEnd/>
          </a:ln>
        </p:spPr>
        <p:txBody>
          <a:bodyPr vert="horz" wrap="square" lIns="90487" tIns="44450" rIns="90487" bIns="44450" numCol="1" anchor="ctr" anchorCtr="0" compatLnSpc="1">
            <a:prstTxWarp prst="textNoShape">
              <a:avLst/>
            </a:prstTxWarp>
          </a:bodyPr>
          <a:lstStyle/>
          <a:p>
            <a:pPr lvl="0"/>
            <a:r>
              <a:rPr lang="en-US" smtClean="0"/>
              <a:t>Slide Title</a:t>
            </a:r>
          </a:p>
        </p:txBody>
      </p:sp>
      <p:sp>
        <p:nvSpPr>
          <p:cNvPr id="16387" name="Rectangle 3"/>
          <p:cNvSpPr>
            <a:spLocks noGrp="1" noChangeArrowheads="1"/>
          </p:cNvSpPr>
          <p:nvPr>
            <p:ph type="body" idx="1"/>
          </p:nvPr>
        </p:nvSpPr>
        <p:spPr bwMode="auto">
          <a:xfrm>
            <a:off x="990600" y="1981200"/>
            <a:ext cx="7162800" cy="41148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Text Box 4"/>
          <p:cNvSpPr txBox="1">
            <a:spLocks noChangeArrowheads="1"/>
          </p:cNvSpPr>
          <p:nvPr/>
        </p:nvSpPr>
        <p:spPr bwMode="auto">
          <a:xfrm>
            <a:off x="8526463" y="152400"/>
            <a:ext cx="493712" cy="396875"/>
          </a:xfrm>
          <a:prstGeom prst="rect">
            <a:avLst/>
          </a:prstGeom>
          <a:noFill/>
          <a:ln w="12700">
            <a:noFill/>
            <a:miter lim="800000"/>
            <a:headEnd/>
            <a:tailEnd/>
          </a:ln>
          <a:effectLst/>
        </p:spPr>
        <p:txBody>
          <a:bodyPr wrap="none">
            <a:spAutoFit/>
          </a:bodyPr>
          <a:lstStyle/>
          <a:p>
            <a:pPr>
              <a:lnSpc>
                <a:spcPct val="100000"/>
              </a:lnSpc>
              <a:defRPr/>
            </a:pPr>
            <a:fld id="{5ADBEAD9-ACF2-4913-A159-76AFC9B47760}" type="slidenum">
              <a:rPr lang="en-US" sz="2000">
                <a:solidFill>
                  <a:schemeClr val="tx1"/>
                </a:solidFill>
                <a:effectLst>
                  <a:outerShdw blurRad="38100" dist="38100" dir="2700000" algn="tl">
                    <a:srgbClr val="C0C0C0"/>
                  </a:outerShdw>
                </a:effectLst>
                <a:latin typeface="Arial" charset="0"/>
              </a:rPr>
              <a:pPr>
                <a:lnSpc>
                  <a:spcPct val="100000"/>
                </a:lnSpc>
                <a:defRPr/>
              </a:pPr>
              <a:t>‹#›</a:t>
            </a:fld>
            <a:endParaRPr lang="en-US" sz="2000">
              <a:solidFill>
                <a:schemeClr val="tx1"/>
              </a:solidFill>
              <a:effectLst>
                <a:outerShdw blurRad="38100" dist="38100" dir="2700000" algn="tl">
                  <a:srgbClr val="C0C0C0"/>
                </a:outerShdw>
              </a:effectLst>
              <a:latin typeface="Arial" charset="0"/>
            </a:endParaRPr>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Lst>
  <p:txStyles>
    <p:titleStyle>
      <a:lvl1pPr algn="ctr" rtl="0" eaLnBrk="0" fontAlgn="base" hangingPunct="0">
        <a:lnSpc>
          <a:spcPct val="90000"/>
        </a:lnSpc>
        <a:spcBef>
          <a:spcPct val="0"/>
        </a:spcBef>
        <a:spcAft>
          <a:spcPct val="0"/>
        </a:spcAft>
        <a:defRPr sz="3600" b="1">
          <a:solidFill>
            <a:schemeClr val="tx2"/>
          </a:solidFill>
          <a:latin typeface="+mj-lt"/>
          <a:ea typeface="+mj-ea"/>
          <a:cs typeface="+mj-cs"/>
        </a:defRPr>
      </a:lvl1pPr>
      <a:lvl2pPr algn="ctr" rtl="0" eaLnBrk="0" fontAlgn="base" hangingPunct="0">
        <a:lnSpc>
          <a:spcPct val="90000"/>
        </a:lnSpc>
        <a:spcBef>
          <a:spcPct val="0"/>
        </a:spcBef>
        <a:spcAft>
          <a:spcPct val="0"/>
        </a:spcAft>
        <a:defRPr sz="3600" b="1">
          <a:solidFill>
            <a:schemeClr val="tx2"/>
          </a:solidFill>
          <a:latin typeface="Arial" charset="0"/>
        </a:defRPr>
      </a:lvl2pPr>
      <a:lvl3pPr algn="ctr" rtl="0" eaLnBrk="0" fontAlgn="base" hangingPunct="0">
        <a:lnSpc>
          <a:spcPct val="90000"/>
        </a:lnSpc>
        <a:spcBef>
          <a:spcPct val="0"/>
        </a:spcBef>
        <a:spcAft>
          <a:spcPct val="0"/>
        </a:spcAft>
        <a:defRPr sz="3600" b="1">
          <a:solidFill>
            <a:schemeClr val="tx2"/>
          </a:solidFill>
          <a:latin typeface="Arial" charset="0"/>
        </a:defRPr>
      </a:lvl3pPr>
      <a:lvl4pPr algn="ctr" rtl="0" eaLnBrk="0" fontAlgn="base" hangingPunct="0">
        <a:lnSpc>
          <a:spcPct val="90000"/>
        </a:lnSpc>
        <a:spcBef>
          <a:spcPct val="0"/>
        </a:spcBef>
        <a:spcAft>
          <a:spcPct val="0"/>
        </a:spcAft>
        <a:defRPr sz="3600" b="1">
          <a:solidFill>
            <a:schemeClr val="tx2"/>
          </a:solidFill>
          <a:latin typeface="Arial" charset="0"/>
        </a:defRPr>
      </a:lvl4pPr>
      <a:lvl5pPr algn="ctr" rtl="0" eaLnBrk="0" fontAlgn="base" hangingPunct="0">
        <a:lnSpc>
          <a:spcPct val="90000"/>
        </a:lnSpc>
        <a:spcBef>
          <a:spcPct val="0"/>
        </a:spcBef>
        <a:spcAft>
          <a:spcPct val="0"/>
        </a:spcAft>
        <a:defRPr sz="3600" b="1">
          <a:solidFill>
            <a:schemeClr val="tx2"/>
          </a:solidFill>
          <a:latin typeface="Arial" charset="0"/>
        </a:defRPr>
      </a:lvl5pPr>
      <a:lvl6pPr marL="457200" algn="ctr" rtl="0" eaLnBrk="0" fontAlgn="base" hangingPunct="0">
        <a:lnSpc>
          <a:spcPct val="90000"/>
        </a:lnSpc>
        <a:spcBef>
          <a:spcPct val="0"/>
        </a:spcBef>
        <a:spcAft>
          <a:spcPct val="0"/>
        </a:spcAft>
        <a:defRPr sz="3600" b="1">
          <a:solidFill>
            <a:schemeClr val="tx2"/>
          </a:solidFill>
          <a:latin typeface="Arial" charset="0"/>
        </a:defRPr>
      </a:lvl6pPr>
      <a:lvl7pPr marL="914400" algn="ctr" rtl="0" eaLnBrk="0" fontAlgn="base" hangingPunct="0">
        <a:lnSpc>
          <a:spcPct val="90000"/>
        </a:lnSpc>
        <a:spcBef>
          <a:spcPct val="0"/>
        </a:spcBef>
        <a:spcAft>
          <a:spcPct val="0"/>
        </a:spcAft>
        <a:defRPr sz="3600" b="1">
          <a:solidFill>
            <a:schemeClr val="tx2"/>
          </a:solidFill>
          <a:latin typeface="Arial" charset="0"/>
        </a:defRPr>
      </a:lvl7pPr>
      <a:lvl8pPr marL="1371600" algn="ctr" rtl="0" eaLnBrk="0" fontAlgn="base" hangingPunct="0">
        <a:lnSpc>
          <a:spcPct val="90000"/>
        </a:lnSpc>
        <a:spcBef>
          <a:spcPct val="0"/>
        </a:spcBef>
        <a:spcAft>
          <a:spcPct val="0"/>
        </a:spcAft>
        <a:defRPr sz="3600" b="1">
          <a:solidFill>
            <a:schemeClr val="tx2"/>
          </a:solidFill>
          <a:latin typeface="Arial" charset="0"/>
        </a:defRPr>
      </a:lvl8pPr>
      <a:lvl9pPr marL="1828800" algn="ctr" rtl="0" eaLnBrk="0" fontAlgn="base" hangingPunct="0">
        <a:lnSpc>
          <a:spcPct val="90000"/>
        </a:lnSpc>
        <a:spcBef>
          <a:spcPct val="0"/>
        </a:spcBef>
        <a:spcAft>
          <a:spcPct val="0"/>
        </a:spcAft>
        <a:defRPr sz="3600" b="1">
          <a:solidFill>
            <a:schemeClr val="tx2"/>
          </a:solidFill>
          <a:latin typeface="Arial" charset="0"/>
        </a:defRPr>
      </a:lvl9pPr>
    </p:titleStyle>
    <p:bodyStyle>
      <a:lvl1pPr marL="285750" indent="-285750" algn="l" rtl="0" eaLnBrk="0" fontAlgn="base" hangingPunct="0">
        <a:lnSpc>
          <a:spcPct val="90000"/>
        </a:lnSpc>
        <a:spcBef>
          <a:spcPct val="30000"/>
        </a:spcBef>
        <a:spcAft>
          <a:spcPct val="0"/>
        </a:spcAft>
        <a:buSzPct val="100000"/>
        <a:buChar char="•"/>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SzPct val="100000"/>
        <a:buChar char="–"/>
        <a:defRPr sz="2800" b="1">
          <a:solidFill>
            <a:schemeClr val="tx1"/>
          </a:solidFill>
          <a:latin typeface="+mn-lt"/>
        </a:defRPr>
      </a:lvl2pPr>
      <a:lvl3pPr marL="1143000" indent="-228600" algn="l" rtl="0" eaLnBrk="0" fontAlgn="base" hangingPunct="0">
        <a:lnSpc>
          <a:spcPct val="90000"/>
        </a:lnSpc>
        <a:spcBef>
          <a:spcPct val="30000"/>
        </a:spcBef>
        <a:spcAft>
          <a:spcPct val="0"/>
        </a:spcAft>
        <a:buSzPct val="100000"/>
        <a:buChar char="»"/>
        <a:defRPr sz="2400" b="1">
          <a:solidFill>
            <a:schemeClr val="tx1"/>
          </a:solidFill>
          <a:latin typeface="+mn-lt"/>
        </a:defRPr>
      </a:lvl3pPr>
      <a:lvl4pPr marL="1543050" indent="-171450" algn="l" rtl="0" eaLnBrk="0" fontAlgn="base" hangingPunct="0">
        <a:lnSpc>
          <a:spcPct val="90000"/>
        </a:lnSpc>
        <a:spcBef>
          <a:spcPct val="30000"/>
        </a:spcBef>
        <a:spcAft>
          <a:spcPct val="0"/>
        </a:spcAft>
        <a:buSzPct val="100000"/>
        <a:buChar char="•"/>
        <a:defRPr sz="1400" b="1">
          <a:solidFill>
            <a:schemeClr val="tx1"/>
          </a:solidFill>
          <a:latin typeface="+mn-lt"/>
        </a:defRPr>
      </a:lvl4pPr>
      <a:lvl5pPr marL="2000250" indent="-171450" algn="l" rtl="0" eaLnBrk="0" fontAlgn="base" hangingPunct="0">
        <a:lnSpc>
          <a:spcPct val="90000"/>
        </a:lnSpc>
        <a:spcBef>
          <a:spcPct val="30000"/>
        </a:spcBef>
        <a:spcAft>
          <a:spcPct val="0"/>
        </a:spcAft>
        <a:buSzPct val="100000"/>
        <a:buChar char="–"/>
        <a:defRPr sz="1400" b="1">
          <a:solidFill>
            <a:schemeClr val="tx1"/>
          </a:solidFill>
          <a:latin typeface="+mn-lt"/>
        </a:defRPr>
      </a:lvl5pPr>
      <a:lvl6pPr marL="2457450" indent="-171450" algn="l" rtl="0" eaLnBrk="0" fontAlgn="base" hangingPunct="0">
        <a:lnSpc>
          <a:spcPct val="90000"/>
        </a:lnSpc>
        <a:spcBef>
          <a:spcPct val="30000"/>
        </a:spcBef>
        <a:spcAft>
          <a:spcPct val="0"/>
        </a:spcAft>
        <a:buSzPct val="100000"/>
        <a:buChar char="–"/>
        <a:defRPr sz="1400" b="1">
          <a:solidFill>
            <a:schemeClr val="tx1"/>
          </a:solidFill>
          <a:latin typeface="+mn-lt"/>
        </a:defRPr>
      </a:lvl6pPr>
      <a:lvl7pPr marL="2914650" indent="-171450" algn="l" rtl="0" eaLnBrk="0" fontAlgn="base" hangingPunct="0">
        <a:lnSpc>
          <a:spcPct val="90000"/>
        </a:lnSpc>
        <a:spcBef>
          <a:spcPct val="30000"/>
        </a:spcBef>
        <a:spcAft>
          <a:spcPct val="0"/>
        </a:spcAft>
        <a:buSzPct val="100000"/>
        <a:buChar char="–"/>
        <a:defRPr sz="1400" b="1">
          <a:solidFill>
            <a:schemeClr val="tx1"/>
          </a:solidFill>
          <a:latin typeface="+mn-lt"/>
        </a:defRPr>
      </a:lvl7pPr>
      <a:lvl8pPr marL="3371850" indent="-171450" algn="l" rtl="0" eaLnBrk="0" fontAlgn="base" hangingPunct="0">
        <a:lnSpc>
          <a:spcPct val="90000"/>
        </a:lnSpc>
        <a:spcBef>
          <a:spcPct val="30000"/>
        </a:spcBef>
        <a:spcAft>
          <a:spcPct val="0"/>
        </a:spcAft>
        <a:buSzPct val="100000"/>
        <a:buChar char="–"/>
        <a:defRPr sz="1400" b="1">
          <a:solidFill>
            <a:schemeClr val="tx1"/>
          </a:solidFill>
          <a:latin typeface="+mn-lt"/>
        </a:defRPr>
      </a:lvl8pPr>
      <a:lvl9pPr marL="3829050" indent="-171450" algn="l" rtl="0" eaLnBrk="0" fontAlgn="base" hangingPunct="0">
        <a:lnSpc>
          <a:spcPct val="90000"/>
        </a:lnSpc>
        <a:spcBef>
          <a:spcPct val="30000"/>
        </a:spcBef>
        <a:spcAft>
          <a:spcPct val="0"/>
        </a:spcAft>
        <a:buSzPct val="100000"/>
        <a:buChar char="–"/>
        <a:defRPr sz="1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themeOverride" Target="../theme/themeOverride1.xml"/><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file:///\\sou001\lockers\faculty-staff\nrapp\My%20Documents\Chemistry%201%20Power%20Point\12M02VD1.avi" TargetMode="External"/><Relationship Id="rId1" Type="http://schemas.openxmlformats.org/officeDocument/2006/relationships/themeOverride" Target="../theme/themeOverride4.xml"/><Relationship Id="rId5" Type="http://schemas.openxmlformats.org/officeDocument/2006/relationships/image" Target="../media/image21.pn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4.xml"/><Relationship Id="rId1" Type="http://schemas.openxmlformats.org/officeDocument/2006/relationships/vmlDrawing" Target="../drawings/vmlDrawing3.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2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sou001\lockers\faculty-staff\nrapp\My%20Documents\Chemistry%201%20Power%20Point\12M03AN2.avi" TargetMode="External"/><Relationship Id="rId1" Type="http://schemas.openxmlformats.org/officeDocument/2006/relationships/themeOverride" Target="../theme/themeOverride5.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4.xml"/><Relationship Id="rId1" Type="http://schemas.openxmlformats.org/officeDocument/2006/relationships/vmlDrawing" Target="../drawings/vmlDrawing5.v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sou001\lockers\faculty-staff\nrapp\My%20Documents\Chemistry%201%20Power%20Point\12M13VD1.avi" TargetMode="External"/><Relationship Id="rId1" Type="http://schemas.openxmlformats.org/officeDocument/2006/relationships/themeOverride" Target="../theme/themeOverride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4.xml"/><Relationship Id="rId1" Type="http://schemas.openxmlformats.org/officeDocument/2006/relationships/vmlDrawing" Target="../drawings/vmlDrawing6.v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4.xml"/><Relationship Id="rId1" Type="http://schemas.openxmlformats.org/officeDocument/2006/relationships/vmlDrawing" Target="../drawings/vmlDrawing8.v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9.v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sou001\lockers\faculty-staff\nrapp\My%20Documents\Chemistry%201%20Power%20Point\13M02AN1.avi" TargetMode="External"/><Relationship Id="rId1" Type="http://schemas.openxmlformats.org/officeDocument/2006/relationships/themeOverride" Target="../theme/themeOverride3.xml"/><Relationship Id="rId5" Type="http://schemas.openxmlformats.org/officeDocument/2006/relationships/image" Target="../media/image6.pn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4.xml"/><Relationship Id="rId1" Type="http://schemas.openxmlformats.org/officeDocument/2006/relationships/vmlDrawing" Target="../drawings/vmlDrawing11.v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4.xml"/><Relationship Id="rId1" Type="http://schemas.openxmlformats.org/officeDocument/2006/relationships/vmlDrawing" Target="../drawings/vmlDrawing17.v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8.vml"/></Relationships>
</file>

<file path=ppt/slides/_rels/slide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4.xml"/><Relationship Id="rId1" Type="http://schemas.openxmlformats.org/officeDocument/2006/relationships/vmlDrawing" Target="../drawings/vmlDrawing19.vml"/><Relationship Id="rId4" Type="http://schemas.openxmlformats.org/officeDocument/2006/relationships/image" Target="../media/image56.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20.vml"/></Relationships>
</file>

<file path=ppt/slides/_rels/slide6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oleObject" Target="../embeddings/oleObject21.bin"/></Relationships>
</file>

<file path=ppt/slides/_rels/slide6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22.vml"/></Relationships>
</file>

<file path=ppt/slides/_rels/slide72.x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23.vml"/></Relationships>
</file>

<file path=ppt/slides/_rels/slide7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24.v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25.vml"/></Relationships>
</file>

<file path=ppt/slides/_rels/slide7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8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Layout" Target="../slideLayouts/slideLayout12.xml"/><Relationship Id="rId1" Type="http://schemas.openxmlformats.org/officeDocument/2006/relationships/video" Target="file:///Z:\My%20Documents\Chemistry%201%20Power%20Point\12M12AN1.avi"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ctrTitle"/>
          </p:nvPr>
        </p:nvSpPr>
        <p:spPr>
          <a:xfrm>
            <a:off x="609600" y="152400"/>
            <a:ext cx="7772400" cy="1470025"/>
          </a:xfrm>
        </p:spPr>
        <p:txBody>
          <a:bodyPr/>
          <a:lstStyle/>
          <a:p>
            <a:r>
              <a:rPr lang="en-US" smtClean="0"/>
              <a:t>Bellringer</a:t>
            </a:r>
          </a:p>
        </p:txBody>
      </p:sp>
      <p:sp>
        <p:nvSpPr>
          <p:cNvPr id="31747" name="Subtitle 2"/>
          <p:cNvSpPr>
            <a:spLocks noGrp="1"/>
          </p:cNvSpPr>
          <p:nvPr>
            <p:ph type="subTitle" idx="1"/>
          </p:nvPr>
        </p:nvSpPr>
        <p:spPr>
          <a:xfrm>
            <a:off x="609600" y="1600200"/>
            <a:ext cx="7924800" cy="1752600"/>
          </a:xfrm>
        </p:spPr>
        <p:txBody>
          <a:bodyPr/>
          <a:lstStyle/>
          <a:p>
            <a:r>
              <a:rPr lang="en-US" sz="2800" smtClean="0"/>
              <a:t>In the three boxes, draw what the molecules look like in a solid, liquid, and gas.</a:t>
            </a:r>
          </a:p>
          <a:p>
            <a:endParaRPr lang="en-US" sz="2800" smtClean="0"/>
          </a:p>
          <a:p>
            <a:endParaRPr lang="en-US" sz="2800" smtClean="0"/>
          </a:p>
          <a:p>
            <a:endParaRPr lang="en-US" sz="2800" smtClean="0"/>
          </a:p>
          <a:p>
            <a:endParaRPr lang="en-US" sz="2800" smtClean="0"/>
          </a:p>
          <a:p>
            <a:endParaRPr lang="en-US" sz="2800" smtClean="0"/>
          </a:p>
          <a:p>
            <a:endParaRPr lang="en-US" sz="2800" smtClean="0"/>
          </a:p>
          <a:p>
            <a:r>
              <a:rPr lang="en-US" sz="2800" smtClean="0"/>
              <a:t>Solid			   Liquid		        Gas</a:t>
            </a:r>
          </a:p>
          <a:p>
            <a:endParaRPr lang="en-US" sz="2800" smtClean="0"/>
          </a:p>
        </p:txBody>
      </p:sp>
      <p:sp>
        <p:nvSpPr>
          <p:cNvPr id="31748" name="Rectangle 3"/>
          <p:cNvSpPr>
            <a:spLocks noChangeArrowheads="1"/>
          </p:cNvSpPr>
          <p:nvPr/>
        </p:nvSpPr>
        <p:spPr bwMode="auto">
          <a:xfrm>
            <a:off x="304800" y="3124200"/>
            <a:ext cx="2438400" cy="2057400"/>
          </a:xfrm>
          <a:prstGeom prst="rect">
            <a:avLst/>
          </a:prstGeom>
          <a:noFill/>
          <a:ln w="38100" algn="ctr">
            <a:solidFill>
              <a:schemeClr val="hlink"/>
            </a:solidFill>
            <a:round/>
            <a:headEnd/>
            <a:tailEnd/>
          </a:ln>
        </p:spPr>
        <p:txBody>
          <a:bodyPr lIns="90487" tIns="44450" rIns="90487" bIns="44450" anchor="ctr"/>
          <a:lstStyle/>
          <a:p>
            <a:endParaRPr lang="en-US"/>
          </a:p>
        </p:txBody>
      </p:sp>
      <p:sp>
        <p:nvSpPr>
          <p:cNvPr id="31749" name="Rectangle 4"/>
          <p:cNvSpPr>
            <a:spLocks noChangeArrowheads="1"/>
          </p:cNvSpPr>
          <p:nvPr/>
        </p:nvSpPr>
        <p:spPr bwMode="auto">
          <a:xfrm>
            <a:off x="3276600" y="3124200"/>
            <a:ext cx="2438400" cy="2057400"/>
          </a:xfrm>
          <a:prstGeom prst="rect">
            <a:avLst/>
          </a:prstGeom>
          <a:noFill/>
          <a:ln w="38100" algn="ctr">
            <a:solidFill>
              <a:schemeClr val="hlink"/>
            </a:solidFill>
            <a:round/>
            <a:headEnd/>
            <a:tailEnd/>
          </a:ln>
        </p:spPr>
        <p:txBody>
          <a:bodyPr lIns="90487" tIns="44450" rIns="90487" bIns="44450" anchor="ctr"/>
          <a:lstStyle/>
          <a:p>
            <a:endParaRPr lang="en-US"/>
          </a:p>
        </p:txBody>
      </p:sp>
      <p:sp>
        <p:nvSpPr>
          <p:cNvPr id="31750" name="Rectangle 5"/>
          <p:cNvSpPr>
            <a:spLocks noChangeArrowheads="1"/>
          </p:cNvSpPr>
          <p:nvPr/>
        </p:nvSpPr>
        <p:spPr bwMode="auto">
          <a:xfrm>
            <a:off x="6248400" y="3124200"/>
            <a:ext cx="2438400" cy="2057400"/>
          </a:xfrm>
          <a:prstGeom prst="rect">
            <a:avLst/>
          </a:prstGeom>
          <a:noFill/>
          <a:ln w="38100" algn="ctr">
            <a:solidFill>
              <a:schemeClr val="hlink"/>
            </a:solidFill>
            <a:round/>
            <a:headEnd/>
            <a:tailEnd/>
          </a:ln>
        </p:spPr>
        <p:txBody>
          <a:bodyPr lIns="90487" tIns="44450" rIns="90487" bIns="44450" anchor="ct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defRPr/>
            </a:pPr>
            <a:r>
              <a:rPr lang="en-US" altLang="en-US" sz="5400" dirty="0" smtClean="0">
                <a:solidFill>
                  <a:schemeClr val="hlink"/>
                </a:solidFill>
                <a:effectLst>
                  <a:outerShdw blurRad="38100" dist="38100" dir="2700000" algn="tl">
                    <a:srgbClr val="C0C0C0"/>
                  </a:outerShdw>
                </a:effectLst>
                <a:latin typeface="Comic Sans MS" pitchFamily="66" charset="0"/>
              </a:rPr>
              <a:t>General Properties of Gases</a:t>
            </a:r>
            <a:endParaRPr lang="en-US" altLang="en-US" sz="5400" dirty="0" smtClean="0">
              <a:solidFill>
                <a:schemeClr val="hlink"/>
              </a:solidFill>
              <a:effectLst>
                <a:outerShdw blurRad="38100" dist="38100" dir="2700000" algn="tl">
                  <a:srgbClr val="C0C0C0"/>
                </a:outerShdw>
              </a:effectLst>
            </a:endParaRPr>
          </a:p>
        </p:txBody>
      </p:sp>
      <p:sp>
        <p:nvSpPr>
          <p:cNvPr id="7171" name="Rectangle 3"/>
          <p:cNvSpPr>
            <a:spLocks noGrp="1" noChangeArrowheads="1"/>
          </p:cNvSpPr>
          <p:nvPr>
            <p:ph type="body" idx="1"/>
          </p:nvPr>
        </p:nvSpPr>
        <p:spPr>
          <a:xfrm>
            <a:off x="2971800" y="2057400"/>
            <a:ext cx="5562600" cy="4495800"/>
          </a:xfrm>
          <a:solidFill>
            <a:schemeClr val="accent2">
              <a:alpha val="30000"/>
            </a:schemeClr>
          </a:solidFill>
        </p:spPr>
        <p:txBody>
          <a:bodyPr/>
          <a:lstStyle/>
          <a:p>
            <a:pPr>
              <a:defRPr/>
            </a:pPr>
            <a:r>
              <a:rPr lang="en-US" altLang="en-US" sz="3200" dirty="0" smtClean="0">
                <a:solidFill>
                  <a:schemeClr val="bg1"/>
                </a:solidFill>
                <a:effectLst>
                  <a:outerShdw blurRad="38100" dist="38100" dir="2700000" algn="tl">
                    <a:srgbClr val="000000"/>
                  </a:outerShdw>
                </a:effectLst>
              </a:rPr>
              <a:t>There is a lot of “free” space in a gas.</a:t>
            </a:r>
          </a:p>
          <a:p>
            <a:pPr>
              <a:defRPr/>
            </a:pPr>
            <a:r>
              <a:rPr lang="en-US" altLang="en-US" sz="3200" dirty="0" smtClean="0">
                <a:solidFill>
                  <a:schemeClr val="bg1"/>
                </a:solidFill>
                <a:effectLst>
                  <a:outerShdw blurRad="38100" dist="38100" dir="2700000" algn="tl">
                    <a:srgbClr val="000000"/>
                  </a:outerShdw>
                </a:effectLst>
              </a:rPr>
              <a:t>Gases can be expanded infinitely.</a:t>
            </a:r>
          </a:p>
          <a:p>
            <a:pPr>
              <a:defRPr/>
            </a:pPr>
            <a:r>
              <a:rPr lang="en-US" altLang="en-US" sz="3200" dirty="0" smtClean="0">
                <a:solidFill>
                  <a:schemeClr val="bg1"/>
                </a:solidFill>
                <a:effectLst>
                  <a:outerShdw blurRad="38100" dist="38100" dir="2700000" algn="tl">
                    <a:srgbClr val="000000"/>
                  </a:outerShdw>
                </a:effectLst>
              </a:rPr>
              <a:t>Gases fill containers uniformly and completely.</a:t>
            </a:r>
          </a:p>
          <a:p>
            <a:pPr>
              <a:defRPr/>
            </a:pPr>
            <a:r>
              <a:rPr lang="en-US" altLang="en-US" sz="3200" dirty="0" smtClean="0">
                <a:solidFill>
                  <a:schemeClr val="bg1"/>
                </a:solidFill>
                <a:effectLst>
                  <a:outerShdw blurRad="38100" dist="38100" dir="2700000" algn="tl">
                    <a:srgbClr val="000000"/>
                  </a:outerShdw>
                </a:effectLst>
              </a:rPr>
              <a:t>Gases diffuse and mix rapidly.</a:t>
            </a:r>
          </a:p>
        </p:txBody>
      </p:sp>
      <p:pic>
        <p:nvPicPr>
          <p:cNvPr id="7174" name="Picture 6"/>
          <p:cNvPicPr>
            <a:picLocks noChangeAspect="1" noChangeArrowheads="1"/>
          </p:cNvPicPr>
          <p:nvPr/>
        </p:nvPicPr>
        <p:blipFill>
          <a:blip r:embed="rId2" cstate="print"/>
          <a:srcRect/>
          <a:stretch>
            <a:fillRect/>
          </a:stretch>
        </p:blipFill>
        <p:spPr bwMode="auto">
          <a:xfrm>
            <a:off x="381000" y="2068513"/>
            <a:ext cx="2554288" cy="3798887"/>
          </a:xfrm>
          <a:prstGeom prst="rect">
            <a:avLst/>
          </a:prstGeom>
          <a:noFill/>
          <a:ln w="6350">
            <a:solidFill>
              <a:schemeClr val="tx1"/>
            </a:solidFill>
            <a:miter lim="800000"/>
            <a:headEnd/>
            <a:tailEnd/>
          </a:ln>
          <a:effectLst>
            <a:outerShdw dist="71842" dir="2700000" algn="ctr" rotWithShape="0">
              <a:schemeClr val="bg2"/>
            </a:outerShdw>
          </a:effec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38200" y="685800"/>
            <a:ext cx="7162800" cy="1143000"/>
          </a:xfrm>
        </p:spPr>
        <p:txBody>
          <a:bodyPr/>
          <a:lstStyle/>
          <a:p>
            <a:pPr>
              <a:defRPr/>
            </a:pPr>
            <a:r>
              <a:rPr lang="en-US" altLang="en-US" sz="5400" smtClean="0">
                <a:solidFill>
                  <a:schemeClr val="hlink"/>
                </a:solidFill>
                <a:effectLst>
                  <a:outerShdw blurRad="38100" dist="38100" dir="2700000" algn="tl">
                    <a:srgbClr val="C0C0C0"/>
                  </a:outerShdw>
                </a:effectLst>
                <a:latin typeface="Comic Sans MS" pitchFamily="66" charset="0"/>
              </a:rPr>
              <a:t>Properties of Gases</a:t>
            </a:r>
            <a:endParaRPr lang="en-US" altLang="en-US" sz="5400" smtClean="0">
              <a:solidFill>
                <a:schemeClr val="hlink"/>
              </a:solidFill>
              <a:effectLst>
                <a:outerShdw blurRad="38100" dist="38100" dir="2700000" algn="tl">
                  <a:srgbClr val="C0C0C0"/>
                </a:outerShdw>
              </a:effectLst>
            </a:endParaRPr>
          </a:p>
        </p:txBody>
      </p:sp>
      <p:sp>
        <p:nvSpPr>
          <p:cNvPr id="8195" name="Rectangle 3"/>
          <p:cNvSpPr>
            <a:spLocks noGrp="1" noChangeArrowheads="1"/>
          </p:cNvSpPr>
          <p:nvPr>
            <p:ph type="body" idx="1"/>
          </p:nvPr>
        </p:nvSpPr>
        <p:spPr>
          <a:xfrm>
            <a:off x="2438400" y="1828800"/>
            <a:ext cx="5562600" cy="4724400"/>
          </a:xfrm>
          <a:solidFill>
            <a:schemeClr val="accent2">
              <a:alpha val="30000"/>
            </a:schemeClr>
          </a:solidFill>
        </p:spPr>
        <p:txBody>
          <a:bodyPr/>
          <a:lstStyle/>
          <a:p>
            <a:pPr>
              <a:lnSpc>
                <a:spcPct val="80000"/>
              </a:lnSpc>
              <a:buFontTx/>
              <a:buNone/>
              <a:defRPr/>
            </a:pPr>
            <a:r>
              <a:rPr lang="en-US" altLang="en-US" sz="2800" dirty="0" smtClean="0">
                <a:solidFill>
                  <a:srgbClr val="FFFFFF"/>
                </a:solidFill>
                <a:effectLst>
                  <a:outerShdw blurRad="38100" dist="38100" dir="2700000" algn="tl">
                    <a:srgbClr val="000000"/>
                  </a:outerShdw>
                </a:effectLst>
              </a:rPr>
              <a:t>Gas properties can be modeled using math. Model depends on—</a:t>
            </a:r>
          </a:p>
          <a:p>
            <a:pPr>
              <a:lnSpc>
                <a:spcPct val="80000"/>
              </a:lnSpc>
              <a:defRPr/>
            </a:pPr>
            <a:r>
              <a:rPr lang="en-US" altLang="en-US" sz="2800" dirty="0" smtClean="0">
                <a:solidFill>
                  <a:srgbClr val="FFFFFF"/>
                </a:solidFill>
                <a:effectLst>
                  <a:outerShdw blurRad="38100" dist="38100" dir="2700000" algn="tl">
                    <a:srgbClr val="000000"/>
                  </a:outerShdw>
                </a:effectLst>
              </a:rPr>
              <a:t>V = volume of the gas (L)</a:t>
            </a:r>
          </a:p>
          <a:p>
            <a:pPr>
              <a:lnSpc>
                <a:spcPct val="80000"/>
              </a:lnSpc>
              <a:defRPr/>
            </a:pPr>
            <a:r>
              <a:rPr lang="en-US" altLang="en-US" sz="2800" dirty="0" smtClean="0">
                <a:solidFill>
                  <a:srgbClr val="FFFFFF"/>
                </a:solidFill>
                <a:effectLst>
                  <a:outerShdw blurRad="38100" dist="38100" dir="2700000" algn="tl">
                    <a:srgbClr val="000000"/>
                  </a:outerShdw>
                </a:effectLst>
              </a:rPr>
              <a:t>T = temperature (K)</a:t>
            </a:r>
          </a:p>
          <a:p>
            <a:pPr lvl="1">
              <a:lnSpc>
                <a:spcPct val="80000"/>
              </a:lnSpc>
              <a:defRPr/>
            </a:pPr>
            <a:r>
              <a:rPr lang="en-US" altLang="en-US" dirty="0" smtClean="0">
                <a:solidFill>
                  <a:schemeClr val="hlink"/>
                </a:solidFill>
                <a:effectLst>
                  <a:outerShdw blurRad="38100" dist="38100" dir="2700000" algn="tl">
                    <a:srgbClr val="000000"/>
                  </a:outerShdw>
                </a:effectLst>
              </a:rPr>
              <a:t>ALL temperatures in the entire chapter MUST be in Kelvin!!! No Exceptions!</a:t>
            </a:r>
          </a:p>
          <a:p>
            <a:pPr>
              <a:lnSpc>
                <a:spcPct val="80000"/>
              </a:lnSpc>
              <a:defRPr/>
            </a:pPr>
            <a:r>
              <a:rPr lang="en-US" altLang="en-US" sz="2800" dirty="0" smtClean="0">
                <a:solidFill>
                  <a:srgbClr val="FFFFFF"/>
                </a:solidFill>
                <a:effectLst>
                  <a:outerShdw blurRad="38100" dist="38100" dir="2700000" algn="tl">
                    <a:srgbClr val="000000"/>
                  </a:outerShdw>
                </a:effectLst>
              </a:rPr>
              <a:t>n = amount (moles)</a:t>
            </a:r>
          </a:p>
          <a:p>
            <a:pPr>
              <a:lnSpc>
                <a:spcPct val="80000"/>
              </a:lnSpc>
              <a:defRPr/>
            </a:pPr>
            <a:r>
              <a:rPr lang="en-US" altLang="en-US" sz="2800" dirty="0" smtClean="0">
                <a:solidFill>
                  <a:srgbClr val="FFFFFF"/>
                </a:solidFill>
                <a:effectLst>
                  <a:outerShdw blurRad="38100" dist="38100" dir="2700000" algn="tl">
                    <a:srgbClr val="000000"/>
                  </a:outerShdw>
                </a:effectLst>
              </a:rPr>
              <a:t>P = pressure</a:t>
            </a:r>
            <a:br>
              <a:rPr lang="en-US" altLang="en-US" sz="2800" dirty="0" smtClean="0">
                <a:solidFill>
                  <a:srgbClr val="FFFFFF"/>
                </a:solidFill>
                <a:effectLst>
                  <a:outerShdw blurRad="38100" dist="38100" dir="2700000" algn="tl">
                    <a:srgbClr val="000000"/>
                  </a:outerShdw>
                </a:effectLst>
              </a:rPr>
            </a:br>
            <a:r>
              <a:rPr lang="en-US" altLang="en-US" sz="2800" dirty="0" smtClean="0">
                <a:solidFill>
                  <a:srgbClr val="FFFFFF"/>
                </a:solidFill>
                <a:effectLst>
                  <a:outerShdw blurRad="38100" dist="38100" dir="2700000" algn="tl">
                    <a:srgbClr val="000000"/>
                  </a:outerShdw>
                </a:effectLst>
              </a:rPr>
              <a:t>        (atmospheres)</a:t>
            </a:r>
          </a:p>
        </p:txBody>
      </p:sp>
      <p:pic>
        <p:nvPicPr>
          <p:cNvPr id="8196" name="Picture 4"/>
          <p:cNvPicPr>
            <a:picLocks noChangeArrowheads="1"/>
          </p:cNvPicPr>
          <p:nvPr/>
        </p:nvPicPr>
        <p:blipFill>
          <a:blip r:embed="rId2" cstate="print"/>
          <a:srcRect/>
          <a:stretch>
            <a:fillRect/>
          </a:stretch>
        </p:blipFill>
        <p:spPr bwMode="auto">
          <a:xfrm>
            <a:off x="919163" y="1906588"/>
            <a:ext cx="1212850" cy="3503612"/>
          </a:xfrm>
          <a:prstGeom prst="rect">
            <a:avLst/>
          </a:prstGeom>
          <a:noFill/>
          <a:ln w="12700">
            <a:noFill/>
            <a:miter lim="800000"/>
            <a:headEnd/>
            <a:tailEnd/>
          </a:ln>
          <a:effectLst>
            <a:outerShdw dist="107763" dir="2700000" algn="ctr" rotWithShape="0">
              <a:schemeClr val="bg2"/>
            </a:outerShdw>
          </a:effec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162800" cy="1143000"/>
          </a:xfrm>
        </p:spPr>
        <p:txBody>
          <a:bodyPr/>
          <a:lstStyle/>
          <a:p>
            <a:r>
              <a:rPr lang="en-US" smtClean="0"/>
              <a:t>Temperature</a:t>
            </a:r>
          </a:p>
        </p:txBody>
      </p:sp>
      <p:sp>
        <p:nvSpPr>
          <p:cNvPr id="3" name="Content Placeholder 2"/>
          <p:cNvSpPr>
            <a:spLocks noGrp="1"/>
          </p:cNvSpPr>
          <p:nvPr>
            <p:ph idx="1"/>
          </p:nvPr>
        </p:nvSpPr>
        <p:spPr>
          <a:xfrm>
            <a:off x="0" y="1600200"/>
            <a:ext cx="7162800" cy="4114800"/>
          </a:xfrm>
        </p:spPr>
        <p:txBody>
          <a:bodyPr/>
          <a:lstStyle/>
          <a:p>
            <a:pPr>
              <a:lnSpc>
                <a:spcPct val="80000"/>
              </a:lnSpc>
              <a:defRPr/>
            </a:pPr>
            <a:r>
              <a:rPr lang="en-US" altLang="en-US" sz="2800" dirty="0" smtClean="0">
                <a:solidFill>
                  <a:srgbClr val="FFFFFF"/>
                </a:solidFill>
                <a:effectLst>
                  <a:outerShdw blurRad="38100" dist="38100" dir="2700000" algn="tl">
                    <a:srgbClr val="000000"/>
                  </a:outerShdw>
                </a:effectLst>
              </a:rPr>
              <a:t>T = temperature (K)</a:t>
            </a:r>
          </a:p>
          <a:p>
            <a:pPr lvl="1">
              <a:lnSpc>
                <a:spcPct val="80000"/>
              </a:lnSpc>
              <a:defRPr/>
            </a:pPr>
            <a:r>
              <a:rPr lang="en-US" altLang="en-US" dirty="0" smtClean="0">
                <a:solidFill>
                  <a:schemeClr val="hlink"/>
                </a:solidFill>
                <a:effectLst>
                  <a:outerShdw blurRad="38100" dist="38100" dir="2700000" algn="tl">
                    <a:srgbClr val="000000"/>
                  </a:outerShdw>
                </a:effectLst>
              </a:rPr>
              <a:t>ALL temperatures in the entire chapter MUST be in Kelvin!!! No Exceptions!</a:t>
            </a:r>
          </a:p>
          <a:p>
            <a:pPr>
              <a:buFontTx/>
              <a:buNone/>
              <a:defRPr/>
            </a:pPr>
            <a:endParaRPr lang="en-US" dirty="0" smtClean="0"/>
          </a:p>
        </p:txBody>
      </p:sp>
      <p:pic>
        <p:nvPicPr>
          <p:cNvPr id="73730" name="Picture 2" descr="http://www.creationsafaris.com/images/kelvin.jpg"/>
          <p:cNvPicPr>
            <a:picLocks noChangeAspect="1" noChangeArrowheads="1"/>
          </p:cNvPicPr>
          <p:nvPr/>
        </p:nvPicPr>
        <p:blipFill>
          <a:blip r:embed="rId2" cstate="print"/>
          <a:srcRect/>
          <a:stretch>
            <a:fillRect/>
          </a:stretch>
        </p:blipFill>
        <p:spPr bwMode="auto">
          <a:xfrm>
            <a:off x="6248400" y="152400"/>
            <a:ext cx="2676525" cy="3686175"/>
          </a:xfrm>
          <a:prstGeom prst="rect">
            <a:avLst/>
          </a:prstGeom>
          <a:noFill/>
          <a:ln w="9525">
            <a:noFill/>
            <a:miter lim="800000"/>
            <a:headEnd/>
            <a:tailEnd/>
          </a:ln>
        </p:spPr>
      </p:pic>
      <p:sp>
        <p:nvSpPr>
          <p:cNvPr id="5" name="Rectangle 4"/>
          <p:cNvSpPr/>
          <p:nvPr/>
        </p:nvSpPr>
        <p:spPr>
          <a:xfrm>
            <a:off x="457200" y="4191000"/>
            <a:ext cx="3962400" cy="2031325"/>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marL="285750" indent="-285750">
              <a:spcBef>
                <a:spcPct val="30000"/>
              </a:spcBef>
              <a:buSzPct val="100000"/>
              <a:defRPr/>
            </a:pPr>
            <a:r>
              <a:rPr lang="en-US" sz="2800" kern="0" dirty="0">
                <a:solidFill>
                  <a:srgbClr val="000000"/>
                </a:solidFill>
              </a:rPr>
              <a:t>Converting is simple!</a:t>
            </a:r>
          </a:p>
          <a:p>
            <a:pPr marL="285750" indent="-285750">
              <a:spcBef>
                <a:spcPct val="30000"/>
              </a:spcBef>
              <a:buSzPct val="100000"/>
              <a:defRPr/>
            </a:pPr>
            <a:endParaRPr lang="en-US" sz="2800" kern="0" dirty="0">
              <a:solidFill>
                <a:srgbClr val="000000"/>
              </a:solidFill>
            </a:endParaRPr>
          </a:p>
          <a:p>
            <a:pPr marL="285750" indent="-285750">
              <a:spcBef>
                <a:spcPct val="30000"/>
              </a:spcBef>
              <a:buSzPct val="100000"/>
              <a:defRPr/>
            </a:pPr>
            <a:r>
              <a:rPr lang="en-US" sz="2800" kern="0" dirty="0">
                <a:solidFill>
                  <a:srgbClr val="000000"/>
                </a:solidFill>
              </a:rPr>
              <a:t>K = C + 273</a:t>
            </a:r>
          </a:p>
          <a:p>
            <a:pPr marL="285750" indent="-285750">
              <a:spcBef>
                <a:spcPct val="30000"/>
              </a:spcBef>
              <a:buSzPct val="100000"/>
              <a:defRPr/>
            </a:pPr>
            <a:r>
              <a:rPr lang="en-US" sz="2800" kern="0" dirty="0">
                <a:solidFill>
                  <a:srgbClr val="000000"/>
                </a:solidFill>
              </a:rPr>
              <a:t>C = K - 273</a:t>
            </a:r>
          </a:p>
        </p:txBody>
      </p:sp>
      <p:sp>
        <p:nvSpPr>
          <p:cNvPr id="7" name="Rectangle 6"/>
          <p:cNvSpPr/>
          <p:nvPr/>
        </p:nvSpPr>
        <p:spPr>
          <a:xfrm>
            <a:off x="5334000" y="3962400"/>
            <a:ext cx="3048000" cy="216058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marL="285750" indent="-285750">
              <a:spcBef>
                <a:spcPct val="30000"/>
              </a:spcBef>
              <a:buSzPct val="100000"/>
              <a:defRPr/>
            </a:pPr>
            <a:r>
              <a:rPr lang="en-US" sz="2800" kern="0" dirty="0">
                <a:solidFill>
                  <a:srgbClr val="000000"/>
                </a:solidFill>
              </a:rPr>
              <a:t>Convert the temperature of this room (23 C) to Kelvin</a:t>
            </a:r>
          </a:p>
          <a:p>
            <a:pPr marL="285750" indent="-285750">
              <a:spcBef>
                <a:spcPct val="30000"/>
              </a:spcBef>
              <a:buSzPct val="100000"/>
              <a:defRPr/>
            </a:pPr>
            <a:endParaRPr lang="en-US" sz="2800" kern="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37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4" name="Object 2"/>
          <p:cNvGraphicFramePr>
            <a:graphicFrameLocks noChangeAspect="1"/>
          </p:cNvGraphicFramePr>
          <p:nvPr>
            <p:ph sz="half" idx="2"/>
          </p:nvPr>
        </p:nvGraphicFramePr>
        <p:xfrm>
          <a:off x="0" y="4763"/>
          <a:ext cx="9144000" cy="6853237"/>
        </p:xfrm>
        <a:graphic>
          <a:graphicData uri="http://schemas.openxmlformats.org/presentationml/2006/ole">
            <p:oleObj spid="_x0000_s2050" name="Slide" r:id="rId3" imgW="4572147" imgH="3428904" progId="PowerPoint.Slide.8">
              <p:embed/>
            </p:oleObj>
          </a:graphicData>
        </a:graphic>
      </p:graphicFrame>
      <p:sp>
        <p:nvSpPr>
          <p:cNvPr id="30726" name="Rectangle 6"/>
          <p:cNvSpPr>
            <a:spLocks noChangeArrowheads="1"/>
          </p:cNvSpPr>
          <p:nvPr/>
        </p:nvSpPr>
        <p:spPr bwMode="auto">
          <a:xfrm>
            <a:off x="1447800" y="0"/>
            <a:ext cx="7696200" cy="6858000"/>
          </a:xfrm>
          <a:prstGeom prst="rect">
            <a:avLst/>
          </a:prstGeom>
          <a:solidFill>
            <a:srgbClr val="8B0EF2"/>
          </a:solidFill>
          <a:ln w="9525">
            <a:solidFill>
              <a:schemeClr val="tx1"/>
            </a:solidFill>
            <a:miter lim="800000"/>
            <a:headEnd/>
            <a:tailEnd/>
          </a:ln>
        </p:spPr>
        <p:txBody>
          <a:bodyPr wrap="none" anchor="ctr"/>
          <a:lstStyle/>
          <a:p>
            <a:endParaRPr lang="en-US"/>
          </a:p>
        </p:txBody>
      </p:sp>
      <p:sp>
        <p:nvSpPr>
          <p:cNvPr id="30722" name="Rectangle 2"/>
          <p:cNvSpPr>
            <a:spLocks noGrp="1" noChangeArrowheads="1"/>
          </p:cNvSpPr>
          <p:nvPr>
            <p:ph type="title"/>
          </p:nvPr>
        </p:nvSpPr>
        <p:spPr>
          <a:xfrm>
            <a:off x="1752600" y="274638"/>
            <a:ext cx="6934200" cy="1143000"/>
          </a:xfrm>
        </p:spPr>
        <p:txBody>
          <a:bodyPr/>
          <a:lstStyle/>
          <a:p>
            <a:r>
              <a:rPr lang="en-US" sz="5400" smtClean="0">
                <a:latin typeface="Arial Narrow" pitchFamily="34" charset="0"/>
              </a:rPr>
              <a:t>Pause for a Cause</a:t>
            </a:r>
          </a:p>
        </p:txBody>
      </p:sp>
      <p:sp>
        <p:nvSpPr>
          <p:cNvPr id="30723" name="Rectangle 3"/>
          <p:cNvSpPr>
            <a:spLocks noGrp="1" noChangeArrowheads="1"/>
          </p:cNvSpPr>
          <p:nvPr>
            <p:ph type="body" sz="half" idx="1"/>
          </p:nvPr>
        </p:nvSpPr>
        <p:spPr>
          <a:xfrm>
            <a:off x="2133600" y="1951038"/>
            <a:ext cx="6477000" cy="4525962"/>
          </a:xfrm>
        </p:spPr>
        <p:txBody>
          <a:bodyPr/>
          <a:lstStyle/>
          <a:p>
            <a:pPr>
              <a:lnSpc>
                <a:spcPct val="80000"/>
              </a:lnSpc>
              <a:buFontTx/>
              <a:buNone/>
            </a:pPr>
            <a:r>
              <a:rPr lang="en-US" u="sng" dirty="0" smtClean="0">
                <a:latin typeface="Arial Narrow" pitchFamily="34" charset="0"/>
              </a:rPr>
              <a:t>Convert the following to Kelvin:</a:t>
            </a:r>
          </a:p>
          <a:p>
            <a:pPr>
              <a:lnSpc>
                <a:spcPct val="80000"/>
              </a:lnSpc>
              <a:buFontTx/>
              <a:buNone/>
            </a:pPr>
            <a:r>
              <a:rPr lang="en-US" dirty="0" smtClean="0">
                <a:latin typeface="Arial Narrow" pitchFamily="34" charset="0"/>
              </a:rPr>
              <a:t>Water freezes at 0</a:t>
            </a:r>
            <a:r>
              <a:rPr lang="en-US" baseline="30000" dirty="0" smtClean="0">
                <a:latin typeface="Arial Narrow" pitchFamily="34" charset="0"/>
              </a:rPr>
              <a:t>o </a:t>
            </a:r>
            <a:r>
              <a:rPr lang="en-US" dirty="0" smtClean="0">
                <a:latin typeface="Arial Narrow" pitchFamily="34" charset="0"/>
              </a:rPr>
              <a:t>C</a:t>
            </a:r>
          </a:p>
          <a:p>
            <a:pPr>
              <a:lnSpc>
                <a:spcPct val="80000"/>
              </a:lnSpc>
              <a:buFontTx/>
              <a:buNone/>
            </a:pPr>
            <a:r>
              <a:rPr lang="en-US" dirty="0" smtClean="0">
                <a:latin typeface="Arial Narrow" pitchFamily="34" charset="0"/>
              </a:rPr>
              <a:t>Water boils at 100</a:t>
            </a:r>
            <a:r>
              <a:rPr lang="en-US" baseline="30000" dirty="0" smtClean="0">
                <a:latin typeface="Arial Narrow" pitchFamily="34" charset="0"/>
              </a:rPr>
              <a:t>o </a:t>
            </a:r>
            <a:r>
              <a:rPr lang="en-US" dirty="0" smtClean="0">
                <a:latin typeface="Arial Narrow" pitchFamily="34" charset="0"/>
              </a:rPr>
              <a:t>C</a:t>
            </a:r>
          </a:p>
          <a:p>
            <a:pPr>
              <a:lnSpc>
                <a:spcPct val="80000"/>
              </a:lnSpc>
              <a:buFontTx/>
              <a:buNone/>
            </a:pPr>
            <a:r>
              <a:rPr lang="en-US" dirty="0" smtClean="0">
                <a:latin typeface="Arial Narrow" pitchFamily="34" charset="0"/>
              </a:rPr>
              <a:t>Human Body Temperature is 37</a:t>
            </a:r>
            <a:r>
              <a:rPr lang="en-US" baseline="30000" dirty="0" smtClean="0">
                <a:latin typeface="Arial Narrow" pitchFamily="34" charset="0"/>
              </a:rPr>
              <a:t>o </a:t>
            </a:r>
            <a:r>
              <a:rPr lang="en-US" dirty="0" smtClean="0">
                <a:latin typeface="Arial Narrow" pitchFamily="34" charset="0"/>
              </a:rPr>
              <a:t>C</a:t>
            </a:r>
          </a:p>
          <a:p>
            <a:pPr>
              <a:lnSpc>
                <a:spcPct val="80000"/>
              </a:lnSpc>
              <a:buFontTx/>
              <a:buNone/>
            </a:pPr>
            <a:endParaRPr lang="en-US" dirty="0" smtClean="0">
              <a:latin typeface="Arial Narrow" pitchFamily="34" charset="0"/>
            </a:endParaRPr>
          </a:p>
          <a:p>
            <a:pPr>
              <a:lnSpc>
                <a:spcPct val="80000"/>
              </a:lnSpc>
              <a:buFontTx/>
              <a:buNone/>
            </a:pPr>
            <a:r>
              <a:rPr lang="en-US" u="sng" dirty="0" smtClean="0">
                <a:latin typeface="Arial Narrow" pitchFamily="34" charset="0"/>
              </a:rPr>
              <a:t>Convert the following to Celsius:</a:t>
            </a:r>
          </a:p>
          <a:p>
            <a:pPr>
              <a:lnSpc>
                <a:spcPct val="80000"/>
              </a:lnSpc>
              <a:buFontTx/>
              <a:buNone/>
            </a:pPr>
            <a:r>
              <a:rPr lang="en-US" dirty="0" smtClean="0">
                <a:latin typeface="Arial Narrow" pitchFamily="34" charset="0"/>
              </a:rPr>
              <a:t>Absolute Zero is 0 K</a:t>
            </a:r>
          </a:p>
          <a:p>
            <a:pPr>
              <a:lnSpc>
                <a:spcPct val="80000"/>
              </a:lnSpc>
              <a:buFontTx/>
              <a:buNone/>
            </a:pPr>
            <a:r>
              <a:rPr lang="en-US" dirty="0" smtClean="0">
                <a:latin typeface="Arial Narrow" pitchFamily="34" charset="0"/>
              </a:rPr>
              <a:t>Standard Pressure is 273.15 K</a:t>
            </a:r>
          </a:p>
          <a:p>
            <a:pPr>
              <a:lnSpc>
                <a:spcPct val="80000"/>
              </a:lnSpc>
              <a:buFontTx/>
              <a:buNone/>
            </a:pPr>
            <a:r>
              <a:rPr lang="en-US" sz="18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plus(out)">
                                      <p:cBhvr>
                                        <p:cTn id="7" dur="3000"/>
                                        <p:tgtEl>
                                          <p:spTgt spid="30724"/>
                                        </p:tgtEl>
                                      </p:cBhvr>
                                    </p:animEffect>
                                  </p:childTnLst>
                                </p:cTn>
                              </p:par>
                            </p:childTnLst>
                          </p:cTn>
                        </p:par>
                        <p:par>
                          <p:cTn id="8" fill="hold">
                            <p:stCondLst>
                              <p:cond delay="3000"/>
                            </p:stCondLst>
                            <p:childTnLst>
                              <p:par>
                                <p:cTn id="9" presetID="4" presetClass="entr" presetSubtype="16" fill="hold" grpId="0" nodeType="afterEffect">
                                  <p:stCondLst>
                                    <p:cond delay="0"/>
                                  </p:stCondLst>
                                  <p:childTnLst>
                                    <p:set>
                                      <p:cBhvr>
                                        <p:cTn id="10" dur="1" fill="hold">
                                          <p:stCondLst>
                                            <p:cond delay="0"/>
                                          </p:stCondLst>
                                        </p:cTn>
                                        <p:tgtEl>
                                          <p:spTgt spid="30726"/>
                                        </p:tgtEl>
                                        <p:attrNameLst>
                                          <p:attrName>style.visibility</p:attrName>
                                        </p:attrNameLst>
                                      </p:cBhvr>
                                      <p:to>
                                        <p:strVal val="visible"/>
                                      </p:to>
                                    </p:set>
                                    <p:animEffect transition="in" filter="box(in)">
                                      <p:cBhvr>
                                        <p:cTn id="11" dur="2000"/>
                                        <p:tgtEl>
                                          <p:spTgt spid="30726"/>
                                        </p:tgtEl>
                                      </p:cBhvr>
                                    </p:animEffect>
                                  </p:childTnLst>
                                </p:cTn>
                              </p:par>
                            </p:childTnLst>
                          </p:cTn>
                        </p:par>
                        <p:par>
                          <p:cTn id="12" fill="hold">
                            <p:stCondLst>
                              <p:cond delay="5000"/>
                            </p:stCondLst>
                            <p:childTnLst>
                              <p:par>
                                <p:cTn id="13" presetID="30" presetClass="entr" presetSubtype="0" fill="hold" grpId="0" nodeType="afterEffect">
                                  <p:stCondLst>
                                    <p:cond delay="0"/>
                                  </p:stCondLst>
                                  <p:childTnLst>
                                    <p:set>
                                      <p:cBhvr>
                                        <p:cTn id="14" dur="1" fill="hold">
                                          <p:stCondLst>
                                            <p:cond delay="0"/>
                                          </p:stCondLst>
                                        </p:cTn>
                                        <p:tgtEl>
                                          <p:spTgt spid="30722"/>
                                        </p:tgtEl>
                                        <p:attrNameLst>
                                          <p:attrName>style.visibility</p:attrName>
                                        </p:attrNameLst>
                                      </p:cBhvr>
                                      <p:to>
                                        <p:strVal val="visible"/>
                                      </p:to>
                                    </p:set>
                                    <p:animEffect transition="in" filter="fade">
                                      <p:cBhvr>
                                        <p:cTn id="15" dur="800" decel="100000"/>
                                        <p:tgtEl>
                                          <p:spTgt spid="30722"/>
                                        </p:tgtEl>
                                      </p:cBhvr>
                                    </p:animEffect>
                                    <p:anim calcmode="lin" valueType="num">
                                      <p:cBhvr>
                                        <p:cTn id="16" dur="800" decel="100000" fill="hold"/>
                                        <p:tgtEl>
                                          <p:spTgt spid="30722"/>
                                        </p:tgtEl>
                                        <p:attrNameLst>
                                          <p:attrName>style.rotation</p:attrName>
                                        </p:attrNameLst>
                                      </p:cBhvr>
                                      <p:tavLst>
                                        <p:tav tm="0">
                                          <p:val>
                                            <p:fltVal val="-90"/>
                                          </p:val>
                                        </p:tav>
                                        <p:tav tm="100000">
                                          <p:val>
                                            <p:fltVal val="0"/>
                                          </p:val>
                                        </p:tav>
                                      </p:tavLst>
                                    </p:anim>
                                    <p:anim calcmode="lin" valueType="num">
                                      <p:cBhvr>
                                        <p:cTn id="17" dur="800" decel="100000" fill="hold"/>
                                        <p:tgtEl>
                                          <p:spTgt spid="30722"/>
                                        </p:tgtEl>
                                        <p:attrNameLst>
                                          <p:attrName>ppt_x</p:attrName>
                                        </p:attrNameLst>
                                      </p:cBhvr>
                                      <p:tavLst>
                                        <p:tav tm="0">
                                          <p:val>
                                            <p:strVal val="#ppt_x+0.4"/>
                                          </p:val>
                                        </p:tav>
                                        <p:tav tm="100000">
                                          <p:val>
                                            <p:strVal val="#ppt_x-0.05"/>
                                          </p:val>
                                        </p:tav>
                                      </p:tavLst>
                                    </p:anim>
                                    <p:anim calcmode="lin" valueType="num">
                                      <p:cBhvr>
                                        <p:cTn id="18" dur="800" decel="100000" fill="hold"/>
                                        <p:tgtEl>
                                          <p:spTgt spid="3072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072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0722"/>
                                        </p:tgtEl>
                                        <p:attrNameLst>
                                          <p:attrName>ppt_y</p:attrName>
                                        </p:attrNameLst>
                                      </p:cBhvr>
                                      <p:tavLst>
                                        <p:tav tm="0">
                                          <p:val>
                                            <p:strVal val="#ppt_y+0.1"/>
                                          </p:val>
                                        </p:tav>
                                        <p:tav tm="100000">
                                          <p:val>
                                            <p:strVal val="#ppt_y"/>
                                          </p:val>
                                        </p:tav>
                                      </p:tavLst>
                                    </p:anim>
                                  </p:childTnLst>
                                </p:cTn>
                              </p:par>
                            </p:childTnLst>
                          </p:cTn>
                        </p:par>
                        <p:par>
                          <p:cTn id="21" fill="hold">
                            <p:stCondLst>
                              <p:cond delay="6000"/>
                            </p:stCondLst>
                            <p:childTnLst>
                              <p:par>
                                <p:cTn id="22" presetID="49" presetClass="entr" presetSubtype="0" decel="100000" fill="hold" grpId="0" nodeType="afterEffect">
                                  <p:stCondLst>
                                    <p:cond delay="0"/>
                                  </p:stCondLst>
                                  <p:iterate type="wd">
                                    <p:tmPct val="10000"/>
                                  </p:iterate>
                                  <p:childTnLst>
                                    <p:set>
                                      <p:cBhvr>
                                        <p:cTn id="23" dur="1" fill="hold">
                                          <p:stCondLst>
                                            <p:cond delay="0"/>
                                          </p:stCondLst>
                                        </p:cTn>
                                        <p:tgtEl>
                                          <p:spTgt spid="30723">
                                            <p:txEl>
                                              <p:pRg st="0" end="0"/>
                                            </p:txEl>
                                          </p:spTgt>
                                        </p:tgtEl>
                                        <p:attrNameLst>
                                          <p:attrName>style.visibility</p:attrName>
                                        </p:attrNameLst>
                                      </p:cBhvr>
                                      <p:to>
                                        <p:strVal val="visible"/>
                                      </p:to>
                                    </p:set>
                                    <p:anim calcmode="lin" valueType="num">
                                      <p:cBhvr>
                                        <p:cTn id="24" dur="1000" fill="hold"/>
                                        <p:tgtEl>
                                          <p:spTgt spid="30723">
                                            <p:txEl>
                                              <p:pRg st="0" end="0"/>
                                            </p:txEl>
                                          </p:spTgt>
                                        </p:tgtEl>
                                        <p:attrNameLst>
                                          <p:attrName>ppt_w</p:attrName>
                                        </p:attrNameLst>
                                      </p:cBhvr>
                                      <p:tavLst>
                                        <p:tav tm="0">
                                          <p:val>
                                            <p:fltVal val="0"/>
                                          </p:val>
                                        </p:tav>
                                        <p:tav tm="100000">
                                          <p:val>
                                            <p:strVal val="#ppt_w"/>
                                          </p:val>
                                        </p:tav>
                                      </p:tavLst>
                                    </p:anim>
                                    <p:anim calcmode="lin" valueType="num">
                                      <p:cBhvr>
                                        <p:cTn id="25" dur="1000" fill="hold"/>
                                        <p:tgtEl>
                                          <p:spTgt spid="30723">
                                            <p:txEl>
                                              <p:pRg st="0" end="0"/>
                                            </p:txEl>
                                          </p:spTgt>
                                        </p:tgtEl>
                                        <p:attrNameLst>
                                          <p:attrName>ppt_h</p:attrName>
                                        </p:attrNameLst>
                                      </p:cBhvr>
                                      <p:tavLst>
                                        <p:tav tm="0">
                                          <p:val>
                                            <p:fltVal val="0"/>
                                          </p:val>
                                        </p:tav>
                                        <p:tav tm="100000">
                                          <p:val>
                                            <p:strVal val="#ppt_h"/>
                                          </p:val>
                                        </p:tav>
                                      </p:tavLst>
                                    </p:anim>
                                    <p:anim calcmode="lin" valueType="num">
                                      <p:cBhvr>
                                        <p:cTn id="26" dur="1000" fill="hold"/>
                                        <p:tgtEl>
                                          <p:spTgt spid="30723">
                                            <p:txEl>
                                              <p:pRg st="0" end="0"/>
                                            </p:txEl>
                                          </p:spTgt>
                                        </p:tgtEl>
                                        <p:attrNameLst>
                                          <p:attrName>style.rotation</p:attrName>
                                        </p:attrNameLst>
                                      </p:cBhvr>
                                      <p:tavLst>
                                        <p:tav tm="0">
                                          <p:val>
                                            <p:fltVal val="360"/>
                                          </p:val>
                                        </p:tav>
                                        <p:tav tm="100000">
                                          <p:val>
                                            <p:fltVal val="0"/>
                                          </p:val>
                                        </p:tav>
                                      </p:tavLst>
                                    </p:anim>
                                    <p:animEffect transition="in" filter="fade">
                                      <p:cBhvr>
                                        <p:cTn id="27" dur="1000"/>
                                        <p:tgtEl>
                                          <p:spTgt spid="30723">
                                            <p:txEl>
                                              <p:pRg st="0" end="0"/>
                                            </p:txEl>
                                          </p:spTgt>
                                        </p:tgtEl>
                                      </p:cBhvr>
                                    </p:animEffect>
                                  </p:childTnLst>
                                </p:cTn>
                              </p:par>
                            </p:childTnLst>
                          </p:cTn>
                        </p:par>
                        <p:par>
                          <p:cTn id="28" fill="hold">
                            <p:stCondLst>
                              <p:cond delay="7500"/>
                            </p:stCondLst>
                            <p:childTnLst>
                              <p:par>
                                <p:cTn id="29" presetID="49" presetClass="entr" presetSubtype="0" decel="100000" fill="hold" grpId="0" nodeType="afterEffect">
                                  <p:stCondLst>
                                    <p:cond delay="0"/>
                                  </p:stCondLst>
                                  <p:iterate type="wd">
                                    <p:tmPct val="10000"/>
                                  </p:iterate>
                                  <p:childTnLst>
                                    <p:set>
                                      <p:cBhvr>
                                        <p:cTn id="30" dur="1" fill="hold">
                                          <p:stCondLst>
                                            <p:cond delay="0"/>
                                          </p:stCondLst>
                                        </p:cTn>
                                        <p:tgtEl>
                                          <p:spTgt spid="30723">
                                            <p:txEl>
                                              <p:pRg st="1" end="1"/>
                                            </p:txEl>
                                          </p:spTgt>
                                        </p:tgtEl>
                                        <p:attrNameLst>
                                          <p:attrName>style.visibility</p:attrName>
                                        </p:attrNameLst>
                                      </p:cBhvr>
                                      <p:to>
                                        <p:strVal val="visible"/>
                                      </p:to>
                                    </p:set>
                                    <p:anim calcmode="lin" valueType="num">
                                      <p:cBhvr>
                                        <p:cTn id="31" dur="1000" fill="hold"/>
                                        <p:tgtEl>
                                          <p:spTgt spid="30723">
                                            <p:txEl>
                                              <p:pRg st="1" end="1"/>
                                            </p:txEl>
                                          </p:spTgt>
                                        </p:tgtEl>
                                        <p:attrNameLst>
                                          <p:attrName>ppt_w</p:attrName>
                                        </p:attrNameLst>
                                      </p:cBhvr>
                                      <p:tavLst>
                                        <p:tav tm="0">
                                          <p:val>
                                            <p:fltVal val="0"/>
                                          </p:val>
                                        </p:tav>
                                        <p:tav tm="100000">
                                          <p:val>
                                            <p:strVal val="#ppt_w"/>
                                          </p:val>
                                        </p:tav>
                                      </p:tavLst>
                                    </p:anim>
                                    <p:anim calcmode="lin" valueType="num">
                                      <p:cBhvr>
                                        <p:cTn id="32" dur="1000" fill="hold"/>
                                        <p:tgtEl>
                                          <p:spTgt spid="30723">
                                            <p:txEl>
                                              <p:pRg st="1" end="1"/>
                                            </p:txEl>
                                          </p:spTgt>
                                        </p:tgtEl>
                                        <p:attrNameLst>
                                          <p:attrName>ppt_h</p:attrName>
                                        </p:attrNameLst>
                                      </p:cBhvr>
                                      <p:tavLst>
                                        <p:tav tm="0">
                                          <p:val>
                                            <p:fltVal val="0"/>
                                          </p:val>
                                        </p:tav>
                                        <p:tav tm="100000">
                                          <p:val>
                                            <p:strVal val="#ppt_h"/>
                                          </p:val>
                                        </p:tav>
                                      </p:tavLst>
                                    </p:anim>
                                    <p:anim calcmode="lin" valueType="num">
                                      <p:cBhvr>
                                        <p:cTn id="33" dur="1000" fill="hold"/>
                                        <p:tgtEl>
                                          <p:spTgt spid="30723">
                                            <p:txEl>
                                              <p:pRg st="1" end="1"/>
                                            </p:txEl>
                                          </p:spTgt>
                                        </p:tgtEl>
                                        <p:attrNameLst>
                                          <p:attrName>style.rotation</p:attrName>
                                        </p:attrNameLst>
                                      </p:cBhvr>
                                      <p:tavLst>
                                        <p:tav tm="0">
                                          <p:val>
                                            <p:fltVal val="360"/>
                                          </p:val>
                                        </p:tav>
                                        <p:tav tm="100000">
                                          <p:val>
                                            <p:fltVal val="0"/>
                                          </p:val>
                                        </p:tav>
                                      </p:tavLst>
                                    </p:anim>
                                    <p:animEffect transition="in" filter="fade">
                                      <p:cBhvr>
                                        <p:cTn id="34" dur="1000"/>
                                        <p:tgtEl>
                                          <p:spTgt spid="30723">
                                            <p:txEl>
                                              <p:pRg st="1" end="1"/>
                                            </p:txEl>
                                          </p:spTgt>
                                        </p:tgtEl>
                                      </p:cBhvr>
                                    </p:animEffect>
                                  </p:childTnLst>
                                </p:cTn>
                              </p:par>
                            </p:childTnLst>
                          </p:cTn>
                        </p:par>
                        <p:par>
                          <p:cTn id="35" fill="hold">
                            <p:stCondLst>
                              <p:cond delay="8900"/>
                            </p:stCondLst>
                            <p:childTnLst>
                              <p:par>
                                <p:cTn id="36" presetID="49" presetClass="entr" presetSubtype="0" decel="100000" fill="hold" grpId="0" nodeType="afterEffect">
                                  <p:stCondLst>
                                    <p:cond delay="0"/>
                                  </p:stCondLst>
                                  <p:iterate type="wd">
                                    <p:tmPct val="10000"/>
                                  </p:iterate>
                                  <p:childTnLst>
                                    <p:set>
                                      <p:cBhvr>
                                        <p:cTn id="37" dur="1" fill="hold">
                                          <p:stCondLst>
                                            <p:cond delay="0"/>
                                          </p:stCondLst>
                                        </p:cTn>
                                        <p:tgtEl>
                                          <p:spTgt spid="30723">
                                            <p:txEl>
                                              <p:pRg st="2" end="2"/>
                                            </p:txEl>
                                          </p:spTgt>
                                        </p:tgtEl>
                                        <p:attrNameLst>
                                          <p:attrName>style.visibility</p:attrName>
                                        </p:attrNameLst>
                                      </p:cBhvr>
                                      <p:to>
                                        <p:strVal val="visible"/>
                                      </p:to>
                                    </p:set>
                                    <p:anim calcmode="lin" valueType="num">
                                      <p:cBhvr>
                                        <p:cTn id="38" dur="1000" fill="hold"/>
                                        <p:tgtEl>
                                          <p:spTgt spid="30723">
                                            <p:txEl>
                                              <p:pRg st="2" end="2"/>
                                            </p:txEl>
                                          </p:spTgt>
                                        </p:tgtEl>
                                        <p:attrNameLst>
                                          <p:attrName>ppt_w</p:attrName>
                                        </p:attrNameLst>
                                      </p:cBhvr>
                                      <p:tavLst>
                                        <p:tav tm="0">
                                          <p:val>
                                            <p:fltVal val="0"/>
                                          </p:val>
                                        </p:tav>
                                        <p:tav tm="100000">
                                          <p:val>
                                            <p:strVal val="#ppt_w"/>
                                          </p:val>
                                        </p:tav>
                                      </p:tavLst>
                                    </p:anim>
                                    <p:anim calcmode="lin" valueType="num">
                                      <p:cBhvr>
                                        <p:cTn id="39" dur="1000" fill="hold"/>
                                        <p:tgtEl>
                                          <p:spTgt spid="30723">
                                            <p:txEl>
                                              <p:pRg st="2" end="2"/>
                                            </p:txEl>
                                          </p:spTgt>
                                        </p:tgtEl>
                                        <p:attrNameLst>
                                          <p:attrName>ppt_h</p:attrName>
                                        </p:attrNameLst>
                                      </p:cBhvr>
                                      <p:tavLst>
                                        <p:tav tm="0">
                                          <p:val>
                                            <p:fltVal val="0"/>
                                          </p:val>
                                        </p:tav>
                                        <p:tav tm="100000">
                                          <p:val>
                                            <p:strVal val="#ppt_h"/>
                                          </p:val>
                                        </p:tav>
                                      </p:tavLst>
                                    </p:anim>
                                    <p:anim calcmode="lin" valueType="num">
                                      <p:cBhvr>
                                        <p:cTn id="40" dur="1000" fill="hold"/>
                                        <p:tgtEl>
                                          <p:spTgt spid="30723">
                                            <p:txEl>
                                              <p:pRg st="2" end="2"/>
                                            </p:txEl>
                                          </p:spTgt>
                                        </p:tgtEl>
                                        <p:attrNameLst>
                                          <p:attrName>style.rotation</p:attrName>
                                        </p:attrNameLst>
                                      </p:cBhvr>
                                      <p:tavLst>
                                        <p:tav tm="0">
                                          <p:val>
                                            <p:fltVal val="360"/>
                                          </p:val>
                                        </p:tav>
                                        <p:tav tm="100000">
                                          <p:val>
                                            <p:fltVal val="0"/>
                                          </p:val>
                                        </p:tav>
                                      </p:tavLst>
                                    </p:anim>
                                    <p:animEffect transition="in" filter="fade">
                                      <p:cBhvr>
                                        <p:cTn id="41" dur="1000"/>
                                        <p:tgtEl>
                                          <p:spTgt spid="30723">
                                            <p:txEl>
                                              <p:pRg st="2" end="2"/>
                                            </p:txEl>
                                          </p:spTgt>
                                        </p:tgtEl>
                                      </p:cBhvr>
                                    </p:animEffect>
                                  </p:childTnLst>
                                </p:cTn>
                              </p:par>
                            </p:childTnLst>
                          </p:cTn>
                        </p:par>
                        <p:par>
                          <p:cTn id="42" fill="hold">
                            <p:stCondLst>
                              <p:cond delay="10300"/>
                            </p:stCondLst>
                            <p:childTnLst>
                              <p:par>
                                <p:cTn id="43" presetID="49" presetClass="entr" presetSubtype="0" decel="100000" fill="hold" grpId="0" nodeType="afterEffect">
                                  <p:stCondLst>
                                    <p:cond delay="0"/>
                                  </p:stCondLst>
                                  <p:iterate type="wd">
                                    <p:tmPct val="10000"/>
                                  </p:iterate>
                                  <p:childTnLst>
                                    <p:set>
                                      <p:cBhvr>
                                        <p:cTn id="44" dur="1" fill="hold">
                                          <p:stCondLst>
                                            <p:cond delay="0"/>
                                          </p:stCondLst>
                                        </p:cTn>
                                        <p:tgtEl>
                                          <p:spTgt spid="30723">
                                            <p:txEl>
                                              <p:pRg st="3" end="3"/>
                                            </p:txEl>
                                          </p:spTgt>
                                        </p:tgtEl>
                                        <p:attrNameLst>
                                          <p:attrName>style.visibility</p:attrName>
                                        </p:attrNameLst>
                                      </p:cBhvr>
                                      <p:to>
                                        <p:strVal val="visible"/>
                                      </p:to>
                                    </p:set>
                                    <p:anim calcmode="lin" valueType="num">
                                      <p:cBhvr>
                                        <p:cTn id="45" dur="1000" fill="hold"/>
                                        <p:tgtEl>
                                          <p:spTgt spid="30723">
                                            <p:txEl>
                                              <p:pRg st="3" end="3"/>
                                            </p:txEl>
                                          </p:spTgt>
                                        </p:tgtEl>
                                        <p:attrNameLst>
                                          <p:attrName>ppt_w</p:attrName>
                                        </p:attrNameLst>
                                      </p:cBhvr>
                                      <p:tavLst>
                                        <p:tav tm="0">
                                          <p:val>
                                            <p:fltVal val="0"/>
                                          </p:val>
                                        </p:tav>
                                        <p:tav tm="100000">
                                          <p:val>
                                            <p:strVal val="#ppt_w"/>
                                          </p:val>
                                        </p:tav>
                                      </p:tavLst>
                                    </p:anim>
                                    <p:anim calcmode="lin" valueType="num">
                                      <p:cBhvr>
                                        <p:cTn id="46" dur="1000" fill="hold"/>
                                        <p:tgtEl>
                                          <p:spTgt spid="30723">
                                            <p:txEl>
                                              <p:pRg st="3" end="3"/>
                                            </p:txEl>
                                          </p:spTgt>
                                        </p:tgtEl>
                                        <p:attrNameLst>
                                          <p:attrName>ppt_h</p:attrName>
                                        </p:attrNameLst>
                                      </p:cBhvr>
                                      <p:tavLst>
                                        <p:tav tm="0">
                                          <p:val>
                                            <p:fltVal val="0"/>
                                          </p:val>
                                        </p:tav>
                                        <p:tav tm="100000">
                                          <p:val>
                                            <p:strVal val="#ppt_h"/>
                                          </p:val>
                                        </p:tav>
                                      </p:tavLst>
                                    </p:anim>
                                    <p:anim calcmode="lin" valueType="num">
                                      <p:cBhvr>
                                        <p:cTn id="47" dur="1000" fill="hold"/>
                                        <p:tgtEl>
                                          <p:spTgt spid="30723">
                                            <p:txEl>
                                              <p:pRg st="3" end="3"/>
                                            </p:txEl>
                                          </p:spTgt>
                                        </p:tgtEl>
                                        <p:attrNameLst>
                                          <p:attrName>style.rotation</p:attrName>
                                        </p:attrNameLst>
                                      </p:cBhvr>
                                      <p:tavLst>
                                        <p:tav tm="0">
                                          <p:val>
                                            <p:fltVal val="360"/>
                                          </p:val>
                                        </p:tav>
                                        <p:tav tm="100000">
                                          <p:val>
                                            <p:fltVal val="0"/>
                                          </p:val>
                                        </p:tav>
                                      </p:tavLst>
                                    </p:anim>
                                    <p:animEffect transition="in" filter="fade">
                                      <p:cBhvr>
                                        <p:cTn id="48" dur="1000"/>
                                        <p:tgtEl>
                                          <p:spTgt spid="30723">
                                            <p:txEl>
                                              <p:pRg st="3" end="3"/>
                                            </p:txEl>
                                          </p:spTgt>
                                        </p:tgtEl>
                                      </p:cBhvr>
                                    </p:animEffect>
                                  </p:childTnLst>
                                </p:cTn>
                              </p:par>
                            </p:childTnLst>
                          </p:cTn>
                        </p:par>
                        <p:par>
                          <p:cTn id="49" fill="hold">
                            <p:stCondLst>
                              <p:cond delay="11800"/>
                            </p:stCondLst>
                            <p:childTnLst>
                              <p:par>
                                <p:cTn id="50" presetID="49" presetClass="entr" presetSubtype="0" decel="100000" fill="hold" grpId="0" nodeType="afterEffect">
                                  <p:stCondLst>
                                    <p:cond delay="0"/>
                                  </p:stCondLst>
                                  <p:iterate type="wd">
                                    <p:tmPct val="10000"/>
                                  </p:iterate>
                                  <p:childTnLst>
                                    <p:set>
                                      <p:cBhvr>
                                        <p:cTn id="51" dur="1" fill="hold">
                                          <p:stCondLst>
                                            <p:cond delay="0"/>
                                          </p:stCondLst>
                                        </p:cTn>
                                        <p:tgtEl>
                                          <p:spTgt spid="30723">
                                            <p:txEl>
                                              <p:pRg st="5" end="5"/>
                                            </p:txEl>
                                          </p:spTgt>
                                        </p:tgtEl>
                                        <p:attrNameLst>
                                          <p:attrName>style.visibility</p:attrName>
                                        </p:attrNameLst>
                                      </p:cBhvr>
                                      <p:to>
                                        <p:strVal val="visible"/>
                                      </p:to>
                                    </p:set>
                                    <p:anim calcmode="lin" valueType="num">
                                      <p:cBhvr>
                                        <p:cTn id="52" dur="1000" fill="hold"/>
                                        <p:tgtEl>
                                          <p:spTgt spid="30723">
                                            <p:txEl>
                                              <p:pRg st="5" end="5"/>
                                            </p:txEl>
                                          </p:spTgt>
                                        </p:tgtEl>
                                        <p:attrNameLst>
                                          <p:attrName>ppt_w</p:attrName>
                                        </p:attrNameLst>
                                      </p:cBhvr>
                                      <p:tavLst>
                                        <p:tav tm="0">
                                          <p:val>
                                            <p:fltVal val="0"/>
                                          </p:val>
                                        </p:tav>
                                        <p:tav tm="100000">
                                          <p:val>
                                            <p:strVal val="#ppt_w"/>
                                          </p:val>
                                        </p:tav>
                                      </p:tavLst>
                                    </p:anim>
                                    <p:anim calcmode="lin" valueType="num">
                                      <p:cBhvr>
                                        <p:cTn id="53" dur="1000" fill="hold"/>
                                        <p:tgtEl>
                                          <p:spTgt spid="30723">
                                            <p:txEl>
                                              <p:pRg st="5" end="5"/>
                                            </p:txEl>
                                          </p:spTgt>
                                        </p:tgtEl>
                                        <p:attrNameLst>
                                          <p:attrName>ppt_h</p:attrName>
                                        </p:attrNameLst>
                                      </p:cBhvr>
                                      <p:tavLst>
                                        <p:tav tm="0">
                                          <p:val>
                                            <p:fltVal val="0"/>
                                          </p:val>
                                        </p:tav>
                                        <p:tav tm="100000">
                                          <p:val>
                                            <p:strVal val="#ppt_h"/>
                                          </p:val>
                                        </p:tav>
                                      </p:tavLst>
                                    </p:anim>
                                    <p:anim calcmode="lin" valueType="num">
                                      <p:cBhvr>
                                        <p:cTn id="54" dur="1000" fill="hold"/>
                                        <p:tgtEl>
                                          <p:spTgt spid="30723">
                                            <p:txEl>
                                              <p:pRg st="5" end="5"/>
                                            </p:txEl>
                                          </p:spTgt>
                                        </p:tgtEl>
                                        <p:attrNameLst>
                                          <p:attrName>style.rotation</p:attrName>
                                        </p:attrNameLst>
                                      </p:cBhvr>
                                      <p:tavLst>
                                        <p:tav tm="0">
                                          <p:val>
                                            <p:fltVal val="360"/>
                                          </p:val>
                                        </p:tav>
                                        <p:tav tm="100000">
                                          <p:val>
                                            <p:fltVal val="0"/>
                                          </p:val>
                                        </p:tav>
                                      </p:tavLst>
                                    </p:anim>
                                    <p:animEffect transition="in" filter="fade">
                                      <p:cBhvr>
                                        <p:cTn id="55" dur="1000"/>
                                        <p:tgtEl>
                                          <p:spTgt spid="30723">
                                            <p:txEl>
                                              <p:pRg st="5" end="5"/>
                                            </p:txEl>
                                          </p:spTgt>
                                        </p:tgtEl>
                                      </p:cBhvr>
                                    </p:animEffect>
                                  </p:childTnLst>
                                </p:cTn>
                              </p:par>
                            </p:childTnLst>
                          </p:cTn>
                        </p:par>
                        <p:par>
                          <p:cTn id="56" fill="hold">
                            <p:stCondLst>
                              <p:cond delay="13300"/>
                            </p:stCondLst>
                            <p:childTnLst>
                              <p:par>
                                <p:cTn id="57" presetID="49" presetClass="entr" presetSubtype="0" decel="100000" fill="hold" grpId="0" nodeType="afterEffect">
                                  <p:stCondLst>
                                    <p:cond delay="0"/>
                                  </p:stCondLst>
                                  <p:iterate type="wd">
                                    <p:tmPct val="10000"/>
                                  </p:iterate>
                                  <p:childTnLst>
                                    <p:set>
                                      <p:cBhvr>
                                        <p:cTn id="58" dur="1" fill="hold">
                                          <p:stCondLst>
                                            <p:cond delay="0"/>
                                          </p:stCondLst>
                                        </p:cTn>
                                        <p:tgtEl>
                                          <p:spTgt spid="30723">
                                            <p:txEl>
                                              <p:pRg st="6" end="6"/>
                                            </p:txEl>
                                          </p:spTgt>
                                        </p:tgtEl>
                                        <p:attrNameLst>
                                          <p:attrName>style.visibility</p:attrName>
                                        </p:attrNameLst>
                                      </p:cBhvr>
                                      <p:to>
                                        <p:strVal val="visible"/>
                                      </p:to>
                                    </p:set>
                                    <p:anim calcmode="lin" valueType="num">
                                      <p:cBhvr>
                                        <p:cTn id="59" dur="1000" fill="hold"/>
                                        <p:tgtEl>
                                          <p:spTgt spid="30723">
                                            <p:txEl>
                                              <p:pRg st="6" end="6"/>
                                            </p:txEl>
                                          </p:spTgt>
                                        </p:tgtEl>
                                        <p:attrNameLst>
                                          <p:attrName>ppt_w</p:attrName>
                                        </p:attrNameLst>
                                      </p:cBhvr>
                                      <p:tavLst>
                                        <p:tav tm="0">
                                          <p:val>
                                            <p:fltVal val="0"/>
                                          </p:val>
                                        </p:tav>
                                        <p:tav tm="100000">
                                          <p:val>
                                            <p:strVal val="#ppt_w"/>
                                          </p:val>
                                        </p:tav>
                                      </p:tavLst>
                                    </p:anim>
                                    <p:anim calcmode="lin" valueType="num">
                                      <p:cBhvr>
                                        <p:cTn id="60" dur="1000" fill="hold"/>
                                        <p:tgtEl>
                                          <p:spTgt spid="30723">
                                            <p:txEl>
                                              <p:pRg st="6" end="6"/>
                                            </p:txEl>
                                          </p:spTgt>
                                        </p:tgtEl>
                                        <p:attrNameLst>
                                          <p:attrName>ppt_h</p:attrName>
                                        </p:attrNameLst>
                                      </p:cBhvr>
                                      <p:tavLst>
                                        <p:tav tm="0">
                                          <p:val>
                                            <p:fltVal val="0"/>
                                          </p:val>
                                        </p:tav>
                                        <p:tav tm="100000">
                                          <p:val>
                                            <p:strVal val="#ppt_h"/>
                                          </p:val>
                                        </p:tav>
                                      </p:tavLst>
                                    </p:anim>
                                    <p:anim calcmode="lin" valueType="num">
                                      <p:cBhvr>
                                        <p:cTn id="61" dur="1000" fill="hold"/>
                                        <p:tgtEl>
                                          <p:spTgt spid="30723">
                                            <p:txEl>
                                              <p:pRg st="6" end="6"/>
                                            </p:txEl>
                                          </p:spTgt>
                                        </p:tgtEl>
                                        <p:attrNameLst>
                                          <p:attrName>style.rotation</p:attrName>
                                        </p:attrNameLst>
                                      </p:cBhvr>
                                      <p:tavLst>
                                        <p:tav tm="0">
                                          <p:val>
                                            <p:fltVal val="360"/>
                                          </p:val>
                                        </p:tav>
                                        <p:tav tm="100000">
                                          <p:val>
                                            <p:fltVal val="0"/>
                                          </p:val>
                                        </p:tav>
                                      </p:tavLst>
                                    </p:anim>
                                    <p:animEffect transition="in" filter="fade">
                                      <p:cBhvr>
                                        <p:cTn id="62" dur="1000"/>
                                        <p:tgtEl>
                                          <p:spTgt spid="30723">
                                            <p:txEl>
                                              <p:pRg st="6" end="6"/>
                                            </p:txEl>
                                          </p:spTgt>
                                        </p:tgtEl>
                                      </p:cBhvr>
                                    </p:animEffect>
                                  </p:childTnLst>
                                </p:cTn>
                              </p:par>
                            </p:childTnLst>
                          </p:cTn>
                        </p:par>
                        <p:par>
                          <p:cTn id="63" fill="hold">
                            <p:stCondLst>
                              <p:cond delay="14700"/>
                            </p:stCondLst>
                            <p:childTnLst>
                              <p:par>
                                <p:cTn id="64" presetID="49" presetClass="entr" presetSubtype="0" decel="100000" fill="hold" grpId="0" nodeType="afterEffect">
                                  <p:stCondLst>
                                    <p:cond delay="0"/>
                                  </p:stCondLst>
                                  <p:iterate type="wd">
                                    <p:tmPct val="10000"/>
                                  </p:iterate>
                                  <p:childTnLst>
                                    <p:set>
                                      <p:cBhvr>
                                        <p:cTn id="65" dur="1" fill="hold">
                                          <p:stCondLst>
                                            <p:cond delay="0"/>
                                          </p:stCondLst>
                                        </p:cTn>
                                        <p:tgtEl>
                                          <p:spTgt spid="30723">
                                            <p:txEl>
                                              <p:pRg st="7" end="7"/>
                                            </p:txEl>
                                          </p:spTgt>
                                        </p:tgtEl>
                                        <p:attrNameLst>
                                          <p:attrName>style.visibility</p:attrName>
                                        </p:attrNameLst>
                                      </p:cBhvr>
                                      <p:to>
                                        <p:strVal val="visible"/>
                                      </p:to>
                                    </p:set>
                                    <p:anim calcmode="lin" valueType="num">
                                      <p:cBhvr>
                                        <p:cTn id="66" dur="1000" fill="hold"/>
                                        <p:tgtEl>
                                          <p:spTgt spid="30723">
                                            <p:txEl>
                                              <p:pRg st="7" end="7"/>
                                            </p:txEl>
                                          </p:spTgt>
                                        </p:tgtEl>
                                        <p:attrNameLst>
                                          <p:attrName>ppt_w</p:attrName>
                                        </p:attrNameLst>
                                      </p:cBhvr>
                                      <p:tavLst>
                                        <p:tav tm="0">
                                          <p:val>
                                            <p:fltVal val="0"/>
                                          </p:val>
                                        </p:tav>
                                        <p:tav tm="100000">
                                          <p:val>
                                            <p:strVal val="#ppt_w"/>
                                          </p:val>
                                        </p:tav>
                                      </p:tavLst>
                                    </p:anim>
                                    <p:anim calcmode="lin" valueType="num">
                                      <p:cBhvr>
                                        <p:cTn id="67" dur="1000" fill="hold"/>
                                        <p:tgtEl>
                                          <p:spTgt spid="30723">
                                            <p:txEl>
                                              <p:pRg st="7" end="7"/>
                                            </p:txEl>
                                          </p:spTgt>
                                        </p:tgtEl>
                                        <p:attrNameLst>
                                          <p:attrName>ppt_h</p:attrName>
                                        </p:attrNameLst>
                                      </p:cBhvr>
                                      <p:tavLst>
                                        <p:tav tm="0">
                                          <p:val>
                                            <p:fltVal val="0"/>
                                          </p:val>
                                        </p:tav>
                                        <p:tav tm="100000">
                                          <p:val>
                                            <p:strVal val="#ppt_h"/>
                                          </p:val>
                                        </p:tav>
                                      </p:tavLst>
                                    </p:anim>
                                    <p:anim calcmode="lin" valueType="num">
                                      <p:cBhvr>
                                        <p:cTn id="68" dur="1000" fill="hold"/>
                                        <p:tgtEl>
                                          <p:spTgt spid="30723">
                                            <p:txEl>
                                              <p:pRg st="7" end="7"/>
                                            </p:txEl>
                                          </p:spTgt>
                                        </p:tgtEl>
                                        <p:attrNameLst>
                                          <p:attrName>style.rotation</p:attrName>
                                        </p:attrNameLst>
                                      </p:cBhvr>
                                      <p:tavLst>
                                        <p:tav tm="0">
                                          <p:val>
                                            <p:fltVal val="360"/>
                                          </p:val>
                                        </p:tav>
                                        <p:tav tm="100000">
                                          <p:val>
                                            <p:fltVal val="0"/>
                                          </p:val>
                                        </p:tav>
                                      </p:tavLst>
                                    </p:anim>
                                    <p:animEffect transition="in" filter="fade">
                                      <p:cBhvr>
                                        <p:cTn id="69" dur="1000"/>
                                        <p:tgtEl>
                                          <p:spTgt spid="30723">
                                            <p:txEl>
                                              <p:pRg st="7" end="7"/>
                                            </p:txEl>
                                          </p:spTgt>
                                        </p:tgtEl>
                                      </p:cBhvr>
                                    </p:animEffect>
                                  </p:childTnLst>
                                </p:cTn>
                              </p:par>
                            </p:childTnLst>
                          </p:cTn>
                        </p:par>
                        <p:par>
                          <p:cTn id="70" fill="hold">
                            <p:stCondLst>
                              <p:cond delay="16100"/>
                            </p:stCondLst>
                            <p:childTnLst>
                              <p:par>
                                <p:cTn id="71" presetID="49" presetClass="entr" presetSubtype="0" decel="100000" fill="hold" grpId="0" nodeType="afterEffect">
                                  <p:stCondLst>
                                    <p:cond delay="0"/>
                                  </p:stCondLst>
                                  <p:iterate type="wd">
                                    <p:tmPct val="10000"/>
                                  </p:iterate>
                                  <p:childTnLst>
                                    <p:set>
                                      <p:cBhvr>
                                        <p:cTn id="72" dur="1" fill="hold">
                                          <p:stCondLst>
                                            <p:cond delay="0"/>
                                          </p:stCondLst>
                                        </p:cTn>
                                        <p:tgtEl>
                                          <p:spTgt spid="30723">
                                            <p:txEl>
                                              <p:pRg st="8" end="8"/>
                                            </p:txEl>
                                          </p:spTgt>
                                        </p:tgtEl>
                                        <p:attrNameLst>
                                          <p:attrName>style.visibility</p:attrName>
                                        </p:attrNameLst>
                                      </p:cBhvr>
                                      <p:to>
                                        <p:strVal val="visible"/>
                                      </p:to>
                                    </p:set>
                                    <p:anim calcmode="lin" valueType="num">
                                      <p:cBhvr>
                                        <p:cTn id="73" dur="1000" fill="hold"/>
                                        <p:tgtEl>
                                          <p:spTgt spid="30723">
                                            <p:txEl>
                                              <p:pRg st="8" end="8"/>
                                            </p:txEl>
                                          </p:spTgt>
                                        </p:tgtEl>
                                        <p:attrNameLst>
                                          <p:attrName>ppt_w</p:attrName>
                                        </p:attrNameLst>
                                      </p:cBhvr>
                                      <p:tavLst>
                                        <p:tav tm="0">
                                          <p:val>
                                            <p:fltVal val="0"/>
                                          </p:val>
                                        </p:tav>
                                        <p:tav tm="100000">
                                          <p:val>
                                            <p:strVal val="#ppt_w"/>
                                          </p:val>
                                        </p:tav>
                                      </p:tavLst>
                                    </p:anim>
                                    <p:anim calcmode="lin" valueType="num">
                                      <p:cBhvr>
                                        <p:cTn id="74" dur="1000" fill="hold"/>
                                        <p:tgtEl>
                                          <p:spTgt spid="30723">
                                            <p:txEl>
                                              <p:pRg st="8" end="8"/>
                                            </p:txEl>
                                          </p:spTgt>
                                        </p:tgtEl>
                                        <p:attrNameLst>
                                          <p:attrName>ppt_h</p:attrName>
                                        </p:attrNameLst>
                                      </p:cBhvr>
                                      <p:tavLst>
                                        <p:tav tm="0">
                                          <p:val>
                                            <p:fltVal val="0"/>
                                          </p:val>
                                        </p:tav>
                                        <p:tav tm="100000">
                                          <p:val>
                                            <p:strVal val="#ppt_h"/>
                                          </p:val>
                                        </p:tav>
                                      </p:tavLst>
                                    </p:anim>
                                    <p:anim calcmode="lin" valueType="num">
                                      <p:cBhvr>
                                        <p:cTn id="75" dur="1000" fill="hold"/>
                                        <p:tgtEl>
                                          <p:spTgt spid="30723">
                                            <p:txEl>
                                              <p:pRg st="8" end="8"/>
                                            </p:txEl>
                                          </p:spTgt>
                                        </p:tgtEl>
                                        <p:attrNameLst>
                                          <p:attrName>style.rotation</p:attrName>
                                        </p:attrNameLst>
                                      </p:cBhvr>
                                      <p:tavLst>
                                        <p:tav tm="0">
                                          <p:val>
                                            <p:fltVal val="360"/>
                                          </p:val>
                                        </p:tav>
                                        <p:tav tm="100000">
                                          <p:val>
                                            <p:fltVal val="0"/>
                                          </p:val>
                                        </p:tav>
                                      </p:tavLst>
                                    </p:anim>
                                    <p:animEffect transition="in" filter="fade">
                                      <p:cBhvr>
                                        <p:cTn id="76" dur="1000"/>
                                        <p:tgtEl>
                                          <p:spTgt spid="307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nimBg="1"/>
      <p:bldP spid="30722" grpId="0"/>
      <p:bldP spid="3072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can"/>
          <p:cNvPicPr>
            <a:picLocks noGrp="1" noChangeAspect="1" noChangeArrowheads="1"/>
          </p:cNvPicPr>
          <p:nvPr>
            <p:ph idx="4294967295"/>
          </p:nvPr>
        </p:nvPicPr>
        <p:blipFill>
          <a:blip r:embed="rId2" cstate="print"/>
          <a:srcRect/>
          <a:stretch>
            <a:fillRect/>
          </a:stretch>
        </p:blipFill>
        <p:spPr>
          <a:xfrm>
            <a:off x="381000" y="1971675"/>
            <a:ext cx="8382000" cy="4733925"/>
          </a:xfrm>
          <a:noFill/>
          <a:ln w="69850">
            <a:solidFill>
              <a:schemeClr val="bg2"/>
            </a:solidFill>
          </a:ln>
        </p:spPr>
      </p:pic>
      <p:sp>
        <p:nvSpPr>
          <p:cNvPr id="21507" name="Text Box 3"/>
          <p:cNvSpPr txBox="1">
            <a:spLocks noChangeArrowheads="1"/>
          </p:cNvSpPr>
          <p:nvPr/>
        </p:nvSpPr>
        <p:spPr bwMode="auto">
          <a:xfrm>
            <a:off x="2101871" y="0"/>
            <a:ext cx="6692858" cy="1754326"/>
          </a:xfrm>
          <a:prstGeom prst="rect">
            <a:avLst/>
          </a:prstGeom>
          <a:noFill/>
          <a:ln w="9525">
            <a:noFill/>
            <a:miter lim="800000"/>
            <a:headEnd/>
            <a:tailEnd/>
          </a:ln>
        </p:spPr>
        <p:txBody>
          <a:bodyPr wrap="none">
            <a:spAutoFit/>
          </a:bodyPr>
          <a:lstStyle/>
          <a:p>
            <a:r>
              <a:rPr lang="en-US" sz="4000" dirty="0">
                <a:solidFill>
                  <a:srgbClr val="FF0000"/>
                </a:solidFill>
                <a:latin typeface="Arial Narrow" pitchFamily="34" charset="0"/>
              </a:rPr>
              <a:t>Force</a:t>
            </a:r>
          </a:p>
          <a:p>
            <a:r>
              <a:rPr lang="en-US" sz="4000" dirty="0">
                <a:solidFill>
                  <a:srgbClr val="FF0000"/>
                </a:solidFill>
                <a:latin typeface="Arial Narrow" pitchFamily="34" charset="0"/>
              </a:rPr>
              <a:t>Pressure =                             </a:t>
            </a:r>
            <a:r>
              <a:rPr lang="en-US" sz="1000" dirty="0">
                <a:solidFill>
                  <a:srgbClr val="FF0000"/>
                </a:solidFill>
                <a:latin typeface="Arial Narrow" pitchFamily="34" charset="0"/>
              </a:rPr>
              <a:t>                                 </a:t>
            </a:r>
          </a:p>
          <a:p>
            <a:r>
              <a:rPr lang="en-US" sz="4000" dirty="0">
                <a:solidFill>
                  <a:srgbClr val="FF0000"/>
                </a:solidFill>
                <a:latin typeface="Arial Narrow" pitchFamily="34" charset="0"/>
              </a:rPr>
              <a:t>Area</a:t>
            </a:r>
          </a:p>
        </p:txBody>
      </p:sp>
      <p:sp>
        <p:nvSpPr>
          <p:cNvPr id="21508" name="Line 4"/>
          <p:cNvSpPr>
            <a:spLocks noChangeShapeType="1"/>
          </p:cNvSpPr>
          <p:nvPr/>
        </p:nvSpPr>
        <p:spPr bwMode="auto">
          <a:xfrm>
            <a:off x="4648200" y="990600"/>
            <a:ext cx="1524000" cy="0"/>
          </a:xfrm>
          <a:prstGeom prst="line">
            <a:avLst/>
          </a:prstGeom>
          <a:ln>
            <a:headEnd/>
            <a:tailEnd/>
          </a:ln>
        </p:spPr>
        <p:style>
          <a:lnRef idx="1">
            <a:schemeClr val="dk1"/>
          </a:lnRef>
          <a:fillRef idx="0">
            <a:schemeClr val="dk1"/>
          </a:fillRef>
          <a:effectRef idx="0">
            <a:schemeClr val="dk1"/>
          </a:effectRef>
          <a:fontRef idx="minor">
            <a:schemeClr val="tx1"/>
          </a:fontRef>
        </p:style>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2000"/>
                                        <p:tgtEl>
                                          <p:spTgt spid="21506"/>
                                        </p:tgtEl>
                                      </p:cBhvr>
                                    </p:animEffect>
                                  </p:childTnLst>
                                </p:cTn>
                              </p:par>
                            </p:childTnLst>
                          </p:cTn>
                        </p:par>
                        <p:par>
                          <p:cTn id="8" fill="hold">
                            <p:stCondLst>
                              <p:cond delay="2000"/>
                            </p:stCondLst>
                            <p:childTnLst>
                              <p:par>
                                <p:cTn id="9" presetID="8" presetClass="entr" presetSubtype="32" fill="hold" grpId="0" nodeType="afterEffect">
                                  <p:stCondLst>
                                    <p:cond delay="0"/>
                                  </p:stCondLst>
                                  <p:childTnLst>
                                    <p:set>
                                      <p:cBhvr>
                                        <p:cTn id="10" dur="1" fill="hold">
                                          <p:stCondLst>
                                            <p:cond delay="0"/>
                                          </p:stCondLst>
                                        </p:cTn>
                                        <p:tgtEl>
                                          <p:spTgt spid="21507"/>
                                        </p:tgtEl>
                                        <p:attrNameLst>
                                          <p:attrName>style.visibility</p:attrName>
                                        </p:attrNameLst>
                                      </p:cBhvr>
                                      <p:to>
                                        <p:strVal val="visible"/>
                                      </p:to>
                                    </p:set>
                                    <p:animEffect transition="in" filter="diamond(out)">
                                      <p:cBhvr>
                                        <p:cTn id="11" dur="2000"/>
                                        <p:tgtEl>
                                          <p:spTgt spid="21507"/>
                                        </p:tgtEl>
                                      </p:cBhvr>
                                    </p:animEffect>
                                  </p:childTnLst>
                                </p:cTn>
                              </p:par>
                              <p:par>
                                <p:cTn id="12" presetID="48" presetClass="entr" presetSubtype="0" accel="50000" fill="hold" grpId="0" nodeType="withEffect">
                                  <p:stCondLst>
                                    <p:cond delay="0"/>
                                  </p:stCondLst>
                                  <p:childTnLst>
                                    <p:set>
                                      <p:cBhvr>
                                        <p:cTn id="13" dur="1" fill="hold">
                                          <p:stCondLst>
                                            <p:cond delay="0"/>
                                          </p:stCondLst>
                                        </p:cTn>
                                        <p:tgtEl>
                                          <p:spTgt spid="21508"/>
                                        </p:tgtEl>
                                        <p:attrNameLst>
                                          <p:attrName>style.visibility</p:attrName>
                                        </p:attrNameLst>
                                      </p:cBhvr>
                                      <p:to>
                                        <p:strVal val="visible"/>
                                      </p:to>
                                    </p:set>
                                    <p:anim calcmode="lin" valueType="num">
                                      <p:cBhvr>
                                        <p:cTn id="14" dur="500" fill="hold"/>
                                        <p:tgtEl>
                                          <p:spTgt spid="2150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500" fill="hold"/>
                                        <p:tgtEl>
                                          <p:spTgt spid="21508"/>
                                        </p:tgtEl>
                                        <p:attrNameLst>
                                          <p:attrName>ppt_x</p:attrName>
                                        </p:attrNameLst>
                                      </p:cBhvr>
                                      <p:tavLst>
                                        <p:tav tm="0">
                                          <p:val>
                                            <p:fltVal val="-1"/>
                                          </p:val>
                                        </p:tav>
                                        <p:tav tm="50000">
                                          <p:val>
                                            <p:fltVal val="0.95"/>
                                          </p:val>
                                        </p:tav>
                                        <p:tav tm="100000">
                                          <p:val>
                                            <p:strVal val="#ppt_x"/>
                                          </p:val>
                                        </p:tav>
                                      </p:tavLst>
                                    </p:anim>
                                    <p:anim calcmode="lin" valueType="num">
                                      <p:cBhvr>
                                        <p:cTn id="16" dur="500" fill="hold"/>
                                        <p:tgtEl>
                                          <p:spTgt spid="21508"/>
                                        </p:tgtEl>
                                        <p:attrNameLst>
                                          <p:attrName>ppt_y</p:attrName>
                                        </p:attrNameLst>
                                      </p:cBhvr>
                                      <p:tavLst>
                                        <p:tav tm="0">
                                          <p:val>
                                            <p:strVal val="#ppt_y"/>
                                          </p:val>
                                        </p:tav>
                                        <p:tav tm="100000">
                                          <p:val>
                                            <p:strVal val="#ppt_y"/>
                                          </p:val>
                                        </p:tav>
                                      </p:tavLst>
                                    </p:anim>
                                    <p:animEffect transition="in" filter="fade">
                                      <p:cBhvr>
                                        <p:cTn id="1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4" name="Picture 6" descr="abstract_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410" name="Rectangle 2"/>
          <p:cNvSpPr>
            <a:spLocks noChangeArrowheads="1"/>
          </p:cNvSpPr>
          <p:nvPr/>
        </p:nvSpPr>
        <p:spPr bwMode="auto">
          <a:xfrm>
            <a:off x="2743200" y="228600"/>
            <a:ext cx="3200400" cy="863600"/>
          </a:xfrm>
          <a:prstGeom prst="rect">
            <a:avLst/>
          </a:prstGeom>
          <a:noFill/>
          <a:ln w="12700">
            <a:noFill/>
            <a:miter lim="800000"/>
            <a:headEnd/>
            <a:tailEnd/>
          </a:ln>
        </p:spPr>
        <p:txBody>
          <a:bodyPr lIns="90488" tIns="44450" rIns="90488" bIns="44450" anchor="ctr"/>
          <a:lstStyle/>
          <a:p>
            <a:r>
              <a:rPr lang="en-US" sz="4800" u="sng">
                <a:solidFill>
                  <a:srgbClr val="FF0000"/>
                </a:solidFill>
                <a:latin typeface="Arial Narrow" pitchFamily="34" charset="0"/>
              </a:rPr>
              <a:t>Pressure</a:t>
            </a:r>
            <a:endParaRPr lang="en-US" sz="4800">
              <a:solidFill>
                <a:srgbClr val="FF0000"/>
              </a:solidFill>
              <a:latin typeface="Arial Narrow" pitchFamily="34" charset="0"/>
            </a:endParaRPr>
          </a:p>
        </p:txBody>
      </p:sp>
      <p:sp>
        <p:nvSpPr>
          <p:cNvPr id="17411" name="Rectangle 3"/>
          <p:cNvSpPr>
            <a:spLocks noChangeArrowheads="1"/>
          </p:cNvSpPr>
          <p:nvPr/>
        </p:nvSpPr>
        <p:spPr bwMode="auto">
          <a:xfrm>
            <a:off x="-228600" y="1219200"/>
            <a:ext cx="5486400" cy="5181600"/>
          </a:xfrm>
          <a:prstGeom prst="rect">
            <a:avLst/>
          </a:prstGeom>
          <a:noFill/>
          <a:ln w="12700">
            <a:noFill/>
            <a:miter lim="800000"/>
            <a:headEnd/>
            <a:tailEnd/>
          </a:ln>
        </p:spPr>
        <p:txBody>
          <a:bodyPr lIns="90488" tIns="44450" rIns="90488" bIns="44450"/>
          <a:lstStyle/>
          <a:p>
            <a:pPr marL="342900" indent="-342900" defTabSz="690563">
              <a:spcBef>
                <a:spcPct val="20000"/>
              </a:spcBef>
              <a:buClr>
                <a:schemeClr val="tx2"/>
              </a:buClr>
              <a:buFontTx/>
              <a:buChar char=" "/>
            </a:pPr>
            <a:r>
              <a:rPr lang="en-US" sz="3400" dirty="0">
                <a:solidFill>
                  <a:srgbClr val="4D4D4D"/>
                </a:solidFill>
                <a:latin typeface="Arial Narrow" pitchFamily="34" charset="0"/>
              </a:rPr>
              <a:t>  </a:t>
            </a:r>
            <a:r>
              <a:rPr lang="en-US" sz="3200" dirty="0">
                <a:solidFill>
                  <a:srgbClr val="4D4D4D"/>
                </a:solidFill>
                <a:latin typeface="Arial Narrow" pitchFamily="34" charset="0"/>
              </a:rPr>
              <a:t>Is caused by the collisions of molecules with the walls of a container is equal to force/unit area.</a:t>
            </a:r>
          </a:p>
          <a:p>
            <a:pPr marL="342900" indent="-342900" defTabSz="690563">
              <a:spcBef>
                <a:spcPct val="20000"/>
              </a:spcBef>
              <a:buClr>
                <a:schemeClr val="tx2"/>
              </a:buClr>
              <a:buFontTx/>
              <a:buChar char=" "/>
            </a:pPr>
            <a:endParaRPr lang="en-US" dirty="0">
              <a:solidFill>
                <a:srgbClr val="4D4D4D"/>
              </a:solidFill>
              <a:latin typeface="Arial Narrow" pitchFamily="34" charset="0"/>
            </a:endParaRPr>
          </a:p>
          <a:p>
            <a:pPr marL="342900" indent="-342900" defTabSz="690563">
              <a:spcBef>
                <a:spcPct val="20000"/>
              </a:spcBef>
              <a:buClr>
                <a:schemeClr val="tx2"/>
              </a:buClr>
              <a:buFontTx/>
              <a:buChar char=" "/>
            </a:pPr>
            <a:r>
              <a:rPr lang="en-US" sz="3400" dirty="0">
                <a:solidFill>
                  <a:srgbClr val="4D4D4D"/>
                </a:solidFill>
                <a:latin typeface="Arial Narrow" pitchFamily="34" charset="0"/>
              </a:rPr>
              <a:t> </a:t>
            </a:r>
            <a:r>
              <a:rPr lang="en-US" sz="2200" dirty="0">
                <a:solidFill>
                  <a:srgbClr val="4D4D4D"/>
                </a:solidFill>
                <a:latin typeface="Arial Narrow" pitchFamily="34" charset="0"/>
              </a:rPr>
              <a:t> SI units = Newton/meter</a:t>
            </a:r>
            <a:r>
              <a:rPr lang="en-US" sz="2200" baseline="30000" dirty="0">
                <a:solidFill>
                  <a:srgbClr val="4D4D4D"/>
                </a:solidFill>
                <a:latin typeface="Arial Narrow" pitchFamily="34" charset="0"/>
              </a:rPr>
              <a:t>2</a:t>
            </a:r>
            <a:r>
              <a:rPr lang="en-US" sz="2200" dirty="0">
                <a:solidFill>
                  <a:srgbClr val="4D4D4D"/>
                </a:solidFill>
                <a:latin typeface="Arial Narrow" pitchFamily="34" charset="0"/>
              </a:rPr>
              <a:t> = 1 Pascal (Pa) </a:t>
            </a:r>
          </a:p>
          <a:p>
            <a:pPr marL="342900" indent="-342900" defTabSz="690563">
              <a:spcBef>
                <a:spcPct val="20000"/>
              </a:spcBef>
              <a:buClr>
                <a:schemeClr val="tx2"/>
              </a:buClr>
              <a:buFontTx/>
              <a:buChar char=" "/>
            </a:pPr>
            <a:r>
              <a:rPr lang="en-US" sz="2200" dirty="0">
                <a:solidFill>
                  <a:srgbClr val="4D4D4D"/>
                </a:solidFill>
                <a:latin typeface="Arial Narrow" pitchFamily="34" charset="0"/>
              </a:rPr>
              <a:t>  1 standard atmosphere (</a:t>
            </a:r>
            <a:r>
              <a:rPr lang="en-US" sz="2200" dirty="0" err="1">
                <a:solidFill>
                  <a:srgbClr val="4D4D4D"/>
                </a:solidFill>
                <a:latin typeface="Arial Narrow" pitchFamily="34" charset="0"/>
              </a:rPr>
              <a:t>atm</a:t>
            </a:r>
            <a:r>
              <a:rPr lang="en-US" sz="2200" dirty="0">
                <a:solidFill>
                  <a:srgbClr val="4D4D4D"/>
                </a:solidFill>
                <a:latin typeface="Arial Narrow" pitchFamily="34" charset="0"/>
              </a:rPr>
              <a:t>) = 101,325 Pa </a:t>
            </a:r>
          </a:p>
          <a:p>
            <a:pPr marL="342900" indent="-342900" defTabSz="690563">
              <a:spcBef>
                <a:spcPct val="20000"/>
              </a:spcBef>
              <a:buClr>
                <a:schemeClr val="tx2"/>
              </a:buClr>
              <a:buFontTx/>
              <a:buChar char=" "/>
            </a:pPr>
            <a:r>
              <a:rPr lang="en-US" sz="2200" dirty="0">
                <a:solidFill>
                  <a:srgbClr val="4D4D4D"/>
                </a:solidFill>
                <a:latin typeface="Arial Narrow" pitchFamily="34" charset="0"/>
              </a:rPr>
              <a:t>  1 standard atmosphere (</a:t>
            </a:r>
            <a:r>
              <a:rPr lang="en-US" sz="2200" dirty="0" err="1">
                <a:solidFill>
                  <a:srgbClr val="4D4D4D"/>
                </a:solidFill>
                <a:latin typeface="Arial Narrow" pitchFamily="34" charset="0"/>
              </a:rPr>
              <a:t>atm</a:t>
            </a:r>
            <a:r>
              <a:rPr lang="en-US" sz="2200" dirty="0">
                <a:solidFill>
                  <a:srgbClr val="4D4D4D"/>
                </a:solidFill>
                <a:latin typeface="Arial Narrow" pitchFamily="34" charset="0"/>
              </a:rPr>
              <a:t>) = 760 mm Hg   </a:t>
            </a:r>
          </a:p>
          <a:p>
            <a:pPr marL="342900" indent="-342900" defTabSz="690563">
              <a:spcBef>
                <a:spcPct val="20000"/>
              </a:spcBef>
              <a:buClr>
                <a:schemeClr val="tx2"/>
              </a:buClr>
              <a:buFontTx/>
              <a:buChar char=" "/>
            </a:pPr>
            <a:r>
              <a:rPr lang="en-US" sz="2200" dirty="0">
                <a:solidFill>
                  <a:srgbClr val="4D4D4D"/>
                </a:solidFill>
                <a:latin typeface="Arial Narrow" pitchFamily="34" charset="0"/>
              </a:rPr>
              <a:t>  1 standard atmosphere (</a:t>
            </a:r>
            <a:r>
              <a:rPr lang="en-US" sz="2200" dirty="0" err="1">
                <a:solidFill>
                  <a:srgbClr val="4D4D4D"/>
                </a:solidFill>
                <a:latin typeface="Arial Narrow" pitchFamily="34" charset="0"/>
              </a:rPr>
              <a:t>atm</a:t>
            </a:r>
            <a:r>
              <a:rPr lang="en-US" sz="2200" dirty="0">
                <a:solidFill>
                  <a:srgbClr val="4D4D4D"/>
                </a:solidFill>
                <a:latin typeface="Arial Narrow" pitchFamily="34" charset="0"/>
              </a:rPr>
              <a:t>) = 760 </a:t>
            </a:r>
            <a:r>
              <a:rPr lang="en-US" sz="2200" dirty="0" err="1">
                <a:solidFill>
                  <a:srgbClr val="4D4D4D"/>
                </a:solidFill>
                <a:latin typeface="Arial Narrow" pitchFamily="34" charset="0"/>
              </a:rPr>
              <a:t>torrs</a:t>
            </a:r>
            <a:endParaRPr lang="en-US" sz="2200" dirty="0">
              <a:solidFill>
                <a:srgbClr val="4D4D4D"/>
              </a:solidFill>
              <a:latin typeface="Arial Narrow" pitchFamily="34" charset="0"/>
            </a:endParaRPr>
          </a:p>
          <a:p>
            <a:pPr marL="342900" indent="-342900" defTabSz="690563">
              <a:spcBef>
                <a:spcPct val="20000"/>
              </a:spcBef>
              <a:buClr>
                <a:schemeClr val="tx2"/>
              </a:buClr>
              <a:buFontTx/>
              <a:buChar char=" "/>
            </a:pPr>
            <a:r>
              <a:rPr lang="en-US" sz="2200" dirty="0">
                <a:solidFill>
                  <a:srgbClr val="4D4D4D"/>
                </a:solidFill>
                <a:latin typeface="Arial Narrow" pitchFamily="34" charset="0"/>
              </a:rPr>
              <a:t>  1 standard atmosphere (</a:t>
            </a:r>
            <a:r>
              <a:rPr lang="en-US" sz="2200" dirty="0" err="1">
                <a:solidFill>
                  <a:srgbClr val="4D4D4D"/>
                </a:solidFill>
                <a:latin typeface="Arial Narrow" pitchFamily="34" charset="0"/>
              </a:rPr>
              <a:t>atm</a:t>
            </a:r>
            <a:r>
              <a:rPr lang="en-US" sz="2200" dirty="0">
                <a:solidFill>
                  <a:srgbClr val="4D4D4D"/>
                </a:solidFill>
                <a:latin typeface="Arial Narrow" pitchFamily="34" charset="0"/>
              </a:rPr>
              <a:t>) = 14.7 </a:t>
            </a:r>
            <a:r>
              <a:rPr lang="en-US" sz="2200" dirty="0" smtClean="0">
                <a:solidFill>
                  <a:srgbClr val="4D4D4D"/>
                </a:solidFill>
                <a:latin typeface="Arial Narrow" pitchFamily="34" charset="0"/>
              </a:rPr>
              <a:t>psi</a:t>
            </a:r>
          </a:p>
          <a:p>
            <a:pPr marL="342900" indent="-342900" defTabSz="690563">
              <a:spcBef>
                <a:spcPct val="20000"/>
              </a:spcBef>
              <a:buClr>
                <a:schemeClr val="tx2"/>
              </a:buClr>
              <a:buFontTx/>
              <a:buChar char=" "/>
            </a:pPr>
            <a:r>
              <a:rPr lang="en-US" sz="2200" dirty="0" smtClean="0">
                <a:solidFill>
                  <a:srgbClr val="4D4D4D"/>
                </a:solidFill>
                <a:latin typeface="Arial Narrow" pitchFamily="34" charset="0"/>
              </a:rPr>
              <a:t>1 standard atmosphere (</a:t>
            </a:r>
            <a:r>
              <a:rPr lang="en-US" sz="2200" dirty="0" err="1" smtClean="0">
                <a:solidFill>
                  <a:srgbClr val="4D4D4D"/>
                </a:solidFill>
                <a:latin typeface="Arial Narrow" pitchFamily="34" charset="0"/>
              </a:rPr>
              <a:t>atm</a:t>
            </a:r>
            <a:r>
              <a:rPr lang="en-US" sz="2200" dirty="0" smtClean="0">
                <a:solidFill>
                  <a:srgbClr val="4D4D4D"/>
                </a:solidFill>
                <a:latin typeface="Arial Narrow" pitchFamily="34" charset="0"/>
              </a:rPr>
              <a:t>) = 101.325 </a:t>
            </a:r>
            <a:r>
              <a:rPr lang="en-US" sz="2200" dirty="0" err="1" smtClean="0">
                <a:solidFill>
                  <a:srgbClr val="4D4D4D"/>
                </a:solidFill>
                <a:latin typeface="Arial Narrow" pitchFamily="34" charset="0"/>
              </a:rPr>
              <a:t>kPa</a:t>
            </a:r>
            <a:endParaRPr lang="en-US" sz="2200" dirty="0">
              <a:solidFill>
                <a:srgbClr val="4D4D4D"/>
              </a:solidFill>
              <a:latin typeface="Arial Narrow" pitchFamily="34" charset="0"/>
            </a:endParaRPr>
          </a:p>
        </p:txBody>
      </p:sp>
      <p:pic>
        <p:nvPicPr>
          <p:cNvPr id="17413" name="Picture 5" descr="gas_04"/>
          <p:cNvPicPr>
            <a:picLocks noChangeAspect="1" noChangeArrowheads="1"/>
          </p:cNvPicPr>
          <p:nvPr/>
        </p:nvPicPr>
        <p:blipFill>
          <a:blip r:embed="rId3" cstate="print"/>
          <a:srcRect/>
          <a:stretch>
            <a:fillRect/>
          </a:stretch>
        </p:blipFill>
        <p:spPr bwMode="auto">
          <a:xfrm>
            <a:off x="5334000" y="1219200"/>
            <a:ext cx="3581400" cy="5410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strips(downRight)">
                                      <p:cBhvr>
                                        <p:cTn id="7" dur="2000"/>
                                        <p:tgtEl>
                                          <p:spTgt spid="17414"/>
                                        </p:tgtEl>
                                      </p:cBhvr>
                                    </p:animEffect>
                                  </p:childTnLst>
                                </p:cTn>
                              </p:par>
                            </p:childTnLst>
                          </p:cTn>
                        </p:par>
                        <p:par>
                          <p:cTn id="8" fill="hold">
                            <p:stCondLst>
                              <p:cond delay="20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17410"/>
                                        </p:tgtEl>
                                        <p:attrNameLst>
                                          <p:attrName>style.visibility</p:attrName>
                                        </p:attrNameLst>
                                      </p:cBhvr>
                                      <p:to>
                                        <p:strVal val="visible"/>
                                      </p:to>
                                    </p:set>
                                    <p:set>
                                      <p:cBhvr>
                                        <p:cTn id="11" dur="228" fill="hold">
                                          <p:stCondLst>
                                            <p:cond delay="0"/>
                                          </p:stCondLst>
                                        </p:cTn>
                                        <p:tgtEl>
                                          <p:spTgt spid="17410"/>
                                        </p:tgtEl>
                                        <p:attrNameLst>
                                          <p:attrName>style.rotation</p:attrName>
                                        </p:attrNameLst>
                                      </p:cBhvr>
                                      <p:to>
                                        <p:strVal val="-45.0"/>
                                      </p:to>
                                    </p:set>
                                    <p:anim calcmode="lin" valueType="num">
                                      <p:cBhvr>
                                        <p:cTn id="12" dur="228" fill="hold">
                                          <p:stCondLst>
                                            <p:cond delay="228"/>
                                          </p:stCondLst>
                                        </p:cTn>
                                        <p:tgtEl>
                                          <p:spTgt spid="17410"/>
                                        </p:tgtEl>
                                        <p:attrNameLst>
                                          <p:attrName>style.rotation</p:attrName>
                                        </p:attrNameLst>
                                      </p:cBhvr>
                                      <p:tavLst>
                                        <p:tav tm="0">
                                          <p:val>
                                            <p:fltVal val="-45"/>
                                          </p:val>
                                        </p:tav>
                                        <p:tav tm="69900">
                                          <p:val>
                                            <p:fltVal val="45"/>
                                          </p:val>
                                        </p:tav>
                                        <p:tav tm="100000">
                                          <p:val>
                                            <p:fltVal val="0"/>
                                          </p:val>
                                        </p:tav>
                                      </p:tavLst>
                                    </p:anim>
                                    <p:anim calcmode="lin" valueType="num">
                                      <p:cBhvr>
                                        <p:cTn id="13" dur="228" fill="hold">
                                          <p:stCondLst>
                                            <p:cond delay="0"/>
                                          </p:stCondLst>
                                        </p:cTn>
                                        <p:tgtEl>
                                          <p:spTgt spid="17410"/>
                                        </p:tgtEl>
                                        <p:attrNameLst>
                                          <p:attrName>ppt_y</p:attrName>
                                        </p:attrNameLst>
                                      </p:cBhvr>
                                      <p:tavLst>
                                        <p:tav tm="0">
                                          <p:val>
                                            <p:strVal val="#ppt_y-1"/>
                                          </p:val>
                                        </p:tav>
                                        <p:tav tm="100000">
                                          <p:val>
                                            <p:strVal val="#ppt_y-(0.354*#ppt_w-0.172*#ppt_h)"/>
                                          </p:val>
                                        </p:tav>
                                      </p:tavLst>
                                    </p:anim>
                                    <p:anim calcmode="lin" valueType="num">
                                      <p:cBhvr>
                                        <p:cTn id="14" dur="78" decel="50000" autoRev="1" fill="hold">
                                          <p:stCondLst>
                                            <p:cond delay="228"/>
                                          </p:stCondLst>
                                        </p:cTn>
                                        <p:tgtEl>
                                          <p:spTgt spid="17410"/>
                                        </p:tgtEl>
                                        <p:attrNameLst>
                                          <p:attrName>ppt_y</p:attrName>
                                        </p:attrNameLst>
                                      </p:cBhvr>
                                      <p:tavLst>
                                        <p:tav tm="0">
                                          <p:val>
                                            <p:strVal val="#ppt_y-(0.354*#ppt_w-0.172*#ppt_h)"/>
                                          </p:val>
                                        </p:tav>
                                        <p:tav tm="100000">
                                          <p:val>
                                            <p:strVal val="#ppt_y-(0.354*#ppt_w-0.172*#ppt_h)-#ppt_h/2"/>
                                          </p:val>
                                        </p:tav>
                                      </p:tavLst>
                                    </p:anim>
                                    <p:anim calcmode="lin" valueType="num">
                                      <p:cBhvr>
                                        <p:cTn id="15" dur="68" fill="hold">
                                          <p:stCondLst>
                                            <p:cond delay="432"/>
                                          </p:stCondLst>
                                        </p:cTn>
                                        <p:tgtEl>
                                          <p:spTgt spid="17410"/>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4250"/>
                            </p:stCondLst>
                            <p:childTnLst>
                              <p:par>
                                <p:cTn id="17" presetID="2" presetClass="entr" presetSubtype="2" fill="hold" grpId="0" nodeType="afterEffect">
                                  <p:stCondLst>
                                    <p:cond delay="0"/>
                                  </p:stCondLst>
                                  <p:childTnLst>
                                    <p:set>
                                      <p:cBhvr>
                                        <p:cTn id="18" dur="1" fill="hold">
                                          <p:stCondLst>
                                            <p:cond delay="0"/>
                                          </p:stCondLst>
                                        </p:cTn>
                                        <p:tgtEl>
                                          <p:spTgt spid="17411">
                                            <p:txEl>
                                              <p:pRg st="0" end="0"/>
                                            </p:txEl>
                                          </p:spTgt>
                                        </p:tgtEl>
                                        <p:attrNameLst>
                                          <p:attrName>style.visibility</p:attrName>
                                        </p:attrNameLst>
                                      </p:cBhvr>
                                      <p:to>
                                        <p:strVal val="visible"/>
                                      </p:to>
                                    </p:set>
                                    <p:anim calcmode="lin" valueType="num">
                                      <p:cBhvr additive="base">
                                        <p:cTn id="19" dur="500" fill="hold"/>
                                        <p:tgtEl>
                                          <p:spTgt spid="17411">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7411">
                                            <p:txEl>
                                              <p:pRg st="0" end="0"/>
                                            </p:txEl>
                                          </p:spTgt>
                                        </p:tgtEl>
                                        <p:attrNameLst>
                                          <p:attrName>ppt_y</p:attrName>
                                        </p:attrNameLst>
                                      </p:cBhvr>
                                      <p:tavLst>
                                        <p:tav tm="0">
                                          <p:val>
                                            <p:strVal val="#ppt_y"/>
                                          </p:val>
                                        </p:tav>
                                        <p:tav tm="100000">
                                          <p:val>
                                            <p:strVal val="#ppt_y"/>
                                          </p:val>
                                        </p:tav>
                                      </p:tavLst>
                                    </p:anim>
                                  </p:childTnLst>
                                </p:cTn>
                              </p:par>
                            </p:childTnLst>
                          </p:cTn>
                        </p:par>
                        <p:par>
                          <p:cTn id="21" fill="hold">
                            <p:stCondLst>
                              <p:cond delay="4750"/>
                            </p:stCondLst>
                            <p:childTnLst>
                              <p:par>
                                <p:cTn id="22" presetID="2" presetClass="entr" presetSubtype="2" fill="hold" grpId="0" nodeType="afterEffect">
                                  <p:stCondLst>
                                    <p:cond delay="0"/>
                                  </p:stCondLst>
                                  <p:childTnLst>
                                    <p:set>
                                      <p:cBhvr>
                                        <p:cTn id="23" dur="1" fill="hold">
                                          <p:stCondLst>
                                            <p:cond delay="0"/>
                                          </p:stCondLst>
                                        </p:cTn>
                                        <p:tgtEl>
                                          <p:spTgt spid="17411">
                                            <p:txEl>
                                              <p:pRg st="2" end="2"/>
                                            </p:txEl>
                                          </p:spTgt>
                                        </p:tgtEl>
                                        <p:attrNameLst>
                                          <p:attrName>style.visibility</p:attrName>
                                        </p:attrNameLst>
                                      </p:cBhvr>
                                      <p:to>
                                        <p:strVal val="visible"/>
                                      </p:to>
                                    </p:set>
                                    <p:anim calcmode="lin" valueType="num">
                                      <p:cBhvr additive="base">
                                        <p:cTn id="24" dur="500" fill="hold"/>
                                        <p:tgtEl>
                                          <p:spTgt spid="17411">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7411">
                                            <p:txEl>
                                              <p:pRg st="2" end="2"/>
                                            </p:txEl>
                                          </p:spTgt>
                                        </p:tgtEl>
                                        <p:attrNameLst>
                                          <p:attrName>ppt_y</p:attrName>
                                        </p:attrNameLst>
                                      </p:cBhvr>
                                      <p:tavLst>
                                        <p:tav tm="0">
                                          <p:val>
                                            <p:strVal val="#ppt_y"/>
                                          </p:val>
                                        </p:tav>
                                        <p:tav tm="100000">
                                          <p:val>
                                            <p:strVal val="#ppt_y"/>
                                          </p:val>
                                        </p:tav>
                                      </p:tavLst>
                                    </p:anim>
                                  </p:childTnLst>
                                </p:cTn>
                              </p:par>
                            </p:childTnLst>
                          </p:cTn>
                        </p:par>
                        <p:par>
                          <p:cTn id="26" fill="hold">
                            <p:stCondLst>
                              <p:cond delay="5250"/>
                            </p:stCondLst>
                            <p:childTnLst>
                              <p:par>
                                <p:cTn id="27" presetID="2" presetClass="entr" presetSubtype="2" fill="hold" grpId="0" nodeType="afterEffect">
                                  <p:stCondLst>
                                    <p:cond delay="0"/>
                                  </p:stCondLst>
                                  <p:childTnLst>
                                    <p:set>
                                      <p:cBhvr>
                                        <p:cTn id="28" dur="1" fill="hold">
                                          <p:stCondLst>
                                            <p:cond delay="0"/>
                                          </p:stCondLst>
                                        </p:cTn>
                                        <p:tgtEl>
                                          <p:spTgt spid="17411">
                                            <p:txEl>
                                              <p:pRg st="3" end="3"/>
                                            </p:txEl>
                                          </p:spTgt>
                                        </p:tgtEl>
                                        <p:attrNameLst>
                                          <p:attrName>style.visibility</p:attrName>
                                        </p:attrNameLst>
                                      </p:cBhvr>
                                      <p:to>
                                        <p:strVal val="visible"/>
                                      </p:to>
                                    </p:set>
                                    <p:anim calcmode="lin" valueType="num">
                                      <p:cBhvr additive="base">
                                        <p:cTn id="29" dur="500" fill="hold"/>
                                        <p:tgtEl>
                                          <p:spTgt spid="17411">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17411">
                                            <p:txEl>
                                              <p:pRg st="3" end="3"/>
                                            </p:txEl>
                                          </p:spTgt>
                                        </p:tgtEl>
                                        <p:attrNameLst>
                                          <p:attrName>ppt_y</p:attrName>
                                        </p:attrNameLst>
                                      </p:cBhvr>
                                      <p:tavLst>
                                        <p:tav tm="0">
                                          <p:val>
                                            <p:strVal val="#ppt_y"/>
                                          </p:val>
                                        </p:tav>
                                        <p:tav tm="100000">
                                          <p:val>
                                            <p:strVal val="#ppt_y"/>
                                          </p:val>
                                        </p:tav>
                                      </p:tavLst>
                                    </p:anim>
                                  </p:childTnLst>
                                </p:cTn>
                              </p:par>
                            </p:childTnLst>
                          </p:cTn>
                        </p:par>
                        <p:par>
                          <p:cTn id="31" fill="hold">
                            <p:stCondLst>
                              <p:cond delay="5750"/>
                            </p:stCondLst>
                            <p:childTnLst>
                              <p:par>
                                <p:cTn id="32" presetID="2" presetClass="entr" presetSubtype="2" fill="hold" grpId="0" nodeType="afterEffect">
                                  <p:stCondLst>
                                    <p:cond delay="0"/>
                                  </p:stCondLst>
                                  <p:childTnLst>
                                    <p:set>
                                      <p:cBhvr>
                                        <p:cTn id="33" dur="1" fill="hold">
                                          <p:stCondLst>
                                            <p:cond delay="0"/>
                                          </p:stCondLst>
                                        </p:cTn>
                                        <p:tgtEl>
                                          <p:spTgt spid="17411">
                                            <p:txEl>
                                              <p:pRg st="4" end="4"/>
                                            </p:txEl>
                                          </p:spTgt>
                                        </p:tgtEl>
                                        <p:attrNameLst>
                                          <p:attrName>style.visibility</p:attrName>
                                        </p:attrNameLst>
                                      </p:cBhvr>
                                      <p:to>
                                        <p:strVal val="visible"/>
                                      </p:to>
                                    </p:set>
                                    <p:anim calcmode="lin" valueType="num">
                                      <p:cBhvr additive="base">
                                        <p:cTn id="34" dur="500" fill="hold"/>
                                        <p:tgtEl>
                                          <p:spTgt spid="17411">
                                            <p:txEl>
                                              <p:pRg st="4" end="4"/>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7411">
                                            <p:txEl>
                                              <p:pRg st="4" end="4"/>
                                            </p:txEl>
                                          </p:spTgt>
                                        </p:tgtEl>
                                        <p:attrNameLst>
                                          <p:attrName>ppt_y</p:attrName>
                                        </p:attrNameLst>
                                      </p:cBhvr>
                                      <p:tavLst>
                                        <p:tav tm="0">
                                          <p:val>
                                            <p:strVal val="#ppt_y"/>
                                          </p:val>
                                        </p:tav>
                                        <p:tav tm="100000">
                                          <p:val>
                                            <p:strVal val="#ppt_y"/>
                                          </p:val>
                                        </p:tav>
                                      </p:tavLst>
                                    </p:anim>
                                  </p:childTnLst>
                                </p:cTn>
                              </p:par>
                            </p:childTnLst>
                          </p:cTn>
                        </p:par>
                        <p:par>
                          <p:cTn id="36" fill="hold">
                            <p:stCondLst>
                              <p:cond delay="6250"/>
                            </p:stCondLst>
                            <p:childTnLst>
                              <p:par>
                                <p:cTn id="37" presetID="2" presetClass="entr" presetSubtype="2" fill="hold" grpId="0" nodeType="afterEffect">
                                  <p:stCondLst>
                                    <p:cond delay="0"/>
                                  </p:stCondLst>
                                  <p:childTnLst>
                                    <p:set>
                                      <p:cBhvr>
                                        <p:cTn id="38" dur="1" fill="hold">
                                          <p:stCondLst>
                                            <p:cond delay="0"/>
                                          </p:stCondLst>
                                        </p:cTn>
                                        <p:tgtEl>
                                          <p:spTgt spid="17411">
                                            <p:txEl>
                                              <p:pRg st="5" end="5"/>
                                            </p:txEl>
                                          </p:spTgt>
                                        </p:tgtEl>
                                        <p:attrNameLst>
                                          <p:attrName>style.visibility</p:attrName>
                                        </p:attrNameLst>
                                      </p:cBhvr>
                                      <p:to>
                                        <p:strVal val="visible"/>
                                      </p:to>
                                    </p:set>
                                    <p:anim calcmode="lin" valueType="num">
                                      <p:cBhvr additive="base">
                                        <p:cTn id="39" dur="500" fill="hold"/>
                                        <p:tgtEl>
                                          <p:spTgt spid="17411">
                                            <p:txEl>
                                              <p:pRg st="5" end="5"/>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17411">
                                            <p:txEl>
                                              <p:pRg st="5" end="5"/>
                                            </p:txEl>
                                          </p:spTgt>
                                        </p:tgtEl>
                                        <p:attrNameLst>
                                          <p:attrName>ppt_y</p:attrName>
                                        </p:attrNameLst>
                                      </p:cBhvr>
                                      <p:tavLst>
                                        <p:tav tm="0">
                                          <p:val>
                                            <p:strVal val="#ppt_y"/>
                                          </p:val>
                                        </p:tav>
                                        <p:tav tm="100000">
                                          <p:val>
                                            <p:strVal val="#ppt_y"/>
                                          </p:val>
                                        </p:tav>
                                      </p:tavLst>
                                    </p:anim>
                                  </p:childTnLst>
                                </p:cTn>
                              </p:par>
                            </p:childTnLst>
                          </p:cTn>
                        </p:par>
                        <p:par>
                          <p:cTn id="41" fill="hold">
                            <p:stCondLst>
                              <p:cond delay="6750"/>
                            </p:stCondLst>
                            <p:childTnLst>
                              <p:par>
                                <p:cTn id="42" presetID="2" presetClass="entr" presetSubtype="2" fill="hold" grpId="0" nodeType="afterEffect">
                                  <p:stCondLst>
                                    <p:cond delay="0"/>
                                  </p:stCondLst>
                                  <p:childTnLst>
                                    <p:set>
                                      <p:cBhvr>
                                        <p:cTn id="43" dur="1" fill="hold">
                                          <p:stCondLst>
                                            <p:cond delay="0"/>
                                          </p:stCondLst>
                                        </p:cTn>
                                        <p:tgtEl>
                                          <p:spTgt spid="17411">
                                            <p:txEl>
                                              <p:pRg st="6" end="6"/>
                                            </p:txEl>
                                          </p:spTgt>
                                        </p:tgtEl>
                                        <p:attrNameLst>
                                          <p:attrName>style.visibility</p:attrName>
                                        </p:attrNameLst>
                                      </p:cBhvr>
                                      <p:to>
                                        <p:strVal val="visible"/>
                                      </p:to>
                                    </p:set>
                                    <p:anim calcmode="lin" valueType="num">
                                      <p:cBhvr additive="base">
                                        <p:cTn id="44" dur="500" fill="hold"/>
                                        <p:tgtEl>
                                          <p:spTgt spid="17411">
                                            <p:txEl>
                                              <p:pRg st="6" end="6"/>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17411">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17411">
                                            <p:txEl>
                                              <p:pRg st="7" end="7"/>
                                            </p:txEl>
                                          </p:spTgt>
                                        </p:tgtEl>
                                        <p:attrNameLst>
                                          <p:attrName>style.visibility</p:attrName>
                                        </p:attrNameLst>
                                      </p:cBhvr>
                                      <p:to>
                                        <p:strVal val="visible"/>
                                      </p:to>
                                    </p:set>
                                    <p:anim calcmode="lin" valueType="num">
                                      <p:cBhvr additive="base">
                                        <p:cTn id="50" dur="500" fill="hold"/>
                                        <p:tgtEl>
                                          <p:spTgt spid="17411">
                                            <p:txEl>
                                              <p:pRg st="7" end="7"/>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7411">
                                            <p:txEl>
                                              <p:pRg st="7" end="7"/>
                                            </p:txEl>
                                          </p:spTgt>
                                        </p:tgtEl>
                                        <p:attrNameLst>
                                          <p:attrName>ppt_y</p:attrName>
                                        </p:attrNameLst>
                                      </p:cBhvr>
                                      <p:tavLst>
                                        <p:tav tm="0">
                                          <p:val>
                                            <p:strVal val="#ppt_y"/>
                                          </p:val>
                                        </p:tav>
                                        <p:tav tm="100000">
                                          <p:val>
                                            <p:strVal val="#ppt_y"/>
                                          </p:val>
                                        </p:tav>
                                      </p:tavLst>
                                    </p:anim>
                                  </p:childTnLst>
                                </p:cTn>
                              </p:par>
                            </p:childTnLst>
                          </p:cTn>
                        </p:par>
                        <p:par>
                          <p:cTn id="52" fill="hold">
                            <p:stCondLst>
                              <p:cond delay="500"/>
                            </p:stCondLst>
                            <p:childTnLst>
                              <p:par>
                                <p:cTn id="53" presetID="13" presetClass="entr" presetSubtype="32" fill="hold" nodeType="afterEffect">
                                  <p:stCondLst>
                                    <p:cond delay="0"/>
                                  </p:stCondLst>
                                  <p:childTnLst>
                                    <p:set>
                                      <p:cBhvr>
                                        <p:cTn id="54" dur="1" fill="hold">
                                          <p:stCondLst>
                                            <p:cond delay="0"/>
                                          </p:stCondLst>
                                        </p:cTn>
                                        <p:tgtEl>
                                          <p:spTgt spid="17413"/>
                                        </p:tgtEl>
                                        <p:attrNameLst>
                                          <p:attrName>style.visibility</p:attrName>
                                        </p:attrNameLst>
                                      </p:cBhvr>
                                      <p:to>
                                        <p:strVal val="visible"/>
                                      </p:to>
                                    </p:set>
                                    <p:animEffect transition="in" filter="plus(out)">
                                      <p:cBhvr>
                                        <p:cTn id="55" dur="20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0"/>
            <a:ext cx="3276600" cy="990600"/>
          </a:xfrm>
        </p:spPr>
        <p:txBody>
          <a:bodyPr/>
          <a:lstStyle/>
          <a:p>
            <a:pPr algn="l">
              <a:defRPr/>
            </a:pPr>
            <a:r>
              <a:rPr lang="en-US" altLang="en-US" sz="5400" smtClean="0">
                <a:solidFill>
                  <a:schemeClr val="hlink"/>
                </a:solidFill>
                <a:effectLst>
                  <a:outerShdw blurRad="38100" dist="38100" dir="2700000" algn="tl">
                    <a:srgbClr val="C0C0C0"/>
                  </a:outerShdw>
                </a:effectLst>
                <a:latin typeface="Comic Sans MS" pitchFamily="66" charset="0"/>
              </a:rPr>
              <a:t>Pressure</a:t>
            </a:r>
            <a:endParaRPr lang="en-US" altLang="en-US" sz="5400" smtClean="0">
              <a:solidFill>
                <a:schemeClr val="hlink"/>
              </a:solidFill>
              <a:effectLst>
                <a:outerShdw blurRad="38100" dist="38100" dir="2700000" algn="tl">
                  <a:srgbClr val="C0C0C0"/>
                </a:outerShdw>
              </a:effectLst>
            </a:endParaRPr>
          </a:p>
        </p:txBody>
      </p:sp>
      <p:sp>
        <p:nvSpPr>
          <p:cNvPr id="11267" name="Rectangle 3"/>
          <p:cNvSpPr>
            <a:spLocks noGrp="1" noChangeArrowheads="1"/>
          </p:cNvSpPr>
          <p:nvPr>
            <p:ph type="body" idx="1"/>
          </p:nvPr>
        </p:nvSpPr>
        <p:spPr>
          <a:xfrm>
            <a:off x="533400" y="914400"/>
            <a:ext cx="4572000" cy="5715000"/>
          </a:xfrm>
          <a:solidFill>
            <a:schemeClr val="accent2">
              <a:alpha val="28999"/>
            </a:schemeClr>
          </a:solidFill>
        </p:spPr>
        <p:txBody>
          <a:bodyPr/>
          <a:lstStyle/>
          <a:p>
            <a:pPr>
              <a:buFontTx/>
              <a:buNone/>
              <a:defRPr/>
            </a:pPr>
            <a:r>
              <a:rPr lang="en-US" altLang="en-US" dirty="0" smtClean="0">
                <a:solidFill>
                  <a:schemeClr val="bg1"/>
                </a:solidFill>
                <a:effectLst>
                  <a:outerShdw blurRad="38100" dist="38100" dir="2700000" algn="tl">
                    <a:srgbClr val="000000"/>
                  </a:outerShdw>
                </a:effectLst>
              </a:rPr>
              <a:t>Column height measures Pressure of atmosphere</a:t>
            </a:r>
          </a:p>
          <a:p>
            <a:pPr>
              <a:defRPr/>
            </a:pPr>
            <a:r>
              <a:rPr lang="en-US" altLang="en-US" dirty="0" smtClean="0">
                <a:solidFill>
                  <a:schemeClr val="bg1"/>
                </a:solidFill>
                <a:effectLst>
                  <a:outerShdw blurRad="38100" dist="38100" dir="2700000" algn="tl">
                    <a:srgbClr val="000000"/>
                  </a:outerShdw>
                </a:effectLst>
              </a:rPr>
              <a:t>1 standard atmosphere (</a:t>
            </a:r>
            <a:r>
              <a:rPr lang="en-US" altLang="en-US" dirty="0" err="1" smtClean="0">
                <a:solidFill>
                  <a:schemeClr val="bg1"/>
                </a:solidFill>
                <a:effectLst>
                  <a:outerShdw blurRad="38100" dist="38100" dir="2700000" algn="tl">
                    <a:srgbClr val="000000"/>
                  </a:outerShdw>
                </a:effectLst>
              </a:rPr>
              <a:t>atm</a:t>
            </a:r>
            <a:r>
              <a:rPr lang="en-US" altLang="en-US" dirty="0" smtClean="0">
                <a:solidFill>
                  <a:schemeClr val="bg1"/>
                </a:solidFill>
                <a:effectLst>
                  <a:outerShdw blurRad="38100" dist="38100" dir="2700000" algn="tl">
                    <a:srgbClr val="000000"/>
                  </a:outerShdw>
                </a:effectLst>
              </a:rPr>
              <a:t>)  *</a:t>
            </a:r>
          </a:p>
          <a:p>
            <a:pPr>
              <a:buFontTx/>
              <a:buNone/>
              <a:defRPr/>
            </a:pPr>
            <a:r>
              <a:rPr lang="en-US" altLang="en-US" dirty="0" smtClean="0">
                <a:solidFill>
                  <a:schemeClr val="bg1"/>
                </a:solidFill>
                <a:effectLst>
                  <a:outerShdw blurRad="38100" dist="38100" dir="2700000" algn="tl">
                    <a:srgbClr val="000000"/>
                  </a:outerShdw>
                </a:effectLst>
              </a:rPr>
              <a:t>= 760 mm Hg (or </a:t>
            </a:r>
            <a:r>
              <a:rPr lang="en-US" altLang="en-US" dirty="0" err="1" smtClean="0">
                <a:solidFill>
                  <a:schemeClr val="bg1"/>
                </a:solidFill>
                <a:effectLst>
                  <a:outerShdw blurRad="38100" dist="38100" dir="2700000" algn="tl">
                    <a:srgbClr val="000000"/>
                  </a:outerShdw>
                </a:effectLst>
              </a:rPr>
              <a:t>torr</a:t>
            </a:r>
            <a:r>
              <a:rPr lang="en-US" altLang="en-US" dirty="0" smtClean="0">
                <a:solidFill>
                  <a:schemeClr val="bg1"/>
                </a:solidFill>
                <a:effectLst>
                  <a:outerShdw blurRad="38100" dist="38100" dir="2700000" algn="tl">
                    <a:srgbClr val="000000"/>
                  </a:outerShdw>
                </a:effectLst>
              </a:rPr>
              <a:t>) *</a:t>
            </a:r>
          </a:p>
          <a:p>
            <a:pPr>
              <a:buFontTx/>
              <a:buNone/>
              <a:defRPr/>
            </a:pPr>
            <a:r>
              <a:rPr lang="en-US" altLang="en-US" dirty="0" smtClean="0">
                <a:solidFill>
                  <a:schemeClr val="bg1"/>
                </a:solidFill>
                <a:effectLst>
                  <a:outerShdw blurRad="38100" dist="38100" dir="2700000" algn="tl">
                    <a:srgbClr val="000000"/>
                  </a:outerShdw>
                </a:effectLst>
              </a:rPr>
              <a:t>= about 34 feet of water!</a:t>
            </a:r>
          </a:p>
          <a:p>
            <a:pPr>
              <a:buFontTx/>
              <a:buNone/>
              <a:defRPr/>
            </a:pPr>
            <a:endParaRPr lang="en-US" altLang="en-US" dirty="0" smtClean="0">
              <a:solidFill>
                <a:schemeClr val="bg1"/>
              </a:solidFill>
              <a:effectLst>
                <a:outerShdw blurRad="38100" dist="38100" dir="2700000" algn="tl">
                  <a:srgbClr val="000000"/>
                </a:outerShdw>
              </a:effectLst>
            </a:endParaRPr>
          </a:p>
          <a:p>
            <a:pPr>
              <a:buFontTx/>
              <a:buNone/>
              <a:defRPr/>
            </a:pPr>
            <a:endParaRPr lang="en-US" altLang="en-US" dirty="0" smtClean="0">
              <a:solidFill>
                <a:schemeClr val="bg1"/>
              </a:solidFill>
              <a:effectLst>
                <a:outerShdw blurRad="38100" dist="38100" dir="2700000" algn="tl">
                  <a:srgbClr val="000000"/>
                </a:outerShdw>
              </a:effectLst>
            </a:endParaRPr>
          </a:p>
        </p:txBody>
      </p:sp>
      <p:pic>
        <p:nvPicPr>
          <p:cNvPr id="45060" name="Picture 4"/>
          <p:cNvPicPr>
            <a:picLocks noChangeArrowheads="1"/>
          </p:cNvPicPr>
          <p:nvPr/>
        </p:nvPicPr>
        <p:blipFill>
          <a:blip r:embed="rId2" cstate="print"/>
          <a:srcRect/>
          <a:stretch>
            <a:fillRect/>
          </a:stretch>
        </p:blipFill>
        <p:spPr bwMode="auto">
          <a:xfrm>
            <a:off x="5181600" y="546100"/>
            <a:ext cx="3670300" cy="6311900"/>
          </a:xfrm>
          <a:prstGeom prst="rect">
            <a:avLst/>
          </a:prstGeom>
          <a:noFill/>
          <a:ln w="12700">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Effect transition="in" filter="diamond(in)">
                                      <p:cBhvr>
                                        <p:cTn id="7" dur="2000"/>
                                        <p:tgtEl>
                                          <p:spTgt spid="1126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267">
                                            <p:txEl>
                                              <p:pRg st="3" end="3"/>
                                            </p:txEl>
                                          </p:spTgt>
                                        </p:tgtEl>
                                        <p:attrNameLst>
                                          <p:attrName>style.visibility</p:attrName>
                                        </p:attrNameLst>
                                      </p:cBhvr>
                                      <p:to>
                                        <p:strVal val="visible"/>
                                      </p:to>
                                    </p:set>
                                    <p:animEffect transition="in" filter="dissolve">
                                      <p:cBhvr>
                                        <p:cTn id="1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1" descr="npo00012b"/>
          <p:cNvPicPr>
            <a:picLocks noChangeAspect="1" noChangeArrowheads="1"/>
          </p:cNvPicPr>
          <p:nvPr/>
        </p:nvPicPr>
        <p:blipFill>
          <a:blip r:embed="rId2" cstate="print"/>
          <a:srcRect/>
          <a:stretch>
            <a:fillRect/>
          </a:stretch>
        </p:blipFill>
        <p:spPr bwMode="auto">
          <a:xfrm>
            <a:off x="1219200" y="90488"/>
            <a:ext cx="6705600" cy="6673850"/>
          </a:xfrm>
          <a:prstGeom prst="rect">
            <a:avLst/>
          </a:prstGeom>
          <a:noFill/>
          <a:ln w="9525">
            <a:noFill/>
            <a:miter lim="800000"/>
            <a:headEnd/>
            <a:tailEnd/>
          </a:ln>
        </p:spPr>
      </p:pic>
      <p:sp>
        <p:nvSpPr>
          <p:cNvPr id="8195" name="Text Box 3"/>
          <p:cNvSpPr txBox="1">
            <a:spLocks noChangeArrowheads="1"/>
          </p:cNvSpPr>
          <p:nvPr/>
        </p:nvSpPr>
        <p:spPr bwMode="auto">
          <a:xfrm>
            <a:off x="3392488" y="5106988"/>
            <a:ext cx="1489075" cy="457200"/>
          </a:xfrm>
          <a:prstGeom prst="rect">
            <a:avLst/>
          </a:prstGeom>
          <a:solidFill>
            <a:schemeClr val="bg1"/>
          </a:solidFill>
          <a:ln w="9525">
            <a:noFill/>
            <a:miter lim="800000"/>
            <a:headEnd/>
            <a:tailEnd/>
          </a:ln>
        </p:spPr>
        <p:txBody>
          <a:bodyPr wrap="none">
            <a:spAutoFit/>
          </a:bodyPr>
          <a:lstStyle/>
          <a:p>
            <a:r>
              <a:rPr lang="en-US" sz="2400" b="1">
                <a:latin typeface="Times New Roman" pitchFamily="18" charset="0"/>
              </a:rPr>
              <a:t>Sea level</a:t>
            </a:r>
          </a:p>
        </p:txBody>
      </p:sp>
      <p:sp>
        <p:nvSpPr>
          <p:cNvPr id="8196" name="Text Box 4"/>
          <p:cNvSpPr txBox="1">
            <a:spLocks noChangeArrowheads="1"/>
          </p:cNvSpPr>
          <p:nvPr/>
        </p:nvSpPr>
        <p:spPr bwMode="auto">
          <a:xfrm>
            <a:off x="5243513" y="5106988"/>
            <a:ext cx="981075" cy="457200"/>
          </a:xfrm>
          <a:prstGeom prst="rect">
            <a:avLst/>
          </a:prstGeom>
          <a:solidFill>
            <a:schemeClr val="bg1"/>
          </a:solidFill>
          <a:ln w="9525">
            <a:noFill/>
            <a:miter lim="800000"/>
            <a:headEnd/>
            <a:tailEnd/>
          </a:ln>
        </p:spPr>
        <p:txBody>
          <a:bodyPr wrap="none">
            <a:spAutoFit/>
          </a:bodyPr>
          <a:lstStyle/>
          <a:p>
            <a:r>
              <a:rPr lang="en-US" sz="2400" b="1">
                <a:latin typeface="Times New Roman" pitchFamily="18" charset="0"/>
              </a:rPr>
              <a:t>1 atm</a:t>
            </a:r>
          </a:p>
        </p:txBody>
      </p:sp>
      <p:sp>
        <p:nvSpPr>
          <p:cNvPr id="8197" name="Text Box 5"/>
          <p:cNvSpPr txBox="1">
            <a:spLocks noChangeArrowheads="1"/>
          </p:cNvSpPr>
          <p:nvPr/>
        </p:nvSpPr>
        <p:spPr bwMode="auto">
          <a:xfrm>
            <a:off x="3527425" y="4192588"/>
            <a:ext cx="1217613" cy="457200"/>
          </a:xfrm>
          <a:prstGeom prst="rect">
            <a:avLst/>
          </a:prstGeom>
          <a:solidFill>
            <a:schemeClr val="bg1"/>
          </a:solidFill>
          <a:ln w="9525">
            <a:noFill/>
            <a:miter lim="800000"/>
            <a:headEnd/>
            <a:tailEnd/>
          </a:ln>
        </p:spPr>
        <p:txBody>
          <a:bodyPr wrap="none">
            <a:spAutoFit/>
          </a:bodyPr>
          <a:lstStyle/>
          <a:p>
            <a:r>
              <a:rPr lang="en-US" sz="2400" b="1">
                <a:latin typeface="Times New Roman" pitchFamily="18" charset="0"/>
              </a:rPr>
              <a:t>4 miles</a:t>
            </a:r>
          </a:p>
        </p:txBody>
      </p:sp>
      <p:sp>
        <p:nvSpPr>
          <p:cNvPr id="8198" name="Text Box 6"/>
          <p:cNvSpPr txBox="1">
            <a:spLocks noChangeArrowheads="1"/>
          </p:cNvSpPr>
          <p:nvPr/>
        </p:nvSpPr>
        <p:spPr bwMode="auto">
          <a:xfrm>
            <a:off x="5410200" y="4192588"/>
            <a:ext cx="1235075" cy="457200"/>
          </a:xfrm>
          <a:prstGeom prst="rect">
            <a:avLst/>
          </a:prstGeom>
          <a:solidFill>
            <a:schemeClr val="bg1"/>
          </a:solidFill>
          <a:ln w="9525">
            <a:noFill/>
            <a:miter lim="800000"/>
            <a:headEnd/>
            <a:tailEnd/>
          </a:ln>
        </p:spPr>
        <p:txBody>
          <a:bodyPr wrap="none">
            <a:spAutoFit/>
          </a:bodyPr>
          <a:lstStyle/>
          <a:p>
            <a:r>
              <a:rPr lang="en-US" sz="2400" b="1">
                <a:latin typeface="Times New Roman" pitchFamily="18" charset="0"/>
              </a:rPr>
              <a:t>0.5 atm</a:t>
            </a:r>
          </a:p>
        </p:txBody>
      </p:sp>
      <p:sp>
        <p:nvSpPr>
          <p:cNvPr id="8199" name="Text Box 7"/>
          <p:cNvSpPr txBox="1">
            <a:spLocks noChangeArrowheads="1"/>
          </p:cNvSpPr>
          <p:nvPr/>
        </p:nvSpPr>
        <p:spPr bwMode="auto">
          <a:xfrm>
            <a:off x="3336925" y="2667000"/>
            <a:ext cx="1387475" cy="457200"/>
          </a:xfrm>
          <a:prstGeom prst="rect">
            <a:avLst/>
          </a:prstGeom>
          <a:solidFill>
            <a:schemeClr val="bg1"/>
          </a:solidFill>
          <a:ln w="9525">
            <a:noFill/>
            <a:miter lim="800000"/>
            <a:headEnd/>
            <a:tailEnd/>
          </a:ln>
        </p:spPr>
        <p:txBody>
          <a:bodyPr wrap="none">
            <a:spAutoFit/>
          </a:bodyPr>
          <a:lstStyle/>
          <a:p>
            <a:r>
              <a:rPr lang="en-US" sz="2400" b="1">
                <a:latin typeface="Times New Roman" pitchFamily="18" charset="0"/>
              </a:rPr>
              <a:t>10 miles</a:t>
            </a:r>
          </a:p>
        </p:txBody>
      </p:sp>
      <p:sp>
        <p:nvSpPr>
          <p:cNvPr id="8200" name="Text Box 8"/>
          <p:cNvSpPr txBox="1">
            <a:spLocks noChangeArrowheads="1"/>
          </p:cNvSpPr>
          <p:nvPr/>
        </p:nvSpPr>
        <p:spPr bwMode="auto">
          <a:xfrm>
            <a:off x="5562600" y="2667000"/>
            <a:ext cx="1235075" cy="457200"/>
          </a:xfrm>
          <a:prstGeom prst="rect">
            <a:avLst/>
          </a:prstGeom>
          <a:solidFill>
            <a:schemeClr val="bg1"/>
          </a:solidFill>
          <a:ln w="9525">
            <a:noFill/>
            <a:miter lim="800000"/>
            <a:headEnd/>
            <a:tailEnd/>
          </a:ln>
        </p:spPr>
        <p:txBody>
          <a:bodyPr wrap="none">
            <a:spAutoFit/>
          </a:bodyPr>
          <a:lstStyle/>
          <a:p>
            <a:r>
              <a:rPr lang="en-US" sz="2400" b="1">
                <a:latin typeface="Times New Roman" pitchFamily="18" charset="0"/>
              </a:rPr>
              <a:t>0.2 atm</a:t>
            </a:r>
          </a:p>
        </p:txBody>
      </p:sp>
      <p:sp>
        <p:nvSpPr>
          <p:cNvPr id="75785" name="Text Box 9"/>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0-#ppt_w/2"/>
                                          </p:val>
                                        </p:tav>
                                        <p:tav tm="100000">
                                          <p:val>
                                            <p:strVal val="#ppt_x"/>
                                          </p:val>
                                        </p:tav>
                                      </p:tavLst>
                                    </p:anim>
                                    <p:anim calcmode="lin" valueType="num">
                                      <p:cBhvr additive="base">
                                        <p:cTn id="8"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1+#ppt_w/2"/>
                                          </p:val>
                                        </p:tav>
                                        <p:tav tm="100000">
                                          <p:val>
                                            <p:strVal val="#ppt_x"/>
                                          </p:val>
                                        </p:tav>
                                      </p:tavLst>
                                    </p:anim>
                                    <p:anim calcmode="lin" valueType="num">
                                      <p:cBhvr additive="base">
                                        <p:cTn id="14"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7"/>
                                        </p:tgtEl>
                                        <p:attrNameLst>
                                          <p:attrName>style.visibility</p:attrName>
                                        </p:attrNameLst>
                                      </p:cBhvr>
                                      <p:to>
                                        <p:strVal val="visible"/>
                                      </p:to>
                                    </p:set>
                                    <p:anim calcmode="lin" valueType="num">
                                      <p:cBhvr additive="base">
                                        <p:cTn id="19" dur="500" fill="hold"/>
                                        <p:tgtEl>
                                          <p:spTgt spid="8197"/>
                                        </p:tgtEl>
                                        <p:attrNameLst>
                                          <p:attrName>ppt_x</p:attrName>
                                        </p:attrNameLst>
                                      </p:cBhvr>
                                      <p:tavLst>
                                        <p:tav tm="0">
                                          <p:val>
                                            <p:strVal val="0-#ppt_w/2"/>
                                          </p:val>
                                        </p:tav>
                                        <p:tav tm="100000">
                                          <p:val>
                                            <p:strVal val="#ppt_x"/>
                                          </p:val>
                                        </p:tav>
                                      </p:tavLst>
                                    </p:anim>
                                    <p:anim calcmode="lin" valueType="num">
                                      <p:cBhvr additive="base">
                                        <p:cTn id="20" dur="500" fill="hold"/>
                                        <p:tgtEl>
                                          <p:spTgt spid="819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198"/>
                                        </p:tgtEl>
                                        <p:attrNameLst>
                                          <p:attrName>style.visibility</p:attrName>
                                        </p:attrNameLst>
                                      </p:cBhvr>
                                      <p:to>
                                        <p:strVal val="visible"/>
                                      </p:to>
                                    </p:set>
                                    <p:anim calcmode="lin" valueType="num">
                                      <p:cBhvr additive="base">
                                        <p:cTn id="25" dur="500" fill="hold"/>
                                        <p:tgtEl>
                                          <p:spTgt spid="8198"/>
                                        </p:tgtEl>
                                        <p:attrNameLst>
                                          <p:attrName>ppt_x</p:attrName>
                                        </p:attrNameLst>
                                      </p:cBhvr>
                                      <p:tavLst>
                                        <p:tav tm="0">
                                          <p:val>
                                            <p:strVal val="1+#ppt_w/2"/>
                                          </p:val>
                                        </p:tav>
                                        <p:tav tm="100000">
                                          <p:val>
                                            <p:strVal val="#ppt_x"/>
                                          </p:val>
                                        </p:tav>
                                      </p:tavLst>
                                    </p:anim>
                                    <p:anim calcmode="lin" valueType="num">
                                      <p:cBhvr additive="base">
                                        <p:cTn id="26"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9"/>
                                        </p:tgtEl>
                                        <p:attrNameLst>
                                          <p:attrName>style.visibility</p:attrName>
                                        </p:attrNameLst>
                                      </p:cBhvr>
                                      <p:to>
                                        <p:strVal val="visible"/>
                                      </p:to>
                                    </p:set>
                                    <p:anim calcmode="lin" valueType="num">
                                      <p:cBhvr additive="base">
                                        <p:cTn id="31" dur="500" fill="hold"/>
                                        <p:tgtEl>
                                          <p:spTgt spid="8199"/>
                                        </p:tgtEl>
                                        <p:attrNameLst>
                                          <p:attrName>ppt_x</p:attrName>
                                        </p:attrNameLst>
                                      </p:cBhvr>
                                      <p:tavLst>
                                        <p:tav tm="0">
                                          <p:val>
                                            <p:strVal val="0-#ppt_w/2"/>
                                          </p:val>
                                        </p:tav>
                                        <p:tav tm="100000">
                                          <p:val>
                                            <p:strVal val="#ppt_x"/>
                                          </p:val>
                                        </p:tav>
                                      </p:tavLst>
                                    </p:anim>
                                    <p:anim calcmode="lin" valueType="num">
                                      <p:cBhvr additive="base">
                                        <p:cTn id="32" dur="500" fill="hold"/>
                                        <p:tgtEl>
                                          <p:spTgt spid="819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200"/>
                                        </p:tgtEl>
                                        <p:attrNameLst>
                                          <p:attrName>style.visibility</p:attrName>
                                        </p:attrNameLst>
                                      </p:cBhvr>
                                      <p:to>
                                        <p:strVal val="visible"/>
                                      </p:to>
                                    </p:set>
                                    <p:anim calcmode="lin" valueType="num">
                                      <p:cBhvr additive="base">
                                        <p:cTn id="37" dur="500" fill="hold"/>
                                        <p:tgtEl>
                                          <p:spTgt spid="8200"/>
                                        </p:tgtEl>
                                        <p:attrNameLst>
                                          <p:attrName>ppt_x</p:attrName>
                                        </p:attrNameLst>
                                      </p:cBhvr>
                                      <p:tavLst>
                                        <p:tav tm="0">
                                          <p:val>
                                            <p:strVal val="1+#ppt_w/2"/>
                                          </p:val>
                                        </p:tav>
                                        <p:tav tm="100000">
                                          <p:val>
                                            <p:strVal val="#ppt_x"/>
                                          </p:val>
                                        </p:tav>
                                      </p:tavLst>
                                    </p:anim>
                                    <p:anim calcmode="lin" valueType="num">
                                      <p:cBhvr additive="base">
                                        <p:cTn id="38" dur="500" fill="hold"/>
                                        <p:tgtEl>
                                          <p:spTgt spid="82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autoUpdateAnimBg="0"/>
      <p:bldP spid="8196" grpId="0" animBg="1" autoUpdateAnimBg="0"/>
      <p:bldP spid="8197" grpId="0" animBg="1" autoUpdateAnimBg="0"/>
      <p:bldP spid="8198" grpId="0" animBg="1" autoUpdateAnimBg="0"/>
      <p:bldP spid="8199" grpId="0" animBg="1" autoUpdateAnimBg="0"/>
      <p:bldP spid="820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09600" y="381000"/>
            <a:ext cx="7772400" cy="685800"/>
          </a:xfrm>
          <a:solidFill>
            <a:schemeClr val="accent2">
              <a:alpha val="32156"/>
            </a:schemeClr>
          </a:solidFill>
        </p:spPr>
        <p:txBody>
          <a:bodyPr/>
          <a:lstStyle/>
          <a:p>
            <a:r>
              <a:rPr lang="en-US" sz="4400" smtClean="0">
                <a:solidFill>
                  <a:schemeClr val="hlink"/>
                </a:solidFill>
                <a:latin typeface="Comic Sans MS" pitchFamily="66" charset="0"/>
              </a:rPr>
              <a:t>Pressure Conversions</a:t>
            </a:r>
          </a:p>
        </p:txBody>
      </p:sp>
      <p:sp>
        <p:nvSpPr>
          <p:cNvPr id="78851" name="Rectangle 3"/>
          <p:cNvSpPr>
            <a:spLocks noGrp="1" noChangeArrowheads="1"/>
          </p:cNvSpPr>
          <p:nvPr>
            <p:ph type="body" idx="1"/>
          </p:nvPr>
        </p:nvSpPr>
        <p:spPr>
          <a:xfrm>
            <a:off x="381000" y="1600200"/>
            <a:ext cx="8458200" cy="4876800"/>
          </a:xfrm>
          <a:solidFill>
            <a:schemeClr val="accent2">
              <a:alpha val="50980"/>
            </a:schemeClr>
          </a:solidFill>
        </p:spPr>
        <p:txBody>
          <a:bodyPr/>
          <a:lstStyle/>
          <a:p>
            <a:pPr marL="342900" indent="-342900">
              <a:buFontTx/>
              <a:buNone/>
            </a:pPr>
            <a:r>
              <a:rPr lang="en-US" sz="2800" b="0" dirty="0" smtClean="0">
                <a:solidFill>
                  <a:schemeClr val="bg1"/>
                </a:solidFill>
              </a:rPr>
              <a:t>What is 475 mm Hg expressed in </a:t>
            </a:r>
            <a:r>
              <a:rPr lang="en-US" sz="2800" b="0" dirty="0" err="1" smtClean="0">
                <a:solidFill>
                  <a:schemeClr val="bg1"/>
                </a:solidFill>
              </a:rPr>
              <a:t>atm</a:t>
            </a:r>
            <a:r>
              <a:rPr lang="en-US" sz="2800" b="0" dirty="0" smtClean="0">
                <a:solidFill>
                  <a:schemeClr val="bg1"/>
                </a:solidFill>
              </a:rPr>
              <a:t>?</a:t>
            </a:r>
          </a:p>
          <a:p>
            <a:pPr marL="342900" indent="-342900">
              <a:buFontTx/>
              <a:buNone/>
            </a:pPr>
            <a:endParaRPr lang="en-US" sz="2800" b="0" dirty="0" smtClean="0">
              <a:solidFill>
                <a:schemeClr val="bg1"/>
              </a:solidFill>
            </a:endParaRPr>
          </a:p>
          <a:p>
            <a:pPr marL="342900" indent="-342900">
              <a:buFontTx/>
              <a:buNone/>
            </a:pPr>
            <a:r>
              <a:rPr lang="en-US" sz="2800" b="0" dirty="0" smtClean="0">
                <a:solidFill>
                  <a:schemeClr val="bg1"/>
                </a:solidFill>
              </a:rPr>
              <a:t>				     1 </a:t>
            </a:r>
            <a:r>
              <a:rPr lang="en-US" sz="2800" b="0" dirty="0" err="1" smtClean="0">
                <a:solidFill>
                  <a:schemeClr val="bg1"/>
                </a:solidFill>
              </a:rPr>
              <a:t>atm</a:t>
            </a:r>
            <a:endParaRPr lang="en-US" sz="2800" b="0" dirty="0" smtClean="0">
              <a:solidFill>
                <a:schemeClr val="bg1"/>
              </a:solidFill>
            </a:endParaRPr>
          </a:p>
          <a:p>
            <a:pPr marL="342900" indent="-342900">
              <a:buFontTx/>
              <a:buNone/>
            </a:pPr>
            <a:r>
              <a:rPr lang="en-US" sz="2800" b="0" dirty="0" smtClean="0">
                <a:solidFill>
                  <a:schemeClr val="bg1"/>
                </a:solidFill>
              </a:rPr>
              <a:t>			          760 mm Hg</a:t>
            </a:r>
          </a:p>
          <a:p>
            <a:pPr marL="342900" indent="-342900">
              <a:buFontTx/>
              <a:buNone/>
            </a:pPr>
            <a:endParaRPr lang="en-US" sz="2800" b="0" dirty="0" smtClean="0">
              <a:solidFill>
                <a:schemeClr val="bg1"/>
              </a:solidFill>
            </a:endParaRPr>
          </a:p>
          <a:p>
            <a:pPr marL="342900" indent="-342900">
              <a:buFontTx/>
              <a:buNone/>
            </a:pPr>
            <a:r>
              <a:rPr lang="en-US" sz="2800" b="0" dirty="0" smtClean="0">
                <a:solidFill>
                  <a:schemeClr val="bg1"/>
                </a:solidFill>
              </a:rPr>
              <a:t>		     </a:t>
            </a:r>
            <a:endParaRPr lang="en-US" sz="2800" dirty="0" smtClean="0">
              <a:solidFill>
                <a:schemeClr val="bg1"/>
              </a:solidFill>
            </a:endParaRPr>
          </a:p>
        </p:txBody>
      </p:sp>
      <p:sp>
        <p:nvSpPr>
          <p:cNvPr id="78853" name="Rectangle 5"/>
          <p:cNvSpPr>
            <a:spLocks noChangeArrowheads="1"/>
          </p:cNvSpPr>
          <p:nvPr/>
        </p:nvSpPr>
        <p:spPr bwMode="auto">
          <a:xfrm>
            <a:off x="5181600" y="2819400"/>
            <a:ext cx="2563813" cy="579438"/>
          </a:xfrm>
          <a:prstGeom prst="rect">
            <a:avLst/>
          </a:prstGeom>
          <a:noFill/>
          <a:ln w="50800" algn="ctr">
            <a:noFill/>
            <a:miter lim="800000"/>
            <a:headEnd/>
            <a:tailEnd/>
          </a:ln>
        </p:spPr>
        <p:txBody>
          <a:bodyPr wrap="none">
            <a:spAutoFit/>
          </a:bodyPr>
          <a:lstStyle/>
          <a:p>
            <a:pPr>
              <a:lnSpc>
                <a:spcPct val="100000"/>
              </a:lnSpc>
            </a:pPr>
            <a:r>
              <a:rPr lang="en-US" sz="3200" b="0">
                <a:solidFill>
                  <a:schemeClr val="bg1"/>
                </a:solidFill>
                <a:latin typeface="Arial" charset="0"/>
              </a:rPr>
              <a:t>=   0.625 atm</a:t>
            </a:r>
          </a:p>
        </p:txBody>
      </p:sp>
      <p:sp>
        <p:nvSpPr>
          <p:cNvPr id="78854" name="Rectangle 6"/>
          <p:cNvSpPr>
            <a:spLocks noChangeArrowheads="1"/>
          </p:cNvSpPr>
          <p:nvPr/>
        </p:nvSpPr>
        <p:spPr bwMode="auto">
          <a:xfrm>
            <a:off x="533400" y="2743200"/>
            <a:ext cx="2667000" cy="579438"/>
          </a:xfrm>
          <a:prstGeom prst="rect">
            <a:avLst/>
          </a:prstGeom>
          <a:noFill/>
          <a:ln w="50800" algn="ctr">
            <a:noFill/>
            <a:miter lim="800000"/>
            <a:headEnd/>
            <a:tailEnd/>
          </a:ln>
        </p:spPr>
        <p:txBody>
          <a:bodyPr>
            <a:spAutoFit/>
          </a:bodyPr>
          <a:lstStyle/>
          <a:p>
            <a:pPr>
              <a:lnSpc>
                <a:spcPct val="100000"/>
              </a:lnSpc>
            </a:pPr>
            <a:r>
              <a:rPr lang="en-US" sz="3200" b="0">
                <a:solidFill>
                  <a:schemeClr val="bg1"/>
                </a:solidFill>
                <a:latin typeface="Arial" charset="0"/>
              </a:rPr>
              <a:t>475 mm Hg x</a:t>
            </a:r>
          </a:p>
        </p:txBody>
      </p:sp>
      <p:sp>
        <p:nvSpPr>
          <p:cNvPr id="78855" name="Line 7"/>
          <p:cNvSpPr>
            <a:spLocks noChangeShapeType="1"/>
          </p:cNvSpPr>
          <p:nvPr/>
        </p:nvSpPr>
        <p:spPr bwMode="auto">
          <a:xfrm>
            <a:off x="3352800" y="3124200"/>
            <a:ext cx="1752600" cy="0"/>
          </a:xfrm>
          <a:prstGeom prst="line">
            <a:avLst/>
          </a:prstGeom>
          <a:noFill/>
          <a:ln w="50800">
            <a:solidFill>
              <a:schemeClr val="bg1"/>
            </a:solidFill>
            <a:round/>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788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885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88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885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885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885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88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P spid="78853" grpId="0"/>
      <p:bldP spid="78854" grpId="0"/>
      <p:bldP spid="7885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09600" y="381000"/>
            <a:ext cx="7772400" cy="685800"/>
          </a:xfrm>
          <a:solidFill>
            <a:schemeClr val="accent2">
              <a:alpha val="32156"/>
            </a:schemeClr>
          </a:solidFill>
        </p:spPr>
        <p:txBody>
          <a:bodyPr/>
          <a:lstStyle/>
          <a:p>
            <a:r>
              <a:rPr lang="en-US" sz="4400" smtClean="0">
                <a:solidFill>
                  <a:schemeClr val="hlink"/>
                </a:solidFill>
                <a:latin typeface="Comic Sans MS" pitchFamily="66" charset="0"/>
              </a:rPr>
              <a:t>Pressure Conversions</a:t>
            </a:r>
          </a:p>
        </p:txBody>
      </p:sp>
      <p:sp>
        <p:nvSpPr>
          <p:cNvPr id="129027" name="Rectangle 3"/>
          <p:cNvSpPr>
            <a:spLocks noGrp="1" noChangeArrowheads="1"/>
          </p:cNvSpPr>
          <p:nvPr>
            <p:ph type="body" idx="1"/>
          </p:nvPr>
        </p:nvSpPr>
        <p:spPr>
          <a:xfrm>
            <a:off x="381000" y="1524000"/>
            <a:ext cx="8458200" cy="4876800"/>
          </a:xfrm>
          <a:solidFill>
            <a:schemeClr val="accent2">
              <a:alpha val="50980"/>
            </a:schemeClr>
          </a:solidFill>
        </p:spPr>
        <p:txBody>
          <a:bodyPr/>
          <a:lstStyle/>
          <a:p>
            <a:pPr marL="342900" indent="-342900">
              <a:buFontTx/>
              <a:buNone/>
            </a:pPr>
            <a:r>
              <a:rPr lang="en-US" sz="2800" b="0" dirty="0" smtClean="0">
                <a:solidFill>
                  <a:schemeClr val="bg1"/>
                </a:solidFill>
              </a:rPr>
              <a:t>A.  What is 2 </a:t>
            </a:r>
            <a:r>
              <a:rPr lang="en-US" sz="2800" b="0" dirty="0" err="1" smtClean="0">
                <a:solidFill>
                  <a:schemeClr val="bg1"/>
                </a:solidFill>
              </a:rPr>
              <a:t>atm</a:t>
            </a:r>
            <a:r>
              <a:rPr lang="en-US" sz="2800" b="0" dirty="0" smtClean="0">
                <a:solidFill>
                  <a:schemeClr val="bg1"/>
                </a:solidFill>
              </a:rPr>
              <a:t> expressed in </a:t>
            </a:r>
            <a:r>
              <a:rPr lang="en-US" sz="2800" b="0" dirty="0" err="1" smtClean="0">
                <a:solidFill>
                  <a:schemeClr val="bg1"/>
                </a:solidFill>
              </a:rPr>
              <a:t>torr</a:t>
            </a:r>
            <a:r>
              <a:rPr lang="en-US" sz="2800" b="0" dirty="0" smtClean="0">
                <a:solidFill>
                  <a:schemeClr val="bg1"/>
                </a:solidFill>
              </a:rPr>
              <a:t>?</a:t>
            </a:r>
          </a:p>
          <a:p>
            <a:pPr marL="342900" indent="-342900">
              <a:buFontTx/>
              <a:buNone/>
            </a:pPr>
            <a:endParaRPr lang="en-US" sz="2800" b="0" dirty="0" smtClean="0">
              <a:solidFill>
                <a:schemeClr val="bg1"/>
              </a:solidFill>
            </a:endParaRPr>
          </a:p>
          <a:p>
            <a:pPr marL="342900" indent="-342900">
              <a:buFontTx/>
              <a:buNone/>
            </a:pPr>
            <a:endParaRPr lang="en-US" sz="2800" b="0" dirty="0" smtClean="0">
              <a:solidFill>
                <a:schemeClr val="bg1"/>
              </a:solidFill>
            </a:endParaRPr>
          </a:p>
          <a:p>
            <a:pPr marL="342900" indent="-342900">
              <a:buFontTx/>
              <a:buNone/>
            </a:pPr>
            <a:endParaRPr lang="en-US" sz="2800" b="0" dirty="0" smtClean="0">
              <a:solidFill>
                <a:schemeClr val="bg1"/>
              </a:solidFill>
            </a:endParaRPr>
          </a:p>
          <a:p>
            <a:pPr marL="342900" indent="-342900">
              <a:buFontTx/>
              <a:buNone/>
            </a:pPr>
            <a:r>
              <a:rPr lang="en-US" sz="2800" b="0" dirty="0" smtClean="0">
                <a:solidFill>
                  <a:schemeClr val="bg1"/>
                </a:solidFill>
              </a:rPr>
              <a:t>		</a:t>
            </a:r>
          </a:p>
          <a:p>
            <a:pPr marL="342900" indent="-342900">
              <a:buFontTx/>
              <a:buNone/>
            </a:pPr>
            <a:r>
              <a:rPr lang="en-US" sz="2800" b="0" dirty="0" smtClean="0">
                <a:solidFill>
                  <a:schemeClr val="bg1"/>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solidFill>
            <a:srgbClr val="008000">
              <a:alpha val="60001"/>
            </a:srgbClr>
          </a:solidFill>
        </p:spPr>
        <p:txBody>
          <a:bodyPr/>
          <a:lstStyle/>
          <a:p>
            <a:pPr>
              <a:defRPr/>
            </a:pPr>
            <a:r>
              <a:rPr lang="en-US" altLang="en-US" sz="4800" dirty="0" smtClean="0">
                <a:solidFill>
                  <a:schemeClr val="hlink"/>
                </a:solidFill>
                <a:effectLst>
                  <a:outerShdw blurRad="38100" dist="38100" dir="2700000" algn="tl">
                    <a:srgbClr val="000000"/>
                  </a:outerShdw>
                </a:effectLst>
                <a:latin typeface="Comic Sans MS" pitchFamily="66" charset="0"/>
              </a:rPr>
              <a:t>GASES</a:t>
            </a:r>
            <a:br>
              <a:rPr lang="en-US" altLang="en-US" sz="4800" dirty="0" smtClean="0">
                <a:solidFill>
                  <a:schemeClr val="hlink"/>
                </a:solidFill>
                <a:effectLst>
                  <a:outerShdw blurRad="38100" dist="38100" dir="2700000" algn="tl">
                    <a:srgbClr val="000000"/>
                  </a:outerShdw>
                </a:effectLst>
                <a:latin typeface="Comic Sans MS" pitchFamily="66" charset="0"/>
              </a:rPr>
            </a:br>
            <a:endParaRPr lang="en-US" altLang="en-US" sz="1600" dirty="0" smtClean="0">
              <a:solidFill>
                <a:schemeClr val="hlink"/>
              </a:solidFill>
              <a:effectLst>
                <a:outerShdw blurRad="38100" dist="38100" dir="2700000" algn="tl">
                  <a:srgbClr val="000000"/>
                </a:outerShdw>
              </a:effectLst>
            </a:endParaRPr>
          </a:p>
        </p:txBody>
      </p:sp>
      <p:pic>
        <p:nvPicPr>
          <p:cNvPr id="32771" name="Picture 4" descr="SuperGrover"/>
          <p:cNvPicPr>
            <a:picLocks noGrp="1" noChangeAspect="1" noChangeArrowheads="1"/>
          </p:cNvPicPr>
          <p:nvPr>
            <p:ph sz="half" idx="1"/>
          </p:nvPr>
        </p:nvPicPr>
        <p:blipFill>
          <a:blip r:embed="rId3" cstate="print"/>
          <a:srcRect/>
          <a:stretch>
            <a:fillRect/>
          </a:stretch>
        </p:blipFill>
        <p:spPr>
          <a:xfrm>
            <a:off x="4343400" y="1752600"/>
            <a:ext cx="2011363" cy="2667000"/>
          </a:xfrm>
          <a:noFill/>
        </p:spPr>
      </p:pic>
      <p:pic>
        <p:nvPicPr>
          <p:cNvPr id="4099" name="Picture 3"/>
          <p:cNvPicPr>
            <a:picLocks noChangeArrowheads="1"/>
          </p:cNvPicPr>
          <p:nvPr/>
        </p:nvPicPr>
        <p:blipFill>
          <a:blip r:embed="rId4" cstate="print"/>
          <a:srcRect/>
          <a:stretch>
            <a:fillRect/>
          </a:stretch>
        </p:blipFill>
        <p:spPr bwMode="auto">
          <a:xfrm>
            <a:off x="0" y="3349625"/>
            <a:ext cx="4343400" cy="3508375"/>
          </a:xfrm>
          <a:prstGeom prst="rect">
            <a:avLst/>
          </a:prstGeom>
          <a:solidFill>
            <a:schemeClr val="bg1"/>
          </a:solidFill>
          <a:ln w="12700">
            <a:noFill/>
            <a:miter lim="800000"/>
            <a:headEnd/>
            <a:tailEnd/>
          </a:ln>
          <a:effectLst>
            <a:outerShdw dist="107763" dir="2700000" algn="ctr" rotWithShape="0">
              <a:schemeClr val="bg2"/>
            </a:outerShdw>
          </a:effectLst>
        </p:spPr>
      </p:pic>
      <p:pic>
        <p:nvPicPr>
          <p:cNvPr id="32773" name="Picture 6" descr="Earth"/>
          <p:cNvPicPr>
            <a:picLocks noGrp="1" noChangeAspect="1" noChangeArrowheads="1"/>
          </p:cNvPicPr>
          <p:nvPr>
            <p:ph sz="half" idx="2"/>
          </p:nvPr>
        </p:nvPicPr>
        <p:blipFill>
          <a:blip r:embed="rId5" cstate="print"/>
          <a:srcRect/>
          <a:stretch>
            <a:fillRect/>
          </a:stretch>
        </p:blipFill>
        <p:spPr>
          <a:xfrm>
            <a:off x="6324600" y="4157663"/>
            <a:ext cx="2819400" cy="2700337"/>
          </a:xfrm>
          <a:noFill/>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nov03-110"/>
          <p:cNvPicPr>
            <a:picLocks noChangeAspect="1" noChangeArrowheads="1"/>
          </p:cNvPicPr>
          <p:nvPr/>
        </p:nvPicPr>
        <p:blipFill>
          <a:blip r:embed="rId2" cstate="print"/>
          <a:srcRect/>
          <a:stretch>
            <a:fillRect/>
          </a:stretch>
        </p:blipFill>
        <p:spPr bwMode="auto">
          <a:xfrm>
            <a:off x="0" y="0"/>
            <a:ext cx="9144000" cy="6873875"/>
          </a:xfrm>
          <a:prstGeom prst="rect">
            <a:avLst/>
          </a:prstGeom>
          <a:noFill/>
          <a:ln w="9525">
            <a:noFill/>
            <a:miter lim="800000"/>
            <a:headEnd/>
            <a:tailEnd/>
          </a:ln>
        </p:spPr>
      </p:pic>
      <p:sp>
        <p:nvSpPr>
          <p:cNvPr id="128003" name="Rectangle 3"/>
          <p:cNvSpPr>
            <a:spLocks noChangeArrowheads="1"/>
          </p:cNvSpPr>
          <p:nvPr/>
        </p:nvSpPr>
        <p:spPr bwMode="auto">
          <a:xfrm>
            <a:off x="152400" y="762000"/>
            <a:ext cx="8839200" cy="5638800"/>
          </a:xfrm>
          <a:prstGeom prst="rect">
            <a:avLst/>
          </a:prstGeom>
          <a:solidFill>
            <a:srgbClr val="C2500A">
              <a:alpha val="72156"/>
            </a:srgbClr>
          </a:solidFill>
          <a:ln w="38100">
            <a:solidFill>
              <a:schemeClr val="tx1"/>
            </a:solidFill>
            <a:miter lim="800000"/>
            <a:headEnd/>
            <a:tailEnd/>
          </a:ln>
        </p:spPr>
        <p:txBody>
          <a:bodyPr wrap="none" anchor="ctr"/>
          <a:lstStyle/>
          <a:p>
            <a:endParaRPr lang="en-US"/>
          </a:p>
        </p:txBody>
      </p:sp>
      <p:sp>
        <p:nvSpPr>
          <p:cNvPr id="128007" name="Rectangle 7"/>
          <p:cNvSpPr>
            <a:spLocks noChangeArrowheads="1"/>
          </p:cNvSpPr>
          <p:nvPr/>
        </p:nvSpPr>
        <p:spPr bwMode="auto">
          <a:xfrm>
            <a:off x="457200" y="533400"/>
            <a:ext cx="8229600" cy="1143000"/>
          </a:xfrm>
          <a:prstGeom prst="rect">
            <a:avLst/>
          </a:prstGeom>
          <a:noFill/>
          <a:ln w="9525">
            <a:noFill/>
            <a:miter lim="800000"/>
            <a:headEnd/>
            <a:tailEnd/>
          </a:ln>
        </p:spPr>
        <p:txBody>
          <a:bodyPr anchor="ctr"/>
          <a:lstStyle/>
          <a:p>
            <a:r>
              <a:rPr lang="en-US">
                <a:solidFill>
                  <a:srgbClr val="FEEFB0"/>
                </a:solidFill>
                <a:latin typeface="Arial Narrow" pitchFamily="34" charset="0"/>
              </a:rPr>
              <a:t>Pause for a Cause</a:t>
            </a:r>
          </a:p>
        </p:txBody>
      </p:sp>
      <p:sp>
        <p:nvSpPr>
          <p:cNvPr id="128008" name="Rectangle 8"/>
          <p:cNvSpPr>
            <a:spLocks noChangeArrowheads="1"/>
          </p:cNvSpPr>
          <p:nvPr/>
        </p:nvSpPr>
        <p:spPr bwMode="auto">
          <a:xfrm>
            <a:off x="228600" y="1570038"/>
            <a:ext cx="8686800" cy="4525962"/>
          </a:xfrm>
          <a:prstGeom prst="rect">
            <a:avLst/>
          </a:prstGeom>
          <a:noFill/>
          <a:ln w="9525">
            <a:noFill/>
            <a:miter lim="800000"/>
            <a:headEnd/>
            <a:tailEnd/>
          </a:ln>
        </p:spPr>
        <p:txBody>
          <a:bodyPr/>
          <a:lstStyle/>
          <a:p>
            <a:pPr marL="342900" indent="-342900">
              <a:spcBef>
                <a:spcPct val="20000"/>
              </a:spcBef>
              <a:buFontTx/>
              <a:buChar char="•"/>
            </a:pPr>
            <a:r>
              <a:rPr lang="en-US" sz="3000">
                <a:solidFill>
                  <a:srgbClr val="FEEFB0"/>
                </a:solidFill>
                <a:latin typeface="Arial Narrow" pitchFamily="34" charset="0"/>
              </a:rPr>
              <a:t>Convert a pressure of 1.75 atm to kPa and to mm Hg.</a:t>
            </a:r>
          </a:p>
          <a:p>
            <a:pPr marL="342900" indent="-342900">
              <a:spcBef>
                <a:spcPct val="20000"/>
              </a:spcBef>
            </a:pPr>
            <a:endParaRPr lang="en-US" sz="3000">
              <a:solidFill>
                <a:srgbClr val="FEEFB0"/>
              </a:solidFill>
              <a:latin typeface="Arial Narrow" pitchFamily="34" charset="0"/>
            </a:endParaRPr>
          </a:p>
          <a:p>
            <a:pPr marL="342900" indent="-342900">
              <a:spcBef>
                <a:spcPct val="20000"/>
              </a:spcBef>
              <a:buFontTx/>
              <a:buChar char="•"/>
            </a:pPr>
            <a:r>
              <a:rPr lang="en-US" sz="2800">
                <a:solidFill>
                  <a:srgbClr val="FEEFB0"/>
                </a:solidFill>
                <a:latin typeface="Arial Narrow" pitchFamily="34" charset="0"/>
              </a:rPr>
              <a:t>Convert a pressure of 570. torr to atmospheres and to kPa.</a:t>
            </a:r>
          </a:p>
          <a:p>
            <a:pPr marL="342900" indent="-342900">
              <a:spcBef>
                <a:spcPct val="20000"/>
              </a:spcBef>
              <a:buFontTx/>
              <a:buChar char="•"/>
            </a:pPr>
            <a:endParaRPr lang="en-US" sz="2800">
              <a:solidFill>
                <a:srgbClr val="FEEFB0"/>
              </a:solidFill>
              <a:latin typeface="Arial Narrow" pitchFamily="34" charset="0"/>
            </a:endParaRPr>
          </a:p>
          <a:p>
            <a:pPr marL="342900" indent="-342900">
              <a:spcBef>
                <a:spcPct val="20000"/>
              </a:spcBef>
              <a:buFontTx/>
              <a:buChar char="•"/>
            </a:pPr>
            <a:r>
              <a:rPr lang="en-US" sz="3000">
                <a:solidFill>
                  <a:srgbClr val="FEEFB0"/>
                </a:solidFill>
                <a:latin typeface="Arial Narrow" pitchFamily="34" charset="0"/>
              </a:rPr>
              <a:t>Convert a pressure of 550 mm of Hg into atm and Pa</a:t>
            </a:r>
          </a:p>
          <a:p>
            <a:pPr marL="342900" indent="-342900">
              <a:spcBef>
                <a:spcPct val="20000"/>
              </a:spcBef>
              <a:buFontTx/>
              <a:buChar char="•"/>
            </a:pPr>
            <a:endParaRPr lang="en-US" sz="3000">
              <a:solidFill>
                <a:srgbClr val="FEEFB0"/>
              </a:solidFill>
              <a:latin typeface="Arial Narrow" pitchFamily="34" charset="0"/>
            </a:endParaRPr>
          </a:p>
          <a:p>
            <a:pPr marL="342900" indent="-342900">
              <a:spcBef>
                <a:spcPct val="20000"/>
              </a:spcBef>
              <a:buFontTx/>
              <a:buChar char="•"/>
            </a:pPr>
            <a:r>
              <a:rPr lang="en-US" sz="3000">
                <a:solidFill>
                  <a:srgbClr val="FEEFB0"/>
                </a:solidFill>
                <a:latin typeface="Arial Narrow" pitchFamily="34" charset="0"/>
              </a:rPr>
              <a:t>Convert a pressure of 150. KPa to mm of Hg and atm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128002"/>
                                        </p:tgtEl>
                                        <p:attrNameLst>
                                          <p:attrName>style.visibility</p:attrName>
                                        </p:attrNameLst>
                                      </p:cBhvr>
                                      <p:to>
                                        <p:strVal val="visible"/>
                                      </p:to>
                                    </p:set>
                                    <p:animEffect transition="in" filter="box(out)">
                                      <p:cBhvr>
                                        <p:cTn id="7" dur="2000"/>
                                        <p:tgtEl>
                                          <p:spTgt spid="128002"/>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128003"/>
                                        </p:tgtEl>
                                        <p:attrNameLst>
                                          <p:attrName>style.visibility</p:attrName>
                                        </p:attrNameLst>
                                      </p:cBhvr>
                                      <p:to>
                                        <p:strVal val="visible"/>
                                      </p:to>
                                    </p:set>
                                    <p:animEffect transition="in" filter="box(in)">
                                      <p:cBhvr>
                                        <p:cTn id="11" dur="1000"/>
                                        <p:tgtEl>
                                          <p:spTgt spid="128003"/>
                                        </p:tgtEl>
                                      </p:cBhvr>
                                    </p:animEffect>
                                  </p:childTnLst>
                                </p:cTn>
                              </p:par>
                            </p:childTnLst>
                          </p:cTn>
                        </p:par>
                        <p:par>
                          <p:cTn id="12" fill="hold">
                            <p:stCondLst>
                              <p:cond delay="3000"/>
                            </p:stCondLst>
                            <p:childTnLst>
                              <p:par>
                                <p:cTn id="13" presetID="19" presetClass="entr" presetSubtype="5" fill="hold" grpId="0" nodeType="afterEffect">
                                  <p:stCondLst>
                                    <p:cond delay="0"/>
                                  </p:stCondLst>
                                  <p:iterate type="lt">
                                    <p:tmPct val="10000"/>
                                  </p:iterate>
                                  <p:childTnLst>
                                    <p:set>
                                      <p:cBhvr>
                                        <p:cTn id="14" dur="1" fill="hold">
                                          <p:stCondLst>
                                            <p:cond delay="0"/>
                                          </p:stCondLst>
                                        </p:cTn>
                                        <p:tgtEl>
                                          <p:spTgt spid="128007"/>
                                        </p:tgtEl>
                                        <p:attrNameLst>
                                          <p:attrName>style.visibility</p:attrName>
                                        </p:attrNameLst>
                                      </p:cBhvr>
                                      <p:to>
                                        <p:strVal val="visible"/>
                                      </p:to>
                                    </p:set>
                                    <p:anim calcmode="lin" valueType="num">
                                      <p:cBhvr>
                                        <p:cTn id="15" dur="1000" fill="hold"/>
                                        <p:tgtEl>
                                          <p:spTgt spid="128007"/>
                                        </p:tgtEl>
                                        <p:attrNameLst>
                                          <p:attrName>ppt_w</p:attrName>
                                        </p:attrNameLst>
                                      </p:cBhvr>
                                      <p:tavLst>
                                        <p:tav tm="0">
                                          <p:val>
                                            <p:strVal val="#ppt_w"/>
                                          </p:val>
                                        </p:tav>
                                        <p:tav tm="100000">
                                          <p:val>
                                            <p:strVal val="#ppt_w"/>
                                          </p:val>
                                        </p:tav>
                                      </p:tavLst>
                                    </p:anim>
                                    <p:anim calcmode="lin" valueType="num">
                                      <p:cBhvr>
                                        <p:cTn id="16" dur="1000" fill="hold"/>
                                        <p:tgtEl>
                                          <p:spTgt spid="128007"/>
                                        </p:tgtEl>
                                        <p:attrNameLst>
                                          <p:attrName>ppt_h</p:attrName>
                                        </p:attrNameLst>
                                      </p:cBhvr>
                                      <p:tavLst>
                                        <p:tav tm="0" fmla="#ppt_h*sin(2.5*pi*$)">
                                          <p:val>
                                            <p:fltVal val="0"/>
                                          </p:val>
                                        </p:tav>
                                        <p:tav tm="100000">
                                          <p:val>
                                            <p:fltVal val="1"/>
                                          </p:val>
                                        </p:tav>
                                      </p:tavLst>
                                    </p:anim>
                                  </p:childTnLst>
                                </p:cTn>
                              </p:par>
                            </p:childTnLst>
                          </p:cTn>
                        </p:par>
                        <p:par>
                          <p:cTn id="17" fill="hold">
                            <p:stCondLst>
                              <p:cond delay="5300"/>
                            </p:stCondLst>
                            <p:childTnLst>
                              <p:par>
                                <p:cTn id="18" presetID="19" presetClass="entr" presetSubtype="5" fill="hold" grpId="0" nodeType="afterEffect">
                                  <p:stCondLst>
                                    <p:cond delay="0"/>
                                  </p:stCondLst>
                                  <p:iterate type="wd">
                                    <p:tmPct val="7000"/>
                                  </p:iterate>
                                  <p:childTnLst>
                                    <p:set>
                                      <p:cBhvr>
                                        <p:cTn id="19" dur="1" fill="hold">
                                          <p:stCondLst>
                                            <p:cond delay="0"/>
                                          </p:stCondLst>
                                        </p:cTn>
                                        <p:tgtEl>
                                          <p:spTgt spid="128008"/>
                                        </p:tgtEl>
                                        <p:attrNameLst>
                                          <p:attrName>style.visibility</p:attrName>
                                        </p:attrNameLst>
                                      </p:cBhvr>
                                      <p:to>
                                        <p:strVal val="visible"/>
                                      </p:to>
                                    </p:set>
                                    <p:anim calcmode="lin" valueType="num">
                                      <p:cBhvr>
                                        <p:cTn id="20" dur="1000" fill="hold"/>
                                        <p:tgtEl>
                                          <p:spTgt spid="128008"/>
                                        </p:tgtEl>
                                        <p:attrNameLst>
                                          <p:attrName>ppt_w</p:attrName>
                                        </p:attrNameLst>
                                      </p:cBhvr>
                                      <p:tavLst>
                                        <p:tav tm="0">
                                          <p:val>
                                            <p:strVal val="#ppt_w"/>
                                          </p:val>
                                        </p:tav>
                                        <p:tav tm="100000">
                                          <p:val>
                                            <p:strVal val="#ppt_w"/>
                                          </p:val>
                                        </p:tav>
                                      </p:tavLst>
                                    </p:anim>
                                    <p:anim calcmode="lin" valueType="num">
                                      <p:cBhvr>
                                        <p:cTn id="21" dur="1000" fill="hold"/>
                                        <p:tgtEl>
                                          <p:spTgt spid="128008"/>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animBg="1"/>
      <p:bldP spid="128007" grpId="0"/>
      <p:bldP spid="12800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a:xfrm>
            <a:off x="381000" y="304800"/>
            <a:ext cx="8382000" cy="5562600"/>
          </a:xfrm>
        </p:spPr>
        <p:txBody>
          <a:bodyPr/>
          <a:lstStyle/>
          <a:p>
            <a:pPr>
              <a:buFontTx/>
              <a:buNone/>
            </a:pPr>
            <a:r>
              <a:rPr lang="en-US" sz="2800" smtClean="0"/>
              <a:t>Bellringer – answer in complete sentences</a:t>
            </a:r>
          </a:p>
          <a:p>
            <a:pPr>
              <a:buFontTx/>
              <a:buNone/>
            </a:pPr>
            <a:r>
              <a:rPr lang="en-US" sz="3600" smtClean="0"/>
              <a:t>1. If you want to reduce the pressure of gas in a tire, what could you do? </a:t>
            </a:r>
          </a:p>
          <a:p>
            <a:pPr>
              <a:buFontTx/>
              <a:buNone/>
            </a:pPr>
            <a:r>
              <a:rPr lang="en-US" sz="3600" smtClean="0"/>
              <a:t>2. As you let the gases in a hair spray can escape, what happens to the volume and pressure of the gas? </a:t>
            </a:r>
          </a:p>
          <a:p>
            <a:pPr>
              <a:buFontTx/>
              <a:buNone/>
            </a:pPr>
            <a:r>
              <a:rPr lang="en-US" sz="3600" smtClean="0"/>
              <a:t>3. If you want air to enter your lungs, what must you do to the space inside your chest cavity? </a:t>
            </a:r>
          </a:p>
          <a:p>
            <a:pPr>
              <a:buFontTx/>
              <a:buNone/>
            </a:pPr>
            <a:endParaRPr lang="en-US" sz="3600" smtClean="0"/>
          </a:p>
          <a:p>
            <a:endParaRPr 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3400" y="381000"/>
            <a:ext cx="4343400" cy="838200"/>
          </a:xfrm>
        </p:spPr>
        <p:txBody>
          <a:bodyPr/>
          <a:lstStyle/>
          <a:p>
            <a:pPr algn="l">
              <a:defRPr/>
            </a:pPr>
            <a:r>
              <a:rPr lang="en-US" altLang="en-US" sz="5400" smtClean="0">
                <a:solidFill>
                  <a:schemeClr val="hlink"/>
                </a:solidFill>
                <a:effectLst>
                  <a:outerShdw blurRad="38100" dist="38100" dir="2700000" algn="tl">
                    <a:srgbClr val="C0C0C0"/>
                  </a:outerShdw>
                </a:effectLst>
                <a:latin typeface="Comic Sans MS" pitchFamily="66" charset="0"/>
              </a:rPr>
              <a:t>Boyle’s Law</a:t>
            </a:r>
            <a:endParaRPr lang="en-US" altLang="en-US" sz="5400" smtClean="0">
              <a:solidFill>
                <a:schemeClr val="hlink"/>
              </a:solidFill>
              <a:effectLst>
                <a:outerShdw blurRad="38100" dist="38100" dir="2700000" algn="tl">
                  <a:srgbClr val="C0C0C0"/>
                </a:outerShdw>
              </a:effectLst>
            </a:endParaRPr>
          </a:p>
        </p:txBody>
      </p:sp>
      <p:sp>
        <p:nvSpPr>
          <p:cNvPr id="13315" name="Rectangle 3"/>
          <p:cNvSpPr>
            <a:spLocks noGrp="1" noChangeArrowheads="1"/>
          </p:cNvSpPr>
          <p:nvPr>
            <p:ph type="body" idx="1"/>
          </p:nvPr>
        </p:nvSpPr>
        <p:spPr>
          <a:xfrm>
            <a:off x="685800" y="1371600"/>
            <a:ext cx="4114800" cy="5105400"/>
          </a:xfrm>
          <a:solidFill>
            <a:schemeClr val="accent2">
              <a:alpha val="30000"/>
            </a:schemeClr>
          </a:solidFill>
        </p:spPr>
        <p:txBody>
          <a:bodyPr/>
          <a:lstStyle/>
          <a:p>
            <a:pPr>
              <a:lnSpc>
                <a:spcPct val="80000"/>
              </a:lnSpc>
              <a:buFontTx/>
              <a:buNone/>
              <a:defRPr/>
            </a:pPr>
            <a:r>
              <a:rPr lang="en-US" altLang="en-US" sz="2800" dirty="0" smtClean="0">
                <a:solidFill>
                  <a:schemeClr val="bg1"/>
                </a:solidFill>
                <a:effectLst>
                  <a:outerShdw blurRad="38100" dist="38100" dir="2700000" algn="tl">
                    <a:srgbClr val="000000"/>
                  </a:outerShdw>
                </a:effectLst>
              </a:rPr>
              <a:t>P </a:t>
            </a:r>
            <a:r>
              <a:rPr lang="el-GR" altLang="en-US" sz="2800" dirty="0" smtClean="0">
                <a:solidFill>
                  <a:schemeClr val="bg1"/>
                </a:solidFill>
                <a:effectLst>
                  <a:outerShdw blurRad="38100" dist="38100" dir="2700000" algn="tl">
                    <a:srgbClr val="000000"/>
                  </a:outerShdw>
                </a:effectLst>
                <a:cs typeface="Arial" charset="0"/>
              </a:rPr>
              <a:t>α</a:t>
            </a:r>
            <a:r>
              <a:rPr lang="en-US" altLang="en-US" sz="2800" dirty="0" smtClean="0">
                <a:solidFill>
                  <a:schemeClr val="bg1"/>
                </a:solidFill>
                <a:effectLst>
                  <a:outerShdw blurRad="38100" dist="38100" dir="2700000" algn="tl">
                    <a:srgbClr val="000000"/>
                  </a:outerShdw>
                </a:effectLst>
                <a:cs typeface="Arial" charset="0"/>
              </a:rPr>
              <a:t> 1/V</a:t>
            </a:r>
          </a:p>
          <a:p>
            <a:pPr>
              <a:lnSpc>
                <a:spcPct val="80000"/>
              </a:lnSpc>
              <a:buFontTx/>
              <a:buNone/>
              <a:defRPr/>
            </a:pPr>
            <a:r>
              <a:rPr lang="en-US" altLang="en-US" sz="2800" dirty="0" smtClean="0">
                <a:solidFill>
                  <a:schemeClr val="bg1"/>
                </a:solidFill>
                <a:effectLst>
                  <a:outerShdw blurRad="38100" dist="38100" dir="2700000" algn="tl">
                    <a:srgbClr val="000000"/>
                  </a:outerShdw>
                </a:effectLst>
              </a:rPr>
              <a:t>This means Pressure and Volume are INVERSELY PROPORTIONAL if moles and temperature are constant (do not change).  For example, P goes up as V goes down.</a:t>
            </a:r>
          </a:p>
          <a:p>
            <a:pPr>
              <a:lnSpc>
                <a:spcPct val="80000"/>
              </a:lnSpc>
              <a:buFontTx/>
              <a:buNone/>
              <a:defRPr/>
            </a:pPr>
            <a:endParaRPr lang="el-GR" altLang="en-US" sz="2800" dirty="0" smtClean="0">
              <a:solidFill>
                <a:schemeClr val="bg1"/>
              </a:solidFill>
              <a:effectLst>
                <a:outerShdw blurRad="38100" dist="38100" dir="2700000" algn="tl">
                  <a:srgbClr val="000000"/>
                </a:outerShdw>
              </a:effectLst>
              <a:cs typeface="Arial" charset="0"/>
            </a:endParaRPr>
          </a:p>
          <a:p>
            <a:pPr>
              <a:lnSpc>
                <a:spcPct val="80000"/>
              </a:lnSpc>
              <a:buFontTx/>
              <a:buNone/>
              <a:defRPr/>
            </a:pPr>
            <a:r>
              <a:rPr lang="en-US" altLang="en-US" sz="2800" dirty="0" smtClean="0">
                <a:solidFill>
                  <a:schemeClr val="bg1"/>
                </a:solidFill>
                <a:effectLst>
                  <a:outerShdw blurRad="38100" dist="38100" dir="2700000" algn="tl">
                    <a:srgbClr val="000000"/>
                  </a:outerShdw>
                </a:effectLst>
              </a:rPr>
              <a:t>P</a:t>
            </a:r>
            <a:r>
              <a:rPr lang="en-US" altLang="en-US" sz="2800" baseline="-25000" dirty="0" smtClean="0">
                <a:solidFill>
                  <a:schemeClr val="bg1"/>
                </a:solidFill>
                <a:effectLst>
                  <a:outerShdw blurRad="38100" dist="38100" dir="2700000" algn="tl">
                    <a:srgbClr val="000000"/>
                  </a:outerShdw>
                </a:effectLst>
              </a:rPr>
              <a:t>1</a:t>
            </a:r>
            <a:r>
              <a:rPr lang="en-US" altLang="en-US" sz="2800" dirty="0" smtClean="0">
                <a:solidFill>
                  <a:schemeClr val="bg1"/>
                </a:solidFill>
                <a:effectLst>
                  <a:outerShdw blurRad="38100" dist="38100" dir="2700000" algn="tl">
                    <a:srgbClr val="000000"/>
                  </a:outerShdw>
                </a:effectLst>
              </a:rPr>
              <a:t>V</a:t>
            </a:r>
            <a:r>
              <a:rPr lang="en-US" altLang="en-US" sz="2800" baseline="-25000" dirty="0" smtClean="0">
                <a:solidFill>
                  <a:schemeClr val="bg1"/>
                </a:solidFill>
                <a:effectLst>
                  <a:outerShdw blurRad="38100" dist="38100" dir="2700000" algn="tl">
                    <a:srgbClr val="000000"/>
                  </a:outerShdw>
                </a:effectLst>
              </a:rPr>
              <a:t>1</a:t>
            </a:r>
            <a:r>
              <a:rPr lang="en-US" altLang="en-US" sz="2800" dirty="0" smtClean="0">
                <a:solidFill>
                  <a:schemeClr val="bg1"/>
                </a:solidFill>
                <a:effectLst>
                  <a:outerShdw blurRad="38100" dist="38100" dir="2700000" algn="tl">
                    <a:srgbClr val="000000"/>
                  </a:outerShdw>
                </a:effectLst>
              </a:rPr>
              <a:t> = P</a:t>
            </a:r>
            <a:r>
              <a:rPr lang="en-US" altLang="en-US" sz="2800" baseline="-25000" dirty="0" smtClean="0">
                <a:solidFill>
                  <a:schemeClr val="bg1"/>
                </a:solidFill>
                <a:effectLst>
                  <a:outerShdw blurRad="38100" dist="38100" dir="2700000" algn="tl">
                    <a:srgbClr val="000000"/>
                  </a:outerShdw>
                </a:effectLst>
              </a:rPr>
              <a:t>2</a:t>
            </a:r>
            <a:r>
              <a:rPr lang="en-US" altLang="en-US" sz="2800" dirty="0" smtClean="0">
                <a:solidFill>
                  <a:schemeClr val="bg1"/>
                </a:solidFill>
                <a:effectLst>
                  <a:outerShdw blurRad="38100" dist="38100" dir="2700000" algn="tl">
                    <a:srgbClr val="000000"/>
                  </a:outerShdw>
                </a:effectLst>
              </a:rPr>
              <a:t> V</a:t>
            </a:r>
            <a:r>
              <a:rPr lang="en-US" altLang="en-US" sz="2800" baseline="-25000" dirty="0" smtClean="0">
                <a:solidFill>
                  <a:schemeClr val="bg1"/>
                </a:solidFill>
                <a:effectLst>
                  <a:outerShdw blurRad="38100" dist="38100" dir="2700000" algn="tl">
                    <a:srgbClr val="000000"/>
                  </a:outerShdw>
                </a:effectLst>
              </a:rPr>
              <a:t>2</a:t>
            </a:r>
            <a:r>
              <a:rPr lang="en-US" altLang="en-US" sz="2800" dirty="0" smtClean="0">
                <a:solidFill>
                  <a:schemeClr val="bg1"/>
                </a:solidFill>
                <a:effectLst>
                  <a:outerShdw blurRad="38100" dist="38100" dir="2700000" algn="tl">
                    <a:srgbClr val="000000"/>
                  </a:outerShdw>
                </a:effectLst>
              </a:rPr>
              <a:t> </a:t>
            </a:r>
          </a:p>
        </p:txBody>
      </p:sp>
      <p:pic>
        <p:nvPicPr>
          <p:cNvPr id="13316" name="Picture 4"/>
          <p:cNvPicPr>
            <a:picLocks noChangeArrowheads="1"/>
          </p:cNvPicPr>
          <p:nvPr/>
        </p:nvPicPr>
        <p:blipFill>
          <a:blip r:embed="rId2" cstate="print"/>
          <a:srcRect/>
          <a:stretch>
            <a:fillRect/>
          </a:stretch>
        </p:blipFill>
        <p:spPr bwMode="auto">
          <a:xfrm>
            <a:off x="5340350" y="1222375"/>
            <a:ext cx="2400300" cy="3067050"/>
          </a:xfrm>
          <a:prstGeom prst="rect">
            <a:avLst/>
          </a:prstGeom>
          <a:noFill/>
          <a:ln w="12700">
            <a:solidFill>
              <a:schemeClr val="tx1"/>
            </a:solidFill>
            <a:miter lim="800000"/>
            <a:headEnd/>
            <a:tailEnd/>
          </a:ln>
          <a:effectLst>
            <a:outerShdw dist="107763" dir="2700000" algn="ctr" rotWithShape="0">
              <a:schemeClr val="bg2"/>
            </a:outerShdw>
          </a:effectLst>
        </p:spPr>
      </p:pic>
      <p:sp>
        <p:nvSpPr>
          <p:cNvPr id="13317" name="Rectangle 5"/>
          <p:cNvSpPr>
            <a:spLocks noChangeArrowheads="1"/>
          </p:cNvSpPr>
          <p:nvPr/>
        </p:nvSpPr>
        <p:spPr bwMode="auto">
          <a:xfrm>
            <a:off x="5313363" y="4352925"/>
            <a:ext cx="2770187" cy="1797050"/>
          </a:xfrm>
          <a:prstGeom prst="rect">
            <a:avLst/>
          </a:prstGeom>
          <a:noFill/>
          <a:ln w="12700">
            <a:noFill/>
            <a:miter lim="800000"/>
            <a:headEnd/>
            <a:tailEnd/>
          </a:ln>
          <a:effectLst/>
        </p:spPr>
        <p:txBody>
          <a:bodyPr lIns="90487" tIns="44450" rIns="90487" bIns="44450">
            <a:spAutoFit/>
          </a:bodyPr>
          <a:lstStyle/>
          <a:p>
            <a:pPr algn="l">
              <a:lnSpc>
                <a:spcPct val="100000"/>
              </a:lnSpc>
              <a:defRPr/>
            </a:pPr>
            <a:r>
              <a:rPr lang="en-US" sz="2800">
                <a:solidFill>
                  <a:schemeClr val="bg1"/>
                </a:solidFill>
                <a:effectLst>
                  <a:outerShdw blurRad="38100" dist="38100" dir="2700000" algn="tl">
                    <a:srgbClr val="C0C0C0"/>
                  </a:outerShdw>
                </a:effectLst>
                <a:latin typeface="Arial" charset="0"/>
              </a:rPr>
              <a:t>Robert Boyle (1627-1691). Son of Early of Cork, Ireland.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ssolve">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dissolve">
                                      <p:cBhvr>
                                        <p:cTn id="12" dur="5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Effect transition="in" filter="dissolve">
                                      <p:cBhvr>
                                        <p:cTn id="17" dur="500"/>
                                        <p:tgtEl>
                                          <p:spTgt spid="133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ffectLst>
            <a:outerShdw dist="71842" dir="2700000" algn="ctr" rotWithShape="0">
              <a:srgbClr val="000000"/>
            </a:outerShdw>
          </a:effectLst>
        </p:spPr>
        <p:txBody>
          <a:bodyPr/>
          <a:lstStyle/>
          <a:p>
            <a:pPr>
              <a:defRPr/>
            </a:pPr>
            <a:r>
              <a:rPr lang="en-US" altLang="en-US" sz="4400" smtClean="0">
                <a:solidFill>
                  <a:schemeClr val="hlink"/>
                </a:solidFill>
                <a:effectLst>
                  <a:outerShdw blurRad="38100" dist="38100" dir="2700000" algn="tl">
                    <a:srgbClr val="000000"/>
                  </a:outerShdw>
                </a:effectLst>
                <a:latin typeface="Comic Sans MS" pitchFamily="66" charset="0"/>
              </a:rPr>
              <a:t>Boyle’s Law</a:t>
            </a:r>
            <a:endParaRPr lang="en-US" altLang="en-US" sz="4400" smtClean="0">
              <a:solidFill>
                <a:schemeClr val="hlink"/>
              </a:solidFill>
              <a:effectLst>
                <a:outerShdw blurRad="38100" dist="38100" dir="2700000" algn="tl">
                  <a:srgbClr val="000000"/>
                </a:outerShdw>
              </a:effectLst>
            </a:endParaRPr>
          </a:p>
        </p:txBody>
      </p:sp>
      <p:sp>
        <p:nvSpPr>
          <p:cNvPr id="14339" name="Rectangle 3"/>
          <p:cNvSpPr>
            <a:spLocks noGrp="1" noChangeArrowheads="1"/>
          </p:cNvSpPr>
          <p:nvPr>
            <p:ph type="body" sz="half" idx="1"/>
          </p:nvPr>
        </p:nvSpPr>
        <p:spPr>
          <a:solidFill>
            <a:schemeClr val="accent2">
              <a:alpha val="30000"/>
            </a:schemeClr>
          </a:solidFill>
        </p:spPr>
        <p:txBody>
          <a:bodyPr/>
          <a:lstStyle/>
          <a:p>
            <a:pPr>
              <a:buFontTx/>
              <a:buNone/>
              <a:defRPr/>
            </a:pPr>
            <a:r>
              <a:rPr lang="en-US" altLang="en-US" smtClean="0">
                <a:solidFill>
                  <a:srgbClr val="FFFFFF"/>
                </a:solidFill>
                <a:effectLst>
                  <a:outerShdw blurRad="38100" dist="38100" dir="2700000" algn="tl">
                    <a:srgbClr val="000000"/>
                  </a:outerShdw>
                </a:effectLst>
              </a:rPr>
              <a:t>A bicycle pump is a good example of Boyle’s law. </a:t>
            </a:r>
          </a:p>
          <a:p>
            <a:pPr>
              <a:buFontTx/>
              <a:buNone/>
              <a:defRPr/>
            </a:pPr>
            <a:r>
              <a:rPr lang="en-US" altLang="en-US" smtClean="0">
                <a:solidFill>
                  <a:srgbClr val="FFFFFF"/>
                </a:solidFill>
                <a:effectLst>
                  <a:outerShdw blurRad="38100" dist="38100" dir="2700000" algn="tl">
                    <a:srgbClr val="000000"/>
                  </a:outerShdw>
                </a:effectLst>
              </a:rPr>
              <a:t>As the volume of the air trapped in the pump is reduced, its pressure goes up, and air is forced into the tire.</a:t>
            </a:r>
          </a:p>
        </p:txBody>
      </p:sp>
      <p:pic>
        <p:nvPicPr>
          <p:cNvPr id="51204" name="Picture 7" descr="Zumdahl13_06"/>
          <p:cNvPicPr>
            <a:picLocks noGrp="1" noChangeAspect="1" noChangeArrowheads="1"/>
          </p:cNvPicPr>
          <p:nvPr>
            <p:ph sz="quarter" idx="2"/>
          </p:nvPr>
        </p:nvPicPr>
        <p:blipFill>
          <a:blip r:embed="rId4" cstate="print"/>
          <a:srcRect/>
          <a:stretch>
            <a:fillRect/>
          </a:stretch>
        </p:blipFill>
        <p:spPr>
          <a:xfrm>
            <a:off x="4648200" y="1981200"/>
            <a:ext cx="4141788" cy="1716088"/>
          </a:xfrm>
          <a:noFill/>
          <a:ln w="28575">
            <a:solidFill>
              <a:schemeClr val="bg2"/>
            </a:solidFill>
          </a:ln>
        </p:spPr>
      </p:pic>
      <p:pic>
        <p:nvPicPr>
          <p:cNvPr id="14346" name="12M02VD1.avi">
            <a:hlinkClick r:id="" action="ppaction://media"/>
          </p:cNvPr>
          <p:cNvPicPr>
            <a:picLocks noGrp="1" noRot="1" noChangeAspect="1" noChangeArrowheads="1"/>
          </p:cNvPicPr>
          <p:nvPr>
            <p:ph sz="quarter" idx="3"/>
            <a:videoFile r:link="rId2"/>
          </p:nvPr>
        </p:nvPicPr>
        <p:blipFill>
          <a:blip r:embed="rId5" cstate="print"/>
          <a:srcRect/>
          <a:stretch>
            <a:fillRect/>
          </a:stretch>
        </p:blipFill>
        <p:spPr>
          <a:xfrm>
            <a:off x="5257800" y="4267200"/>
            <a:ext cx="2286000" cy="1676400"/>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434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4346"/>
                                        </p:tgtEl>
                                      </p:cBhvr>
                                    </p:cmd>
                                  </p:childTnLst>
                                </p:cTn>
                              </p:par>
                            </p:childTnLst>
                          </p:cTn>
                        </p:par>
                      </p:childTnLst>
                    </p:cTn>
                  </p:par>
                </p:childTnLst>
              </p:cTn>
              <p:nextCondLst>
                <p:cond evt="onClick" delay="0">
                  <p:tgtEl>
                    <p:spTgt spid="14346"/>
                  </p:tgtEl>
                </p:cond>
              </p:nextCondLst>
            </p:seq>
            <p:video>
              <p:cMediaNode>
                <p:cTn id="7" fill="hold" display="0">
                  <p:stCondLst>
                    <p:cond delay="indefinite"/>
                  </p:stCondLst>
                  <p:endCondLst>
                    <p:cond evt="onNext" delay="0">
                      <p:tgtEl>
                        <p:sldTgt/>
                      </p:tgtEl>
                    </p:cond>
                    <p:cond evt="onPrev" delay="0">
                      <p:tgtEl>
                        <p:sldTgt/>
                      </p:tgtEl>
                    </p:cond>
                  </p:endCondLst>
                </p:cTn>
                <p:tgtEl>
                  <p:spTgt spid="14346"/>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9028" name="Object 2"/>
          <p:cNvGraphicFramePr>
            <a:graphicFrameLocks noChangeAspect="1"/>
          </p:cNvGraphicFramePr>
          <p:nvPr>
            <p:ph sz="half" idx="2"/>
          </p:nvPr>
        </p:nvGraphicFramePr>
        <p:xfrm>
          <a:off x="0" y="4763"/>
          <a:ext cx="9144000" cy="6853237"/>
        </p:xfrm>
        <a:graphic>
          <a:graphicData uri="http://schemas.openxmlformats.org/presentationml/2006/ole">
            <p:oleObj spid="_x0000_s3074" name="Slide" r:id="rId3" imgW="4572180" imgH="3428896" progId="PowerPoint.Slide.8">
              <p:embed/>
            </p:oleObj>
          </a:graphicData>
        </a:graphic>
      </p:graphicFrame>
      <p:sp>
        <p:nvSpPr>
          <p:cNvPr id="129026" name="Rectangle 2"/>
          <p:cNvSpPr>
            <a:spLocks noGrp="1" noChangeArrowheads="1"/>
          </p:cNvSpPr>
          <p:nvPr>
            <p:ph type="title"/>
          </p:nvPr>
        </p:nvSpPr>
        <p:spPr>
          <a:xfrm>
            <a:off x="457200" y="990600"/>
            <a:ext cx="8229600" cy="1143000"/>
          </a:xfrm>
        </p:spPr>
        <p:txBody>
          <a:bodyPr/>
          <a:lstStyle/>
          <a:p>
            <a:r>
              <a:rPr lang="en-US" smtClean="0">
                <a:latin typeface="Arial Narrow" pitchFamily="34" charset="0"/>
              </a:rPr>
              <a:t>Boyle’s Law Problem</a:t>
            </a:r>
          </a:p>
        </p:txBody>
      </p:sp>
      <p:sp>
        <p:nvSpPr>
          <p:cNvPr id="129027" name="Rectangle 3"/>
          <p:cNvSpPr>
            <a:spLocks noGrp="1" noChangeArrowheads="1"/>
          </p:cNvSpPr>
          <p:nvPr>
            <p:ph type="body" sz="half" idx="1"/>
          </p:nvPr>
        </p:nvSpPr>
        <p:spPr>
          <a:xfrm>
            <a:off x="1600200" y="1951038"/>
            <a:ext cx="6096000" cy="4525962"/>
          </a:xfrm>
        </p:spPr>
        <p:txBody>
          <a:bodyPr/>
          <a:lstStyle/>
          <a:p>
            <a:r>
              <a:rPr lang="en-US" sz="2800" dirty="0" smtClean="0">
                <a:latin typeface="Arial Narrow" pitchFamily="34" charset="0"/>
              </a:rPr>
              <a:t>A sample of oxygen gas has a volume of 150 </a:t>
            </a:r>
            <a:r>
              <a:rPr lang="en-US" sz="2800" dirty="0" err="1" smtClean="0">
                <a:latin typeface="Arial Narrow" pitchFamily="34" charset="0"/>
              </a:rPr>
              <a:t>mL</a:t>
            </a:r>
            <a:r>
              <a:rPr lang="en-US" sz="2800" dirty="0" smtClean="0">
                <a:latin typeface="Arial Narrow" pitchFamily="34" charset="0"/>
              </a:rPr>
              <a:t> when its pressure is 0.923 atm. If the pressure is increased to 0.987 </a:t>
            </a:r>
            <a:r>
              <a:rPr lang="en-US" sz="2800" dirty="0" err="1" smtClean="0">
                <a:latin typeface="Arial Narrow" pitchFamily="34" charset="0"/>
              </a:rPr>
              <a:t>atm</a:t>
            </a:r>
            <a:r>
              <a:rPr lang="en-US" sz="2800" dirty="0" smtClean="0">
                <a:latin typeface="Arial Narrow" pitchFamily="34" charset="0"/>
              </a:rPr>
              <a:t> and the temperature remains constant, what will the new volume be?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29028"/>
                                        </p:tgtEl>
                                        <p:attrNameLst>
                                          <p:attrName>style.visibility</p:attrName>
                                        </p:attrNameLst>
                                      </p:cBhvr>
                                      <p:to>
                                        <p:strVal val="visible"/>
                                      </p:to>
                                    </p:set>
                                    <p:animEffect transition="in" filter="box(out)">
                                      <p:cBhvr>
                                        <p:cTn id="7" dur="3000"/>
                                        <p:tgtEl>
                                          <p:spTgt spid="129028"/>
                                        </p:tgtEl>
                                      </p:cBhvr>
                                    </p:animEffect>
                                  </p:childTnLst>
                                </p:cTn>
                              </p:par>
                            </p:childTnLst>
                          </p:cTn>
                        </p:par>
                        <p:par>
                          <p:cTn id="8" fill="hold">
                            <p:stCondLst>
                              <p:cond delay="3000"/>
                            </p:stCondLst>
                            <p:childTnLst>
                              <p:par>
                                <p:cTn id="9" presetID="25" presetClass="entr" presetSubtype="0" fill="hold" grpId="0" nodeType="afterEffect">
                                  <p:stCondLst>
                                    <p:cond delay="0"/>
                                  </p:stCondLst>
                                  <p:iterate type="lt">
                                    <p:tmPct val="5000"/>
                                  </p:iterate>
                                  <p:childTnLst>
                                    <p:set>
                                      <p:cBhvr>
                                        <p:cTn id="10" dur="1" fill="hold">
                                          <p:stCondLst>
                                            <p:cond delay="0"/>
                                          </p:stCondLst>
                                        </p:cTn>
                                        <p:tgtEl>
                                          <p:spTgt spid="129026"/>
                                        </p:tgtEl>
                                        <p:attrNameLst>
                                          <p:attrName>style.visibility</p:attrName>
                                        </p:attrNameLst>
                                      </p:cBhvr>
                                      <p:to>
                                        <p:strVal val="visible"/>
                                      </p:to>
                                    </p:set>
                                    <p:anim calcmode="lin" valueType="num">
                                      <p:cBhvr>
                                        <p:cTn id="11" dur="500" decel="50000" fill="hold">
                                          <p:stCondLst>
                                            <p:cond delay="0"/>
                                          </p:stCondLst>
                                        </p:cTn>
                                        <p:tgtEl>
                                          <p:spTgt spid="129026"/>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29026"/>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29026"/>
                                        </p:tgtEl>
                                        <p:attrNameLst>
                                          <p:attrName>ppt_w</p:attrName>
                                        </p:attrNameLst>
                                      </p:cBhvr>
                                      <p:tavLst>
                                        <p:tav tm="0">
                                          <p:val>
                                            <p:strVal val="#ppt_w*.05"/>
                                          </p:val>
                                        </p:tav>
                                        <p:tav tm="100000">
                                          <p:val>
                                            <p:strVal val="#ppt_w"/>
                                          </p:val>
                                        </p:tav>
                                      </p:tavLst>
                                    </p:anim>
                                    <p:anim calcmode="lin" valueType="num">
                                      <p:cBhvr>
                                        <p:cTn id="14" dur="1000" fill="hold"/>
                                        <p:tgtEl>
                                          <p:spTgt spid="129026"/>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29026"/>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29026"/>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29026"/>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29026"/>
                                        </p:tgtEl>
                                      </p:cBhvr>
                                    </p:animEffect>
                                  </p:childTnLst>
                                </p:cTn>
                              </p:par>
                            </p:childTnLst>
                          </p:cTn>
                        </p:par>
                        <p:par>
                          <p:cTn id="19" fill="hold">
                            <p:stCondLst>
                              <p:cond delay="4800"/>
                            </p:stCondLst>
                            <p:childTnLst>
                              <p:par>
                                <p:cTn id="20" presetID="34" presetClass="entr" presetSubtype="0" fill="hold" grpId="0" nodeType="afterEffect">
                                  <p:stCondLst>
                                    <p:cond delay="0"/>
                                  </p:stCondLst>
                                  <p:iterate type="wd">
                                    <p:tmPct val="6000"/>
                                  </p:iterate>
                                  <p:childTnLst>
                                    <p:set>
                                      <p:cBhvr>
                                        <p:cTn id="21" dur="1" fill="hold">
                                          <p:stCondLst>
                                            <p:cond delay="0"/>
                                          </p:stCondLst>
                                        </p:cTn>
                                        <p:tgtEl>
                                          <p:spTgt spid="129027">
                                            <p:txEl>
                                              <p:pRg st="0" end="0"/>
                                            </p:txEl>
                                          </p:spTgt>
                                        </p:tgtEl>
                                        <p:attrNameLst>
                                          <p:attrName>style.visibility</p:attrName>
                                        </p:attrNameLst>
                                      </p:cBhvr>
                                      <p:to>
                                        <p:strVal val="visible"/>
                                      </p:to>
                                    </p:set>
                                    <p:anim from="(-#ppt_w/2)" to="(#ppt_x)" calcmode="lin" valueType="num">
                                      <p:cBhvr>
                                        <p:cTn id="22" dur="600" fill="hold">
                                          <p:stCondLst>
                                            <p:cond delay="0"/>
                                          </p:stCondLst>
                                        </p:cTn>
                                        <p:tgtEl>
                                          <p:spTgt spid="129027">
                                            <p:txEl>
                                              <p:pRg st="0" end="0"/>
                                            </p:txEl>
                                          </p:spTgt>
                                        </p:tgtEl>
                                        <p:attrNameLst>
                                          <p:attrName>ppt_x</p:attrName>
                                        </p:attrNameLst>
                                      </p:cBhvr>
                                    </p:anim>
                                    <p:anim from="0" to="-1.0" calcmode="lin" valueType="num">
                                      <p:cBhvr>
                                        <p:cTn id="23" dur="200" decel="50000" autoRev="1" fill="hold">
                                          <p:stCondLst>
                                            <p:cond delay="600"/>
                                          </p:stCondLst>
                                        </p:cTn>
                                        <p:tgtEl>
                                          <p:spTgt spid="129027">
                                            <p:txEl>
                                              <p:pRg st="0" end="0"/>
                                            </p:txEl>
                                          </p:spTgt>
                                        </p:tgtEl>
                                        <p:attrNameLst>
                                          <p:attrName>xshear</p:attrName>
                                        </p:attrNameLst>
                                      </p:cBhvr>
                                    </p:anim>
                                    <p:animScale>
                                      <p:cBhvr>
                                        <p:cTn id="24" dur="200" decel="100000" autoRev="1" fill="hold">
                                          <p:stCondLst>
                                            <p:cond delay="600"/>
                                          </p:stCondLst>
                                        </p:cTn>
                                        <p:tgtEl>
                                          <p:spTgt spid="129027">
                                            <p:txEl>
                                              <p:pRg st="0" end="0"/>
                                            </p:txEl>
                                          </p:spTgt>
                                        </p:tgtEl>
                                      </p:cBhvr>
                                      <p:from x="100000" y="100000"/>
                                      <p:to x="80000" y="100000"/>
                                    </p:animScale>
                                    <p:anim by="(#ppt_h/3+#ppt_w*0.1)" calcmode="lin" valueType="num">
                                      <p:cBhvr additive="sum">
                                        <p:cTn id="25" dur="200" decel="100000" autoRev="1" fill="hold">
                                          <p:stCondLst>
                                            <p:cond delay="600"/>
                                          </p:stCondLst>
                                        </p:cTn>
                                        <p:tgtEl>
                                          <p:spTgt spid="129027">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P spid="12902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0" y="2657475"/>
            <a:ext cx="9144000" cy="0"/>
          </a:xfrm>
          <a:prstGeom prst="rect">
            <a:avLst/>
          </a:prstGeom>
          <a:noFill/>
          <a:ln w="9525">
            <a:noFill/>
            <a:miter lim="800000"/>
            <a:headEnd/>
            <a:tailEnd/>
          </a:ln>
        </p:spPr>
        <p:txBody>
          <a:bodyPr wrap="none" anchor="ctr">
            <a:spAutoFit/>
          </a:bodyPr>
          <a:lstStyle/>
          <a:p>
            <a:endParaRPr lang="en-US"/>
          </a:p>
        </p:txBody>
      </p:sp>
      <p:graphicFrame>
        <p:nvGraphicFramePr>
          <p:cNvPr id="134147" name="Object 2"/>
          <p:cNvGraphicFramePr>
            <a:graphicFrameLocks noChangeAspect="1"/>
          </p:cNvGraphicFramePr>
          <p:nvPr/>
        </p:nvGraphicFramePr>
        <p:xfrm>
          <a:off x="0" y="-28575"/>
          <a:ext cx="9144000" cy="6886575"/>
        </p:xfrm>
        <a:graphic>
          <a:graphicData uri="http://schemas.openxmlformats.org/presentationml/2006/ole">
            <p:oleObj spid="_x0000_s4098" name="Slide" r:id="rId3" imgW="4572180" imgH="3428896" progId="PowerPoint.Slide.8">
              <p:embed/>
            </p:oleObj>
          </a:graphicData>
        </a:graphic>
      </p:graphicFrame>
      <p:sp>
        <p:nvSpPr>
          <p:cNvPr id="134153" name="Rectangle 9"/>
          <p:cNvSpPr>
            <a:spLocks noChangeArrowheads="1"/>
          </p:cNvSpPr>
          <p:nvPr/>
        </p:nvSpPr>
        <p:spPr bwMode="auto">
          <a:xfrm>
            <a:off x="609600" y="0"/>
            <a:ext cx="8534400" cy="6858000"/>
          </a:xfrm>
          <a:prstGeom prst="rect">
            <a:avLst/>
          </a:prstGeom>
          <a:solidFill>
            <a:srgbClr val="D3BDE1"/>
          </a:solidFill>
          <a:ln w="9525">
            <a:solidFill>
              <a:schemeClr val="tx1"/>
            </a:solidFill>
            <a:miter lim="800000"/>
            <a:headEnd/>
            <a:tailEnd/>
          </a:ln>
        </p:spPr>
        <p:txBody>
          <a:bodyPr wrap="none" anchor="ctr"/>
          <a:lstStyle/>
          <a:p>
            <a:endParaRPr lang="en-US"/>
          </a:p>
        </p:txBody>
      </p:sp>
      <p:sp>
        <p:nvSpPr>
          <p:cNvPr id="134151" name="Rectangle 7"/>
          <p:cNvSpPr>
            <a:spLocks noChangeArrowheads="1"/>
          </p:cNvSpPr>
          <p:nvPr/>
        </p:nvSpPr>
        <p:spPr bwMode="auto">
          <a:xfrm>
            <a:off x="457200" y="152400"/>
            <a:ext cx="8229600" cy="885825"/>
          </a:xfrm>
          <a:prstGeom prst="rect">
            <a:avLst/>
          </a:prstGeom>
          <a:noFill/>
          <a:ln w="9525">
            <a:noFill/>
            <a:miter lim="800000"/>
            <a:headEnd/>
            <a:tailEnd/>
          </a:ln>
        </p:spPr>
        <p:txBody>
          <a:bodyPr anchor="ctr"/>
          <a:lstStyle/>
          <a:p>
            <a:r>
              <a:rPr lang="en-US">
                <a:solidFill>
                  <a:schemeClr val="tx2"/>
                </a:solidFill>
                <a:latin typeface="Arial Narrow" pitchFamily="34" charset="0"/>
              </a:rPr>
              <a:t>You try!</a:t>
            </a:r>
          </a:p>
        </p:txBody>
      </p:sp>
      <p:sp>
        <p:nvSpPr>
          <p:cNvPr id="134152" name="Rectangle 8"/>
          <p:cNvSpPr>
            <a:spLocks noChangeArrowheads="1"/>
          </p:cNvSpPr>
          <p:nvPr/>
        </p:nvSpPr>
        <p:spPr bwMode="auto">
          <a:xfrm>
            <a:off x="762000" y="990600"/>
            <a:ext cx="8229600" cy="3505200"/>
          </a:xfrm>
          <a:prstGeom prst="rect">
            <a:avLst/>
          </a:prstGeom>
          <a:noFill/>
          <a:ln w="9525">
            <a:noFill/>
            <a:miter lim="800000"/>
            <a:headEnd/>
            <a:tailEnd/>
          </a:ln>
        </p:spPr>
        <p:txBody>
          <a:bodyPr/>
          <a:lstStyle/>
          <a:p>
            <a:pPr marL="342900" indent="-342900">
              <a:spcBef>
                <a:spcPct val="20000"/>
              </a:spcBef>
              <a:buFontTx/>
              <a:buChar char="•"/>
            </a:pPr>
            <a:r>
              <a:rPr lang="en-US" sz="3200" dirty="0">
                <a:solidFill>
                  <a:schemeClr val="tx1"/>
                </a:solidFill>
                <a:latin typeface="Arial Narrow" pitchFamily="34" charset="0"/>
              </a:rPr>
              <a:t>A balloon filled with helium gas has a volume of 500 </a:t>
            </a:r>
            <a:r>
              <a:rPr lang="en-US" sz="3200" dirty="0" err="1">
                <a:solidFill>
                  <a:schemeClr val="tx1"/>
                </a:solidFill>
                <a:latin typeface="Arial Narrow" pitchFamily="34" charset="0"/>
              </a:rPr>
              <a:t>mL</a:t>
            </a:r>
            <a:r>
              <a:rPr lang="en-US" sz="3200" dirty="0">
                <a:solidFill>
                  <a:schemeClr val="tx1"/>
                </a:solidFill>
                <a:latin typeface="Arial Narrow" pitchFamily="34" charset="0"/>
              </a:rPr>
              <a:t> at a pressure of 1 atm. The balloon is released and reaches an altitude of 6.5 km, where the pressure is 0.5 atm. Assuming that the temperature has remained the same, what volume does the gas occupy at this height?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134147"/>
                                        </p:tgtEl>
                                        <p:attrNameLst>
                                          <p:attrName>style.visibility</p:attrName>
                                        </p:attrNameLst>
                                      </p:cBhvr>
                                      <p:to>
                                        <p:strVal val="visible"/>
                                      </p:to>
                                    </p:set>
                                    <p:anim calcmode="lin" valueType="num">
                                      <p:cBhvr>
                                        <p:cTn id="7" dur="3000" fill="hold"/>
                                        <p:tgtEl>
                                          <p:spTgt spid="134147"/>
                                        </p:tgtEl>
                                        <p:attrNameLst>
                                          <p:attrName>ppt_w</p:attrName>
                                        </p:attrNameLst>
                                      </p:cBhvr>
                                      <p:tavLst>
                                        <p:tav tm="0">
                                          <p:val>
                                            <p:fltVal val="0"/>
                                          </p:val>
                                        </p:tav>
                                        <p:tav tm="100000">
                                          <p:val>
                                            <p:strVal val="#ppt_w"/>
                                          </p:val>
                                        </p:tav>
                                      </p:tavLst>
                                    </p:anim>
                                    <p:anim calcmode="lin" valueType="num">
                                      <p:cBhvr>
                                        <p:cTn id="8" dur="3000" fill="hold"/>
                                        <p:tgtEl>
                                          <p:spTgt spid="134147"/>
                                        </p:tgtEl>
                                        <p:attrNameLst>
                                          <p:attrName>ppt_h</p:attrName>
                                        </p:attrNameLst>
                                      </p:cBhvr>
                                      <p:tavLst>
                                        <p:tav tm="0">
                                          <p:val>
                                            <p:fltVal val="0"/>
                                          </p:val>
                                        </p:tav>
                                        <p:tav tm="100000">
                                          <p:val>
                                            <p:strVal val="#ppt_h"/>
                                          </p:val>
                                        </p:tav>
                                      </p:tavLst>
                                    </p:anim>
                                    <p:anim calcmode="lin" valueType="num">
                                      <p:cBhvr>
                                        <p:cTn id="9" dur="3000" fill="hold"/>
                                        <p:tgtEl>
                                          <p:spTgt spid="134147"/>
                                        </p:tgtEl>
                                        <p:attrNameLst>
                                          <p:attrName>ppt_x</p:attrName>
                                        </p:attrNameLst>
                                      </p:cBhvr>
                                      <p:tavLst>
                                        <p:tav tm="0">
                                          <p:val>
                                            <p:fltVal val="0.5"/>
                                          </p:val>
                                        </p:tav>
                                        <p:tav tm="100000">
                                          <p:val>
                                            <p:strVal val="#ppt_x"/>
                                          </p:val>
                                        </p:tav>
                                      </p:tavLst>
                                    </p:anim>
                                    <p:anim calcmode="lin" valueType="num">
                                      <p:cBhvr>
                                        <p:cTn id="10" dur="3000" fill="hold"/>
                                        <p:tgtEl>
                                          <p:spTgt spid="134147"/>
                                        </p:tgtEl>
                                        <p:attrNameLst>
                                          <p:attrName>ppt_y</p:attrName>
                                        </p:attrNameLst>
                                      </p:cBhvr>
                                      <p:tavLst>
                                        <p:tav tm="0">
                                          <p:val>
                                            <p:fltVal val="0.5"/>
                                          </p:val>
                                        </p:tav>
                                        <p:tav tm="100000">
                                          <p:val>
                                            <p:strVal val="#ppt_y"/>
                                          </p:val>
                                        </p:tav>
                                      </p:tavLst>
                                    </p:anim>
                                  </p:childTnLst>
                                </p:cTn>
                              </p:par>
                            </p:childTnLst>
                          </p:cTn>
                        </p:par>
                        <p:par>
                          <p:cTn id="11" fill="hold">
                            <p:stCondLst>
                              <p:cond delay="3000"/>
                            </p:stCondLst>
                            <p:childTnLst>
                              <p:par>
                                <p:cTn id="12" presetID="8" presetClass="entr" presetSubtype="16" fill="hold" grpId="0" nodeType="afterEffect">
                                  <p:stCondLst>
                                    <p:cond delay="0"/>
                                  </p:stCondLst>
                                  <p:childTnLst>
                                    <p:set>
                                      <p:cBhvr>
                                        <p:cTn id="13" dur="1" fill="hold">
                                          <p:stCondLst>
                                            <p:cond delay="0"/>
                                          </p:stCondLst>
                                        </p:cTn>
                                        <p:tgtEl>
                                          <p:spTgt spid="134153"/>
                                        </p:tgtEl>
                                        <p:attrNameLst>
                                          <p:attrName>style.visibility</p:attrName>
                                        </p:attrNameLst>
                                      </p:cBhvr>
                                      <p:to>
                                        <p:strVal val="visible"/>
                                      </p:to>
                                    </p:set>
                                    <p:animEffect transition="in" filter="diamond(in)">
                                      <p:cBhvr>
                                        <p:cTn id="14" dur="2000"/>
                                        <p:tgtEl>
                                          <p:spTgt spid="134153"/>
                                        </p:tgtEl>
                                      </p:cBhvr>
                                    </p:animEffect>
                                  </p:childTnLst>
                                </p:cTn>
                              </p:par>
                            </p:childTnLst>
                          </p:cTn>
                        </p:par>
                        <p:par>
                          <p:cTn id="15" fill="hold">
                            <p:stCondLst>
                              <p:cond delay="50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134151"/>
                                        </p:tgtEl>
                                        <p:attrNameLst>
                                          <p:attrName>style.visibility</p:attrName>
                                        </p:attrNameLst>
                                      </p:cBhvr>
                                      <p:to>
                                        <p:strVal val="visible"/>
                                      </p:to>
                                    </p:set>
                                    <p:set>
                                      <p:cBhvr>
                                        <p:cTn id="18" dur="455" fill="hold">
                                          <p:stCondLst>
                                            <p:cond delay="0"/>
                                          </p:stCondLst>
                                        </p:cTn>
                                        <p:tgtEl>
                                          <p:spTgt spid="134151"/>
                                        </p:tgtEl>
                                        <p:attrNameLst>
                                          <p:attrName>style.rotation</p:attrName>
                                        </p:attrNameLst>
                                      </p:cBhvr>
                                      <p:to>
                                        <p:strVal val="-45.0"/>
                                      </p:to>
                                    </p:set>
                                    <p:anim calcmode="lin" valueType="num">
                                      <p:cBhvr>
                                        <p:cTn id="19" dur="455" fill="hold">
                                          <p:stCondLst>
                                            <p:cond delay="455"/>
                                          </p:stCondLst>
                                        </p:cTn>
                                        <p:tgtEl>
                                          <p:spTgt spid="134151"/>
                                        </p:tgtEl>
                                        <p:attrNameLst>
                                          <p:attrName>style.rotation</p:attrName>
                                        </p:attrNameLst>
                                      </p:cBhvr>
                                      <p:tavLst>
                                        <p:tav tm="0">
                                          <p:val>
                                            <p:fltVal val="-45"/>
                                          </p:val>
                                        </p:tav>
                                        <p:tav tm="69900">
                                          <p:val>
                                            <p:fltVal val="45"/>
                                          </p:val>
                                        </p:tav>
                                        <p:tav tm="100000">
                                          <p:val>
                                            <p:fltVal val="0"/>
                                          </p:val>
                                        </p:tav>
                                      </p:tavLst>
                                    </p:anim>
                                    <p:anim calcmode="lin" valueType="num">
                                      <p:cBhvr>
                                        <p:cTn id="20" dur="455" fill="hold">
                                          <p:stCondLst>
                                            <p:cond delay="0"/>
                                          </p:stCondLst>
                                        </p:cTn>
                                        <p:tgtEl>
                                          <p:spTgt spid="134151"/>
                                        </p:tgtEl>
                                        <p:attrNameLst>
                                          <p:attrName>ppt_y</p:attrName>
                                        </p:attrNameLst>
                                      </p:cBhvr>
                                      <p:tavLst>
                                        <p:tav tm="0">
                                          <p:val>
                                            <p:strVal val="#ppt_y-1"/>
                                          </p:val>
                                        </p:tav>
                                        <p:tav tm="100000">
                                          <p:val>
                                            <p:strVal val="#ppt_y-(0.354*#ppt_w-0.172*#ppt_h)"/>
                                          </p:val>
                                        </p:tav>
                                      </p:tavLst>
                                    </p:anim>
                                    <p:anim calcmode="lin" valueType="num">
                                      <p:cBhvr>
                                        <p:cTn id="21" dur="156" decel="50000" autoRev="1" fill="hold">
                                          <p:stCondLst>
                                            <p:cond delay="455"/>
                                          </p:stCondLst>
                                        </p:cTn>
                                        <p:tgtEl>
                                          <p:spTgt spid="134151"/>
                                        </p:tgtEl>
                                        <p:attrNameLst>
                                          <p:attrName>ppt_y</p:attrName>
                                        </p:attrNameLst>
                                      </p:cBhvr>
                                      <p:tavLst>
                                        <p:tav tm="0">
                                          <p:val>
                                            <p:strVal val="#ppt_y-(0.354*#ppt_w-0.172*#ppt_h)"/>
                                          </p:val>
                                        </p:tav>
                                        <p:tav tm="100000">
                                          <p:val>
                                            <p:strVal val="#ppt_y-(0.354*#ppt_w-0.172*#ppt_h)-#ppt_h/2"/>
                                          </p:val>
                                        </p:tav>
                                      </p:tavLst>
                                    </p:anim>
                                    <p:anim calcmode="lin" valueType="num">
                                      <p:cBhvr>
                                        <p:cTn id="22" dur="136" fill="hold">
                                          <p:stCondLst>
                                            <p:cond delay="864"/>
                                          </p:stCondLst>
                                        </p:cTn>
                                        <p:tgtEl>
                                          <p:spTgt spid="134151"/>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9000"/>
                            </p:stCondLst>
                            <p:childTnLst>
                              <p:par>
                                <p:cTn id="24" presetID="19" presetClass="entr" presetSubtype="5" fill="hold" grpId="0" nodeType="afterEffect">
                                  <p:stCondLst>
                                    <p:cond delay="0"/>
                                  </p:stCondLst>
                                  <p:iterate type="lt">
                                    <p:tmPct val="3000"/>
                                  </p:iterate>
                                  <p:childTnLst>
                                    <p:set>
                                      <p:cBhvr>
                                        <p:cTn id="25" dur="1" fill="hold">
                                          <p:stCondLst>
                                            <p:cond delay="0"/>
                                          </p:stCondLst>
                                        </p:cTn>
                                        <p:tgtEl>
                                          <p:spTgt spid="134152"/>
                                        </p:tgtEl>
                                        <p:attrNameLst>
                                          <p:attrName>style.visibility</p:attrName>
                                        </p:attrNameLst>
                                      </p:cBhvr>
                                      <p:to>
                                        <p:strVal val="visible"/>
                                      </p:to>
                                    </p:set>
                                    <p:anim calcmode="lin" valueType="num">
                                      <p:cBhvr>
                                        <p:cTn id="26" dur="1000" fill="hold"/>
                                        <p:tgtEl>
                                          <p:spTgt spid="134152"/>
                                        </p:tgtEl>
                                        <p:attrNameLst>
                                          <p:attrName>ppt_w</p:attrName>
                                        </p:attrNameLst>
                                      </p:cBhvr>
                                      <p:tavLst>
                                        <p:tav tm="0">
                                          <p:val>
                                            <p:strVal val="#ppt_w"/>
                                          </p:val>
                                        </p:tav>
                                        <p:tav tm="100000">
                                          <p:val>
                                            <p:strVal val="#ppt_w"/>
                                          </p:val>
                                        </p:tav>
                                      </p:tavLst>
                                    </p:anim>
                                    <p:anim calcmode="lin" valueType="num">
                                      <p:cBhvr>
                                        <p:cTn id="27" dur="1000" fill="hold"/>
                                        <p:tgtEl>
                                          <p:spTgt spid="134152"/>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3" grpId="0" animBg="1"/>
      <p:bldP spid="134151" grpId="0"/>
      <p:bldP spid="13415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685800"/>
            <a:ext cx="3886200" cy="1143000"/>
          </a:xfrm>
        </p:spPr>
        <p:txBody>
          <a:bodyPr/>
          <a:lstStyle/>
          <a:p>
            <a:pPr>
              <a:defRPr/>
            </a:pPr>
            <a:r>
              <a:rPr lang="en-US" altLang="en-US" sz="4800" dirty="0" smtClean="0">
                <a:solidFill>
                  <a:schemeClr val="hlink"/>
                </a:solidFill>
                <a:effectLst>
                  <a:outerShdw blurRad="38100" dist="38100" dir="2700000" algn="tl">
                    <a:srgbClr val="C0C0C0"/>
                  </a:outerShdw>
                </a:effectLst>
                <a:latin typeface="Comic Sans MS" pitchFamily="66" charset="0"/>
              </a:rPr>
              <a:t>Charles’s Law</a:t>
            </a:r>
            <a:endParaRPr lang="en-US" altLang="en-US" sz="4800" dirty="0" smtClean="0">
              <a:solidFill>
                <a:schemeClr val="hlink"/>
              </a:solidFill>
              <a:effectLst>
                <a:outerShdw blurRad="38100" dist="38100" dir="2700000" algn="tl">
                  <a:srgbClr val="C0C0C0"/>
                </a:outerShdw>
              </a:effectLst>
            </a:endParaRPr>
          </a:p>
        </p:txBody>
      </p:sp>
      <p:sp>
        <p:nvSpPr>
          <p:cNvPr id="15363" name="Rectangle 3"/>
          <p:cNvSpPr>
            <a:spLocks noGrp="1" noChangeArrowheads="1"/>
          </p:cNvSpPr>
          <p:nvPr>
            <p:ph type="body" idx="1"/>
          </p:nvPr>
        </p:nvSpPr>
        <p:spPr>
          <a:xfrm>
            <a:off x="304800" y="1981200"/>
            <a:ext cx="4343400" cy="4876800"/>
          </a:xfrm>
          <a:solidFill>
            <a:schemeClr val="accent2">
              <a:alpha val="33000"/>
            </a:schemeClr>
          </a:solidFill>
        </p:spPr>
        <p:txBody>
          <a:bodyPr/>
          <a:lstStyle/>
          <a:p>
            <a:pPr>
              <a:lnSpc>
                <a:spcPct val="80000"/>
              </a:lnSpc>
              <a:buFontTx/>
              <a:buNone/>
              <a:defRPr/>
            </a:pPr>
            <a:r>
              <a:rPr lang="en-US" altLang="en-US" sz="3200" dirty="0" smtClean="0">
                <a:solidFill>
                  <a:schemeClr val="bg1"/>
                </a:solidFill>
                <a:effectLst>
                  <a:outerShdw blurRad="38100" dist="38100" dir="2700000" algn="tl">
                    <a:srgbClr val="000000"/>
                  </a:outerShdw>
                </a:effectLst>
              </a:rPr>
              <a:t>If n and P are constant, </a:t>
            </a:r>
            <a:br>
              <a:rPr lang="en-US" altLang="en-US" sz="3200" dirty="0" smtClean="0">
                <a:solidFill>
                  <a:schemeClr val="bg1"/>
                </a:solidFill>
                <a:effectLst>
                  <a:outerShdw blurRad="38100" dist="38100" dir="2700000" algn="tl">
                    <a:srgbClr val="000000"/>
                  </a:outerShdw>
                </a:effectLst>
              </a:rPr>
            </a:br>
            <a:r>
              <a:rPr lang="en-US" altLang="en-US" sz="3200" dirty="0" smtClean="0">
                <a:solidFill>
                  <a:schemeClr val="bg1"/>
                </a:solidFill>
                <a:effectLst>
                  <a:outerShdw blurRad="38100" dist="38100" dir="2700000" algn="tl">
                    <a:srgbClr val="000000"/>
                  </a:outerShdw>
                </a:effectLst>
              </a:rPr>
              <a:t>then V </a:t>
            </a:r>
            <a:r>
              <a:rPr lang="el-GR" altLang="en-US" sz="3200" dirty="0" smtClean="0">
                <a:solidFill>
                  <a:schemeClr val="bg1"/>
                </a:solidFill>
                <a:effectLst>
                  <a:outerShdw blurRad="38100" dist="38100" dir="2700000" algn="tl">
                    <a:srgbClr val="000000"/>
                  </a:outerShdw>
                </a:effectLst>
                <a:cs typeface="Arial" charset="0"/>
              </a:rPr>
              <a:t>α</a:t>
            </a:r>
            <a:r>
              <a:rPr lang="en-US" altLang="en-US" sz="3200" dirty="0" smtClean="0">
                <a:solidFill>
                  <a:schemeClr val="bg1"/>
                </a:solidFill>
                <a:effectLst>
                  <a:outerShdw blurRad="38100" dist="38100" dir="2700000" algn="tl">
                    <a:srgbClr val="000000"/>
                  </a:outerShdw>
                </a:effectLst>
                <a:cs typeface="Arial" charset="0"/>
              </a:rPr>
              <a:t> T</a:t>
            </a:r>
            <a:endParaRPr lang="en-US" altLang="en-US" sz="3200" dirty="0" smtClean="0">
              <a:solidFill>
                <a:schemeClr val="bg1"/>
              </a:solidFill>
              <a:effectLst>
                <a:outerShdw blurRad="38100" dist="38100" dir="2700000" algn="tl">
                  <a:srgbClr val="000000"/>
                </a:outerShdw>
              </a:effectLst>
            </a:endParaRPr>
          </a:p>
          <a:p>
            <a:pPr>
              <a:lnSpc>
                <a:spcPct val="80000"/>
              </a:lnSpc>
              <a:buFontTx/>
              <a:buNone/>
              <a:defRPr/>
            </a:pPr>
            <a:r>
              <a:rPr lang="en-US" altLang="en-US" sz="3200" dirty="0" smtClean="0">
                <a:solidFill>
                  <a:schemeClr val="bg1"/>
                </a:solidFill>
                <a:effectLst>
                  <a:outerShdw blurRad="38100" dist="38100" dir="2700000" algn="tl">
                    <a:srgbClr val="000000"/>
                  </a:outerShdw>
                </a:effectLst>
              </a:rPr>
              <a:t>V and T are directly proportional.</a:t>
            </a:r>
          </a:p>
          <a:p>
            <a:pPr>
              <a:lnSpc>
                <a:spcPct val="80000"/>
              </a:lnSpc>
              <a:buFontTx/>
              <a:buNone/>
              <a:defRPr/>
            </a:pPr>
            <a:r>
              <a:rPr lang="en-US" altLang="en-US" sz="4400" dirty="0" smtClean="0">
                <a:solidFill>
                  <a:schemeClr val="bg1"/>
                </a:solidFill>
                <a:effectLst>
                  <a:outerShdw blurRad="38100" dist="38100" dir="2700000" algn="tl">
                    <a:srgbClr val="000000"/>
                  </a:outerShdw>
                </a:effectLst>
              </a:rPr>
              <a:t>V</a:t>
            </a:r>
            <a:r>
              <a:rPr lang="en-US" altLang="en-US" sz="3200" dirty="0" smtClean="0">
                <a:solidFill>
                  <a:schemeClr val="bg1"/>
                </a:solidFill>
                <a:effectLst>
                  <a:outerShdw blurRad="38100" dist="38100" dir="2700000" algn="tl">
                    <a:srgbClr val="000000"/>
                  </a:outerShdw>
                </a:effectLst>
              </a:rPr>
              <a:t>1</a:t>
            </a:r>
            <a:r>
              <a:rPr lang="en-US" altLang="en-US" sz="4400" dirty="0" smtClean="0">
                <a:solidFill>
                  <a:schemeClr val="bg1"/>
                </a:solidFill>
                <a:effectLst>
                  <a:outerShdw blurRad="38100" dist="38100" dir="2700000" algn="tl">
                    <a:srgbClr val="000000"/>
                  </a:outerShdw>
                </a:effectLst>
              </a:rPr>
              <a:t>T</a:t>
            </a:r>
            <a:r>
              <a:rPr lang="en-US" altLang="en-US" sz="3200" dirty="0" smtClean="0">
                <a:solidFill>
                  <a:schemeClr val="bg1"/>
                </a:solidFill>
                <a:effectLst>
                  <a:outerShdw blurRad="38100" dist="38100" dir="2700000" algn="tl">
                    <a:srgbClr val="000000"/>
                  </a:outerShdw>
                </a:effectLst>
              </a:rPr>
              <a:t>2</a:t>
            </a:r>
            <a:r>
              <a:rPr lang="en-US" altLang="en-US" sz="4400" dirty="0" smtClean="0">
                <a:solidFill>
                  <a:schemeClr val="bg1"/>
                </a:solidFill>
                <a:effectLst>
                  <a:outerShdw blurRad="38100" dist="38100" dir="2700000" algn="tl">
                    <a:srgbClr val="000000"/>
                  </a:outerShdw>
                </a:effectLst>
              </a:rPr>
              <a:t>=</a:t>
            </a:r>
            <a:r>
              <a:rPr lang="en-US" altLang="en-US" dirty="0" smtClean="0">
                <a:solidFill>
                  <a:schemeClr val="bg1"/>
                </a:solidFill>
                <a:effectLst>
                  <a:outerShdw blurRad="38100" dist="38100" dir="2700000" algn="tl">
                    <a:srgbClr val="000000"/>
                  </a:outerShdw>
                </a:effectLst>
              </a:rPr>
              <a:t> </a:t>
            </a:r>
            <a:r>
              <a:rPr lang="en-US" altLang="en-US" sz="4800" dirty="0" smtClean="0">
                <a:solidFill>
                  <a:schemeClr val="bg1"/>
                </a:solidFill>
                <a:effectLst>
                  <a:outerShdw blurRad="38100" dist="38100" dir="2700000" algn="tl">
                    <a:srgbClr val="000000"/>
                  </a:outerShdw>
                </a:effectLst>
              </a:rPr>
              <a:t>V</a:t>
            </a:r>
            <a:r>
              <a:rPr lang="en-US" altLang="en-US" sz="3600" dirty="0" smtClean="0">
                <a:solidFill>
                  <a:schemeClr val="bg1"/>
                </a:solidFill>
                <a:effectLst>
                  <a:outerShdw blurRad="38100" dist="38100" dir="2700000" algn="tl">
                    <a:srgbClr val="000000"/>
                  </a:outerShdw>
                </a:effectLst>
              </a:rPr>
              <a:t>2</a:t>
            </a:r>
            <a:r>
              <a:rPr lang="en-US" altLang="en-US" sz="4800" dirty="0" smtClean="0">
                <a:solidFill>
                  <a:schemeClr val="bg1"/>
                </a:solidFill>
                <a:effectLst>
                  <a:outerShdw blurRad="38100" dist="38100" dir="2700000" algn="tl">
                    <a:srgbClr val="000000"/>
                  </a:outerShdw>
                </a:effectLst>
              </a:rPr>
              <a:t>T</a:t>
            </a:r>
            <a:r>
              <a:rPr lang="en-US" altLang="en-US" sz="3600" dirty="0" smtClean="0">
                <a:solidFill>
                  <a:schemeClr val="bg1"/>
                </a:solidFill>
                <a:effectLst>
                  <a:outerShdw blurRad="38100" dist="38100" dir="2700000" algn="tl">
                    <a:srgbClr val="000000"/>
                  </a:outerShdw>
                </a:effectLst>
              </a:rPr>
              <a:t>1</a:t>
            </a:r>
            <a:endParaRPr lang="el-GR" altLang="en-US" dirty="0" smtClean="0">
              <a:solidFill>
                <a:schemeClr val="bg1"/>
              </a:solidFill>
              <a:effectLst>
                <a:outerShdw blurRad="38100" dist="38100" dir="2700000" algn="tl">
                  <a:srgbClr val="000000"/>
                </a:outerShdw>
              </a:effectLst>
              <a:cs typeface="Arial" charset="0"/>
            </a:endParaRPr>
          </a:p>
          <a:p>
            <a:pPr>
              <a:lnSpc>
                <a:spcPct val="80000"/>
              </a:lnSpc>
              <a:defRPr/>
            </a:pPr>
            <a:endParaRPr lang="en-US" altLang="en-US" dirty="0" smtClean="0">
              <a:solidFill>
                <a:schemeClr val="bg1"/>
              </a:solidFill>
              <a:effectLst>
                <a:outerShdw blurRad="38100" dist="38100" dir="2700000" algn="tl">
                  <a:srgbClr val="000000"/>
                </a:outerShdw>
              </a:effectLst>
            </a:endParaRPr>
          </a:p>
          <a:p>
            <a:pPr>
              <a:lnSpc>
                <a:spcPct val="80000"/>
              </a:lnSpc>
              <a:defRPr/>
            </a:pPr>
            <a:r>
              <a:rPr lang="en-US" altLang="en-US" dirty="0" smtClean="0">
                <a:solidFill>
                  <a:schemeClr val="bg1"/>
                </a:solidFill>
                <a:effectLst>
                  <a:outerShdw blurRad="38100" dist="38100" dir="2700000" algn="tl">
                    <a:srgbClr val="000000"/>
                  </a:outerShdw>
                </a:effectLst>
              </a:rPr>
              <a:t>If the temperature goes up, the volume goes up!</a:t>
            </a:r>
          </a:p>
        </p:txBody>
      </p:sp>
      <p:pic>
        <p:nvPicPr>
          <p:cNvPr id="15364" name="Picture 4"/>
          <p:cNvPicPr>
            <a:picLocks noChangeArrowheads="1"/>
          </p:cNvPicPr>
          <p:nvPr/>
        </p:nvPicPr>
        <p:blipFill>
          <a:blip r:embed="rId2" cstate="print"/>
          <a:srcRect/>
          <a:stretch>
            <a:fillRect/>
          </a:stretch>
        </p:blipFill>
        <p:spPr bwMode="auto">
          <a:xfrm>
            <a:off x="5029200" y="698500"/>
            <a:ext cx="3492500" cy="3505200"/>
          </a:xfrm>
          <a:prstGeom prst="rect">
            <a:avLst/>
          </a:prstGeom>
          <a:noFill/>
          <a:ln w="12700">
            <a:noFill/>
            <a:miter lim="800000"/>
            <a:headEnd/>
            <a:tailEnd/>
          </a:ln>
          <a:effectLst>
            <a:outerShdw dist="107763" dir="2700000" algn="ctr" rotWithShape="0">
              <a:schemeClr val="bg2"/>
            </a:outerShdw>
          </a:effectLst>
        </p:spPr>
      </p:pic>
      <p:sp>
        <p:nvSpPr>
          <p:cNvPr id="15365" name="Rectangle 5"/>
          <p:cNvSpPr>
            <a:spLocks noChangeArrowheads="1"/>
          </p:cNvSpPr>
          <p:nvPr/>
        </p:nvSpPr>
        <p:spPr bwMode="auto">
          <a:xfrm>
            <a:off x="4949825" y="4338638"/>
            <a:ext cx="3667125" cy="1549400"/>
          </a:xfrm>
          <a:prstGeom prst="rect">
            <a:avLst/>
          </a:prstGeom>
          <a:solidFill>
            <a:schemeClr val="accent2">
              <a:alpha val="28999"/>
            </a:schemeClr>
          </a:solidFill>
          <a:ln w="12700">
            <a:noFill/>
            <a:miter lim="800000"/>
            <a:headEnd/>
            <a:tailEnd/>
          </a:ln>
          <a:effectLst/>
        </p:spPr>
        <p:txBody>
          <a:bodyPr lIns="90487" tIns="44450" rIns="90487" bIns="44450">
            <a:spAutoFit/>
          </a:bodyPr>
          <a:lstStyle/>
          <a:p>
            <a:pPr algn="l">
              <a:lnSpc>
                <a:spcPct val="100000"/>
              </a:lnSpc>
              <a:defRPr/>
            </a:pPr>
            <a:r>
              <a:rPr lang="en-US" sz="2400">
                <a:solidFill>
                  <a:schemeClr val="bg1"/>
                </a:solidFill>
                <a:effectLst>
                  <a:outerShdw blurRad="38100" dist="38100" dir="2700000" algn="tl">
                    <a:srgbClr val="000000"/>
                  </a:outerShdw>
                </a:effectLst>
                <a:latin typeface="Arial" charset="0"/>
              </a:rPr>
              <a:t>Jacques Charles (1746-1823). Isolated boron and studied gases. Balloonist.</a:t>
            </a:r>
          </a:p>
        </p:txBody>
      </p:sp>
      <p:pic>
        <p:nvPicPr>
          <p:cNvPr id="15366" name="Picture 6"/>
          <p:cNvPicPr>
            <a:picLocks noChangeArrowheads="1"/>
          </p:cNvPicPr>
          <p:nvPr/>
        </p:nvPicPr>
        <p:blipFill>
          <a:blip r:embed="rId3" cstate="print"/>
          <a:srcRect/>
          <a:stretch>
            <a:fillRect/>
          </a:stretch>
        </p:blipFill>
        <p:spPr bwMode="auto">
          <a:xfrm>
            <a:off x="3900488" y="4362450"/>
            <a:ext cx="1016000" cy="1619250"/>
          </a:xfrm>
          <a:prstGeom prst="rect">
            <a:avLst/>
          </a:prstGeom>
          <a:noFill/>
          <a:ln w="12700">
            <a:noFill/>
            <a:miter lim="800000"/>
            <a:headEnd/>
            <a:tailEnd/>
          </a:ln>
          <a:effectLst>
            <a:outerShdw dist="107763" dir="2700000" algn="ctr" rotWithShape="0">
              <a:schemeClr val="bg2"/>
            </a:outerShdw>
          </a:effec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p:cNvPicPr>
            <a:picLocks noChangeAspect="1" noChangeArrowheads="1"/>
          </p:cNvPicPr>
          <p:nvPr/>
        </p:nvPicPr>
        <p:blipFill>
          <a:blip r:embed="rId2" cstate="print"/>
          <a:srcRect/>
          <a:stretch>
            <a:fillRect/>
          </a:stretch>
        </p:blipFill>
        <p:spPr bwMode="auto">
          <a:xfrm>
            <a:off x="381000" y="1295400"/>
            <a:ext cx="3421063" cy="5410200"/>
          </a:xfrm>
          <a:prstGeom prst="rect">
            <a:avLst/>
          </a:prstGeom>
          <a:noFill/>
          <a:ln w="9525">
            <a:noFill/>
            <a:miter lim="800000"/>
            <a:headEnd/>
            <a:tailEnd/>
          </a:ln>
        </p:spPr>
      </p:pic>
      <p:pic>
        <p:nvPicPr>
          <p:cNvPr id="53251" name="Picture 5"/>
          <p:cNvPicPr>
            <a:picLocks noChangeAspect="1" noChangeArrowheads="1"/>
          </p:cNvPicPr>
          <p:nvPr/>
        </p:nvPicPr>
        <p:blipFill>
          <a:blip r:embed="rId3" cstate="print"/>
          <a:srcRect/>
          <a:stretch>
            <a:fillRect/>
          </a:stretch>
        </p:blipFill>
        <p:spPr bwMode="auto">
          <a:xfrm>
            <a:off x="4572000" y="76200"/>
            <a:ext cx="4338638" cy="6248400"/>
          </a:xfrm>
          <a:prstGeom prst="rect">
            <a:avLst/>
          </a:prstGeom>
          <a:noFill/>
          <a:ln w="9525">
            <a:noFill/>
            <a:miter lim="800000"/>
            <a:headEnd/>
            <a:tailEnd/>
          </a:ln>
        </p:spPr>
      </p:pic>
      <p:sp>
        <p:nvSpPr>
          <p:cNvPr id="37894" name="Text Box 6"/>
          <p:cNvSpPr txBox="1">
            <a:spLocks noChangeArrowheads="1"/>
          </p:cNvSpPr>
          <p:nvPr/>
        </p:nvSpPr>
        <p:spPr bwMode="auto">
          <a:xfrm>
            <a:off x="38100" y="623888"/>
            <a:ext cx="4533900" cy="519112"/>
          </a:xfrm>
          <a:prstGeom prst="rect">
            <a:avLst/>
          </a:prstGeom>
          <a:solidFill>
            <a:schemeClr val="accent2">
              <a:alpha val="28999"/>
            </a:schemeClr>
          </a:solidFill>
          <a:ln w="12700">
            <a:noFill/>
            <a:miter lim="800000"/>
            <a:headEnd/>
            <a:tailEnd/>
          </a:ln>
          <a:effectLst/>
        </p:spPr>
        <p:txBody>
          <a:bodyPr wrap="none">
            <a:spAutoFit/>
          </a:bodyPr>
          <a:lstStyle/>
          <a:p>
            <a:pPr algn="l">
              <a:lnSpc>
                <a:spcPct val="100000"/>
              </a:lnSpc>
              <a:defRPr/>
            </a:pPr>
            <a:r>
              <a:rPr lang="en-US" sz="2800">
                <a:effectLst>
                  <a:outerShdw blurRad="38100" dist="38100" dir="2700000" algn="tl">
                    <a:srgbClr val="000000"/>
                  </a:outerShdw>
                </a:effectLst>
                <a:latin typeface="Arial" charset="0"/>
              </a:rPr>
              <a:t>Charles’s original balloon</a:t>
            </a:r>
          </a:p>
        </p:txBody>
      </p:sp>
      <p:sp>
        <p:nvSpPr>
          <p:cNvPr id="37896" name="Text Box 8"/>
          <p:cNvSpPr txBox="1">
            <a:spLocks noChangeArrowheads="1"/>
          </p:cNvSpPr>
          <p:nvPr/>
        </p:nvSpPr>
        <p:spPr bwMode="auto">
          <a:xfrm>
            <a:off x="3895725" y="6096000"/>
            <a:ext cx="5248275" cy="519113"/>
          </a:xfrm>
          <a:prstGeom prst="rect">
            <a:avLst/>
          </a:prstGeom>
          <a:solidFill>
            <a:schemeClr val="accent2">
              <a:alpha val="28000"/>
            </a:schemeClr>
          </a:solidFill>
          <a:ln w="12700">
            <a:noFill/>
            <a:miter lim="800000"/>
            <a:headEnd/>
            <a:tailEnd/>
          </a:ln>
          <a:effectLst/>
        </p:spPr>
        <p:txBody>
          <a:bodyPr wrap="none">
            <a:spAutoFit/>
          </a:bodyPr>
          <a:lstStyle/>
          <a:p>
            <a:pPr algn="l">
              <a:lnSpc>
                <a:spcPct val="100000"/>
              </a:lnSpc>
              <a:defRPr/>
            </a:pPr>
            <a:r>
              <a:rPr lang="en-US" sz="2800">
                <a:effectLst>
                  <a:outerShdw blurRad="38100" dist="38100" dir="2700000" algn="tl">
                    <a:srgbClr val="000000"/>
                  </a:outerShdw>
                </a:effectLst>
                <a:latin typeface="Arial" charset="0"/>
              </a:rPr>
              <a:t>Modern long-distance balloon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defRPr/>
            </a:pPr>
            <a:r>
              <a:rPr lang="en-US" altLang="en-US" sz="5400" smtClean="0">
                <a:solidFill>
                  <a:schemeClr val="hlink"/>
                </a:solidFill>
                <a:effectLst>
                  <a:outerShdw blurRad="38100" dist="38100" dir="2700000" algn="tl">
                    <a:srgbClr val="000000"/>
                  </a:outerShdw>
                </a:effectLst>
                <a:latin typeface="Comic Sans MS" pitchFamily="66" charset="0"/>
              </a:rPr>
              <a:t>Charles’s Law</a:t>
            </a:r>
            <a:endParaRPr lang="en-US" altLang="en-US" sz="6600" smtClean="0">
              <a:solidFill>
                <a:schemeClr val="hlink"/>
              </a:solidFill>
              <a:effectLst>
                <a:outerShdw blurRad="38100" dist="38100" dir="2700000" algn="tl">
                  <a:srgbClr val="000000"/>
                </a:outerShdw>
              </a:effectLst>
            </a:endParaRPr>
          </a:p>
        </p:txBody>
      </p:sp>
      <p:pic>
        <p:nvPicPr>
          <p:cNvPr id="16391" name="12M03AN2.avi">
            <a:hlinkClick r:id="" action="ppaction://media"/>
          </p:cNvPr>
          <p:cNvPicPr>
            <a:picLocks noGrp="1" noRot="1" noChangeAspect="1" noChangeArrowheads="1"/>
          </p:cNvPicPr>
          <p:nvPr>
            <p:ph idx="1"/>
            <a:videoFile r:link="rId2"/>
          </p:nvPr>
        </p:nvPicPr>
        <p:blipFill>
          <a:blip r:embed="rId4" cstate="print"/>
          <a:srcRect/>
          <a:stretch>
            <a:fillRect/>
          </a:stretch>
        </p:blipFill>
        <p:spPr>
          <a:xfrm>
            <a:off x="228600" y="2971800"/>
            <a:ext cx="8763000" cy="2767013"/>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639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6391"/>
                                        </p:tgtEl>
                                      </p:cBhvr>
                                    </p:cmd>
                                  </p:childTnLst>
                                </p:cTn>
                              </p:par>
                            </p:childTnLst>
                          </p:cTn>
                        </p:par>
                      </p:childTnLst>
                    </p:cTn>
                  </p:par>
                </p:childTnLst>
              </p:cTn>
              <p:nextCondLst>
                <p:cond evt="onClick" delay="0">
                  <p:tgtEl>
                    <p:spTgt spid="16391"/>
                  </p:tgtEl>
                </p:cond>
              </p:nextCondLst>
            </p:seq>
            <p:video>
              <p:cMediaNode>
                <p:cTn id="7" fill="hold" display="0">
                  <p:stCondLst>
                    <p:cond delay="indefinite"/>
                  </p:stCondLst>
                  <p:endCondLst>
                    <p:cond evt="onNext" delay="0">
                      <p:tgtEl>
                        <p:sldTgt/>
                      </p:tgtEl>
                    </p:cond>
                    <p:cond evt="onPrev" delay="0">
                      <p:tgtEl>
                        <p:sldTgt/>
                      </p:tgtEl>
                    </p:cond>
                  </p:endCondLst>
                </p:cTn>
                <p:tgtEl>
                  <p:spTgt spid="16391"/>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40" name="Object 2"/>
          <p:cNvGraphicFramePr>
            <a:graphicFrameLocks noChangeAspect="1"/>
          </p:cNvGraphicFramePr>
          <p:nvPr>
            <p:ph sz="half" idx="2"/>
          </p:nvPr>
        </p:nvGraphicFramePr>
        <p:xfrm>
          <a:off x="0" y="4763"/>
          <a:ext cx="9144000" cy="6853237"/>
        </p:xfrm>
        <a:graphic>
          <a:graphicData uri="http://schemas.openxmlformats.org/presentationml/2006/ole">
            <p:oleObj spid="_x0000_s5122" name="Slide" r:id="rId3" imgW="4572147" imgH="3428904" progId="PowerPoint.Slide.8">
              <p:embed/>
            </p:oleObj>
          </a:graphicData>
        </a:graphic>
      </p:graphicFrame>
      <p:sp>
        <p:nvSpPr>
          <p:cNvPr id="39942" name="Rectangle 6"/>
          <p:cNvSpPr>
            <a:spLocks noChangeArrowheads="1"/>
          </p:cNvSpPr>
          <p:nvPr/>
        </p:nvSpPr>
        <p:spPr bwMode="auto">
          <a:xfrm>
            <a:off x="3200400" y="0"/>
            <a:ext cx="5943600" cy="6858000"/>
          </a:xfrm>
          <a:prstGeom prst="rect">
            <a:avLst/>
          </a:prstGeom>
          <a:solidFill>
            <a:srgbClr val="99CC00"/>
          </a:solidFill>
          <a:ln w="9525">
            <a:solidFill>
              <a:schemeClr val="tx1"/>
            </a:solidFill>
            <a:miter lim="800000"/>
            <a:headEnd/>
            <a:tailEnd/>
          </a:ln>
        </p:spPr>
        <p:txBody>
          <a:bodyPr wrap="none" anchor="ctr"/>
          <a:lstStyle/>
          <a:p>
            <a:endParaRPr lang="en-US"/>
          </a:p>
        </p:txBody>
      </p:sp>
      <p:sp>
        <p:nvSpPr>
          <p:cNvPr id="39938" name="Rectangle 2"/>
          <p:cNvSpPr>
            <a:spLocks noGrp="1" noChangeArrowheads="1"/>
          </p:cNvSpPr>
          <p:nvPr>
            <p:ph type="title"/>
          </p:nvPr>
        </p:nvSpPr>
        <p:spPr>
          <a:xfrm>
            <a:off x="4267200" y="274638"/>
            <a:ext cx="4419600" cy="715962"/>
          </a:xfrm>
        </p:spPr>
        <p:txBody>
          <a:bodyPr/>
          <a:lstStyle/>
          <a:p>
            <a:r>
              <a:rPr lang="en-US" sz="4000" smtClean="0"/>
              <a:t>Practice</a:t>
            </a:r>
          </a:p>
        </p:txBody>
      </p:sp>
      <p:sp>
        <p:nvSpPr>
          <p:cNvPr id="39939" name="Rectangle 3"/>
          <p:cNvSpPr>
            <a:spLocks noGrp="1" noChangeArrowheads="1"/>
          </p:cNvSpPr>
          <p:nvPr>
            <p:ph type="body" sz="half" idx="1"/>
          </p:nvPr>
        </p:nvSpPr>
        <p:spPr>
          <a:xfrm>
            <a:off x="3048000" y="1143000"/>
            <a:ext cx="5867400" cy="4525963"/>
          </a:xfrm>
        </p:spPr>
        <p:txBody>
          <a:bodyPr/>
          <a:lstStyle/>
          <a:p>
            <a:pPr algn="ctr">
              <a:buFontTx/>
              <a:buNone/>
            </a:pPr>
            <a:r>
              <a:rPr lang="en-US" sz="2800" dirty="0" smtClean="0">
                <a:latin typeface="Arial Narrow" pitchFamily="34" charset="0"/>
              </a:rPr>
              <a:t>A sample of neon gas occupies a volume of 752 </a:t>
            </a:r>
            <a:r>
              <a:rPr lang="en-US" sz="2800" dirty="0" err="1" smtClean="0">
                <a:latin typeface="Arial Narrow" pitchFamily="34" charset="0"/>
              </a:rPr>
              <a:t>mL</a:t>
            </a:r>
            <a:r>
              <a:rPr lang="en-US" sz="2800" dirty="0" smtClean="0">
                <a:latin typeface="Arial Narrow" pitchFamily="34" charset="0"/>
              </a:rPr>
              <a:t> at 25</a:t>
            </a:r>
            <a:r>
              <a:rPr lang="en-US" sz="2800" dirty="0" smtClean="0">
                <a:latin typeface="Arial Narrow" pitchFamily="34" charset="0"/>
                <a:cs typeface="Arial" charset="0"/>
              </a:rPr>
              <a:t>°</a:t>
            </a:r>
            <a:r>
              <a:rPr lang="en-US" sz="2800" dirty="0" smtClean="0">
                <a:latin typeface="Arial Narrow" pitchFamily="34" charset="0"/>
              </a:rPr>
              <a:t>C. What volume will the gas occupy at 50</a:t>
            </a:r>
            <a:r>
              <a:rPr lang="en-US" sz="2800" dirty="0" smtClean="0">
                <a:latin typeface="Arial Narrow" pitchFamily="34" charset="0"/>
                <a:cs typeface="Arial" charset="0"/>
              </a:rPr>
              <a:t>°</a:t>
            </a:r>
            <a:r>
              <a:rPr lang="en-US" sz="2800" dirty="0" smtClean="0">
                <a:latin typeface="Arial Narrow" pitchFamily="34" charset="0"/>
              </a:rPr>
              <a:t>C if the pressure remains constant?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nodeType="after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3000" fill="hold"/>
                                        <p:tgtEl>
                                          <p:spTgt spid="39940"/>
                                        </p:tgtEl>
                                        <p:attrNameLst>
                                          <p:attrName>ppt_x</p:attrName>
                                        </p:attrNameLst>
                                      </p:cBhvr>
                                      <p:tavLst>
                                        <p:tav tm="0">
                                          <p:val>
                                            <p:strVal val="1+#ppt_w/2"/>
                                          </p:val>
                                        </p:tav>
                                        <p:tav tm="100000">
                                          <p:val>
                                            <p:strVal val="#ppt_x"/>
                                          </p:val>
                                        </p:tav>
                                      </p:tavLst>
                                    </p:anim>
                                    <p:anim calcmode="lin" valueType="num">
                                      <p:cBhvr additive="base">
                                        <p:cTn id="8" dur="3000" fill="hold"/>
                                        <p:tgtEl>
                                          <p:spTgt spid="39940"/>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13" presetClass="entr" presetSubtype="16" fill="hold" grpId="0" nodeType="after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plus(in)">
                                      <p:cBhvr>
                                        <p:cTn id="12" dur="2000"/>
                                        <p:tgtEl>
                                          <p:spTgt spid="39942"/>
                                        </p:tgtEl>
                                      </p:cBhvr>
                                    </p:animEffect>
                                  </p:childTnLst>
                                </p:cTn>
                              </p:par>
                            </p:childTnLst>
                          </p:cTn>
                        </p:par>
                        <p:par>
                          <p:cTn id="13" fill="hold">
                            <p:stCondLst>
                              <p:cond delay="5000"/>
                            </p:stCondLst>
                            <p:childTnLst>
                              <p:par>
                                <p:cTn id="14" presetID="34" presetClass="entr" presetSubtype="0" fill="hold" grpId="0" nodeType="afterEffect">
                                  <p:stCondLst>
                                    <p:cond delay="0"/>
                                  </p:stCondLst>
                                  <p:iterate type="lt">
                                    <p:tmPct val="8000"/>
                                  </p:iterate>
                                  <p:childTnLst>
                                    <p:set>
                                      <p:cBhvr>
                                        <p:cTn id="15" dur="1" fill="hold">
                                          <p:stCondLst>
                                            <p:cond delay="0"/>
                                          </p:stCondLst>
                                        </p:cTn>
                                        <p:tgtEl>
                                          <p:spTgt spid="39938"/>
                                        </p:tgtEl>
                                        <p:attrNameLst>
                                          <p:attrName>style.visibility</p:attrName>
                                        </p:attrNameLst>
                                      </p:cBhvr>
                                      <p:to>
                                        <p:strVal val="visible"/>
                                      </p:to>
                                    </p:set>
                                    <p:anim from="(-#ppt_w/2)" to="(#ppt_x)" calcmode="lin" valueType="num">
                                      <p:cBhvr>
                                        <p:cTn id="16" dur="600" fill="hold">
                                          <p:stCondLst>
                                            <p:cond delay="0"/>
                                          </p:stCondLst>
                                        </p:cTn>
                                        <p:tgtEl>
                                          <p:spTgt spid="39938"/>
                                        </p:tgtEl>
                                        <p:attrNameLst>
                                          <p:attrName>ppt_x</p:attrName>
                                        </p:attrNameLst>
                                      </p:cBhvr>
                                    </p:anim>
                                    <p:anim from="0" to="-1.0" calcmode="lin" valueType="num">
                                      <p:cBhvr>
                                        <p:cTn id="17" dur="200" decel="50000" autoRev="1" fill="hold">
                                          <p:stCondLst>
                                            <p:cond delay="600"/>
                                          </p:stCondLst>
                                        </p:cTn>
                                        <p:tgtEl>
                                          <p:spTgt spid="39938"/>
                                        </p:tgtEl>
                                        <p:attrNameLst>
                                          <p:attrName>xshear</p:attrName>
                                        </p:attrNameLst>
                                      </p:cBhvr>
                                    </p:anim>
                                    <p:animScale>
                                      <p:cBhvr>
                                        <p:cTn id="18" dur="200" decel="100000" autoRev="1" fill="hold">
                                          <p:stCondLst>
                                            <p:cond delay="600"/>
                                          </p:stCondLst>
                                        </p:cTn>
                                        <p:tgtEl>
                                          <p:spTgt spid="39938"/>
                                        </p:tgtEl>
                                      </p:cBhvr>
                                      <p:from x="100000" y="100000"/>
                                      <p:to x="80000" y="100000"/>
                                    </p:animScale>
                                    <p:anim by="(#ppt_h/3+#ppt_w*0.1)" calcmode="lin" valueType="num">
                                      <p:cBhvr additive="sum">
                                        <p:cTn id="19" dur="200" decel="100000" autoRev="1" fill="hold">
                                          <p:stCondLst>
                                            <p:cond delay="600"/>
                                          </p:stCondLst>
                                        </p:cTn>
                                        <p:tgtEl>
                                          <p:spTgt spid="39938"/>
                                        </p:tgtEl>
                                        <p:attrNameLst>
                                          <p:attrName>ppt_x</p:attrName>
                                        </p:attrNameLst>
                                      </p:cBhvr>
                                    </p:anim>
                                  </p:childTnLst>
                                </p:cTn>
                              </p:par>
                            </p:childTnLst>
                          </p:cTn>
                        </p:par>
                        <p:par>
                          <p:cTn id="20" fill="hold">
                            <p:stCondLst>
                              <p:cond delay="6560"/>
                            </p:stCondLst>
                            <p:childTnLst>
                              <p:par>
                                <p:cTn id="21" presetID="51" presetClass="entr" presetSubtype="0" fill="hold" grpId="0" nodeType="afterEffect">
                                  <p:stCondLst>
                                    <p:cond delay="0"/>
                                  </p:stCondLst>
                                  <p:iterate type="wd">
                                    <p:tmPct val="8000"/>
                                  </p:iterate>
                                  <p:childTnLst>
                                    <p:set>
                                      <p:cBhvr>
                                        <p:cTn id="22" dur="1" fill="hold">
                                          <p:stCondLst>
                                            <p:cond delay="0"/>
                                          </p:stCondLst>
                                        </p:cTn>
                                        <p:tgtEl>
                                          <p:spTgt spid="39939">
                                            <p:txEl>
                                              <p:pRg st="0" end="0"/>
                                            </p:txEl>
                                          </p:spTgt>
                                        </p:tgtEl>
                                        <p:attrNameLst>
                                          <p:attrName>style.visibility</p:attrName>
                                        </p:attrNameLst>
                                      </p:cBhvr>
                                      <p:to>
                                        <p:strVal val="visible"/>
                                      </p:to>
                                    </p:set>
                                    <p:animEffect transition="in" filter="fade">
                                      <p:cBhvr>
                                        <p:cTn id="23" dur="385" decel="100000"/>
                                        <p:tgtEl>
                                          <p:spTgt spid="39939">
                                            <p:txEl>
                                              <p:pRg st="0" end="0"/>
                                            </p:txEl>
                                          </p:spTgt>
                                        </p:tgtEl>
                                      </p:cBhvr>
                                    </p:animEffect>
                                    <p:animScale>
                                      <p:cBhvr>
                                        <p:cTn id="24" dur="385" decel="100000"/>
                                        <p:tgtEl>
                                          <p:spTgt spid="39939">
                                            <p:txEl>
                                              <p:pRg st="0" end="0"/>
                                            </p:txEl>
                                          </p:spTgt>
                                        </p:tgtEl>
                                      </p:cBhvr>
                                      <p:from x="10000" y="10000"/>
                                      <p:to x="200000" y="450000"/>
                                    </p:animScale>
                                    <p:animScale>
                                      <p:cBhvr>
                                        <p:cTn id="25" dur="615" accel="100000" fill="hold">
                                          <p:stCondLst>
                                            <p:cond delay="385"/>
                                          </p:stCondLst>
                                        </p:cTn>
                                        <p:tgtEl>
                                          <p:spTgt spid="39939">
                                            <p:txEl>
                                              <p:pRg st="0" end="0"/>
                                            </p:txEl>
                                          </p:spTgt>
                                        </p:tgtEl>
                                      </p:cBhvr>
                                      <p:from x="200000" y="450000"/>
                                      <p:to x="100000" y="100000"/>
                                    </p:animScale>
                                    <p:set>
                                      <p:cBhvr>
                                        <p:cTn id="26" dur="385" fill="hold"/>
                                        <p:tgtEl>
                                          <p:spTgt spid="39939">
                                            <p:txEl>
                                              <p:pRg st="0" end="0"/>
                                            </p:txEl>
                                          </p:spTgt>
                                        </p:tgtEl>
                                        <p:attrNameLst>
                                          <p:attrName>ppt_x</p:attrName>
                                        </p:attrNameLst>
                                      </p:cBhvr>
                                      <p:to>
                                        <p:strVal val="(0.5)"/>
                                      </p:to>
                                    </p:set>
                                    <p:anim from="(0.5)" to="(#ppt_x)" calcmode="lin" valueType="num">
                                      <p:cBhvr>
                                        <p:cTn id="27" dur="615" accel="100000" fill="hold">
                                          <p:stCondLst>
                                            <p:cond delay="385"/>
                                          </p:stCondLst>
                                        </p:cTn>
                                        <p:tgtEl>
                                          <p:spTgt spid="39939">
                                            <p:txEl>
                                              <p:pRg st="0" end="0"/>
                                            </p:txEl>
                                          </p:spTgt>
                                        </p:tgtEl>
                                        <p:attrNameLst>
                                          <p:attrName>ppt_x</p:attrName>
                                        </p:attrNameLst>
                                      </p:cBhvr>
                                    </p:anim>
                                    <p:set>
                                      <p:cBhvr>
                                        <p:cTn id="28" dur="385" fill="hold"/>
                                        <p:tgtEl>
                                          <p:spTgt spid="39939">
                                            <p:txEl>
                                              <p:pRg st="0" end="0"/>
                                            </p:txEl>
                                          </p:spTgt>
                                        </p:tgtEl>
                                        <p:attrNameLst>
                                          <p:attrName>ppt_y</p:attrName>
                                        </p:attrNameLst>
                                      </p:cBhvr>
                                      <p:to>
                                        <p:strVal val="(#ppt_y+0.4)"/>
                                      </p:to>
                                    </p:set>
                                    <p:anim from="(#ppt_y+0.4)" to="(#ppt_y)" calcmode="lin" valueType="num">
                                      <p:cBhvr>
                                        <p:cTn id="29" dur="615" accel="100000" fill="hold">
                                          <p:stCondLst>
                                            <p:cond delay="385"/>
                                          </p:stCondLst>
                                        </p:cTn>
                                        <p:tgtEl>
                                          <p:spTgt spid="39939">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animBg="1"/>
      <p:bldP spid="39938" grpId="0"/>
      <p:bldP spid="3993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defRPr/>
            </a:pPr>
            <a:r>
              <a:rPr lang="en-US" altLang="en-US" sz="4400" smtClean="0">
                <a:solidFill>
                  <a:schemeClr val="hlink"/>
                </a:solidFill>
                <a:effectLst>
                  <a:outerShdw blurRad="38100" dist="38100" dir="2700000" algn="tl">
                    <a:srgbClr val="000000"/>
                  </a:outerShdw>
                </a:effectLst>
                <a:latin typeface="Comic Sans MS" pitchFamily="66" charset="0"/>
              </a:rPr>
              <a:t>Importance of Gases</a:t>
            </a:r>
            <a:endParaRPr lang="en-US" altLang="en-US" sz="4400" smtClean="0">
              <a:solidFill>
                <a:schemeClr val="hlink"/>
              </a:solidFill>
              <a:effectLst>
                <a:outerShdw blurRad="38100" dist="38100" dir="2700000" algn="tl">
                  <a:srgbClr val="000000"/>
                </a:outerShdw>
              </a:effectLst>
            </a:endParaRPr>
          </a:p>
        </p:txBody>
      </p:sp>
      <p:sp>
        <p:nvSpPr>
          <p:cNvPr id="5123" name="Rectangle 3"/>
          <p:cNvSpPr>
            <a:spLocks noGrp="1" noChangeArrowheads="1"/>
          </p:cNvSpPr>
          <p:nvPr>
            <p:ph type="body" sz="half" idx="1"/>
          </p:nvPr>
        </p:nvSpPr>
        <p:spPr>
          <a:xfrm>
            <a:off x="304800" y="1981200"/>
            <a:ext cx="4724400" cy="2514600"/>
          </a:xfrm>
          <a:solidFill>
            <a:schemeClr val="accent2">
              <a:alpha val="31000"/>
            </a:schemeClr>
          </a:solidFill>
        </p:spPr>
        <p:txBody>
          <a:bodyPr/>
          <a:lstStyle/>
          <a:p>
            <a:pPr>
              <a:defRPr/>
            </a:pPr>
            <a:r>
              <a:rPr lang="en-US" altLang="en-US" smtClean="0">
                <a:solidFill>
                  <a:srgbClr val="FFFFFF"/>
                </a:solidFill>
                <a:effectLst>
                  <a:outerShdw blurRad="38100" dist="38100" dir="2700000" algn="tl">
                    <a:srgbClr val="000000"/>
                  </a:outerShdw>
                </a:effectLst>
              </a:rPr>
              <a:t>Airbags fill with N</a:t>
            </a:r>
            <a:r>
              <a:rPr lang="en-US" altLang="en-US" baseline="-25000" smtClean="0">
                <a:solidFill>
                  <a:srgbClr val="FFFFFF"/>
                </a:solidFill>
                <a:effectLst>
                  <a:outerShdw blurRad="38100" dist="38100" dir="2700000" algn="tl">
                    <a:srgbClr val="000000"/>
                  </a:outerShdw>
                </a:effectLst>
              </a:rPr>
              <a:t>2</a:t>
            </a:r>
            <a:r>
              <a:rPr lang="en-US" altLang="en-US" smtClean="0">
                <a:solidFill>
                  <a:srgbClr val="FFFFFF"/>
                </a:solidFill>
                <a:effectLst>
                  <a:outerShdw blurRad="38100" dist="38100" dir="2700000" algn="tl">
                    <a:srgbClr val="000000"/>
                  </a:outerShdw>
                </a:effectLst>
              </a:rPr>
              <a:t> gas in an accident. </a:t>
            </a:r>
          </a:p>
          <a:p>
            <a:pPr>
              <a:defRPr/>
            </a:pPr>
            <a:r>
              <a:rPr lang="en-US" altLang="en-US" smtClean="0">
                <a:solidFill>
                  <a:srgbClr val="FFFFFF"/>
                </a:solidFill>
                <a:effectLst>
                  <a:outerShdw blurRad="38100" dist="38100" dir="2700000" algn="tl">
                    <a:srgbClr val="000000"/>
                  </a:outerShdw>
                </a:effectLst>
              </a:rPr>
              <a:t>Gas is generated by the decomposition of sodium azide, NaN</a:t>
            </a:r>
            <a:r>
              <a:rPr lang="en-US" altLang="en-US" baseline="-25000" smtClean="0">
                <a:solidFill>
                  <a:srgbClr val="FFFFFF"/>
                </a:solidFill>
                <a:effectLst>
                  <a:outerShdw blurRad="38100" dist="38100" dir="2700000" algn="tl">
                    <a:srgbClr val="000000"/>
                  </a:outerShdw>
                </a:effectLst>
              </a:rPr>
              <a:t>3</a:t>
            </a:r>
            <a:r>
              <a:rPr lang="en-US" altLang="en-US" smtClean="0">
                <a:solidFill>
                  <a:srgbClr val="FFFFFF"/>
                </a:solidFill>
                <a:effectLst>
                  <a:outerShdw blurRad="38100" dist="38100" dir="2700000" algn="tl">
                    <a:srgbClr val="000000"/>
                  </a:outerShdw>
                </a:effectLst>
              </a:rPr>
              <a:t>.</a:t>
            </a:r>
          </a:p>
          <a:p>
            <a:pPr>
              <a:defRPr/>
            </a:pPr>
            <a:r>
              <a:rPr lang="en-US" altLang="en-US" smtClean="0">
                <a:solidFill>
                  <a:srgbClr val="FFFFFF"/>
                </a:solidFill>
                <a:effectLst>
                  <a:outerShdw blurRad="38100" dist="38100" dir="2700000" algn="tl">
                    <a:srgbClr val="000000"/>
                  </a:outerShdw>
                </a:effectLst>
              </a:rPr>
              <a:t>2 NaN</a:t>
            </a:r>
            <a:r>
              <a:rPr lang="en-US" altLang="en-US" baseline="-25000" smtClean="0">
                <a:solidFill>
                  <a:srgbClr val="FFFFFF"/>
                </a:solidFill>
                <a:effectLst>
                  <a:outerShdw blurRad="38100" dist="38100" dir="2700000" algn="tl">
                    <a:srgbClr val="000000"/>
                  </a:outerShdw>
                </a:effectLst>
              </a:rPr>
              <a:t>3</a:t>
            </a:r>
            <a:r>
              <a:rPr lang="en-US" altLang="en-US" smtClean="0">
                <a:solidFill>
                  <a:srgbClr val="FFFFFF"/>
                </a:solidFill>
                <a:effectLst>
                  <a:outerShdw blurRad="38100" dist="38100" dir="2700000" algn="tl">
                    <a:srgbClr val="000000"/>
                  </a:outerShdw>
                </a:effectLst>
              </a:rPr>
              <a:t>  ---&gt;  2 Na  +  3 N</a:t>
            </a:r>
            <a:r>
              <a:rPr lang="en-US" altLang="en-US" baseline="-25000" smtClean="0">
                <a:solidFill>
                  <a:srgbClr val="FFFFFF"/>
                </a:solidFill>
                <a:effectLst>
                  <a:outerShdw blurRad="38100" dist="38100" dir="2700000" algn="tl">
                    <a:srgbClr val="000000"/>
                  </a:outerShdw>
                </a:effectLst>
              </a:rPr>
              <a:t>2</a:t>
            </a:r>
          </a:p>
        </p:txBody>
      </p:sp>
      <p:pic>
        <p:nvPicPr>
          <p:cNvPr id="5128" name="12M13VD1.avi">
            <a:hlinkClick r:id="" action="ppaction://media"/>
          </p:cNvPr>
          <p:cNvPicPr>
            <a:picLocks noGrp="1" noRot="1" noChangeAspect="1" noChangeArrowheads="1"/>
          </p:cNvPicPr>
          <p:nvPr>
            <p:ph sz="half" idx="2"/>
            <a:videoFile r:link="rId2"/>
          </p:nvPr>
        </p:nvPicPr>
        <p:blipFill>
          <a:blip r:embed="rId4" cstate="print"/>
          <a:srcRect/>
          <a:stretch>
            <a:fillRect/>
          </a:stretch>
        </p:blipFill>
        <p:spPr>
          <a:xfrm>
            <a:off x="4953000" y="3200400"/>
            <a:ext cx="3657600" cy="2682875"/>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12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128"/>
                                        </p:tgtEl>
                                      </p:cBhvr>
                                    </p:cmd>
                                  </p:childTnLst>
                                </p:cTn>
                              </p:par>
                            </p:childTnLst>
                          </p:cTn>
                        </p:par>
                      </p:childTnLst>
                    </p:cTn>
                  </p:par>
                </p:childTnLst>
              </p:cTn>
              <p:nextCondLst>
                <p:cond evt="onClick" delay="0">
                  <p:tgtEl>
                    <p:spTgt spid="5128"/>
                  </p:tgtEl>
                </p:cond>
              </p:nextCondLst>
            </p:seq>
            <p:video>
              <p:cMediaNode>
                <p:cTn id="7" fill="hold" display="0">
                  <p:stCondLst>
                    <p:cond delay="indefinite"/>
                  </p:stCondLst>
                  <p:endCondLst>
                    <p:cond evt="onNext" delay="0">
                      <p:tgtEl>
                        <p:sldTgt/>
                      </p:tgtEl>
                    </p:cond>
                    <p:cond evt="onPrev" delay="0">
                      <p:tgtEl>
                        <p:sldTgt/>
                      </p:tgtEl>
                    </p:cond>
                  </p:endCondLst>
                </p:cTn>
                <p:tgtEl>
                  <p:spTgt spid="5128"/>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0962" name="Rectangle 2"/>
          <p:cNvSpPr>
            <a:spLocks noGrp="1" noChangeArrowheads="1"/>
          </p:cNvSpPr>
          <p:nvPr>
            <p:ph type="title"/>
          </p:nvPr>
        </p:nvSpPr>
        <p:spPr>
          <a:xfrm>
            <a:off x="5334000" y="274638"/>
            <a:ext cx="3352800" cy="1143000"/>
          </a:xfrm>
        </p:spPr>
        <p:txBody>
          <a:bodyPr/>
          <a:lstStyle/>
          <a:p>
            <a:r>
              <a:rPr lang="en-US" smtClean="0">
                <a:latin typeface="Arial Narrow" pitchFamily="34" charset="0"/>
              </a:rPr>
              <a:t>You try!</a:t>
            </a:r>
          </a:p>
        </p:txBody>
      </p:sp>
      <p:sp>
        <p:nvSpPr>
          <p:cNvPr id="40963" name="Rectangle 3"/>
          <p:cNvSpPr>
            <a:spLocks noGrp="1" noChangeArrowheads="1"/>
          </p:cNvSpPr>
          <p:nvPr>
            <p:ph type="body" idx="1"/>
          </p:nvPr>
        </p:nvSpPr>
        <p:spPr>
          <a:xfrm>
            <a:off x="1676400" y="3352800"/>
            <a:ext cx="7162800" cy="2514600"/>
          </a:xfrm>
        </p:spPr>
        <p:txBody>
          <a:bodyPr/>
          <a:lstStyle/>
          <a:p>
            <a:r>
              <a:rPr lang="en-US" dirty="0" smtClean="0">
                <a:latin typeface="Arial Narrow" pitchFamily="34" charset="0"/>
              </a:rPr>
              <a:t>A helium-filled balloon has a volume of 2.75 L at 20</a:t>
            </a:r>
            <a:r>
              <a:rPr lang="en-US" dirty="0" smtClean="0">
                <a:latin typeface="Arial Narrow" pitchFamily="34" charset="0"/>
                <a:cs typeface="Arial" charset="0"/>
              </a:rPr>
              <a:t>°</a:t>
            </a:r>
            <a:r>
              <a:rPr lang="en-US" dirty="0" smtClean="0">
                <a:latin typeface="Arial Narrow" pitchFamily="34" charset="0"/>
              </a:rPr>
              <a:t>C. The volume of the balloon decreases to 2.46 L after it is placed outside on a cold day. What is the outside temperature in K and in </a:t>
            </a:r>
            <a:r>
              <a:rPr lang="en-US" dirty="0" smtClean="0">
                <a:latin typeface="Arial Narrow" pitchFamily="34" charset="0"/>
                <a:cs typeface="Arial" charset="0"/>
              </a:rPr>
              <a:t>°</a:t>
            </a:r>
            <a:r>
              <a:rPr lang="en-US" dirty="0" smtClean="0">
                <a:latin typeface="Arial Narrow" pitchFamily="34"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fade">
                                      <p:cBhvr>
                                        <p:cTn id="7" dur="385" decel="100000"/>
                                        <p:tgtEl>
                                          <p:spTgt spid="40964"/>
                                        </p:tgtEl>
                                      </p:cBhvr>
                                    </p:animEffect>
                                    <p:animScale>
                                      <p:cBhvr>
                                        <p:cTn id="8" dur="385" decel="100000"/>
                                        <p:tgtEl>
                                          <p:spTgt spid="40964"/>
                                        </p:tgtEl>
                                      </p:cBhvr>
                                      <p:from x="10000" y="10000"/>
                                      <p:to x="200000" y="450000"/>
                                    </p:animScale>
                                    <p:animScale>
                                      <p:cBhvr>
                                        <p:cTn id="9" dur="615" accel="100000" fill="hold">
                                          <p:stCondLst>
                                            <p:cond delay="385"/>
                                          </p:stCondLst>
                                        </p:cTn>
                                        <p:tgtEl>
                                          <p:spTgt spid="40964"/>
                                        </p:tgtEl>
                                      </p:cBhvr>
                                      <p:from x="200000" y="450000"/>
                                      <p:to x="100000" y="100000"/>
                                    </p:animScale>
                                    <p:set>
                                      <p:cBhvr>
                                        <p:cTn id="10" dur="385" fill="hold"/>
                                        <p:tgtEl>
                                          <p:spTgt spid="40964"/>
                                        </p:tgtEl>
                                        <p:attrNameLst>
                                          <p:attrName>ppt_x</p:attrName>
                                        </p:attrNameLst>
                                      </p:cBhvr>
                                      <p:to>
                                        <p:strVal val="(0.5)"/>
                                      </p:to>
                                    </p:set>
                                    <p:anim from="(0.5)" to="(#ppt_x)" calcmode="lin" valueType="num">
                                      <p:cBhvr>
                                        <p:cTn id="11" dur="615" accel="100000" fill="hold">
                                          <p:stCondLst>
                                            <p:cond delay="385"/>
                                          </p:stCondLst>
                                        </p:cTn>
                                        <p:tgtEl>
                                          <p:spTgt spid="40964"/>
                                        </p:tgtEl>
                                        <p:attrNameLst>
                                          <p:attrName>ppt_x</p:attrName>
                                        </p:attrNameLst>
                                      </p:cBhvr>
                                    </p:anim>
                                    <p:set>
                                      <p:cBhvr>
                                        <p:cTn id="12" dur="385" fill="hold"/>
                                        <p:tgtEl>
                                          <p:spTgt spid="40964"/>
                                        </p:tgtEl>
                                        <p:attrNameLst>
                                          <p:attrName>ppt_y</p:attrName>
                                        </p:attrNameLst>
                                      </p:cBhvr>
                                      <p:to>
                                        <p:strVal val="(#ppt_y+0.4)"/>
                                      </p:to>
                                    </p:set>
                                    <p:anim from="(#ppt_y+0.4)" to="(#ppt_y)" calcmode="lin" valueType="num">
                                      <p:cBhvr>
                                        <p:cTn id="13" dur="615" accel="100000" fill="hold">
                                          <p:stCondLst>
                                            <p:cond delay="385"/>
                                          </p:stCondLst>
                                        </p:cTn>
                                        <p:tgtEl>
                                          <p:spTgt spid="40964"/>
                                        </p:tgtEl>
                                        <p:attrNameLst>
                                          <p:attrName>ppt_y</p:attrName>
                                        </p:attrNameLst>
                                      </p:cBhvr>
                                    </p:anim>
                                  </p:childTnLst>
                                </p:cTn>
                              </p:par>
                            </p:childTnLst>
                          </p:cTn>
                        </p:par>
                        <p:par>
                          <p:cTn id="14" fill="hold">
                            <p:stCondLst>
                              <p:cond delay="1000"/>
                            </p:stCondLst>
                            <p:childTnLst>
                              <p:par>
                                <p:cTn id="15" presetID="38" presetClass="entr" presetSubtype="0" accel="50000" fill="hold" grpId="0" nodeType="afterEffect">
                                  <p:stCondLst>
                                    <p:cond delay="0"/>
                                  </p:stCondLst>
                                  <p:iterate type="lt">
                                    <p:tmPct val="50000"/>
                                  </p:iterate>
                                  <p:childTnLst>
                                    <p:set>
                                      <p:cBhvr>
                                        <p:cTn id="16" dur="1" fill="hold">
                                          <p:stCondLst>
                                            <p:cond delay="0"/>
                                          </p:stCondLst>
                                        </p:cTn>
                                        <p:tgtEl>
                                          <p:spTgt spid="40962"/>
                                        </p:tgtEl>
                                        <p:attrNameLst>
                                          <p:attrName>style.visibility</p:attrName>
                                        </p:attrNameLst>
                                      </p:cBhvr>
                                      <p:to>
                                        <p:strVal val="visible"/>
                                      </p:to>
                                    </p:set>
                                    <p:set>
                                      <p:cBhvr>
                                        <p:cTn id="17" dur="455" fill="hold">
                                          <p:stCondLst>
                                            <p:cond delay="0"/>
                                          </p:stCondLst>
                                        </p:cTn>
                                        <p:tgtEl>
                                          <p:spTgt spid="40962"/>
                                        </p:tgtEl>
                                        <p:attrNameLst>
                                          <p:attrName>style.rotation</p:attrName>
                                        </p:attrNameLst>
                                      </p:cBhvr>
                                      <p:to>
                                        <p:strVal val="-45.0"/>
                                      </p:to>
                                    </p:set>
                                    <p:anim calcmode="lin" valueType="num">
                                      <p:cBhvr>
                                        <p:cTn id="18" dur="455" fill="hold">
                                          <p:stCondLst>
                                            <p:cond delay="455"/>
                                          </p:stCondLst>
                                        </p:cTn>
                                        <p:tgtEl>
                                          <p:spTgt spid="40962"/>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40962"/>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40962"/>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40962"/>
                                        </p:tgtEl>
                                        <p:attrNameLst>
                                          <p:attrName>ppt_y</p:attrName>
                                        </p:attrNameLst>
                                      </p:cBhvr>
                                      <p:tavLst>
                                        <p:tav tm="0">
                                          <p:val>
                                            <p:strVal val="#ppt_y-(0.354*#ppt_w-0.172*#ppt_h)"/>
                                          </p:val>
                                        </p:tav>
                                        <p:tav tm="100000">
                                          <p:val>
                                            <p:strVal val="#ppt_y"/>
                                          </p:val>
                                        </p:tav>
                                      </p:tavLst>
                                    </p:anim>
                                  </p:childTnLst>
                                </p:cTn>
                              </p:par>
                            </p:childTnLst>
                          </p:cTn>
                        </p:par>
                        <p:par>
                          <p:cTn id="22" fill="hold">
                            <p:stCondLst>
                              <p:cond delay="5000"/>
                            </p:stCondLst>
                            <p:childTnLst>
                              <p:par>
                                <p:cTn id="23" presetID="26" presetClass="entr" presetSubtype="0" fill="hold" grpId="0" nodeType="afterEffect">
                                  <p:stCondLst>
                                    <p:cond delay="0"/>
                                  </p:stCondLst>
                                  <p:iterate type="wd">
                                    <p:tmPct val="8000"/>
                                  </p:iterate>
                                  <p:childTnLst>
                                    <p:set>
                                      <p:cBhvr>
                                        <p:cTn id="24" dur="1" fill="hold">
                                          <p:stCondLst>
                                            <p:cond delay="0"/>
                                          </p:stCondLst>
                                        </p:cTn>
                                        <p:tgtEl>
                                          <p:spTgt spid="40963">
                                            <p:txEl>
                                              <p:pRg st="0" end="0"/>
                                            </p:txEl>
                                          </p:spTgt>
                                        </p:tgtEl>
                                        <p:attrNameLst>
                                          <p:attrName>style.visibility</p:attrName>
                                        </p:attrNameLst>
                                      </p:cBhvr>
                                      <p:to>
                                        <p:strVal val="visible"/>
                                      </p:to>
                                    </p:set>
                                    <p:animEffect transition="in" filter="wipe(down)">
                                      <p:cBhvr>
                                        <p:cTn id="25" dur="580">
                                          <p:stCondLst>
                                            <p:cond delay="0"/>
                                          </p:stCondLst>
                                        </p:cTn>
                                        <p:tgtEl>
                                          <p:spTgt spid="40963">
                                            <p:txEl>
                                              <p:pRg st="0" end="0"/>
                                            </p:txEl>
                                          </p:spTgt>
                                        </p:tgtEl>
                                      </p:cBhvr>
                                    </p:animEffect>
                                    <p:anim calcmode="lin" valueType="num">
                                      <p:cBhvr>
                                        <p:cTn id="26" dur="1822" tmFilter="0,0; 0.14,0.36; 0.43,0.73; 0.71,0.91; 1.0,1.0">
                                          <p:stCondLst>
                                            <p:cond delay="0"/>
                                          </p:stCondLst>
                                        </p:cTn>
                                        <p:tgtEl>
                                          <p:spTgt spid="4096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096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096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096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096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0963">
                                            <p:txEl>
                                              <p:pRg st="0" end="0"/>
                                            </p:txEl>
                                          </p:spTgt>
                                        </p:tgtEl>
                                      </p:cBhvr>
                                      <p:to x="100000" y="60000"/>
                                    </p:animScale>
                                    <p:animScale>
                                      <p:cBhvr>
                                        <p:cTn id="32" dur="166" decel="50000">
                                          <p:stCondLst>
                                            <p:cond delay="676"/>
                                          </p:stCondLst>
                                        </p:cTn>
                                        <p:tgtEl>
                                          <p:spTgt spid="40963">
                                            <p:txEl>
                                              <p:pRg st="0" end="0"/>
                                            </p:txEl>
                                          </p:spTgt>
                                        </p:tgtEl>
                                      </p:cBhvr>
                                      <p:to x="100000" y="100000"/>
                                    </p:animScale>
                                    <p:animScale>
                                      <p:cBhvr>
                                        <p:cTn id="33" dur="26">
                                          <p:stCondLst>
                                            <p:cond delay="1312"/>
                                          </p:stCondLst>
                                        </p:cTn>
                                        <p:tgtEl>
                                          <p:spTgt spid="40963">
                                            <p:txEl>
                                              <p:pRg st="0" end="0"/>
                                            </p:txEl>
                                          </p:spTgt>
                                        </p:tgtEl>
                                      </p:cBhvr>
                                      <p:to x="100000" y="80000"/>
                                    </p:animScale>
                                    <p:animScale>
                                      <p:cBhvr>
                                        <p:cTn id="34" dur="166" decel="50000">
                                          <p:stCondLst>
                                            <p:cond delay="1338"/>
                                          </p:stCondLst>
                                        </p:cTn>
                                        <p:tgtEl>
                                          <p:spTgt spid="40963">
                                            <p:txEl>
                                              <p:pRg st="0" end="0"/>
                                            </p:txEl>
                                          </p:spTgt>
                                        </p:tgtEl>
                                      </p:cBhvr>
                                      <p:to x="100000" y="100000"/>
                                    </p:animScale>
                                    <p:animScale>
                                      <p:cBhvr>
                                        <p:cTn id="35" dur="26">
                                          <p:stCondLst>
                                            <p:cond delay="1642"/>
                                          </p:stCondLst>
                                        </p:cTn>
                                        <p:tgtEl>
                                          <p:spTgt spid="40963">
                                            <p:txEl>
                                              <p:pRg st="0" end="0"/>
                                            </p:txEl>
                                          </p:spTgt>
                                        </p:tgtEl>
                                      </p:cBhvr>
                                      <p:to x="100000" y="90000"/>
                                    </p:animScale>
                                    <p:animScale>
                                      <p:cBhvr>
                                        <p:cTn id="36" dur="166" decel="50000">
                                          <p:stCondLst>
                                            <p:cond delay="1668"/>
                                          </p:stCondLst>
                                        </p:cTn>
                                        <p:tgtEl>
                                          <p:spTgt spid="40963">
                                            <p:txEl>
                                              <p:pRg st="0" end="0"/>
                                            </p:txEl>
                                          </p:spTgt>
                                        </p:tgtEl>
                                      </p:cBhvr>
                                      <p:to x="100000" y="100000"/>
                                    </p:animScale>
                                    <p:animScale>
                                      <p:cBhvr>
                                        <p:cTn id="37" dur="26">
                                          <p:stCondLst>
                                            <p:cond delay="1808"/>
                                          </p:stCondLst>
                                        </p:cTn>
                                        <p:tgtEl>
                                          <p:spTgt spid="40963">
                                            <p:txEl>
                                              <p:pRg st="0" end="0"/>
                                            </p:txEl>
                                          </p:spTgt>
                                        </p:tgtEl>
                                      </p:cBhvr>
                                      <p:to x="100000" y="95000"/>
                                    </p:animScale>
                                    <p:animScale>
                                      <p:cBhvr>
                                        <p:cTn id="38" dur="166" decel="50000">
                                          <p:stCondLst>
                                            <p:cond delay="1834"/>
                                          </p:stCondLst>
                                        </p:cTn>
                                        <p:tgtEl>
                                          <p:spTgt spid="4096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defRPr/>
            </a:pPr>
            <a:r>
              <a:rPr lang="en-US" altLang="en-US" sz="4800" dirty="0" smtClean="0">
                <a:solidFill>
                  <a:schemeClr val="hlink"/>
                </a:solidFill>
                <a:effectLst>
                  <a:outerShdw blurRad="38100" dist="38100" dir="2700000" algn="tl">
                    <a:srgbClr val="C0C0C0"/>
                  </a:outerShdw>
                </a:effectLst>
                <a:latin typeface="Comic Sans MS" pitchFamily="66" charset="0"/>
              </a:rPr>
              <a:t>Gay-Lussac’s Law</a:t>
            </a:r>
            <a:endParaRPr lang="en-US" altLang="en-US" sz="4800" dirty="0" smtClean="0">
              <a:solidFill>
                <a:schemeClr val="hlink"/>
              </a:solidFill>
              <a:effectLst>
                <a:outerShdw blurRad="38100" dist="38100" dir="2700000" algn="tl">
                  <a:srgbClr val="C0C0C0"/>
                </a:outerShdw>
              </a:effectLst>
            </a:endParaRPr>
          </a:p>
        </p:txBody>
      </p:sp>
      <p:sp>
        <p:nvSpPr>
          <p:cNvPr id="63491" name="Rectangle 3"/>
          <p:cNvSpPr>
            <a:spLocks noGrp="1" noChangeArrowheads="1"/>
          </p:cNvSpPr>
          <p:nvPr>
            <p:ph type="body" sz="half" idx="1"/>
          </p:nvPr>
        </p:nvSpPr>
        <p:spPr>
          <a:xfrm>
            <a:off x="228600" y="1981200"/>
            <a:ext cx="4267200" cy="4876800"/>
          </a:xfrm>
          <a:solidFill>
            <a:schemeClr val="accent2">
              <a:alpha val="33000"/>
            </a:schemeClr>
          </a:solidFill>
        </p:spPr>
        <p:txBody>
          <a:bodyPr/>
          <a:lstStyle/>
          <a:p>
            <a:pPr>
              <a:lnSpc>
                <a:spcPct val="80000"/>
              </a:lnSpc>
              <a:buFontTx/>
              <a:buNone/>
              <a:defRPr/>
            </a:pPr>
            <a:r>
              <a:rPr lang="en-US" altLang="en-US" sz="3200" dirty="0" smtClean="0">
                <a:solidFill>
                  <a:schemeClr val="bg1"/>
                </a:solidFill>
                <a:effectLst>
                  <a:outerShdw blurRad="38100" dist="38100" dir="2700000" algn="tl">
                    <a:srgbClr val="000000"/>
                  </a:outerShdw>
                </a:effectLst>
              </a:rPr>
              <a:t>If n and V are constant, </a:t>
            </a:r>
            <a:br>
              <a:rPr lang="en-US" altLang="en-US" sz="3200" dirty="0" smtClean="0">
                <a:solidFill>
                  <a:schemeClr val="bg1"/>
                </a:solidFill>
                <a:effectLst>
                  <a:outerShdw blurRad="38100" dist="38100" dir="2700000" algn="tl">
                    <a:srgbClr val="000000"/>
                  </a:outerShdw>
                </a:effectLst>
              </a:rPr>
            </a:br>
            <a:r>
              <a:rPr lang="en-US" altLang="en-US" sz="3200" dirty="0" smtClean="0">
                <a:solidFill>
                  <a:schemeClr val="bg1"/>
                </a:solidFill>
                <a:effectLst>
                  <a:outerShdw blurRad="38100" dist="38100" dir="2700000" algn="tl">
                    <a:srgbClr val="000000"/>
                  </a:outerShdw>
                </a:effectLst>
              </a:rPr>
              <a:t>then P </a:t>
            </a:r>
            <a:r>
              <a:rPr lang="el-GR" altLang="en-US" sz="3200" dirty="0" smtClean="0">
                <a:solidFill>
                  <a:schemeClr val="bg1"/>
                </a:solidFill>
                <a:effectLst>
                  <a:outerShdw blurRad="38100" dist="38100" dir="2700000" algn="tl">
                    <a:srgbClr val="000000"/>
                  </a:outerShdw>
                </a:effectLst>
                <a:cs typeface="Arial" charset="0"/>
              </a:rPr>
              <a:t>α</a:t>
            </a:r>
            <a:r>
              <a:rPr lang="en-US" altLang="en-US" sz="3200" dirty="0" smtClean="0">
                <a:solidFill>
                  <a:schemeClr val="bg1"/>
                </a:solidFill>
                <a:effectLst>
                  <a:outerShdw blurRad="38100" dist="38100" dir="2700000" algn="tl">
                    <a:srgbClr val="000000"/>
                  </a:outerShdw>
                </a:effectLst>
                <a:cs typeface="Arial" charset="0"/>
              </a:rPr>
              <a:t> T</a:t>
            </a:r>
            <a:endParaRPr lang="en-US" altLang="en-US" sz="3200" dirty="0" smtClean="0">
              <a:solidFill>
                <a:schemeClr val="bg1"/>
              </a:solidFill>
              <a:effectLst>
                <a:outerShdw blurRad="38100" dist="38100" dir="2700000" algn="tl">
                  <a:srgbClr val="000000"/>
                </a:outerShdw>
              </a:effectLst>
            </a:endParaRPr>
          </a:p>
          <a:p>
            <a:pPr>
              <a:lnSpc>
                <a:spcPct val="80000"/>
              </a:lnSpc>
              <a:buFontTx/>
              <a:buNone/>
              <a:defRPr/>
            </a:pPr>
            <a:r>
              <a:rPr lang="en-US" altLang="en-US" sz="3200" dirty="0" smtClean="0">
                <a:solidFill>
                  <a:schemeClr val="bg1"/>
                </a:solidFill>
                <a:effectLst>
                  <a:outerShdw blurRad="38100" dist="38100" dir="2700000" algn="tl">
                    <a:srgbClr val="000000"/>
                  </a:outerShdw>
                </a:effectLst>
              </a:rPr>
              <a:t>P and T are directly proportional.</a:t>
            </a:r>
          </a:p>
          <a:p>
            <a:pPr>
              <a:lnSpc>
                <a:spcPct val="80000"/>
              </a:lnSpc>
              <a:buFontTx/>
              <a:buNone/>
              <a:defRPr/>
            </a:pPr>
            <a:r>
              <a:rPr lang="en-US" altLang="en-US" sz="3200" dirty="0" smtClean="0">
                <a:solidFill>
                  <a:schemeClr val="bg1"/>
                </a:solidFill>
                <a:effectLst>
                  <a:outerShdw blurRad="38100" dist="38100" dir="2700000" algn="tl">
                    <a:srgbClr val="000000"/>
                  </a:outerShdw>
                </a:effectLst>
              </a:rPr>
              <a:t>P</a:t>
            </a:r>
            <a:r>
              <a:rPr lang="en-US" altLang="en-US" sz="2000" dirty="0" smtClean="0">
                <a:solidFill>
                  <a:schemeClr val="bg1"/>
                </a:solidFill>
                <a:effectLst>
                  <a:outerShdw blurRad="38100" dist="38100" dir="2700000" algn="tl">
                    <a:srgbClr val="000000"/>
                  </a:outerShdw>
                </a:effectLst>
              </a:rPr>
              <a:t>1</a:t>
            </a:r>
            <a:r>
              <a:rPr lang="en-US" altLang="en-US" sz="3200" dirty="0" smtClean="0">
                <a:solidFill>
                  <a:schemeClr val="bg1"/>
                </a:solidFill>
                <a:effectLst>
                  <a:outerShdw blurRad="38100" dist="38100" dir="2700000" algn="tl">
                    <a:srgbClr val="000000"/>
                  </a:outerShdw>
                </a:effectLst>
              </a:rPr>
              <a:t>T</a:t>
            </a:r>
            <a:r>
              <a:rPr lang="en-US" altLang="en-US" sz="2000" dirty="0" smtClean="0">
                <a:solidFill>
                  <a:schemeClr val="bg1"/>
                </a:solidFill>
                <a:effectLst>
                  <a:outerShdw blurRad="38100" dist="38100" dir="2700000" algn="tl">
                    <a:srgbClr val="000000"/>
                  </a:outerShdw>
                </a:effectLst>
              </a:rPr>
              <a:t>2</a:t>
            </a:r>
            <a:r>
              <a:rPr lang="en-US" altLang="en-US" sz="3200" dirty="0" smtClean="0">
                <a:solidFill>
                  <a:schemeClr val="bg1"/>
                </a:solidFill>
                <a:effectLst>
                  <a:outerShdw blurRad="38100" dist="38100" dir="2700000" algn="tl">
                    <a:srgbClr val="000000"/>
                  </a:outerShdw>
                </a:effectLst>
              </a:rPr>
              <a:t>= </a:t>
            </a:r>
            <a:r>
              <a:rPr lang="en-US" altLang="en-US" sz="3600" dirty="0" smtClean="0">
                <a:solidFill>
                  <a:schemeClr val="bg1"/>
                </a:solidFill>
                <a:effectLst>
                  <a:outerShdw blurRad="38100" dist="38100" dir="2700000" algn="tl">
                    <a:srgbClr val="000000"/>
                  </a:outerShdw>
                </a:effectLst>
              </a:rPr>
              <a:t>P</a:t>
            </a:r>
            <a:r>
              <a:rPr lang="en-US" altLang="en-US" sz="3200" dirty="0" smtClean="0">
                <a:solidFill>
                  <a:schemeClr val="bg1"/>
                </a:solidFill>
                <a:effectLst>
                  <a:outerShdw blurRad="38100" dist="38100" dir="2700000" algn="tl">
                    <a:srgbClr val="000000"/>
                  </a:outerShdw>
                </a:effectLst>
              </a:rPr>
              <a:t>2</a:t>
            </a:r>
            <a:r>
              <a:rPr lang="en-US" altLang="en-US" sz="3600" dirty="0" smtClean="0">
                <a:solidFill>
                  <a:schemeClr val="bg1"/>
                </a:solidFill>
                <a:effectLst>
                  <a:outerShdw blurRad="38100" dist="38100" dir="2700000" algn="tl">
                    <a:srgbClr val="000000"/>
                  </a:outerShdw>
                </a:effectLst>
              </a:rPr>
              <a:t>T</a:t>
            </a:r>
            <a:r>
              <a:rPr lang="en-US" altLang="en-US" sz="3200" dirty="0" smtClean="0">
                <a:solidFill>
                  <a:schemeClr val="bg1"/>
                </a:solidFill>
                <a:effectLst>
                  <a:outerShdw blurRad="38100" dist="38100" dir="2700000" algn="tl">
                    <a:srgbClr val="000000"/>
                  </a:outerShdw>
                </a:effectLst>
              </a:rPr>
              <a:t>1</a:t>
            </a:r>
          </a:p>
          <a:p>
            <a:pPr>
              <a:lnSpc>
                <a:spcPct val="80000"/>
              </a:lnSpc>
              <a:buFontTx/>
              <a:buNone/>
              <a:defRPr/>
            </a:pPr>
            <a:endParaRPr lang="el-GR" altLang="en-US" sz="3200" dirty="0" smtClean="0">
              <a:solidFill>
                <a:schemeClr val="bg1"/>
              </a:solidFill>
              <a:effectLst>
                <a:outerShdw blurRad="38100" dist="38100" dir="2700000" algn="tl">
                  <a:srgbClr val="000000"/>
                </a:outerShdw>
              </a:effectLst>
              <a:cs typeface="Arial" charset="0"/>
            </a:endParaRPr>
          </a:p>
          <a:p>
            <a:pPr>
              <a:lnSpc>
                <a:spcPct val="80000"/>
              </a:lnSpc>
              <a:defRPr/>
            </a:pPr>
            <a:r>
              <a:rPr lang="en-US" altLang="en-US" dirty="0" smtClean="0">
                <a:solidFill>
                  <a:schemeClr val="bg1"/>
                </a:solidFill>
                <a:effectLst>
                  <a:outerShdw blurRad="38100" dist="38100" dir="2700000" algn="tl">
                    <a:srgbClr val="000000"/>
                  </a:outerShdw>
                </a:effectLst>
              </a:rPr>
              <a:t>If one temperature goes up, the pressure goes up!</a:t>
            </a:r>
          </a:p>
        </p:txBody>
      </p:sp>
      <p:pic>
        <p:nvPicPr>
          <p:cNvPr id="56327" name="Picture 9" descr="gaylussac"/>
          <p:cNvPicPr>
            <a:picLocks noGrp="1" noChangeAspect="1" noChangeArrowheads="1"/>
          </p:cNvPicPr>
          <p:nvPr>
            <p:ph sz="half" idx="2"/>
          </p:nvPr>
        </p:nvPicPr>
        <p:blipFill>
          <a:blip r:embed="rId2" cstate="print"/>
          <a:srcRect/>
          <a:stretch>
            <a:fillRect/>
          </a:stretch>
        </p:blipFill>
        <p:spPr>
          <a:xfrm>
            <a:off x="5875338" y="1676400"/>
            <a:ext cx="3001962" cy="3581400"/>
          </a:xfrm>
          <a:noFill/>
        </p:spPr>
      </p:pic>
      <p:sp>
        <p:nvSpPr>
          <p:cNvPr id="63493" name="Rectangle 5"/>
          <p:cNvSpPr>
            <a:spLocks noChangeArrowheads="1"/>
          </p:cNvSpPr>
          <p:nvPr/>
        </p:nvSpPr>
        <p:spPr bwMode="auto">
          <a:xfrm>
            <a:off x="5476875" y="4572000"/>
            <a:ext cx="3667125" cy="819150"/>
          </a:xfrm>
          <a:prstGeom prst="rect">
            <a:avLst/>
          </a:prstGeom>
          <a:solidFill>
            <a:schemeClr val="accent2"/>
          </a:solidFill>
          <a:ln w="12700">
            <a:noFill/>
            <a:miter lim="800000"/>
            <a:headEnd/>
            <a:tailEnd/>
          </a:ln>
          <a:effectLst/>
        </p:spPr>
        <p:txBody>
          <a:bodyPr lIns="90487" tIns="44450" rIns="90487" bIns="44450">
            <a:spAutoFit/>
          </a:bodyPr>
          <a:lstStyle/>
          <a:p>
            <a:pPr algn="l">
              <a:lnSpc>
                <a:spcPct val="100000"/>
              </a:lnSpc>
              <a:defRPr/>
            </a:pPr>
            <a:r>
              <a:rPr lang="en-US" sz="2400">
                <a:solidFill>
                  <a:schemeClr val="bg1"/>
                </a:solidFill>
                <a:effectLst>
                  <a:outerShdw blurRad="38100" dist="38100" dir="2700000" algn="tl">
                    <a:srgbClr val="000000"/>
                  </a:outerShdw>
                </a:effectLst>
                <a:latin typeface="Arial" charset="0"/>
              </a:rPr>
              <a:t>Joseph Louis Gay-Lussac (1778-1850)</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60" name="Object 2"/>
          <p:cNvGraphicFramePr>
            <a:graphicFrameLocks noChangeAspect="1"/>
          </p:cNvGraphicFramePr>
          <p:nvPr>
            <p:ph sz="half" idx="2"/>
          </p:nvPr>
        </p:nvGraphicFramePr>
        <p:xfrm>
          <a:off x="0" y="4763"/>
          <a:ext cx="9144000" cy="6853237"/>
        </p:xfrm>
        <a:graphic>
          <a:graphicData uri="http://schemas.openxmlformats.org/presentationml/2006/ole">
            <p:oleObj spid="_x0000_s6146" name="Slide" r:id="rId3" imgW="4572180" imgH="3428896" progId="PowerPoint.Slide.8">
              <p:embed/>
            </p:oleObj>
          </a:graphicData>
        </a:graphic>
      </p:graphicFrame>
      <p:sp>
        <p:nvSpPr>
          <p:cNvPr id="45062" name="Rectangle 6"/>
          <p:cNvSpPr>
            <a:spLocks noChangeArrowheads="1"/>
          </p:cNvSpPr>
          <p:nvPr/>
        </p:nvSpPr>
        <p:spPr bwMode="auto">
          <a:xfrm>
            <a:off x="1219200" y="0"/>
            <a:ext cx="7924800" cy="6858000"/>
          </a:xfrm>
          <a:prstGeom prst="rect">
            <a:avLst/>
          </a:prstGeom>
          <a:solidFill>
            <a:srgbClr val="CCB194"/>
          </a:solidFill>
          <a:ln w="9525">
            <a:solidFill>
              <a:schemeClr val="tx1"/>
            </a:solidFill>
            <a:miter lim="800000"/>
            <a:headEnd/>
            <a:tailEnd/>
          </a:ln>
        </p:spPr>
        <p:txBody>
          <a:bodyPr wrap="none" anchor="ctr"/>
          <a:lstStyle/>
          <a:p>
            <a:endParaRPr lang="en-US"/>
          </a:p>
        </p:txBody>
      </p:sp>
      <p:sp>
        <p:nvSpPr>
          <p:cNvPr id="45058" name="Rectangle 2"/>
          <p:cNvSpPr>
            <a:spLocks noGrp="1" noChangeArrowheads="1"/>
          </p:cNvSpPr>
          <p:nvPr>
            <p:ph type="title"/>
          </p:nvPr>
        </p:nvSpPr>
        <p:spPr>
          <a:xfrm>
            <a:off x="1447800" y="152400"/>
            <a:ext cx="7239000" cy="1143000"/>
          </a:xfrm>
        </p:spPr>
        <p:txBody>
          <a:bodyPr/>
          <a:lstStyle/>
          <a:p>
            <a:r>
              <a:rPr lang="en-US" sz="5400" smtClean="0">
                <a:latin typeface="Arial Narrow" pitchFamily="34" charset="0"/>
              </a:rPr>
              <a:t>Practice</a:t>
            </a:r>
          </a:p>
        </p:txBody>
      </p:sp>
      <p:sp>
        <p:nvSpPr>
          <p:cNvPr id="45059" name="Rectangle 3"/>
          <p:cNvSpPr>
            <a:spLocks noGrp="1" noChangeArrowheads="1"/>
          </p:cNvSpPr>
          <p:nvPr>
            <p:ph type="body" sz="half" idx="1"/>
          </p:nvPr>
        </p:nvSpPr>
        <p:spPr>
          <a:xfrm>
            <a:off x="1219200" y="1295400"/>
            <a:ext cx="7924800" cy="2362200"/>
          </a:xfrm>
        </p:spPr>
        <p:txBody>
          <a:bodyPr/>
          <a:lstStyle/>
          <a:p>
            <a:r>
              <a:rPr lang="en-US" sz="2800" dirty="0" smtClean="0">
                <a:latin typeface="Arial Narrow" pitchFamily="34" charset="0"/>
              </a:rPr>
              <a:t>The gas in an aerosol can is at a pressure of 3.00 </a:t>
            </a:r>
            <a:r>
              <a:rPr lang="en-US" sz="2800" dirty="0" err="1" smtClean="0">
                <a:latin typeface="Arial Narrow" pitchFamily="34" charset="0"/>
              </a:rPr>
              <a:t>atm</a:t>
            </a:r>
            <a:r>
              <a:rPr lang="en-US" sz="2800" dirty="0" smtClean="0">
                <a:latin typeface="Arial Narrow" pitchFamily="34" charset="0"/>
              </a:rPr>
              <a:t> at 25</a:t>
            </a:r>
            <a:r>
              <a:rPr lang="en-US" sz="2800" dirty="0" smtClean="0">
                <a:latin typeface="Arial Narrow" pitchFamily="34" charset="0"/>
                <a:cs typeface="Arial" charset="0"/>
              </a:rPr>
              <a:t>°</a:t>
            </a:r>
            <a:r>
              <a:rPr lang="en-US" sz="2800" dirty="0" smtClean="0">
                <a:latin typeface="Arial Narrow" pitchFamily="34" charset="0"/>
              </a:rPr>
              <a:t>C. Directions on the can warn the user not to keep the can in a place where the temperature exceeds 52</a:t>
            </a:r>
            <a:r>
              <a:rPr lang="en-US" sz="2800" dirty="0" smtClean="0">
                <a:latin typeface="Arial Narrow" pitchFamily="34" charset="0"/>
                <a:cs typeface="Arial" charset="0"/>
              </a:rPr>
              <a:t>°</a:t>
            </a:r>
            <a:r>
              <a:rPr lang="en-US" sz="2800" dirty="0" smtClean="0">
                <a:latin typeface="Arial Narrow" pitchFamily="34" charset="0"/>
              </a:rPr>
              <a:t>C. What would the gas pressure in the can be at 52</a:t>
            </a:r>
            <a:r>
              <a:rPr lang="en-US" sz="2800" dirty="0" smtClean="0">
                <a:latin typeface="Arial Narrow" pitchFamily="34" charset="0"/>
                <a:cs typeface="Arial" charset="0"/>
              </a:rPr>
              <a:t>°</a:t>
            </a:r>
            <a:r>
              <a:rPr lang="en-US" sz="2800" dirty="0" smtClean="0">
                <a:latin typeface="Arial Narrow" pitchFamily="34"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2000" fill="hold"/>
                                        <p:tgtEl>
                                          <p:spTgt spid="45060"/>
                                        </p:tgtEl>
                                        <p:attrNameLst>
                                          <p:attrName>ppt_x</p:attrName>
                                        </p:attrNameLst>
                                      </p:cBhvr>
                                      <p:tavLst>
                                        <p:tav tm="0">
                                          <p:val>
                                            <p:strVal val="1+#ppt_w/2"/>
                                          </p:val>
                                        </p:tav>
                                        <p:tav tm="100000">
                                          <p:val>
                                            <p:strVal val="#ppt_x"/>
                                          </p:val>
                                        </p:tav>
                                      </p:tavLst>
                                    </p:anim>
                                    <p:anim calcmode="lin" valueType="num">
                                      <p:cBhvr additive="base">
                                        <p:cTn id="8" dur="2000" fill="hold"/>
                                        <p:tgtEl>
                                          <p:spTgt spid="45060"/>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3" presetClass="entr" presetSubtype="10" fill="hold" grpId="0" nodeType="afterEffect">
                                  <p:stCondLst>
                                    <p:cond delay="0"/>
                                  </p:stCondLst>
                                  <p:childTnLst>
                                    <p:set>
                                      <p:cBhvr>
                                        <p:cTn id="11" dur="1" fill="hold">
                                          <p:stCondLst>
                                            <p:cond delay="0"/>
                                          </p:stCondLst>
                                        </p:cTn>
                                        <p:tgtEl>
                                          <p:spTgt spid="45062"/>
                                        </p:tgtEl>
                                        <p:attrNameLst>
                                          <p:attrName>style.visibility</p:attrName>
                                        </p:attrNameLst>
                                      </p:cBhvr>
                                      <p:to>
                                        <p:strVal val="visible"/>
                                      </p:to>
                                    </p:set>
                                    <p:animEffect transition="in" filter="blinds(horizontal)">
                                      <p:cBhvr>
                                        <p:cTn id="12" dur="1000"/>
                                        <p:tgtEl>
                                          <p:spTgt spid="45062"/>
                                        </p:tgtEl>
                                      </p:cBhvr>
                                    </p:animEffect>
                                  </p:childTnLst>
                                </p:cTn>
                              </p:par>
                            </p:childTnLst>
                          </p:cTn>
                        </p:par>
                        <p:par>
                          <p:cTn id="13" fill="hold">
                            <p:stCondLst>
                              <p:cond delay="3000"/>
                            </p:stCondLst>
                            <p:childTnLst>
                              <p:par>
                                <p:cTn id="14" presetID="39" presetClass="entr" presetSubtype="0" accel="100000" fill="hold" grpId="0" nodeType="afterEffect">
                                  <p:stCondLst>
                                    <p:cond delay="0"/>
                                  </p:stCondLst>
                                  <p:iterate type="lt">
                                    <p:tmPct val="7000"/>
                                  </p:iterate>
                                  <p:childTnLst>
                                    <p:set>
                                      <p:cBhvr>
                                        <p:cTn id="15" dur="1" fill="hold">
                                          <p:stCondLst>
                                            <p:cond delay="0"/>
                                          </p:stCondLst>
                                        </p:cTn>
                                        <p:tgtEl>
                                          <p:spTgt spid="45058"/>
                                        </p:tgtEl>
                                        <p:attrNameLst>
                                          <p:attrName>style.visibility</p:attrName>
                                        </p:attrNameLst>
                                      </p:cBhvr>
                                      <p:to>
                                        <p:strVal val="visible"/>
                                      </p:to>
                                    </p:set>
                                    <p:anim calcmode="lin" valueType="num">
                                      <p:cBhvr>
                                        <p:cTn id="16" dur="500" fill="hold"/>
                                        <p:tgtEl>
                                          <p:spTgt spid="45058"/>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45058"/>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45058"/>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45058"/>
                                        </p:tgtEl>
                                        <p:attrNameLst>
                                          <p:attrName>ppt_y</p:attrName>
                                        </p:attrNameLst>
                                      </p:cBhvr>
                                      <p:tavLst>
                                        <p:tav tm="0">
                                          <p:val>
                                            <p:strVal val="#ppt_y"/>
                                          </p:val>
                                        </p:tav>
                                        <p:tav tm="100000">
                                          <p:val>
                                            <p:strVal val="#ppt_y"/>
                                          </p:val>
                                        </p:tav>
                                      </p:tavLst>
                                    </p:anim>
                                  </p:childTnLst>
                                </p:cTn>
                              </p:par>
                            </p:childTnLst>
                          </p:cTn>
                        </p:par>
                        <p:par>
                          <p:cTn id="20" fill="hold">
                            <p:stCondLst>
                              <p:cond delay="3745"/>
                            </p:stCondLst>
                            <p:childTnLst>
                              <p:par>
                                <p:cTn id="21" presetID="52" presetClass="entr" presetSubtype="0" fill="hold" grpId="0" nodeType="afterEffect">
                                  <p:stCondLst>
                                    <p:cond delay="0"/>
                                  </p:stCondLst>
                                  <p:iterate type="wd">
                                    <p:tmPct val="8000"/>
                                  </p:iterate>
                                  <p:childTnLst>
                                    <p:set>
                                      <p:cBhvr>
                                        <p:cTn id="22" dur="1" fill="hold">
                                          <p:stCondLst>
                                            <p:cond delay="0"/>
                                          </p:stCondLst>
                                        </p:cTn>
                                        <p:tgtEl>
                                          <p:spTgt spid="45059">
                                            <p:txEl>
                                              <p:pRg st="0" end="0"/>
                                            </p:txEl>
                                          </p:spTgt>
                                        </p:tgtEl>
                                        <p:attrNameLst>
                                          <p:attrName>style.visibility</p:attrName>
                                        </p:attrNameLst>
                                      </p:cBhvr>
                                      <p:to>
                                        <p:strVal val="visible"/>
                                      </p:to>
                                    </p:set>
                                    <p:animScale>
                                      <p:cBhvr>
                                        <p:cTn id="23" dur="1000" decel="50000" fill="hold">
                                          <p:stCondLst>
                                            <p:cond delay="0"/>
                                          </p:stCondLst>
                                        </p:cTn>
                                        <p:tgtEl>
                                          <p:spTgt spid="4505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45059">
                                            <p:txEl>
                                              <p:pRg st="0" end="0"/>
                                            </p:txEl>
                                          </p:spTgt>
                                        </p:tgtEl>
                                        <p:attrNameLst>
                                          <p:attrName>ppt_x</p:attrName>
                                          <p:attrName>ppt_y</p:attrName>
                                        </p:attrNameLst>
                                      </p:cBhvr>
                                    </p:animMotion>
                                    <p:animEffect transition="in" filter="fade">
                                      <p:cBhvr>
                                        <p:cTn id="25" dur="1000"/>
                                        <p:tgtEl>
                                          <p:spTgt spid="450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animBg="1"/>
      <p:bldP spid="45058" grpId="0"/>
      <p:bldP spid="4505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ChangeArrowheads="1"/>
          </p:cNvSpPr>
          <p:nvPr/>
        </p:nvSpPr>
        <p:spPr bwMode="auto">
          <a:xfrm>
            <a:off x="0" y="2657475"/>
            <a:ext cx="9144000" cy="0"/>
          </a:xfrm>
          <a:prstGeom prst="rect">
            <a:avLst/>
          </a:prstGeom>
          <a:noFill/>
          <a:ln w="9525">
            <a:noFill/>
            <a:miter lim="800000"/>
            <a:headEnd/>
            <a:tailEnd/>
          </a:ln>
        </p:spPr>
        <p:txBody>
          <a:bodyPr wrap="none" anchor="ctr">
            <a:spAutoFit/>
          </a:bodyPr>
          <a:lstStyle/>
          <a:p>
            <a:endParaRPr lang="en-US"/>
          </a:p>
        </p:txBody>
      </p:sp>
      <p:graphicFrame>
        <p:nvGraphicFramePr>
          <p:cNvPr id="140291" name="Object 2"/>
          <p:cNvGraphicFramePr>
            <a:graphicFrameLocks noChangeAspect="1"/>
          </p:cNvGraphicFramePr>
          <p:nvPr/>
        </p:nvGraphicFramePr>
        <p:xfrm>
          <a:off x="0" y="-28575"/>
          <a:ext cx="9296400" cy="6972300"/>
        </p:xfrm>
        <a:graphic>
          <a:graphicData uri="http://schemas.openxmlformats.org/presentationml/2006/ole">
            <p:oleObj spid="_x0000_s7170" name="Slide" r:id="rId3" imgW="4572180" imgH="3428896" progId="PowerPoint.Slide.8">
              <p:embed/>
            </p:oleObj>
          </a:graphicData>
        </a:graphic>
      </p:graphicFrame>
      <p:sp>
        <p:nvSpPr>
          <p:cNvPr id="140295" name="Rectangle 7"/>
          <p:cNvSpPr>
            <a:spLocks noChangeArrowheads="1"/>
          </p:cNvSpPr>
          <p:nvPr/>
        </p:nvSpPr>
        <p:spPr bwMode="auto">
          <a:xfrm>
            <a:off x="1524000" y="-76200"/>
            <a:ext cx="7772400" cy="7010400"/>
          </a:xfrm>
          <a:prstGeom prst="rect">
            <a:avLst/>
          </a:prstGeom>
          <a:solidFill>
            <a:srgbClr val="EBB4B3"/>
          </a:solidFill>
          <a:ln w="9525">
            <a:solidFill>
              <a:schemeClr val="tx1"/>
            </a:solidFill>
            <a:miter lim="800000"/>
            <a:headEnd/>
            <a:tailEnd/>
          </a:ln>
        </p:spPr>
        <p:txBody>
          <a:bodyPr wrap="none" anchor="ctr"/>
          <a:lstStyle/>
          <a:p>
            <a:endParaRPr lang="en-US"/>
          </a:p>
        </p:txBody>
      </p:sp>
      <p:sp>
        <p:nvSpPr>
          <p:cNvPr id="140293" name="WordArt 5"/>
          <p:cNvSpPr>
            <a:spLocks noChangeArrowheads="1" noChangeShapeType="1" noTextEdit="1"/>
          </p:cNvSpPr>
          <p:nvPr/>
        </p:nvSpPr>
        <p:spPr bwMode="auto">
          <a:xfrm>
            <a:off x="1676400" y="304800"/>
            <a:ext cx="7467600" cy="1066800"/>
          </a:xfrm>
          <a:prstGeom prst="rect">
            <a:avLst/>
          </a:prstGeom>
        </p:spPr>
        <p:txBody>
          <a:bodyPr wrap="none" fromWordArt="1">
            <a:prstTxWarp prst="textPlain">
              <a:avLst>
                <a:gd name="adj" fmla="val 50000"/>
              </a:avLst>
            </a:prstTxWarp>
          </a:bodyPr>
          <a:lstStyle/>
          <a:p>
            <a:r>
              <a:rPr lang="en-US" sz="3600" kern="10">
                <a:ln w="12700">
                  <a:solidFill>
                    <a:srgbClr val="000000"/>
                  </a:solidFill>
                  <a:round/>
                  <a:headEnd/>
                  <a:tailEnd/>
                </a:ln>
                <a:solidFill>
                  <a:srgbClr val="CC0000"/>
                </a:solidFill>
                <a:latin typeface="Arial Black"/>
              </a:rPr>
              <a:t>You Try!</a:t>
            </a:r>
          </a:p>
        </p:txBody>
      </p:sp>
      <p:sp>
        <p:nvSpPr>
          <p:cNvPr id="140294" name="Rectangle 6"/>
          <p:cNvSpPr>
            <a:spLocks noChangeArrowheads="1"/>
          </p:cNvSpPr>
          <p:nvPr/>
        </p:nvSpPr>
        <p:spPr bwMode="auto">
          <a:xfrm>
            <a:off x="1295400" y="1371600"/>
            <a:ext cx="7848600" cy="2667000"/>
          </a:xfrm>
          <a:prstGeom prst="rect">
            <a:avLst/>
          </a:prstGeom>
          <a:noFill/>
          <a:ln w="9525">
            <a:noFill/>
            <a:miter lim="800000"/>
            <a:headEnd/>
            <a:tailEnd/>
          </a:ln>
        </p:spPr>
        <p:txBody>
          <a:bodyPr/>
          <a:lstStyle/>
          <a:p>
            <a:pPr marL="342900" indent="-342900">
              <a:spcBef>
                <a:spcPct val="20000"/>
              </a:spcBef>
            </a:pPr>
            <a:r>
              <a:rPr lang="en-US" sz="3200" dirty="0">
                <a:solidFill>
                  <a:schemeClr val="tx1"/>
                </a:solidFill>
                <a:latin typeface="Arial Narrow" pitchFamily="34" charset="0"/>
              </a:rPr>
              <a:t>    Before a trip from New York to Boston, the pressure in an automobile tire is 1.8 </a:t>
            </a:r>
            <a:r>
              <a:rPr lang="en-US" sz="3200" dirty="0" err="1">
                <a:solidFill>
                  <a:schemeClr val="tx1"/>
                </a:solidFill>
                <a:latin typeface="Arial Narrow" pitchFamily="34" charset="0"/>
              </a:rPr>
              <a:t>atm</a:t>
            </a:r>
            <a:r>
              <a:rPr lang="en-US" sz="3200" dirty="0">
                <a:solidFill>
                  <a:schemeClr val="tx1"/>
                </a:solidFill>
                <a:latin typeface="Arial Narrow" pitchFamily="34" charset="0"/>
              </a:rPr>
              <a:t> at 20</a:t>
            </a:r>
            <a:r>
              <a:rPr lang="en-US" sz="3200" dirty="0">
                <a:solidFill>
                  <a:schemeClr val="tx1"/>
                </a:solidFill>
                <a:latin typeface="Arial Narrow" pitchFamily="34" charset="0"/>
                <a:cs typeface="Arial" charset="0"/>
              </a:rPr>
              <a:t>°</a:t>
            </a:r>
            <a:r>
              <a:rPr lang="en-US" sz="3200" dirty="0">
                <a:solidFill>
                  <a:schemeClr val="tx1"/>
                </a:solidFill>
                <a:latin typeface="Arial Narrow" pitchFamily="34" charset="0"/>
              </a:rPr>
              <a:t>C. At the end of the trip, the pressure gauge reads 1.9 </a:t>
            </a:r>
            <a:r>
              <a:rPr lang="en-US" sz="3200" dirty="0" err="1">
                <a:solidFill>
                  <a:schemeClr val="tx1"/>
                </a:solidFill>
                <a:latin typeface="Arial Narrow" pitchFamily="34" charset="0"/>
              </a:rPr>
              <a:t>atms</a:t>
            </a:r>
            <a:r>
              <a:rPr lang="en-US" sz="3200" dirty="0">
                <a:solidFill>
                  <a:schemeClr val="tx1"/>
                </a:solidFill>
                <a:latin typeface="Arial Narrow" pitchFamily="34" charset="0"/>
              </a:rPr>
              <a:t>. What is the new Celsius temperature of the air inside the tire?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strips(downRight)">
                                      <p:cBhvr>
                                        <p:cTn id="7" dur="2000"/>
                                        <p:tgtEl>
                                          <p:spTgt spid="140291"/>
                                        </p:tgtEl>
                                      </p:cBhvr>
                                    </p:animEffect>
                                  </p:childTnLst>
                                </p:cTn>
                              </p:par>
                            </p:childTnLst>
                          </p:cTn>
                        </p:par>
                        <p:par>
                          <p:cTn id="8" fill="hold">
                            <p:stCondLst>
                              <p:cond delay="2000"/>
                            </p:stCondLst>
                            <p:childTnLst>
                              <p:par>
                                <p:cTn id="9" presetID="21" presetClass="entr" presetSubtype="8" fill="hold" grpId="0" nodeType="afterEffect">
                                  <p:stCondLst>
                                    <p:cond delay="0"/>
                                  </p:stCondLst>
                                  <p:childTnLst>
                                    <p:set>
                                      <p:cBhvr>
                                        <p:cTn id="10" dur="1" fill="hold">
                                          <p:stCondLst>
                                            <p:cond delay="0"/>
                                          </p:stCondLst>
                                        </p:cTn>
                                        <p:tgtEl>
                                          <p:spTgt spid="140295"/>
                                        </p:tgtEl>
                                        <p:attrNameLst>
                                          <p:attrName>style.visibility</p:attrName>
                                        </p:attrNameLst>
                                      </p:cBhvr>
                                      <p:to>
                                        <p:strVal val="visible"/>
                                      </p:to>
                                    </p:set>
                                    <p:animEffect transition="in" filter="wheel(8)">
                                      <p:cBhvr>
                                        <p:cTn id="11" dur="2000"/>
                                        <p:tgtEl>
                                          <p:spTgt spid="140295"/>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140293"/>
                                        </p:tgtEl>
                                        <p:attrNameLst>
                                          <p:attrName>style.visibility</p:attrName>
                                        </p:attrNameLst>
                                      </p:cBhvr>
                                      <p:to>
                                        <p:strVal val="visible"/>
                                      </p:to>
                                    </p:set>
                                    <p:animEffect transition="in" filter="wipe(left)">
                                      <p:cBhvr>
                                        <p:cTn id="15" dur="2000"/>
                                        <p:tgtEl>
                                          <p:spTgt spid="140293"/>
                                        </p:tgtEl>
                                      </p:cBhvr>
                                    </p:animEffect>
                                  </p:childTnLst>
                                </p:cTn>
                              </p:par>
                            </p:childTnLst>
                          </p:cTn>
                        </p:par>
                        <p:par>
                          <p:cTn id="16" fill="hold">
                            <p:stCondLst>
                              <p:cond delay="6000"/>
                            </p:stCondLst>
                            <p:childTnLst>
                              <p:par>
                                <p:cTn id="17" presetID="48" presetClass="entr" presetSubtype="0" accel="50000" fill="hold" grpId="0" nodeType="afterEffect">
                                  <p:stCondLst>
                                    <p:cond delay="0"/>
                                  </p:stCondLst>
                                  <p:iterate type="lt">
                                    <p:tmPct val="4000"/>
                                  </p:iterate>
                                  <p:childTnLst>
                                    <p:set>
                                      <p:cBhvr>
                                        <p:cTn id="18" dur="1" fill="hold">
                                          <p:stCondLst>
                                            <p:cond delay="0"/>
                                          </p:stCondLst>
                                        </p:cTn>
                                        <p:tgtEl>
                                          <p:spTgt spid="140294"/>
                                        </p:tgtEl>
                                        <p:attrNameLst>
                                          <p:attrName>style.visibility</p:attrName>
                                        </p:attrNameLst>
                                      </p:cBhvr>
                                      <p:to>
                                        <p:strVal val="visible"/>
                                      </p:to>
                                    </p:set>
                                    <p:anim calcmode="lin" valueType="num">
                                      <p:cBhvr>
                                        <p:cTn id="19" dur="500" fill="hold"/>
                                        <p:tgtEl>
                                          <p:spTgt spid="14029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500" fill="hold"/>
                                        <p:tgtEl>
                                          <p:spTgt spid="140294"/>
                                        </p:tgtEl>
                                        <p:attrNameLst>
                                          <p:attrName>ppt_x</p:attrName>
                                        </p:attrNameLst>
                                      </p:cBhvr>
                                      <p:tavLst>
                                        <p:tav tm="0">
                                          <p:val>
                                            <p:fltVal val="-1"/>
                                          </p:val>
                                        </p:tav>
                                        <p:tav tm="50000">
                                          <p:val>
                                            <p:fltVal val="0.95"/>
                                          </p:val>
                                        </p:tav>
                                        <p:tav tm="100000">
                                          <p:val>
                                            <p:strVal val="#ppt_x"/>
                                          </p:val>
                                        </p:tav>
                                      </p:tavLst>
                                    </p:anim>
                                    <p:anim calcmode="lin" valueType="num">
                                      <p:cBhvr>
                                        <p:cTn id="21" dur="500" fill="hold"/>
                                        <p:tgtEl>
                                          <p:spTgt spid="140294"/>
                                        </p:tgtEl>
                                        <p:attrNameLst>
                                          <p:attrName>ppt_y</p:attrName>
                                        </p:attrNameLst>
                                      </p:cBhvr>
                                      <p:tavLst>
                                        <p:tav tm="0">
                                          <p:val>
                                            <p:strVal val="#ppt_y"/>
                                          </p:val>
                                        </p:tav>
                                        <p:tav tm="100000">
                                          <p:val>
                                            <p:strVal val="#ppt_y"/>
                                          </p:val>
                                        </p:tav>
                                      </p:tavLst>
                                    </p:anim>
                                    <p:animEffect transition="in" filter="fade">
                                      <p:cBhvr>
                                        <p:cTn id="22" dur="500"/>
                                        <p:tgtEl>
                                          <p:spTgt spid="140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5" grpId="0" animBg="1"/>
      <p:bldP spid="140293" grpId="0" animBg="1"/>
      <p:bldP spid="14029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990600" y="304800"/>
            <a:ext cx="7162800" cy="1143000"/>
          </a:xfrm>
          <a:solidFill>
            <a:schemeClr val="accent2">
              <a:alpha val="59999"/>
            </a:schemeClr>
          </a:solidFill>
        </p:spPr>
        <p:txBody>
          <a:bodyPr/>
          <a:lstStyle/>
          <a:p>
            <a:r>
              <a:rPr lang="en-US" sz="4400" dirty="0" smtClean="0">
                <a:solidFill>
                  <a:schemeClr val="hlink"/>
                </a:solidFill>
                <a:latin typeface="Comic Sans MS" pitchFamily="66" charset="0"/>
              </a:rPr>
              <a:t>Combined Gas Law</a:t>
            </a:r>
          </a:p>
        </p:txBody>
      </p:sp>
      <p:sp>
        <p:nvSpPr>
          <p:cNvPr id="57347" name="Rectangle 3"/>
          <p:cNvSpPr>
            <a:spLocks noGrp="1" noChangeArrowheads="1"/>
          </p:cNvSpPr>
          <p:nvPr>
            <p:ph type="body" sz="half" idx="1"/>
          </p:nvPr>
        </p:nvSpPr>
        <p:spPr>
          <a:xfrm>
            <a:off x="990600" y="1752600"/>
            <a:ext cx="6400800" cy="4114800"/>
          </a:xfrm>
          <a:solidFill>
            <a:schemeClr val="accent2">
              <a:alpha val="30196"/>
            </a:schemeClr>
          </a:solidFill>
        </p:spPr>
        <p:txBody>
          <a:bodyPr/>
          <a:lstStyle/>
          <a:p>
            <a:pPr>
              <a:lnSpc>
                <a:spcPct val="80000"/>
              </a:lnSpc>
            </a:pPr>
            <a:r>
              <a:rPr lang="en-US" sz="2800" dirty="0" smtClean="0">
                <a:solidFill>
                  <a:schemeClr val="bg1"/>
                </a:solidFill>
              </a:rPr>
              <a:t>The good news is that you don’t have to remember all three gas laws!  Since they are all related to each other, we can combine them into a single equation.  BE SURE YOU KNOW THIS EQUATION!</a:t>
            </a:r>
          </a:p>
          <a:p>
            <a:pPr>
              <a:lnSpc>
                <a:spcPct val="80000"/>
              </a:lnSpc>
              <a:buFontTx/>
              <a:buNone/>
            </a:pPr>
            <a:r>
              <a:rPr lang="en-US" sz="2800" dirty="0" smtClean="0">
                <a:solidFill>
                  <a:schemeClr val="bg1"/>
                </a:solidFill>
              </a:rPr>
              <a:t>	</a:t>
            </a:r>
          </a:p>
          <a:p>
            <a:pPr>
              <a:lnSpc>
                <a:spcPct val="80000"/>
              </a:lnSpc>
              <a:buFontTx/>
              <a:buNone/>
            </a:pPr>
            <a:r>
              <a:rPr lang="en-US" sz="2800" dirty="0" smtClean="0">
                <a:solidFill>
                  <a:schemeClr val="bg1"/>
                </a:solidFill>
              </a:rPr>
              <a:t>P</a:t>
            </a:r>
            <a:r>
              <a:rPr lang="en-US" sz="2800" baseline="-25000" dirty="0" smtClean="0">
                <a:solidFill>
                  <a:schemeClr val="bg1"/>
                </a:solidFill>
              </a:rPr>
              <a:t>1</a:t>
            </a:r>
            <a:r>
              <a:rPr lang="en-US" sz="2800" dirty="0" smtClean="0">
                <a:solidFill>
                  <a:schemeClr val="bg1"/>
                </a:solidFill>
              </a:rPr>
              <a:t> V</a:t>
            </a:r>
            <a:r>
              <a:rPr lang="en-US" sz="2800" baseline="-25000" dirty="0" smtClean="0">
                <a:solidFill>
                  <a:schemeClr val="bg1"/>
                </a:solidFill>
              </a:rPr>
              <a:t>1 </a:t>
            </a:r>
            <a:r>
              <a:rPr lang="en-US" sz="2800" dirty="0" smtClean="0">
                <a:solidFill>
                  <a:schemeClr val="bg1"/>
                </a:solidFill>
              </a:rPr>
              <a:t> T</a:t>
            </a:r>
            <a:r>
              <a:rPr lang="en-US" sz="2800" baseline="-25000" dirty="0" smtClean="0">
                <a:solidFill>
                  <a:schemeClr val="bg1"/>
                </a:solidFill>
              </a:rPr>
              <a:t>2</a:t>
            </a:r>
            <a:r>
              <a:rPr lang="en-US" sz="2800" dirty="0" smtClean="0">
                <a:solidFill>
                  <a:schemeClr val="bg1"/>
                </a:solidFill>
              </a:rPr>
              <a:t>       =     P</a:t>
            </a:r>
            <a:r>
              <a:rPr lang="en-US" sz="2800" baseline="-25000" dirty="0" smtClean="0">
                <a:solidFill>
                  <a:schemeClr val="bg1"/>
                </a:solidFill>
              </a:rPr>
              <a:t>2</a:t>
            </a:r>
            <a:r>
              <a:rPr lang="en-US" sz="2800" dirty="0" smtClean="0">
                <a:solidFill>
                  <a:schemeClr val="bg1"/>
                </a:solidFill>
              </a:rPr>
              <a:t> V</a:t>
            </a:r>
            <a:r>
              <a:rPr lang="en-US" sz="2800" baseline="-25000" dirty="0" smtClean="0">
                <a:solidFill>
                  <a:schemeClr val="bg1"/>
                </a:solidFill>
              </a:rPr>
              <a:t>2</a:t>
            </a:r>
            <a:r>
              <a:rPr lang="en-US" sz="2800" dirty="0" smtClean="0">
                <a:solidFill>
                  <a:schemeClr val="bg1"/>
                </a:solidFill>
              </a:rPr>
              <a:t> T</a:t>
            </a:r>
            <a:r>
              <a:rPr lang="en-US" sz="2800" baseline="-25000" dirty="0" smtClean="0">
                <a:solidFill>
                  <a:schemeClr val="bg1"/>
                </a:solidFill>
              </a:rPr>
              <a:t>1</a:t>
            </a:r>
            <a:r>
              <a:rPr lang="en-US" sz="2800" dirty="0" smtClean="0">
                <a:solidFill>
                  <a:schemeClr val="bg1"/>
                </a:solidFill>
              </a:rPr>
              <a:t>                          </a:t>
            </a:r>
          </a:p>
        </p:txBody>
      </p:sp>
      <p:pic>
        <p:nvPicPr>
          <p:cNvPr id="65544" name="Picture 8" descr="r2d2"/>
          <p:cNvPicPr>
            <a:picLocks noGrp="1" noChangeAspect="1" noChangeArrowheads="1"/>
          </p:cNvPicPr>
          <p:nvPr>
            <p:ph sz="half" idx="2"/>
          </p:nvPr>
        </p:nvPicPr>
        <p:blipFill>
          <a:blip r:embed="rId3" cstate="print"/>
          <a:srcRect/>
          <a:stretch>
            <a:fillRect/>
          </a:stretch>
        </p:blipFill>
        <p:spPr>
          <a:xfrm>
            <a:off x="5638800" y="3884613"/>
            <a:ext cx="3505200" cy="2973387"/>
          </a:xfrm>
          <a:noFill/>
        </p:spPr>
      </p:pic>
      <p:sp>
        <p:nvSpPr>
          <p:cNvPr id="57351" name="Text Box 11"/>
          <p:cNvSpPr txBox="1">
            <a:spLocks noChangeArrowheads="1"/>
          </p:cNvSpPr>
          <p:nvPr/>
        </p:nvSpPr>
        <p:spPr bwMode="auto">
          <a:xfrm>
            <a:off x="304800" y="5943600"/>
            <a:ext cx="5257800" cy="417513"/>
          </a:xfrm>
          <a:prstGeom prst="rect">
            <a:avLst/>
          </a:prstGeom>
          <a:noFill/>
          <a:ln w="38100" algn="ctr">
            <a:noFill/>
            <a:miter lim="800000"/>
            <a:headEnd/>
            <a:tailEnd/>
          </a:ln>
        </p:spPr>
        <p:txBody>
          <a:bodyPr lIns="90487" tIns="44450" rIns="90487" bIns="44450">
            <a:spAutoFit/>
          </a:bodyPr>
          <a:lstStyle/>
          <a:p>
            <a:pPr>
              <a:spcBef>
                <a:spcPct val="50000"/>
              </a:spcBef>
            </a:pPr>
            <a:r>
              <a:rPr lang="en-US" sz="2400"/>
              <a:t>No, it’s not related to R2D2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65544"/>
                                        </p:tgtEl>
                                        <p:attrNameLst>
                                          <p:attrName>style.visibility</p:attrName>
                                        </p:attrNameLst>
                                      </p:cBhvr>
                                      <p:to>
                                        <p:strVal val="visible"/>
                                      </p:to>
                                    </p:set>
                                    <p:anim calcmode="lin" valueType="num">
                                      <p:cBhvr additive="base">
                                        <p:cTn id="7" dur="5000" fill="hold"/>
                                        <p:tgtEl>
                                          <p:spTgt spid="65544"/>
                                        </p:tgtEl>
                                        <p:attrNameLst>
                                          <p:attrName>ppt_x</p:attrName>
                                        </p:attrNameLst>
                                      </p:cBhvr>
                                      <p:tavLst>
                                        <p:tav tm="0">
                                          <p:val>
                                            <p:strVal val="1+#ppt_w/2"/>
                                          </p:val>
                                        </p:tav>
                                        <p:tav tm="100000">
                                          <p:val>
                                            <p:strVal val="#ppt_x"/>
                                          </p:val>
                                        </p:tav>
                                      </p:tavLst>
                                    </p:anim>
                                    <p:anim calcmode="lin" valueType="num">
                                      <p:cBhvr additive="base">
                                        <p:cTn id="8" dur="5000" fill="hold"/>
                                        <p:tgtEl>
                                          <p:spTgt spid="6554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R2D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81000" y="457200"/>
            <a:ext cx="8153400" cy="1143000"/>
          </a:xfrm>
          <a:solidFill>
            <a:schemeClr val="accent2">
              <a:alpha val="30196"/>
            </a:schemeClr>
          </a:solidFill>
        </p:spPr>
        <p:txBody>
          <a:bodyPr/>
          <a:lstStyle/>
          <a:p>
            <a:r>
              <a:rPr lang="en-US" sz="4400" smtClean="0">
                <a:solidFill>
                  <a:schemeClr val="hlink"/>
                </a:solidFill>
              </a:rPr>
              <a:t>Combined Gas Law Problem</a:t>
            </a:r>
          </a:p>
        </p:txBody>
      </p:sp>
      <p:sp>
        <p:nvSpPr>
          <p:cNvPr id="59395" name="Rectangle 3"/>
          <p:cNvSpPr>
            <a:spLocks noGrp="1" noChangeArrowheads="1"/>
          </p:cNvSpPr>
          <p:nvPr>
            <p:ph type="body" idx="1"/>
          </p:nvPr>
        </p:nvSpPr>
        <p:spPr>
          <a:xfrm>
            <a:off x="228600" y="1981200"/>
            <a:ext cx="8686800" cy="2362200"/>
          </a:xfrm>
          <a:solidFill>
            <a:schemeClr val="accent2">
              <a:alpha val="30196"/>
            </a:schemeClr>
          </a:solidFill>
        </p:spPr>
        <p:txBody>
          <a:bodyPr/>
          <a:lstStyle/>
          <a:p>
            <a:pPr marL="342900" indent="-342900">
              <a:lnSpc>
                <a:spcPct val="110000"/>
              </a:lnSpc>
              <a:buFontTx/>
              <a:buNone/>
            </a:pPr>
            <a:r>
              <a:rPr lang="en-US" sz="2800" dirty="0" smtClean="0">
                <a:solidFill>
                  <a:schemeClr val="bg1"/>
                </a:solidFill>
              </a:rPr>
              <a:t>	A sample of helium gas has a volume of 0.180 L, a pressure of 0.800 </a:t>
            </a:r>
            <a:r>
              <a:rPr lang="en-US" sz="2800" dirty="0" err="1" smtClean="0">
                <a:solidFill>
                  <a:schemeClr val="bg1"/>
                </a:solidFill>
              </a:rPr>
              <a:t>atm</a:t>
            </a:r>
            <a:r>
              <a:rPr lang="en-US" sz="2800" dirty="0" smtClean="0">
                <a:solidFill>
                  <a:schemeClr val="bg1"/>
                </a:solidFill>
              </a:rPr>
              <a:t> and a temperature of 29°C.  What is the new temperature(°C)  of the gas at a volume of 90.0 </a:t>
            </a:r>
            <a:r>
              <a:rPr lang="en-US" sz="2800" dirty="0" err="1" smtClean="0">
                <a:solidFill>
                  <a:schemeClr val="bg1"/>
                </a:solidFill>
              </a:rPr>
              <a:t>mL</a:t>
            </a:r>
            <a:r>
              <a:rPr lang="en-US" sz="2800" dirty="0" smtClean="0">
                <a:solidFill>
                  <a:schemeClr val="bg1"/>
                </a:solidFill>
              </a:rPr>
              <a:t> and a pressure of 3.20 </a:t>
            </a:r>
            <a:r>
              <a:rPr lang="en-US" sz="2800" dirty="0" err="1" smtClean="0">
                <a:solidFill>
                  <a:schemeClr val="bg1"/>
                </a:solidFill>
              </a:rPr>
              <a:t>atm</a:t>
            </a:r>
            <a:r>
              <a:rPr lang="en-US" sz="2800" dirty="0" smtClean="0">
                <a:solidFill>
                  <a:schemeClr val="bg1"/>
                </a:solidFill>
              </a:rPr>
              <a:t>?</a:t>
            </a:r>
          </a:p>
          <a:p>
            <a:pPr marL="342900" indent="-342900">
              <a:lnSpc>
                <a:spcPct val="110000"/>
              </a:lnSpc>
              <a:buFontTx/>
              <a:buNone/>
            </a:pPr>
            <a:r>
              <a:rPr lang="en-US" sz="2100" b="0" dirty="0" smtClean="0"/>
              <a:t>	</a:t>
            </a:r>
          </a:p>
          <a:p>
            <a:pPr marL="342900" indent="-342900">
              <a:lnSpc>
                <a:spcPct val="110000"/>
              </a:lnSpc>
            </a:pPr>
            <a:endParaRPr lang="en-US" sz="2100" b="0" dirty="0" smtClean="0"/>
          </a:p>
        </p:txBody>
      </p:sp>
      <p:sp>
        <p:nvSpPr>
          <p:cNvPr id="80900" name="Rectangle 4"/>
          <p:cNvSpPr>
            <a:spLocks noChangeArrowheads="1"/>
          </p:cNvSpPr>
          <p:nvPr/>
        </p:nvSpPr>
        <p:spPr bwMode="auto">
          <a:xfrm>
            <a:off x="457200" y="4572000"/>
            <a:ext cx="8305800" cy="1600200"/>
          </a:xfrm>
          <a:prstGeom prst="rect">
            <a:avLst/>
          </a:prstGeom>
          <a:noFill/>
          <a:ln w="12700">
            <a:noFill/>
            <a:miter lim="800000"/>
            <a:headEnd/>
            <a:tailEnd/>
          </a:ln>
        </p:spPr>
        <p:txBody>
          <a:bodyPr lIns="90487" tIns="44450" rIns="90487" bIns="44450"/>
          <a:lstStyle/>
          <a:p>
            <a:pPr marL="342900" indent="-342900" algn="l">
              <a:spcBef>
                <a:spcPct val="30000"/>
              </a:spcBef>
              <a:buSzPct val="100000"/>
            </a:pPr>
            <a:r>
              <a:rPr lang="en-US" sz="2800" b="0">
                <a:solidFill>
                  <a:schemeClr val="bg1"/>
                </a:solidFill>
                <a:latin typeface="Arial" charset="0"/>
              </a:rPr>
              <a:t>Set up Data Table</a:t>
            </a:r>
          </a:p>
          <a:p>
            <a:pPr marL="342900" indent="-342900" algn="l">
              <a:spcBef>
                <a:spcPct val="30000"/>
              </a:spcBef>
              <a:buSzPct val="100000"/>
            </a:pPr>
            <a:r>
              <a:rPr lang="en-US" sz="2800" b="0">
                <a:solidFill>
                  <a:schemeClr val="bg1"/>
                </a:solidFill>
                <a:latin typeface="Arial" charset="0"/>
              </a:rPr>
              <a:t>P</a:t>
            </a:r>
            <a:r>
              <a:rPr lang="en-US" sz="2800" b="0" baseline="-25000">
                <a:solidFill>
                  <a:schemeClr val="bg1"/>
                </a:solidFill>
                <a:latin typeface="Arial" charset="0"/>
              </a:rPr>
              <a:t>1  </a:t>
            </a:r>
            <a:r>
              <a:rPr lang="en-US" sz="2800" b="0">
                <a:solidFill>
                  <a:schemeClr val="bg1"/>
                </a:solidFill>
                <a:latin typeface="Arial" charset="0"/>
              </a:rPr>
              <a:t>= 0.800 atm       V</a:t>
            </a:r>
            <a:r>
              <a:rPr lang="en-US" sz="2800" b="0" baseline="-25000">
                <a:solidFill>
                  <a:schemeClr val="bg1"/>
                </a:solidFill>
                <a:latin typeface="Arial" charset="0"/>
              </a:rPr>
              <a:t>1</a:t>
            </a:r>
            <a:r>
              <a:rPr lang="en-US" sz="2800" b="0">
                <a:solidFill>
                  <a:schemeClr val="bg1"/>
                </a:solidFill>
                <a:latin typeface="Arial" charset="0"/>
              </a:rPr>
              <a:t> = 180 mL	  T</a:t>
            </a:r>
            <a:r>
              <a:rPr lang="en-US" sz="2800" b="0" baseline="-25000">
                <a:solidFill>
                  <a:schemeClr val="bg1"/>
                </a:solidFill>
                <a:latin typeface="Arial" charset="0"/>
              </a:rPr>
              <a:t>1</a:t>
            </a:r>
            <a:r>
              <a:rPr lang="en-US" sz="2800" b="0">
                <a:solidFill>
                  <a:schemeClr val="bg1"/>
                </a:solidFill>
                <a:latin typeface="Arial" charset="0"/>
              </a:rPr>
              <a:t> =  302 K</a:t>
            </a:r>
          </a:p>
          <a:p>
            <a:pPr marL="342900" indent="-342900" algn="l">
              <a:spcBef>
                <a:spcPct val="30000"/>
              </a:spcBef>
              <a:buSzPct val="100000"/>
            </a:pPr>
            <a:r>
              <a:rPr lang="en-US" sz="2800" b="0">
                <a:solidFill>
                  <a:schemeClr val="bg1"/>
                </a:solidFill>
                <a:latin typeface="Arial" charset="0"/>
              </a:rPr>
              <a:t>P</a:t>
            </a:r>
            <a:r>
              <a:rPr lang="en-US" sz="2800" b="0" baseline="-25000">
                <a:solidFill>
                  <a:schemeClr val="bg1"/>
                </a:solidFill>
                <a:latin typeface="Arial" charset="0"/>
              </a:rPr>
              <a:t>2</a:t>
            </a:r>
            <a:r>
              <a:rPr lang="en-US" sz="2800" b="0">
                <a:solidFill>
                  <a:schemeClr val="bg1"/>
                </a:solidFill>
                <a:latin typeface="Arial" charset="0"/>
              </a:rPr>
              <a:t>  = 3.20  atm        V</a:t>
            </a:r>
            <a:r>
              <a:rPr lang="en-US" sz="2800" b="0" baseline="-25000">
                <a:solidFill>
                  <a:schemeClr val="bg1"/>
                </a:solidFill>
                <a:latin typeface="Arial" charset="0"/>
              </a:rPr>
              <a:t>2</a:t>
            </a:r>
            <a:r>
              <a:rPr lang="en-US" sz="2800" b="0">
                <a:solidFill>
                  <a:schemeClr val="bg1"/>
                </a:solidFill>
                <a:latin typeface="Arial" charset="0"/>
              </a:rPr>
              <a:t>= 90 mL         T</a:t>
            </a:r>
            <a:r>
              <a:rPr lang="en-US" sz="2800" b="0" baseline="-25000">
                <a:solidFill>
                  <a:schemeClr val="bg1"/>
                </a:solidFill>
                <a:latin typeface="Arial" charset="0"/>
              </a:rPr>
              <a:t>2  </a:t>
            </a:r>
            <a:r>
              <a:rPr lang="en-US" sz="2800" b="0">
                <a:solidFill>
                  <a:schemeClr val="bg1"/>
                </a:solidFill>
                <a:latin typeface="Arial" charset="0"/>
              </a:rPr>
              <a:t>=   ??</a:t>
            </a:r>
          </a:p>
          <a:p>
            <a:pPr marL="342900" indent="-342900" algn="l">
              <a:lnSpc>
                <a:spcPct val="70000"/>
              </a:lnSpc>
              <a:spcBef>
                <a:spcPct val="30000"/>
              </a:spcBef>
              <a:buSzPct val="100000"/>
            </a:pPr>
            <a:endParaRPr lang="en-US" sz="2800" b="0">
              <a:solidFill>
                <a:schemeClr val="bg1"/>
              </a:solidFill>
              <a:latin typeface="Arial" charset="0"/>
            </a:endParaRPr>
          </a:p>
          <a:p>
            <a:pPr marL="342900" indent="-342900" algn="l">
              <a:spcBef>
                <a:spcPct val="30000"/>
              </a:spcBef>
              <a:buSzPct val="100000"/>
            </a:pPr>
            <a:endParaRPr lang="en-US" sz="2400">
              <a:solidFill>
                <a:schemeClr val="tx1"/>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90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090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09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609600"/>
            <a:ext cx="8001000" cy="1143000"/>
          </a:xfrm>
          <a:solidFill>
            <a:schemeClr val="accent2">
              <a:alpha val="36862"/>
            </a:schemeClr>
          </a:solidFill>
        </p:spPr>
        <p:txBody>
          <a:bodyPr/>
          <a:lstStyle/>
          <a:p>
            <a:r>
              <a:rPr lang="en-US" sz="4400" smtClean="0">
                <a:solidFill>
                  <a:schemeClr val="hlink"/>
                </a:solidFill>
              </a:rPr>
              <a:t>Learning Check</a:t>
            </a:r>
          </a:p>
        </p:txBody>
      </p:sp>
      <p:sp>
        <p:nvSpPr>
          <p:cNvPr id="61443" name="Rectangle 3"/>
          <p:cNvSpPr>
            <a:spLocks noGrp="1" noChangeArrowheads="1"/>
          </p:cNvSpPr>
          <p:nvPr>
            <p:ph type="body" idx="1"/>
          </p:nvPr>
        </p:nvSpPr>
        <p:spPr>
          <a:xfrm>
            <a:off x="304800" y="1981200"/>
            <a:ext cx="8382000" cy="2286000"/>
          </a:xfrm>
          <a:solidFill>
            <a:schemeClr val="accent2">
              <a:alpha val="43921"/>
            </a:schemeClr>
          </a:solidFill>
        </p:spPr>
        <p:txBody>
          <a:bodyPr/>
          <a:lstStyle/>
          <a:p>
            <a:pPr marL="342900" indent="-342900">
              <a:buFontTx/>
              <a:buNone/>
            </a:pPr>
            <a:r>
              <a:rPr lang="en-US" sz="3200" b="0" dirty="0" smtClean="0">
                <a:solidFill>
                  <a:schemeClr val="bg1"/>
                </a:solidFill>
              </a:rPr>
              <a:t>   A gas has a volume of 675 </a:t>
            </a:r>
            <a:r>
              <a:rPr lang="en-US" sz="3200" b="0" dirty="0" err="1" smtClean="0">
                <a:solidFill>
                  <a:schemeClr val="bg1"/>
                </a:solidFill>
              </a:rPr>
              <a:t>mL</a:t>
            </a:r>
            <a:r>
              <a:rPr lang="en-US" sz="3200" b="0" dirty="0" smtClean="0">
                <a:solidFill>
                  <a:schemeClr val="bg1"/>
                </a:solidFill>
              </a:rPr>
              <a:t> at 35°C and 0.850 </a:t>
            </a:r>
            <a:r>
              <a:rPr lang="en-US" sz="3200" b="0" dirty="0" err="1" smtClean="0">
                <a:solidFill>
                  <a:schemeClr val="bg1"/>
                </a:solidFill>
              </a:rPr>
              <a:t>atm</a:t>
            </a:r>
            <a:r>
              <a:rPr lang="en-US" sz="3200" b="0" dirty="0" smtClean="0">
                <a:solidFill>
                  <a:schemeClr val="bg1"/>
                </a:solidFill>
              </a:rPr>
              <a:t> pressure.  What is the temperature in °C when the gas has a volume of 0.315 L and a pressure of 802 mm Hg?</a:t>
            </a:r>
          </a:p>
          <a:p>
            <a:pPr marL="342900" indent="-342900">
              <a:buFontTx/>
              <a:buNone/>
            </a:pPr>
            <a:endParaRPr lang="en-US" sz="3200" dirty="0" smtClean="0">
              <a:solidFill>
                <a:schemeClr val="bg1"/>
              </a:solidFill>
            </a:endParaRPr>
          </a:p>
          <a:p>
            <a:pPr marL="342900" indent="-342900">
              <a:buFontTx/>
              <a:buNone/>
            </a:pPr>
            <a:endParaRPr lang="en-US"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60" name="Object 2"/>
          <p:cNvGraphicFramePr>
            <a:graphicFrameLocks noChangeAspect="1"/>
          </p:cNvGraphicFramePr>
          <p:nvPr>
            <p:ph sz="half" idx="2"/>
          </p:nvPr>
        </p:nvGraphicFramePr>
        <p:xfrm>
          <a:off x="0" y="4763"/>
          <a:ext cx="9144000" cy="6853237"/>
        </p:xfrm>
        <a:graphic>
          <a:graphicData uri="http://schemas.openxmlformats.org/presentationml/2006/ole">
            <p:oleObj spid="_x0000_s8194" name="Slide" r:id="rId3" imgW="4572180" imgH="3428896" progId="PowerPoint.Slide.8">
              <p:embed/>
            </p:oleObj>
          </a:graphicData>
        </a:graphic>
      </p:graphicFrame>
      <p:sp>
        <p:nvSpPr>
          <p:cNvPr id="45062" name="Rectangle 6"/>
          <p:cNvSpPr>
            <a:spLocks noChangeArrowheads="1"/>
          </p:cNvSpPr>
          <p:nvPr/>
        </p:nvSpPr>
        <p:spPr bwMode="auto">
          <a:xfrm>
            <a:off x="1219200" y="0"/>
            <a:ext cx="7924800" cy="6858000"/>
          </a:xfrm>
          <a:prstGeom prst="rect">
            <a:avLst/>
          </a:prstGeom>
          <a:solidFill>
            <a:srgbClr val="CCB194"/>
          </a:solidFill>
          <a:ln w="9525">
            <a:solidFill>
              <a:schemeClr val="tx1"/>
            </a:solidFill>
            <a:miter lim="800000"/>
            <a:headEnd/>
            <a:tailEnd/>
          </a:ln>
        </p:spPr>
        <p:txBody>
          <a:bodyPr wrap="none" anchor="ctr"/>
          <a:lstStyle/>
          <a:p>
            <a:endParaRPr lang="en-US"/>
          </a:p>
        </p:txBody>
      </p:sp>
      <p:sp>
        <p:nvSpPr>
          <p:cNvPr id="45058" name="Rectangle 2"/>
          <p:cNvSpPr>
            <a:spLocks noGrp="1" noChangeArrowheads="1"/>
          </p:cNvSpPr>
          <p:nvPr>
            <p:ph type="title"/>
          </p:nvPr>
        </p:nvSpPr>
        <p:spPr>
          <a:xfrm>
            <a:off x="1447800" y="152400"/>
            <a:ext cx="7239000" cy="1143000"/>
          </a:xfrm>
        </p:spPr>
        <p:txBody>
          <a:bodyPr/>
          <a:lstStyle/>
          <a:p>
            <a:r>
              <a:rPr lang="en-US" sz="5400" smtClean="0">
                <a:latin typeface="Arial Narrow" pitchFamily="34" charset="0"/>
              </a:rPr>
              <a:t>Practice</a:t>
            </a:r>
          </a:p>
        </p:txBody>
      </p:sp>
      <p:sp>
        <p:nvSpPr>
          <p:cNvPr id="45059" name="Rectangle 3"/>
          <p:cNvSpPr>
            <a:spLocks noGrp="1" noChangeArrowheads="1"/>
          </p:cNvSpPr>
          <p:nvPr>
            <p:ph type="body" sz="half" idx="1"/>
          </p:nvPr>
        </p:nvSpPr>
        <p:spPr>
          <a:xfrm>
            <a:off x="1219200" y="1295400"/>
            <a:ext cx="7924800" cy="2362200"/>
          </a:xfrm>
        </p:spPr>
        <p:txBody>
          <a:bodyPr/>
          <a:lstStyle/>
          <a:p>
            <a:r>
              <a:rPr lang="en-US" sz="2800" dirty="0" smtClean="0">
                <a:latin typeface="Arial Narrow" pitchFamily="34" charset="0"/>
              </a:rPr>
              <a:t>The gas in an aerosol can is at a pressure of 3.00 </a:t>
            </a:r>
            <a:r>
              <a:rPr lang="en-US" sz="2800" dirty="0" err="1" smtClean="0">
                <a:latin typeface="Arial Narrow" pitchFamily="34" charset="0"/>
              </a:rPr>
              <a:t>atm</a:t>
            </a:r>
            <a:r>
              <a:rPr lang="en-US" sz="2800" dirty="0" smtClean="0">
                <a:latin typeface="Arial Narrow" pitchFamily="34" charset="0"/>
              </a:rPr>
              <a:t> at 25</a:t>
            </a:r>
            <a:r>
              <a:rPr lang="en-US" sz="2800" dirty="0" smtClean="0">
                <a:latin typeface="Arial Narrow" pitchFamily="34" charset="0"/>
                <a:cs typeface="Arial" charset="0"/>
              </a:rPr>
              <a:t>°</a:t>
            </a:r>
            <a:r>
              <a:rPr lang="en-US" sz="2800" dirty="0" smtClean="0">
                <a:latin typeface="Arial Narrow" pitchFamily="34" charset="0"/>
              </a:rPr>
              <a:t>C. Directions on the can warn the user not to keep the can in a place where the temperature exceeds 52</a:t>
            </a:r>
            <a:r>
              <a:rPr lang="en-US" sz="2800" dirty="0" smtClean="0">
                <a:latin typeface="Arial Narrow" pitchFamily="34" charset="0"/>
                <a:cs typeface="Arial" charset="0"/>
              </a:rPr>
              <a:t>°</a:t>
            </a:r>
            <a:r>
              <a:rPr lang="en-US" sz="2800" dirty="0" smtClean="0">
                <a:latin typeface="Arial Narrow" pitchFamily="34" charset="0"/>
              </a:rPr>
              <a:t>C. What would the gas pressure in the can be at 52</a:t>
            </a:r>
            <a:r>
              <a:rPr lang="en-US" sz="2800" dirty="0" smtClean="0">
                <a:latin typeface="Arial Narrow" pitchFamily="34" charset="0"/>
                <a:cs typeface="Arial" charset="0"/>
              </a:rPr>
              <a:t>°</a:t>
            </a:r>
            <a:r>
              <a:rPr lang="en-US" sz="2800" dirty="0" smtClean="0">
                <a:latin typeface="Arial Narrow" pitchFamily="34"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2000" fill="hold"/>
                                        <p:tgtEl>
                                          <p:spTgt spid="45060"/>
                                        </p:tgtEl>
                                        <p:attrNameLst>
                                          <p:attrName>ppt_x</p:attrName>
                                        </p:attrNameLst>
                                      </p:cBhvr>
                                      <p:tavLst>
                                        <p:tav tm="0">
                                          <p:val>
                                            <p:strVal val="1+#ppt_w/2"/>
                                          </p:val>
                                        </p:tav>
                                        <p:tav tm="100000">
                                          <p:val>
                                            <p:strVal val="#ppt_x"/>
                                          </p:val>
                                        </p:tav>
                                      </p:tavLst>
                                    </p:anim>
                                    <p:anim calcmode="lin" valueType="num">
                                      <p:cBhvr additive="base">
                                        <p:cTn id="8" dur="2000" fill="hold"/>
                                        <p:tgtEl>
                                          <p:spTgt spid="45060"/>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3" presetClass="entr" presetSubtype="10" fill="hold" grpId="0" nodeType="afterEffect">
                                  <p:stCondLst>
                                    <p:cond delay="0"/>
                                  </p:stCondLst>
                                  <p:childTnLst>
                                    <p:set>
                                      <p:cBhvr>
                                        <p:cTn id="11" dur="1" fill="hold">
                                          <p:stCondLst>
                                            <p:cond delay="0"/>
                                          </p:stCondLst>
                                        </p:cTn>
                                        <p:tgtEl>
                                          <p:spTgt spid="45062"/>
                                        </p:tgtEl>
                                        <p:attrNameLst>
                                          <p:attrName>style.visibility</p:attrName>
                                        </p:attrNameLst>
                                      </p:cBhvr>
                                      <p:to>
                                        <p:strVal val="visible"/>
                                      </p:to>
                                    </p:set>
                                    <p:animEffect transition="in" filter="blinds(horizontal)">
                                      <p:cBhvr>
                                        <p:cTn id="12" dur="1000"/>
                                        <p:tgtEl>
                                          <p:spTgt spid="45062"/>
                                        </p:tgtEl>
                                      </p:cBhvr>
                                    </p:animEffect>
                                  </p:childTnLst>
                                </p:cTn>
                              </p:par>
                            </p:childTnLst>
                          </p:cTn>
                        </p:par>
                        <p:par>
                          <p:cTn id="13" fill="hold">
                            <p:stCondLst>
                              <p:cond delay="3000"/>
                            </p:stCondLst>
                            <p:childTnLst>
                              <p:par>
                                <p:cTn id="14" presetID="39" presetClass="entr" presetSubtype="0" accel="100000" fill="hold" grpId="0" nodeType="afterEffect">
                                  <p:stCondLst>
                                    <p:cond delay="0"/>
                                  </p:stCondLst>
                                  <p:iterate type="lt">
                                    <p:tmPct val="7000"/>
                                  </p:iterate>
                                  <p:childTnLst>
                                    <p:set>
                                      <p:cBhvr>
                                        <p:cTn id="15" dur="1" fill="hold">
                                          <p:stCondLst>
                                            <p:cond delay="0"/>
                                          </p:stCondLst>
                                        </p:cTn>
                                        <p:tgtEl>
                                          <p:spTgt spid="45058"/>
                                        </p:tgtEl>
                                        <p:attrNameLst>
                                          <p:attrName>style.visibility</p:attrName>
                                        </p:attrNameLst>
                                      </p:cBhvr>
                                      <p:to>
                                        <p:strVal val="visible"/>
                                      </p:to>
                                    </p:set>
                                    <p:anim calcmode="lin" valueType="num">
                                      <p:cBhvr>
                                        <p:cTn id="16" dur="500" fill="hold"/>
                                        <p:tgtEl>
                                          <p:spTgt spid="45058"/>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45058"/>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45058"/>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45058"/>
                                        </p:tgtEl>
                                        <p:attrNameLst>
                                          <p:attrName>ppt_y</p:attrName>
                                        </p:attrNameLst>
                                      </p:cBhvr>
                                      <p:tavLst>
                                        <p:tav tm="0">
                                          <p:val>
                                            <p:strVal val="#ppt_y"/>
                                          </p:val>
                                        </p:tav>
                                        <p:tav tm="100000">
                                          <p:val>
                                            <p:strVal val="#ppt_y"/>
                                          </p:val>
                                        </p:tav>
                                      </p:tavLst>
                                    </p:anim>
                                  </p:childTnLst>
                                </p:cTn>
                              </p:par>
                            </p:childTnLst>
                          </p:cTn>
                        </p:par>
                        <p:par>
                          <p:cTn id="20" fill="hold">
                            <p:stCondLst>
                              <p:cond delay="3745"/>
                            </p:stCondLst>
                            <p:childTnLst>
                              <p:par>
                                <p:cTn id="21" presetID="52" presetClass="entr" presetSubtype="0" fill="hold" grpId="0" nodeType="afterEffect">
                                  <p:stCondLst>
                                    <p:cond delay="0"/>
                                  </p:stCondLst>
                                  <p:iterate type="wd">
                                    <p:tmPct val="8000"/>
                                  </p:iterate>
                                  <p:childTnLst>
                                    <p:set>
                                      <p:cBhvr>
                                        <p:cTn id="22" dur="1" fill="hold">
                                          <p:stCondLst>
                                            <p:cond delay="0"/>
                                          </p:stCondLst>
                                        </p:cTn>
                                        <p:tgtEl>
                                          <p:spTgt spid="45059">
                                            <p:txEl>
                                              <p:pRg st="0" end="0"/>
                                            </p:txEl>
                                          </p:spTgt>
                                        </p:tgtEl>
                                        <p:attrNameLst>
                                          <p:attrName>style.visibility</p:attrName>
                                        </p:attrNameLst>
                                      </p:cBhvr>
                                      <p:to>
                                        <p:strVal val="visible"/>
                                      </p:to>
                                    </p:set>
                                    <p:animScale>
                                      <p:cBhvr>
                                        <p:cTn id="23" dur="1000" decel="50000" fill="hold">
                                          <p:stCondLst>
                                            <p:cond delay="0"/>
                                          </p:stCondLst>
                                        </p:cTn>
                                        <p:tgtEl>
                                          <p:spTgt spid="4505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45059">
                                            <p:txEl>
                                              <p:pRg st="0" end="0"/>
                                            </p:txEl>
                                          </p:spTgt>
                                        </p:tgtEl>
                                        <p:attrNameLst>
                                          <p:attrName>ppt_x</p:attrName>
                                          <p:attrName>ppt_y</p:attrName>
                                        </p:attrNameLst>
                                      </p:cBhvr>
                                    </p:animMotion>
                                    <p:animEffect transition="in" filter="fade">
                                      <p:cBhvr>
                                        <p:cTn id="25" dur="1000"/>
                                        <p:tgtEl>
                                          <p:spTgt spid="450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animBg="1"/>
      <p:bldP spid="45058" grpId="0"/>
      <p:bldP spid="4505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a:off x="0" y="2657475"/>
            <a:ext cx="9144000" cy="0"/>
          </a:xfrm>
          <a:prstGeom prst="rect">
            <a:avLst/>
          </a:prstGeom>
          <a:noFill/>
          <a:ln w="9525">
            <a:noFill/>
            <a:miter lim="800000"/>
            <a:headEnd/>
            <a:tailEnd/>
          </a:ln>
        </p:spPr>
        <p:txBody>
          <a:bodyPr wrap="none" anchor="ctr">
            <a:spAutoFit/>
          </a:bodyPr>
          <a:lstStyle/>
          <a:p>
            <a:endParaRPr lang="en-US"/>
          </a:p>
        </p:txBody>
      </p:sp>
      <p:graphicFrame>
        <p:nvGraphicFramePr>
          <p:cNvPr id="147459" name="Object 2"/>
          <p:cNvGraphicFramePr>
            <a:graphicFrameLocks noChangeAspect="1"/>
          </p:cNvGraphicFramePr>
          <p:nvPr/>
        </p:nvGraphicFramePr>
        <p:xfrm>
          <a:off x="0" y="-28575"/>
          <a:ext cx="9144000" cy="6886575"/>
        </p:xfrm>
        <a:graphic>
          <a:graphicData uri="http://schemas.openxmlformats.org/presentationml/2006/ole">
            <p:oleObj spid="_x0000_s9218" name="Slide" r:id="rId3" imgW="4572147" imgH="3428904" progId="PowerPoint.Slide.8">
              <p:embed/>
            </p:oleObj>
          </a:graphicData>
        </a:graphic>
      </p:graphicFrame>
      <p:sp>
        <p:nvSpPr>
          <p:cNvPr id="147467" name="Rectangle 11"/>
          <p:cNvSpPr>
            <a:spLocks noChangeArrowheads="1"/>
          </p:cNvSpPr>
          <p:nvPr/>
        </p:nvSpPr>
        <p:spPr bwMode="auto">
          <a:xfrm>
            <a:off x="1981200" y="0"/>
            <a:ext cx="7162800" cy="6858000"/>
          </a:xfrm>
          <a:prstGeom prst="rect">
            <a:avLst/>
          </a:prstGeom>
          <a:solidFill>
            <a:srgbClr val="CCFF99"/>
          </a:solidFill>
          <a:ln w="9525">
            <a:solidFill>
              <a:schemeClr val="tx1"/>
            </a:solidFill>
            <a:miter lim="800000"/>
            <a:headEnd/>
            <a:tailEnd/>
          </a:ln>
        </p:spPr>
        <p:txBody>
          <a:bodyPr wrap="none" anchor="ctr"/>
          <a:lstStyle/>
          <a:p>
            <a:endParaRPr lang="en-US"/>
          </a:p>
        </p:txBody>
      </p:sp>
      <p:sp>
        <p:nvSpPr>
          <p:cNvPr id="147465" name="Rectangle 9"/>
          <p:cNvSpPr>
            <a:spLocks noChangeArrowheads="1"/>
          </p:cNvSpPr>
          <p:nvPr/>
        </p:nvSpPr>
        <p:spPr bwMode="auto">
          <a:xfrm>
            <a:off x="3124200" y="152400"/>
            <a:ext cx="5562600" cy="1143000"/>
          </a:xfrm>
          <a:prstGeom prst="rect">
            <a:avLst/>
          </a:prstGeom>
          <a:noFill/>
          <a:ln w="9525">
            <a:noFill/>
            <a:miter lim="800000"/>
            <a:headEnd/>
            <a:tailEnd/>
          </a:ln>
        </p:spPr>
        <p:txBody>
          <a:bodyPr anchor="ctr"/>
          <a:lstStyle/>
          <a:p>
            <a:r>
              <a:rPr lang="en-US" sz="6000">
                <a:solidFill>
                  <a:schemeClr val="tx2"/>
                </a:solidFill>
                <a:latin typeface="Arial Narrow" pitchFamily="34" charset="0"/>
              </a:rPr>
              <a:t>You try!</a:t>
            </a:r>
          </a:p>
        </p:txBody>
      </p:sp>
      <p:sp>
        <p:nvSpPr>
          <p:cNvPr id="147466" name="Rectangle 10"/>
          <p:cNvSpPr>
            <a:spLocks noChangeArrowheads="1"/>
          </p:cNvSpPr>
          <p:nvPr/>
        </p:nvSpPr>
        <p:spPr bwMode="auto">
          <a:xfrm>
            <a:off x="1981200" y="1265238"/>
            <a:ext cx="7162800" cy="4525962"/>
          </a:xfrm>
          <a:prstGeom prst="rect">
            <a:avLst/>
          </a:prstGeom>
          <a:noFill/>
          <a:ln w="9525">
            <a:noFill/>
            <a:miter lim="800000"/>
            <a:headEnd/>
            <a:tailEnd/>
          </a:ln>
        </p:spPr>
        <p:txBody>
          <a:bodyPr/>
          <a:lstStyle/>
          <a:p>
            <a:pPr marL="342900" indent="-342900">
              <a:spcBef>
                <a:spcPct val="20000"/>
              </a:spcBef>
            </a:pPr>
            <a:r>
              <a:rPr lang="en-US" sz="3600" dirty="0">
                <a:solidFill>
                  <a:schemeClr val="tx1"/>
                </a:solidFill>
                <a:latin typeface="Arial Narrow" pitchFamily="34" charset="0"/>
              </a:rPr>
              <a:t>   The volume of a gas is 27.5 </a:t>
            </a:r>
            <a:r>
              <a:rPr lang="en-US" sz="3600" dirty="0" err="1">
                <a:solidFill>
                  <a:schemeClr val="tx1"/>
                </a:solidFill>
                <a:latin typeface="Arial Narrow" pitchFamily="34" charset="0"/>
              </a:rPr>
              <a:t>mL</a:t>
            </a:r>
            <a:r>
              <a:rPr lang="en-US" sz="3600" dirty="0">
                <a:solidFill>
                  <a:schemeClr val="tx1"/>
                </a:solidFill>
                <a:latin typeface="Arial Narrow" pitchFamily="34" charset="0"/>
              </a:rPr>
              <a:t> at 22.0</a:t>
            </a:r>
            <a:r>
              <a:rPr lang="en-US" sz="3600" dirty="0">
                <a:solidFill>
                  <a:schemeClr val="tx1"/>
                </a:solidFill>
                <a:latin typeface="Arial Narrow" pitchFamily="34" charset="0"/>
                <a:cs typeface="Arial" charset="0"/>
              </a:rPr>
              <a:t>°</a:t>
            </a:r>
            <a:r>
              <a:rPr lang="en-US" sz="3600" dirty="0">
                <a:solidFill>
                  <a:schemeClr val="tx1"/>
                </a:solidFill>
                <a:latin typeface="Arial Narrow" pitchFamily="34" charset="0"/>
              </a:rPr>
              <a:t>C and 0.974 atm. What will the volume be at 15.0</a:t>
            </a:r>
            <a:r>
              <a:rPr lang="en-US" sz="3600" dirty="0">
                <a:solidFill>
                  <a:schemeClr val="tx1"/>
                </a:solidFill>
                <a:latin typeface="Arial Narrow" pitchFamily="34" charset="0"/>
                <a:cs typeface="Arial" charset="0"/>
              </a:rPr>
              <a:t>°</a:t>
            </a:r>
            <a:r>
              <a:rPr lang="en-US" sz="3600" dirty="0">
                <a:solidFill>
                  <a:schemeClr val="tx1"/>
                </a:solidFill>
                <a:latin typeface="Arial Narrow" pitchFamily="34" charset="0"/>
              </a:rPr>
              <a:t>C and 0.993 </a:t>
            </a:r>
            <a:r>
              <a:rPr lang="en-US" sz="3600" dirty="0" err="1">
                <a:solidFill>
                  <a:schemeClr val="tx1"/>
                </a:solidFill>
                <a:latin typeface="Arial Narrow" pitchFamily="34" charset="0"/>
              </a:rPr>
              <a:t>atm</a:t>
            </a:r>
            <a:r>
              <a:rPr lang="en-US" sz="3600" dirty="0">
                <a:solidFill>
                  <a:schemeClr val="tx1"/>
                </a:solidFill>
                <a:latin typeface="Arial Narrow"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7459"/>
                                        </p:tgtEl>
                                        <p:attrNameLst>
                                          <p:attrName>style.visibility</p:attrName>
                                        </p:attrNameLst>
                                      </p:cBhvr>
                                      <p:to>
                                        <p:strVal val="visible"/>
                                      </p:to>
                                    </p:set>
                                    <p:animEffect transition="in" filter="wipe(left)">
                                      <p:cBhvr>
                                        <p:cTn id="7" dur="3000"/>
                                        <p:tgtEl>
                                          <p:spTgt spid="147459"/>
                                        </p:tgtEl>
                                      </p:cBhvr>
                                    </p:animEffect>
                                  </p:childTnLst>
                                </p:cTn>
                              </p:par>
                            </p:childTnLst>
                          </p:cTn>
                        </p:par>
                        <p:par>
                          <p:cTn id="8" fill="hold">
                            <p:stCondLst>
                              <p:cond delay="3000"/>
                            </p:stCondLst>
                            <p:childTnLst>
                              <p:par>
                                <p:cTn id="9" presetID="22" presetClass="entr" presetSubtype="2" fill="hold" grpId="0" nodeType="afterEffect">
                                  <p:stCondLst>
                                    <p:cond delay="0"/>
                                  </p:stCondLst>
                                  <p:childTnLst>
                                    <p:set>
                                      <p:cBhvr>
                                        <p:cTn id="10" dur="1" fill="hold">
                                          <p:stCondLst>
                                            <p:cond delay="0"/>
                                          </p:stCondLst>
                                        </p:cTn>
                                        <p:tgtEl>
                                          <p:spTgt spid="147467"/>
                                        </p:tgtEl>
                                        <p:attrNameLst>
                                          <p:attrName>style.visibility</p:attrName>
                                        </p:attrNameLst>
                                      </p:cBhvr>
                                      <p:to>
                                        <p:strVal val="visible"/>
                                      </p:to>
                                    </p:set>
                                    <p:animEffect transition="in" filter="wipe(right)">
                                      <p:cBhvr>
                                        <p:cTn id="11" dur="3000"/>
                                        <p:tgtEl>
                                          <p:spTgt spid="147467"/>
                                        </p:tgtEl>
                                      </p:cBhvr>
                                    </p:animEffect>
                                  </p:childTnLst>
                                </p:cTn>
                              </p:par>
                            </p:childTnLst>
                          </p:cTn>
                        </p:par>
                        <p:par>
                          <p:cTn id="12" fill="hold">
                            <p:stCondLst>
                              <p:cond delay="6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147465"/>
                                        </p:tgtEl>
                                        <p:attrNameLst>
                                          <p:attrName>style.visibility</p:attrName>
                                        </p:attrNameLst>
                                      </p:cBhvr>
                                      <p:to>
                                        <p:strVal val="visible"/>
                                      </p:to>
                                    </p:set>
                                    <p:anim calcmode="discrete" valueType="clr">
                                      <p:cBhvr override="childStyle">
                                        <p:cTn id="15" dur="500"/>
                                        <p:tgtEl>
                                          <p:spTgt spid="147465"/>
                                        </p:tgtEl>
                                        <p:attrNameLst>
                                          <p:attrName>style.color</p:attrName>
                                        </p:attrNameLst>
                                      </p:cBhvr>
                                      <p:tavLst>
                                        <p:tav tm="0">
                                          <p:val>
                                            <p:clrVal>
                                              <a:schemeClr val="accent2"/>
                                            </p:clrVal>
                                          </p:val>
                                        </p:tav>
                                        <p:tav tm="50000">
                                          <p:val>
                                            <p:clrVal>
                                              <a:schemeClr val="hlink"/>
                                            </p:clrVal>
                                          </p:val>
                                        </p:tav>
                                      </p:tavLst>
                                    </p:anim>
                                    <p:anim calcmode="discrete" valueType="clr">
                                      <p:cBhvr>
                                        <p:cTn id="16" dur="500"/>
                                        <p:tgtEl>
                                          <p:spTgt spid="147465"/>
                                        </p:tgtEl>
                                        <p:attrNameLst>
                                          <p:attrName>fillcolor</p:attrName>
                                        </p:attrNameLst>
                                      </p:cBhvr>
                                      <p:tavLst>
                                        <p:tav tm="0">
                                          <p:val>
                                            <p:clrVal>
                                              <a:schemeClr val="accent2"/>
                                            </p:clrVal>
                                          </p:val>
                                        </p:tav>
                                        <p:tav tm="50000">
                                          <p:val>
                                            <p:clrVal>
                                              <a:schemeClr val="hlink"/>
                                            </p:clrVal>
                                          </p:val>
                                        </p:tav>
                                      </p:tavLst>
                                    </p:anim>
                                    <p:set>
                                      <p:cBhvr>
                                        <p:cTn id="17" dur="500"/>
                                        <p:tgtEl>
                                          <p:spTgt spid="147465"/>
                                        </p:tgtEl>
                                        <p:attrNameLst>
                                          <p:attrName>fill.type</p:attrName>
                                        </p:attrNameLst>
                                      </p:cBhvr>
                                      <p:to>
                                        <p:strVal val="solid"/>
                                      </p:to>
                                    </p:set>
                                  </p:childTnLst>
                                </p:cTn>
                              </p:par>
                              <p:par>
                                <p:cTn id="18" presetID="22" presetClass="entr" presetSubtype="8" fill="hold" grpId="0" nodeType="withEffect">
                                  <p:stCondLst>
                                    <p:cond delay="0"/>
                                  </p:stCondLst>
                                  <p:childTnLst>
                                    <p:set>
                                      <p:cBhvr>
                                        <p:cTn id="19" dur="1" fill="hold">
                                          <p:stCondLst>
                                            <p:cond delay="0"/>
                                          </p:stCondLst>
                                        </p:cTn>
                                        <p:tgtEl>
                                          <p:spTgt spid="147466"/>
                                        </p:tgtEl>
                                        <p:attrNameLst>
                                          <p:attrName>style.visibility</p:attrName>
                                        </p:attrNameLst>
                                      </p:cBhvr>
                                      <p:to>
                                        <p:strVal val="visible"/>
                                      </p:to>
                                    </p:set>
                                    <p:animEffect transition="in" filter="wipe(left)">
                                      <p:cBhvr>
                                        <p:cTn id="20" dur="3000"/>
                                        <p:tgtEl>
                                          <p:spTgt spid="147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7" grpId="0" animBg="1"/>
      <p:bldP spid="147465" grpId="0"/>
      <p:bldP spid="14746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685800" y="228600"/>
            <a:ext cx="7772400" cy="1143000"/>
          </a:xfrm>
          <a:solidFill>
            <a:schemeClr val="accent2">
              <a:alpha val="36862"/>
            </a:schemeClr>
          </a:solidFill>
        </p:spPr>
        <p:txBody>
          <a:bodyPr lIns="92075" tIns="46038" rIns="92075" bIns="46038"/>
          <a:lstStyle/>
          <a:p>
            <a:r>
              <a:rPr lang="en-US" sz="4400" b="0" smtClean="0">
                <a:solidFill>
                  <a:schemeClr val="hlink"/>
                </a:solidFill>
              </a:rPr>
              <a:t>One More Practice Problem</a:t>
            </a:r>
            <a:endParaRPr lang="en-US" sz="4400" smtClean="0">
              <a:solidFill>
                <a:schemeClr val="hlink"/>
              </a:solidFill>
            </a:endParaRPr>
          </a:p>
        </p:txBody>
      </p:sp>
      <p:sp>
        <p:nvSpPr>
          <p:cNvPr id="10244" name="Rectangle 3"/>
          <p:cNvSpPr>
            <a:spLocks noGrp="1" noChangeArrowheads="1"/>
          </p:cNvSpPr>
          <p:nvPr>
            <p:ph type="body" idx="1"/>
          </p:nvPr>
        </p:nvSpPr>
        <p:spPr>
          <a:xfrm>
            <a:off x="228600" y="1676400"/>
            <a:ext cx="6248400" cy="3886200"/>
          </a:xfrm>
          <a:solidFill>
            <a:schemeClr val="accent2">
              <a:alpha val="41960"/>
            </a:schemeClr>
          </a:solidFill>
        </p:spPr>
        <p:txBody>
          <a:bodyPr lIns="92075" tIns="46038" rIns="92075" bIns="46038"/>
          <a:lstStyle/>
          <a:p>
            <a:pPr marL="342900" indent="-342900">
              <a:buFontTx/>
              <a:buNone/>
            </a:pPr>
            <a:r>
              <a:rPr lang="en-US" dirty="0" smtClean="0"/>
              <a:t>	</a:t>
            </a:r>
          </a:p>
          <a:p>
            <a:pPr marL="342900" indent="-342900">
              <a:buFontTx/>
              <a:buNone/>
            </a:pPr>
            <a:r>
              <a:rPr lang="en-US" dirty="0" smtClean="0"/>
              <a:t>	</a:t>
            </a:r>
            <a:r>
              <a:rPr lang="en-US" sz="3200" dirty="0" smtClean="0">
                <a:solidFill>
                  <a:schemeClr val="bg1"/>
                </a:solidFill>
              </a:rPr>
              <a:t>A balloon has a volume of 785 </a:t>
            </a:r>
            <a:r>
              <a:rPr lang="en-US" sz="3200" dirty="0" err="1" smtClean="0">
                <a:solidFill>
                  <a:schemeClr val="bg1"/>
                </a:solidFill>
              </a:rPr>
              <a:t>mL</a:t>
            </a:r>
            <a:r>
              <a:rPr lang="en-US" sz="3200" dirty="0" smtClean="0">
                <a:solidFill>
                  <a:schemeClr val="bg1"/>
                </a:solidFill>
              </a:rPr>
              <a:t> on a fall day when the temperature is 21°C.   In the winter, the gas cools to 0°C. What is the new volume of the balloon? </a:t>
            </a:r>
          </a:p>
          <a:p>
            <a:pPr marL="342900" indent="-342900">
              <a:buFontTx/>
              <a:buNone/>
            </a:pPr>
            <a:endParaRPr lang="en-US" sz="3200" dirty="0" smtClean="0">
              <a:solidFill>
                <a:schemeClr val="bg1"/>
              </a:solidFill>
            </a:endParaRPr>
          </a:p>
          <a:p>
            <a:pPr marL="342900" indent="-342900">
              <a:buFontTx/>
              <a:buNone/>
            </a:pPr>
            <a:endParaRPr lang="en-US" dirty="0" smtClean="0"/>
          </a:p>
        </p:txBody>
      </p:sp>
      <p:graphicFrame>
        <p:nvGraphicFramePr>
          <p:cNvPr id="10242" name="Object 4"/>
          <p:cNvGraphicFramePr>
            <a:graphicFrameLocks noChangeAspect="1"/>
          </p:cNvGraphicFramePr>
          <p:nvPr/>
        </p:nvGraphicFramePr>
        <p:xfrm>
          <a:off x="6818313" y="2590800"/>
          <a:ext cx="2325687" cy="3352800"/>
        </p:xfrm>
        <a:graphic>
          <a:graphicData uri="http://schemas.openxmlformats.org/presentationml/2006/ole">
            <p:oleObj spid="_x0000_s10242" name="Clip" r:id="rId3" imgW="2082600" imgH="3003480"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effectLst>
            <a:outerShdw dist="71842" dir="2700000" algn="ctr" rotWithShape="0">
              <a:schemeClr val="tx2"/>
            </a:outerShdw>
          </a:effectLst>
        </p:spPr>
        <p:txBody>
          <a:bodyPr/>
          <a:lstStyle/>
          <a:p>
            <a:pPr>
              <a:defRPr/>
            </a:pPr>
            <a:r>
              <a:rPr lang="en-US" altLang="en-US" sz="4400" smtClean="0">
                <a:solidFill>
                  <a:srgbClr val="FAFD00"/>
                </a:solidFill>
                <a:effectLst>
                  <a:outerShdw blurRad="38100" dist="38100" dir="2700000" algn="tl">
                    <a:srgbClr val="000000"/>
                  </a:outerShdw>
                </a:effectLst>
                <a:latin typeface="Comic Sans MS" pitchFamily="66" charset="0"/>
              </a:rPr>
              <a:t>THREE STATES OF MATTER</a:t>
            </a:r>
            <a:endParaRPr lang="en-US" altLang="en-US" sz="4400" smtClean="0">
              <a:solidFill>
                <a:srgbClr val="FAFD00"/>
              </a:solidFill>
              <a:effectLst>
                <a:outerShdw blurRad="38100" dist="38100" dir="2700000" algn="tl">
                  <a:srgbClr val="000000"/>
                </a:outerShdw>
              </a:effectLst>
            </a:endParaRPr>
          </a:p>
        </p:txBody>
      </p:sp>
      <p:pic>
        <p:nvPicPr>
          <p:cNvPr id="34819" name="Picture 6"/>
          <p:cNvPicPr>
            <a:picLocks noChangeAspect="1" noChangeArrowheads="1"/>
          </p:cNvPicPr>
          <p:nvPr/>
        </p:nvPicPr>
        <p:blipFill>
          <a:blip r:embed="rId4" cstate="print"/>
          <a:srcRect/>
          <a:stretch>
            <a:fillRect/>
          </a:stretch>
        </p:blipFill>
        <p:spPr bwMode="auto">
          <a:xfrm>
            <a:off x="0" y="2133600"/>
            <a:ext cx="4343400" cy="3257550"/>
          </a:xfrm>
          <a:prstGeom prst="rect">
            <a:avLst/>
          </a:prstGeom>
          <a:noFill/>
          <a:ln w="12700">
            <a:solidFill>
              <a:srgbClr val="000000"/>
            </a:solidFill>
            <a:miter lim="800000"/>
            <a:headEnd/>
            <a:tailEnd/>
          </a:ln>
        </p:spPr>
      </p:pic>
      <p:pic>
        <p:nvPicPr>
          <p:cNvPr id="6153" name="13M02AN1.avi">
            <a:hlinkClick r:id="" action="ppaction://media"/>
          </p:cNvPr>
          <p:cNvPicPr>
            <a:picLocks noGrp="1" noRot="1" noChangeAspect="1" noChangeArrowheads="1"/>
          </p:cNvPicPr>
          <p:nvPr>
            <p:ph idx="1"/>
            <a:videoFile r:link="rId2"/>
          </p:nvPr>
        </p:nvPicPr>
        <p:blipFill>
          <a:blip r:embed="rId5" cstate="print"/>
          <a:srcRect/>
          <a:stretch>
            <a:fillRect/>
          </a:stretch>
        </p:blipFill>
        <p:spPr>
          <a:xfrm>
            <a:off x="3352800" y="2286000"/>
            <a:ext cx="5497513" cy="297180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615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153"/>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914400" y="228600"/>
            <a:ext cx="7162800" cy="1143000"/>
          </a:xfrm>
          <a:solidFill>
            <a:srgbClr val="0000FF">
              <a:alpha val="27843"/>
            </a:srgbClr>
          </a:solidFill>
        </p:spPr>
        <p:txBody>
          <a:bodyPr/>
          <a:lstStyle/>
          <a:p>
            <a:r>
              <a:rPr lang="en-US" smtClean="0">
                <a:solidFill>
                  <a:schemeClr val="hlink"/>
                </a:solidFill>
              </a:rPr>
              <a:t>And now, we pause for this commercial message from STP</a:t>
            </a:r>
          </a:p>
        </p:txBody>
      </p:sp>
      <p:pic>
        <p:nvPicPr>
          <p:cNvPr id="73732" name="Picture 4" descr="richardpettySTP"/>
          <p:cNvPicPr>
            <a:picLocks noGrp="1" noChangeAspect="1" noChangeArrowheads="1"/>
          </p:cNvPicPr>
          <p:nvPr>
            <p:ph sz="half" idx="1"/>
          </p:nvPr>
        </p:nvPicPr>
        <p:blipFill>
          <a:blip r:embed="rId2" cstate="print"/>
          <a:srcRect/>
          <a:stretch>
            <a:fillRect/>
          </a:stretch>
        </p:blipFill>
        <p:spPr>
          <a:xfrm>
            <a:off x="0" y="1295400"/>
            <a:ext cx="3200400" cy="2603500"/>
          </a:xfrm>
          <a:noFill/>
        </p:spPr>
      </p:pic>
      <p:pic>
        <p:nvPicPr>
          <p:cNvPr id="73734" name="Picture 6" descr="stp"/>
          <p:cNvPicPr>
            <a:picLocks noGrp="1" noChangeAspect="1" noChangeArrowheads="1"/>
          </p:cNvPicPr>
          <p:nvPr>
            <p:ph sz="half" idx="2"/>
          </p:nvPr>
        </p:nvPicPr>
        <p:blipFill>
          <a:blip r:embed="rId3" cstate="print"/>
          <a:srcRect/>
          <a:stretch>
            <a:fillRect/>
          </a:stretch>
        </p:blipFill>
        <p:spPr>
          <a:xfrm>
            <a:off x="4191000" y="3733800"/>
            <a:ext cx="4953000" cy="2722563"/>
          </a:xfrm>
          <a:noFill/>
        </p:spPr>
      </p:pic>
      <p:sp>
        <p:nvSpPr>
          <p:cNvPr id="73736" name="Text Box 8"/>
          <p:cNvSpPr txBox="1">
            <a:spLocks noChangeArrowheads="1"/>
          </p:cNvSpPr>
          <p:nvPr/>
        </p:nvSpPr>
        <p:spPr bwMode="auto">
          <a:xfrm>
            <a:off x="4267200" y="1600200"/>
            <a:ext cx="4724400" cy="2100263"/>
          </a:xfrm>
          <a:prstGeom prst="rect">
            <a:avLst/>
          </a:prstGeom>
          <a:solidFill>
            <a:schemeClr val="accent1">
              <a:alpha val="43921"/>
            </a:schemeClr>
          </a:solidFill>
          <a:ln w="50800" algn="ctr">
            <a:noFill/>
            <a:miter lim="800000"/>
            <a:headEnd/>
            <a:tailEnd/>
          </a:ln>
        </p:spPr>
        <p:txBody>
          <a:bodyPr>
            <a:spAutoFit/>
          </a:bodyPr>
          <a:lstStyle/>
          <a:p>
            <a:pPr>
              <a:lnSpc>
                <a:spcPct val="100000"/>
              </a:lnSpc>
              <a:spcBef>
                <a:spcPct val="50000"/>
              </a:spcBef>
            </a:pPr>
            <a:r>
              <a:rPr lang="en-US" sz="2400">
                <a:solidFill>
                  <a:srgbClr val="FAFD00"/>
                </a:solidFill>
                <a:latin typeface="Arial" charset="0"/>
              </a:rPr>
              <a:t>OK, so it’s really not THIS kind of STP…</a:t>
            </a:r>
          </a:p>
          <a:p>
            <a:pPr>
              <a:lnSpc>
                <a:spcPct val="100000"/>
              </a:lnSpc>
              <a:spcBef>
                <a:spcPct val="50000"/>
              </a:spcBef>
            </a:pPr>
            <a:r>
              <a:rPr lang="en-US" sz="2400">
                <a:solidFill>
                  <a:srgbClr val="FAFD00"/>
                </a:solidFill>
                <a:latin typeface="Arial" charset="0"/>
              </a:rPr>
              <a:t>STP in chemistry stands for Standard Temperature and Pressure</a:t>
            </a:r>
          </a:p>
        </p:txBody>
      </p:sp>
      <p:sp>
        <p:nvSpPr>
          <p:cNvPr id="73737" name="Text Box 9"/>
          <p:cNvSpPr txBox="1">
            <a:spLocks noChangeArrowheads="1"/>
          </p:cNvSpPr>
          <p:nvPr/>
        </p:nvSpPr>
        <p:spPr bwMode="auto">
          <a:xfrm>
            <a:off x="228600" y="3989388"/>
            <a:ext cx="3810000" cy="2868612"/>
          </a:xfrm>
          <a:prstGeom prst="rect">
            <a:avLst/>
          </a:prstGeom>
          <a:noFill/>
          <a:ln w="50800" algn="ctr">
            <a:noFill/>
            <a:miter lim="800000"/>
            <a:headEnd/>
            <a:tailEnd/>
          </a:ln>
        </p:spPr>
        <p:txBody>
          <a:bodyPr>
            <a:spAutoFit/>
          </a:bodyPr>
          <a:lstStyle/>
          <a:p>
            <a:pPr>
              <a:lnSpc>
                <a:spcPct val="100000"/>
              </a:lnSpc>
              <a:spcBef>
                <a:spcPct val="50000"/>
              </a:spcBef>
            </a:pPr>
            <a:r>
              <a:rPr lang="en-US" sz="2800" dirty="0">
                <a:solidFill>
                  <a:schemeClr val="tx1"/>
                </a:solidFill>
                <a:latin typeface="Arial" charset="0"/>
              </a:rPr>
              <a:t>Standard Pressure = 1 </a:t>
            </a:r>
            <a:r>
              <a:rPr lang="en-US" sz="2800" dirty="0" err="1">
                <a:solidFill>
                  <a:schemeClr val="tx1"/>
                </a:solidFill>
                <a:latin typeface="Arial" charset="0"/>
              </a:rPr>
              <a:t>atm</a:t>
            </a:r>
            <a:r>
              <a:rPr lang="en-US" sz="2800" dirty="0">
                <a:solidFill>
                  <a:schemeClr val="tx1"/>
                </a:solidFill>
                <a:latin typeface="Arial" charset="0"/>
              </a:rPr>
              <a:t> (or an equivalent)</a:t>
            </a:r>
          </a:p>
          <a:p>
            <a:pPr>
              <a:lnSpc>
                <a:spcPct val="100000"/>
              </a:lnSpc>
              <a:spcBef>
                <a:spcPct val="50000"/>
              </a:spcBef>
            </a:pPr>
            <a:r>
              <a:rPr lang="en-US" sz="2800" dirty="0">
                <a:solidFill>
                  <a:schemeClr val="tx1"/>
                </a:solidFill>
                <a:latin typeface="Arial" charset="0"/>
              </a:rPr>
              <a:t>Standard Temperature = </a:t>
            </a:r>
            <a:r>
              <a:rPr lang="en-US" sz="2800" dirty="0" smtClean="0">
                <a:solidFill>
                  <a:schemeClr val="tx1"/>
                </a:solidFill>
                <a:latin typeface="Arial" charset="0"/>
              </a:rPr>
              <a:t>0 </a:t>
            </a:r>
            <a:r>
              <a:rPr lang="en-US" sz="2800" dirty="0">
                <a:solidFill>
                  <a:schemeClr val="tx1"/>
                </a:solidFill>
                <a:latin typeface="Arial" charset="0"/>
              </a:rPr>
              <a:t>C (</a:t>
            </a:r>
            <a:r>
              <a:rPr lang="en-US" sz="2800" dirty="0" smtClean="0">
                <a:solidFill>
                  <a:schemeClr val="tx1"/>
                </a:solidFill>
                <a:latin typeface="Arial" charset="0"/>
              </a:rPr>
              <a:t>273 </a:t>
            </a:r>
            <a:r>
              <a:rPr lang="en-US" sz="2800" dirty="0">
                <a:solidFill>
                  <a:schemeClr val="tx1"/>
                </a:solidFill>
                <a:latin typeface="Arial" charset="0"/>
              </a:rPr>
              <a:t>K)</a:t>
            </a:r>
          </a:p>
        </p:txBody>
      </p:sp>
      <p:sp>
        <p:nvSpPr>
          <p:cNvPr id="73738" name="Text Box 10"/>
          <p:cNvSpPr txBox="1">
            <a:spLocks noChangeArrowheads="1"/>
          </p:cNvSpPr>
          <p:nvPr/>
        </p:nvSpPr>
        <p:spPr bwMode="auto">
          <a:xfrm>
            <a:off x="4419600" y="4114800"/>
            <a:ext cx="4495800" cy="2227263"/>
          </a:xfrm>
          <a:prstGeom prst="rect">
            <a:avLst/>
          </a:prstGeom>
          <a:solidFill>
            <a:schemeClr val="accent1"/>
          </a:solidFill>
          <a:ln w="50800" algn="ctr">
            <a:noFill/>
            <a:miter lim="800000"/>
            <a:headEnd/>
            <a:tailEnd/>
          </a:ln>
          <a:effectLst>
            <a:outerShdw dist="107763" dir="2700000" algn="ctr" rotWithShape="0">
              <a:schemeClr val="bg2"/>
            </a:outerShdw>
          </a:effectLst>
        </p:spPr>
        <p:txBody>
          <a:bodyPr>
            <a:spAutoFit/>
          </a:bodyPr>
          <a:lstStyle/>
          <a:p>
            <a:pPr>
              <a:lnSpc>
                <a:spcPct val="100000"/>
              </a:lnSpc>
              <a:spcBef>
                <a:spcPct val="50000"/>
              </a:spcBef>
              <a:defRPr/>
            </a:pPr>
            <a:r>
              <a:rPr lang="en-US" sz="2800">
                <a:solidFill>
                  <a:srgbClr val="FAFD00"/>
                </a:solidFill>
                <a:latin typeface="Arial" charset="0"/>
              </a:rPr>
              <a:t>STP allows us to compare amounts of gases between different pressures and temperatures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73732"/>
                                        </p:tgtEl>
                                        <p:attrNameLst>
                                          <p:attrName>style.visibility</p:attrName>
                                        </p:attrNameLst>
                                      </p:cBhvr>
                                      <p:to>
                                        <p:strVal val="visible"/>
                                      </p:to>
                                    </p:set>
                                    <p:anim from="(-#ppt_w/2)" to="(#ppt_x)" calcmode="lin" valueType="num">
                                      <p:cBhvr>
                                        <p:cTn id="7" dur="600" fill="hold">
                                          <p:stCondLst>
                                            <p:cond delay="0"/>
                                          </p:stCondLst>
                                        </p:cTn>
                                        <p:tgtEl>
                                          <p:spTgt spid="73732"/>
                                        </p:tgtEl>
                                        <p:attrNameLst>
                                          <p:attrName>ppt_x</p:attrName>
                                        </p:attrNameLst>
                                      </p:cBhvr>
                                    </p:anim>
                                    <p:anim from="0" to="-1.0" calcmode="lin" valueType="num">
                                      <p:cBhvr>
                                        <p:cTn id="8" dur="200" decel="50000" autoRev="1" fill="hold">
                                          <p:stCondLst>
                                            <p:cond delay="600"/>
                                          </p:stCondLst>
                                        </p:cTn>
                                        <p:tgtEl>
                                          <p:spTgt spid="73732"/>
                                        </p:tgtEl>
                                        <p:attrNameLst>
                                          <p:attrName>xshear</p:attrName>
                                        </p:attrNameLst>
                                      </p:cBhvr>
                                    </p:anim>
                                    <p:animScale>
                                      <p:cBhvr>
                                        <p:cTn id="9" dur="200" decel="100000" autoRev="1" fill="hold">
                                          <p:stCondLst>
                                            <p:cond delay="600"/>
                                          </p:stCondLst>
                                        </p:cTn>
                                        <p:tgtEl>
                                          <p:spTgt spid="73732"/>
                                        </p:tgtEl>
                                      </p:cBhvr>
                                      <p:from x="100000" y="100000"/>
                                      <p:to x="80000" y="100000"/>
                                    </p:animScale>
                                    <p:anim by="(#ppt_h/3+#ppt_w*0.1)" calcmode="lin" valueType="num">
                                      <p:cBhvr additive="sum">
                                        <p:cTn id="10" dur="200" decel="100000" autoRev="1" fill="hold">
                                          <p:stCondLst>
                                            <p:cond delay="600"/>
                                          </p:stCondLst>
                                        </p:cTn>
                                        <p:tgtEl>
                                          <p:spTgt spid="73732"/>
                                        </p:tgtEl>
                                        <p:attrNameLst>
                                          <p:attrName>ppt_x</p:attrName>
                                        </p:attrNameLst>
                                      </p:cBhvr>
                                    </p:anim>
                                  </p:childTnLst>
                                </p:cTn>
                              </p:par>
                            </p:childTnLst>
                          </p:cTn>
                        </p:par>
                        <p:par>
                          <p:cTn id="11" fill="hold">
                            <p:stCondLst>
                              <p:cond delay="1000"/>
                            </p:stCondLst>
                            <p:childTnLst>
                              <p:par>
                                <p:cTn id="12" presetID="34" presetClass="entr" presetSubtype="0" fill="hold" nodeType="afterEffect">
                                  <p:stCondLst>
                                    <p:cond delay="0"/>
                                  </p:stCondLst>
                                  <p:childTnLst>
                                    <p:set>
                                      <p:cBhvr>
                                        <p:cTn id="13" dur="1" fill="hold">
                                          <p:stCondLst>
                                            <p:cond delay="0"/>
                                          </p:stCondLst>
                                        </p:cTn>
                                        <p:tgtEl>
                                          <p:spTgt spid="73734"/>
                                        </p:tgtEl>
                                        <p:attrNameLst>
                                          <p:attrName>style.visibility</p:attrName>
                                        </p:attrNameLst>
                                      </p:cBhvr>
                                      <p:to>
                                        <p:strVal val="visible"/>
                                      </p:to>
                                    </p:set>
                                    <p:anim from="(-#ppt_w/2)" to="(#ppt_x)" calcmode="lin" valueType="num">
                                      <p:cBhvr>
                                        <p:cTn id="14" dur="600" fill="hold">
                                          <p:stCondLst>
                                            <p:cond delay="0"/>
                                          </p:stCondLst>
                                        </p:cTn>
                                        <p:tgtEl>
                                          <p:spTgt spid="73734"/>
                                        </p:tgtEl>
                                        <p:attrNameLst>
                                          <p:attrName>ppt_x</p:attrName>
                                        </p:attrNameLst>
                                      </p:cBhvr>
                                    </p:anim>
                                    <p:anim from="0" to="-1.0" calcmode="lin" valueType="num">
                                      <p:cBhvr>
                                        <p:cTn id="15" dur="200" decel="50000" autoRev="1" fill="hold">
                                          <p:stCondLst>
                                            <p:cond delay="600"/>
                                          </p:stCondLst>
                                        </p:cTn>
                                        <p:tgtEl>
                                          <p:spTgt spid="73734"/>
                                        </p:tgtEl>
                                        <p:attrNameLst>
                                          <p:attrName>xshear</p:attrName>
                                        </p:attrNameLst>
                                      </p:cBhvr>
                                    </p:anim>
                                    <p:animScale>
                                      <p:cBhvr>
                                        <p:cTn id="16" dur="200" decel="100000" autoRev="1" fill="hold">
                                          <p:stCondLst>
                                            <p:cond delay="600"/>
                                          </p:stCondLst>
                                        </p:cTn>
                                        <p:tgtEl>
                                          <p:spTgt spid="73734"/>
                                        </p:tgtEl>
                                      </p:cBhvr>
                                      <p:from x="100000" y="100000"/>
                                      <p:to x="80000" y="100000"/>
                                    </p:animScale>
                                    <p:anim by="(#ppt_h/3+#ppt_w*0.1)" calcmode="lin" valueType="num">
                                      <p:cBhvr additive="sum">
                                        <p:cTn id="17" dur="200" decel="100000" autoRev="1" fill="hold">
                                          <p:stCondLst>
                                            <p:cond delay="600"/>
                                          </p:stCondLst>
                                        </p:cTn>
                                        <p:tgtEl>
                                          <p:spTgt spid="73734"/>
                                        </p:tgtEl>
                                        <p:attrNameLst>
                                          <p:attrName>ppt_x</p:attrName>
                                        </p:attrNameLst>
                                      </p:cBhvr>
                                    </p:anim>
                                  </p:childTnLst>
                                </p:cTn>
                              </p:par>
                            </p:childTnLst>
                          </p:cTn>
                        </p:par>
                        <p:par>
                          <p:cTn id="18" fill="hold">
                            <p:stCondLst>
                              <p:cond delay="2000"/>
                            </p:stCondLst>
                            <p:childTnLst>
                              <p:par>
                                <p:cTn id="19" presetID="34" presetClass="entr" presetSubtype="0" fill="hold" grpId="0" nodeType="afterEffect">
                                  <p:stCondLst>
                                    <p:cond delay="0"/>
                                  </p:stCondLst>
                                  <p:childTnLst>
                                    <p:set>
                                      <p:cBhvr>
                                        <p:cTn id="20" dur="1" fill="hold">
                                          <p:stCondLst>
                                            <p:cond delay="0"/>
                                          </p:stCondLst>
                                        </p:cTn>
                                        <p:tgtEl>
                                          <p:spTgt spid="73736"/>
                                        </p:tgtEl>
                                        <p:attrNameLst>
                                          <p:attrName>style.visibility</p:attrName>
                                        </p:attrNameLst>
                                      </p:cBhvr>
                                      <p:to>
                                        <p:strVal val="visible"/>
                                      </p:to>
                                    </p:set>
                                    <p:anim from="(-#ppt_w/2)" to="(#ppt_x)" calcmode="lin" valueType="num">
                                      <p:cBhvr>
                                        <p:cTn id="21" dur="600" fill="hold">
                                          <p:stCondLst>
                                            <p:cond delay="0"/>
                                          </p:stCondLst>
                                        </p:cTn>
                                        <p:tgtEl>
                                          <p:spTgt spid="73736"/>
                                        </p:tgtEl>
                                        <p:attrNameLst>
                                          <p:attrName>ppt_x</p:attrName>
                                        </p:attrNameLst>
                                      </p:cBhvr>
                                    </p:anim>
                                    <p:anim from="0" to="-1.0" calcmode="lin" valueType="num">
                                      <p:cBhvr>
                                        <p:cTn id="22" dur="200" decel="50000" autoRev="1" fill="hold">
                                          <p:stCondLst>
                                            <p:cond delay="600"/>
                                          </p:stCondLst>
                                        </p:cTn>
                                        <p:tgtEl>
                                          <p:spTgt spid="73736"/>
                                        </p:tgtEl>
                                        <p:attrNameLst>
                                          <p:attrName>xshear</p:attrName>
                                        </p:attrNameLst>
                                      </p:cBhvr>
                                    </p:anim>
                                    <p:animScale>
                                      <p:cBhvr>
                                        <p:cTn id="23" dur="200" decel="100000" autoRev="1" fill="hold">
                                          <p:stCondLst>
                                            <p:cond delay="600"/>
                                          </p:stCondLst>
                                        </p:cTn>
                                        <p:tgtEl>
                                          <p:spTgt spid="73736"/>
                                        </p:tgtEl>
                                      </p:cBhvr>
                                      <p:from x="100000" y="100000"/>
                                      <p:to x="80000" y="100000"/>
                                    </p:animScale>
                                    <p:anim by="(#ppt_h/3+#ppt_w*0.1)" calcmode="lin" valueType="num">
                                      <p:cBhvr additive="sum">
                                        <p:cTn id="24" dur="200" decel="100000" autoRev="1" fill="hold">
                                          <p:stCondLst>
                                            <p:cond delay="600"/>
                                          </p:stCondLst>
                                        </p:cTn>
                                        <p:tgtEl>
                                          <p:spTgt spid="73736"/>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73737"/>
                                        </p:tgtEl>
                                        <p:attrNameLst>
                                          <p:attrName>style.visibility</p:attrName>
                                        </p:attrNameLst>
                                      </p:cBhvr>
                                      <p:to>
                                        <p:strVal val="visible"/>
                                      </p:to>
                                    </p:set>
                                    <p:animEffect transition="in" filter="dissolve">
                                      <p:cBhvr>
                                        <p:cTn id="29" dur="500"/>
                                        <p:tgtEl>
                                          <p:spTgt spid="73737"/>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73738"/>
                                        </p:tgtEl>
                                        <p:attrNameLst>
                                          <p:attrName>style.visibility</p:attrName>
                                        </p:attrNameLst>
                                      </p:cBhvr>
                                      <p:to>
                                        <p:strVal val="visible"/>
                                      </p:to>
                                    </p:set>
                                    <p:animEffect transition="in" filter="dissolve">
                                      <p:cBhvr>
                                        <p:cTn id="34" dur="500"/>
                                        <p:tgtEl>
                                          <p:spTgt spid="73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6" grpId="0" animBg="1"/>
      <p:bldP spid="73737" grpId="0"/>
      <p:bldP spid="7373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381000" y="381000"/>
            <a:ext cx="8382000" cy="1143000"/>
          </a:xfrm>
          <a:solidFill>
            <a:schemeClr val="accent2">
              <a:alpha val="38039"/>
            </a:schemeClr>
          </a:solidFill>
          <a:ln w="38100">
            <a:solidFill>
              <a:schemeClr val="hlink"/>
            </a:solidFill>
          </a:ln>
        </p:spPr>
        <p:txBody>
          <a:bodyPr/>
          <a:lstStyle/>
          <a:p>
            <a:r>
              <a:rPr lang="en-US" sz="4400" smtClean="0">
                <a:solidFill>
                  <a:schemeClr val="hlink"/>
                </a:solidFill>
              </a:rPr>
              <a:t>Try This One</a:t>
            </a:r>
          </a:p>
        </p:txBody>
      </p:sp>
      <p:sp>
        <p:nvSpPr>
          <p:cNvPr id="63491" name="Rectangle 3"/>
          <p:cNvSpPr>
            <a:spLocks noGrp="1" noChangeArrowheads="1"/>
          </p:cNvSpPr>
          <p:nvPr>
            <p:ph type="body" idx="1"/>
          </p:nvPr>
        </p:nvSpPr>
        <p:spPr>
          <a:xfrm>
            <a:off x="228600" y="1752600"/>
            <a:ext cx="8686800" cy="1371600"/>
          </a:xfrm>
          <a:solidFill>
            <a:schemeClr val="accent2">
              <a:alpha val="50980"/>
            </a:schemeClr>
          </a:solidFill>
        </p:spPr>
        <p:txBody>
          <a:bodyPr/>
          <a:lstStyle/>
          <a:p>
            <a:pPr marL="342900" indent="-342900">
              <a:buFontTx/>
              <a:buNone/>
            </a:pPr>
            <a:r>
              <a:rPr lang="en-US" sz="2000" b="0" smtClean="0"/>
              <a:t>	</a:t>
            </a:r>
            <a:r>
              <a:rPr lang="en-US" sz="2800" b="0" smtClean="0">
                <a:solidFill>
                  <a:schemeClr val="bg1"/>
                </a:solidFill>
              </a:rPr>
              <a:t>A sample of neon gas used in a neon sign has a volume of 15 L at STP.  What is the volume (L) of the neon gas  at  2.0 atm and  –25°C?</a:t>
            </a:r>
          </a:p>
          <a:p>
            <a:pPr marL="342900" indent="-342900">
              <a:lnSpc>
                <a:spcPct val="30000"/>
              </a:lnSpc>
              <a:buFontTx/>
              <a:buNone/>
            </a:pPr>
            <a:endParaRPr lang="en-US" smtClean="0">
              <a:solidFill>
                <a:schemeClr val="bg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533400" y="76200"/>
            <a:ext cx="8077200" cy="914400"/>
          </a:xfrm>
        </p:spPr>
        <p:txBody>
          <a:bodyPr/>
          <a:lstStyle/>
          <a:p>
            <a:pPr eaLnBrk="1" hangingPunct="1"/>
            <a:r>
              <a:rPr lang="en-US" sz="3600" smtClean="0">
                <a:latin typeface="Arial" charset="0"/>
              </a:rPr>
              <a:t>Avogadro’s Law</a:t>
            </a:r>
          </a:p>
        </p:txBody>
      </p:sp>
      <p:sp>
        <p:nvSpPr>
          <p:cNvPr id="18435" name="Text Box 3"/>
          <p:cNvSpPr txBox="1">
            <a:spLocks noChangeArrowheads="1"/>
          </p:cNvSpPr>
          <p:nvPr/>
        </p:nvSpPr>
        <p:spPr bwMode="auto">
          <a:xfrm>
            <a:off x="304800" y="1193800"/>
            <a:ext cx="4030663" cy="519113"/>
          </a:xfrm>
          <a:prstGeom prst="rect">
            <a:avLst/>
          </a:prstGeom>
          <a:noFill/>
          <a:ln w="9525">
            <a:noFill/>
            <a:miter lim="800000"/>
            <a:headEnd/>
            <a:tailEnd/>
          </a:ln>
        </p:spPr>
        <p:txBody>
          <a:bodyPr wrap="none">
            <a:spAutoFit/>
          </a:bodyPr>
          <a:lstStyle/>
          <a:p>
            <a:r>
              <a:rPr lang="en-US" sz="2800" i="1">
                <a:latin typeface="Times New Roman" pitchFamily="18" charset="0"/>
              </a:rPr>
              <a:t>V</a:t>
            </a:r>
            <a:r>
              <a:rPr lang="en-US" sz="2800">
                <a:latin typeface="Times New Roman" pitchFamily="18" charset="0"/>
              </a:rPr>
              <a:t> </a:t>
            </a:r>
            <a:r>
              <a:rPr lang="en-US" sz="2800">
                <a:latin typeface="Symbol" pitchFamily="18" charset="2"/>
              </a:rPr>
              <a:t>a</a:t>
            </a:r>
            <a:r>
              <a:rPr lang="en-US" sz="2800">
                <a:latin typeface="Times New Roman" pitchFamily="18" charset="0"/>
              </a:rPr>
              <a:t> number of moles (</a:t>
            </a:r>
            <a:r>
              <a:rPr lang="en-US" sz="2800" i="1">
                <a:latin typeface="Times New Roman" pitchFamily="18" charset="0"/>
              </a:rPr>
              <a:t>n</a:t>
            </a:r>
            <a:r>
              <a:rPr lang="en-US" sz="2800">
                <a:latin typeface="Times New Roman" pitchFamily="18" charset="0"/>
              </a:rPr>
              <a:t>)</a:t>
            </a:r>
          </a:p>
        </p:txBody>
      </p:sp>
      <p:sp>
        <p:nvSpPr>
          <p:cNvPr id="18436" name="Text Box 4"/>
          <p:cNvSpPr txBox="1">
            <a:spLocks noChangeArrowheads="1"/>
          </p:cNvSpPr>
          <p:nvPr/>
        </p:nvSpPr>
        <p:spPr bwMode="auto">
          <a:xfrm>
            <a:off x="304800" y="1879600"/>
            <a:ext cx="2744788" cy="519113"/>
          </a:xfrm>
          <a:prstGeom prst="rect">
            <a:avLst/>
          </a:prstGeom>
          <a:noFill/>
          <a:ln w="9525">
            <a:noFill/>
            <a:miter lim="800000"/>
            <a:headEnd/>
            <a:tailEnd/>
          </a:ln>
        </p:spPr>
        <p:txBody>
          <a:bodyPr wrap="none">
            <a:spAutoFit/>
          </a:bodyPr>
          <a:lstStyle/>
          <a:p>
            <a:r>
              <a:rPr lang="en-US" sz="2800" i="1">
                <a:latin typeface="Times New Roman" pitchFamily="18" charset="0"/>
              </a:rPr>
              <a:t>V</a:t>
            </a:r>
            <a:r>
              <a:rPr lang="en-US" sz="2800">
                <a:latin typeface="Times New Roman" pitchFamily="18" charset="0"/>
              </a:rPr>
              <a:t> = constant x </a:t>
            </a:r>
            <a:r>
              <a:rPr lang="en-US" sz="2800" i="1">
                <a:latin typeface="Times New Roman" pitchFamily="18" charset="0"/>
              </a:rPr>
              <a:t>n</a:t>
            </a:r>
          </a:p>
        </p:txBody>
      </p:sp>
      <p:sp>
        <p:nvSpPr>
          <p:cNvPr id="18437" name="Text Box 5"/>
          <p:cNvSpPr txBox="1">
            <a:spLocks noChangeArrowheads="1"/>
          </p:cNvSpPr>
          <p:nvPr/>
        </p:nvSpPr>
        <p:spPr bwMode="auto">
          <a:xfrm>
            <a:off x="304800" y="2565400"/>
            <a:ext cx="2195513" cy="519113"/>
          </a:xfrm>
          <a:prstGeom prst="rect">
            <a:avLst/>
          </a:prstGeom>
          <a:noFill/>
          <a:ln w="9525">
            <a:noFill/>
            <a:miter lim="800000"/>
            <a:headEnd/>
            <a:tailEnd/>
          </a:ln>
        </p:spPr>
        <p:txBody>
          <a:bodyPr wrap="none">
            <a:spAutoFit/>
          </a:bodyPr>
          <a:lstStyle/>
          <a:p>
            <a:r>
              <a:rPr lang="en-US" sz="2800" i="1">
                <a:latin typeface="Times New Roman" pitchFamily="18" charset="0"/>
              </a:rPr>
              <a:t>V</a:t>
            </a:r>
            <a:r>
              <a:rPr lang="en-US" sz="2800" baseline="-25000">
                <a:latin typeface="Times New Roman" pitchFamily="18" charset="0"/>
              </a:rPr>
              <a:t>1</a:t>
            </a:r>
            <a:r>
              <a:rPr lang="en-US" sz="2800">
                <a:latin typeface="Times New Roman" pitchFamily="18" charset="0"/>
              </a:rPr>
              <a:t>/</a:t>
            </a:r>
            <a:r>
              <a:rPr lang="en-US" sz="2800" i="1">
                <a:latin typeface="Times New Roman" pitchFamily="18" charset="0"/>
              </a:rPr>
              <a:t>n</a:t>
            </a:r>
            <a:r>
              <a:rPr lang="en-US" sz="2800" baseline="-25000">
                <a:latin typeface="Times New Roman" pitchFamily="18" charset="0"/>
              </a:rPr>
              <a:t>1</a:t>
            </a:r>
            <a:r>
              <a:rPr lang="en-US" sz="2800">
                <a:latin typeface="Times New Roman" pitchFamily="18" charset="0"/>
              </a:rPr>
              <a:t> = </a:t>
            </a:r>
            <a:r>
              <a:rPr lang="en-US" sz="2800" i="1">
                <a:latin typeface="Times New Roman" pitchFamily="18" charset="0"/>
              </a:rPr>
              <a:t>V</a:t>
            </a:r>
            <a:r>
              <a:rPr lang="en-US" sz="2800" baseline="-25000">
                <a:latin typeface="Times New Roman" pitchFamily="18" charset="0"/>
              </a:rPr>
              <a:t>2</a:t>
            </a:r>
            <a:r>
              <a:rPr lang="en-US" sz="2800">
                <a:latin typeface="Times New Roman" pitchFamily="18" charset="0"/>
              </a:rPr>
              <a:t>/</a:t>
            </a:r>
            <a:r>
              <a:rPr lang="en-US" sz="2800" i="1">
                <a:latin typeface="Times New Roman" pitchFamily="18" charset="0"/>
              </a:rPr>
              <a:t>n</a:t>
            </a:r>
            <a:r>
              <a:rPr lang="en-US" sz="2800" baseline="-25000">
                <a:latin typeface="Times New Roman" pitchFamily="18" charset="0"/>
              </a:rPr>
              <a:t>2</a:t>
            </a:r>
            <a:endParaRPr lang="en-US" sz="2800">
              <a:latin typeface="Times New Roman" pitchFamily="18" charset="0"/>
            </a:endParaRPr>
          </a:p>
        </p:txBody>
      </p:sp>
      <p:pic>
        <p:nvPicPr>
          <p:cNvPr id="18444" name="Picture 6" descr="npo000132"/>
          <p:cNvPicPr>
            <a:picLocks noChangeAspect="1" noChangeArrowheads="1"/>
          </p:cNvPicPr>
          <p:nvPr/>
        </p:nvPicPr>
        <p:blipFill>
          <a:blip r:embed="rId2" cstate="print"/>
          <a:srcRect l="3334" r="5000"/>
          <a:stretch>
            <a:fillRect/>
          </a:stretch>
        </p:blipFill>
        <p:spPr bwMode="auto">
          <a:xfrm>
            <a:off x="149225" y="3124200"/>
            <a:ext cx="8842375" cy="3254375"/>
          </a:xfrm>
          <a:prstGeom prst="rect">
            <a:avLst/>
          </a:prstGeom>
          <a:noFill/>
          <a:ln w="9525">
            <a:noFill/>
            <a:miter lim="800000"/>
            <a:headEnd/>
            <a:tailEnd/>
          </a:ln>
        </p:spPr>
      </p:pic>
      <p:sp>
        <p:nvSpPr>
          <p:cNvPr id="82951" name="Text Box 7"/>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5.3</a:t>
            </a:r>
          </a:p>
        </p:txBody>
      </p:sp>
      <p:grpSp>
        <p:nvGrpSpPr>
          <p:cNvPr id="2" name="Group 8"/>
          <p:cNvGrpSpPr>
            <a:grpSpLocks/>
          </p:cNvGrpSpPr>
          <p:nvPr/>
        </p:nvGrpSpPr>
        <p:grpSpPr bwMode="auto">
          <a:xfrm>
            <a:off x="4565650" y="1295400"/>
            <a:ext cx="4578350" cy="1463675"/>
            <a:chOff x="2876" y="816"/>
            <a:chExt cx="2884" cy="922"/>
          </a:xfrm>
        </p:grpSpPr>
        <p:sp>
          <p:nvSpPr>
            <p:cNvPr id="82953" name="Text Box 9"/>
            <p:cNvSpPr txBox="1">
              <a:spLocks noChangeArrowheads="1"/>
            </p:cNvSpPr>
            <p:nvPr/>
          </p:nvSpPr>
          <p:spPr bwMode="auto">
            <a:xfrm>
              <a:off x="3786" y="934"/>
              <a:ext cx="1974" cy="518"/>
            </a:xfrm>
            <a:prstGeom prst="rect">
              <a:avLst/>
            </a:prstGeom>
            <a:noFill/>
            <a:ln w="9525">
              <a:noFill/>
              <a:miter lim="800000"/>
              <a:headEnd/>
              <a:tailEnd/>
            </a:ln>
          </p:spPr>
          <p:txBody>
            <a:bodyPr wrap="none">
              <a:spAutoFit/>
            </a:bodyPr>
            <a:lstStyle/>
            <a:p>
              <a:pPr eaLnBrk="0" hangingPunct="0"/>
              <a:r>
                <a:rPr lang="en-US" sz="2400">
                  <a:latin typeface="Times New Roman" pitchFamily="18" charset="0"/>
                </a:rPr>
                <a:t>Constant temperature</a:t>
              </a:r>
            </a:p>
            <a:p>
              <a:pPr eaLnBrk="0" hangingPunct="0"/>
              <a:r>
                <a:rPr lang="en-US" sz="2400">
                  <a:latin typeface="Times New Roman" pitchFamily="18" charset="0"/>
                </a:rPr>
                <a:t>Constant pressure</a:t>
              </a:r>
            </a:p>
          </p:txBody>
        </p:sp>
        <p:pic>
          <p:nvPicPr>
            <p:cNvPr id="82954" name="Picture 10" descr="BD06107_"/>
            <p:cNvPicPr>
              <a:picLocks noChangeAspect="1" noChangeArrowheads="1"/>
            </p:cNvPicPr>
            <p:nvPr/>
          </p:nvPicPr>
          <p:blipFill>
            <a:blip r:embed="rId3" cstate="print"/>
            <a:srcRect/>
            <a:stretch>
              <a:fillRect/>
            </a:stretch>
          </p:blipFill>
          <p:spPr bwMode="auto">
            <a:xfrm>
              <a:off x="2876" y="816"/>
              <a:ext cx="918" cy="922"/>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0-#ppt_w/2"/>
                                          </p:val>
                                        </p:tav>
                                        <p:tav tm="100000">
                                          <p:val>
                                            <p:strVal val="#ppt_x"/>
                                          </p:val>
                                        </p:tav>
                                      </p:tavLst>
                                    </p:anim>
                                    <p:anim calcmode="lin" valueType="num">
                                      <p:cBhvr additive="base">
                                        <p:cTn id="14"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437"/>
                                        </p:tgtEl>
                                        <p:attrNameLst>
                                          <p:attrName>style.visibility</p:attrName>
                                        </p:attrNameLst>
                                      </p:cBhvr>
                                      <p:to>
                                        <p:strVal val="visible"/>
                                      </p:to>
                                    </p:set>
                                    <p:anim calcmode="lin" valueType="num">
                                      <p:cBhvr additive="base">
                                        <p:cTn id="19" dur="500" fill="hold"/>
                                        <p:tgtEl>
                                          <p:spTgt spid="18437"/>
                                        </p:tgtEl>
                                        <p:attrNameLst>
                                          <p:attrName>ppt_x</p:attrName>
                                        </p:attrNameLst>
                                      </p:cBhvr>
                                      <p:tavLst>
                                        <p:tav tm="0">
                                          <p:val>
                                            <p:strVal val="0-#ppt_w/2"/>
                                          </p:val>
                                        </p:tav>
                                        <p:tav tm="100000">
                                          <p:val>
                                            <p:strVal val="#ppt_x"/>
                                          </p:val>
                                        </p:tav>
                                      </p:tavLst>
                                    </p:anim>
                                    <p:anim calcmode="lin" valueType="num">
                                      <p:cBhvr additive="base">
                                        <p:cTn id="20" dur="500" fill="hold"/>
                                        <p:tgtEl>
                                          <p:spTgt spid="1843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8444"/>
                                        </p:tgtEl>
                                        <p:attrNameLst>
                                          <p:attrName>style.visibility</p:attrName>
                                        </p:attrNameLst>
                                      </p:cBhvr>
                                      <p:to>
                                        <p:strVal val="visible"/>
                                      </p:to>
                                    </p:set>
                                    <p:anim calcmode="lin" valueType="num">
                                      <p:cBhvr>
                                        <p:cTn id="31" dur="500" fill="hold"/>
                                        <p:tgtEl>
                                          <p:spTgt spid="18444"/>
                                        </p:tgtEl>
                                        <p:attrNameLst>
                                          <p:attrName>ppt_w</p:attrName>
                                        </p:attrNameLst>
                                      </p:cBhvr>
                                      <p:tavLst>
                                        <p:tav tm="0">
                                          <p:val>
                                            <p:fltVal val="0"/>
                                          </p:val>
                                        </p:tav>
                                        <p:tav tm="100000">
                                          <p:val>
                                            <p:strVal val="#ppt_w"/>
                                          </p:val>
                                        </p:tav>
                                      </p:tavLst>
                                    </p:anim>
                                    <p:anim calcmode="lin" valueType="num">
                                      <p:cBhvr>
                                        <p:cTn id="32" dur="500" fill="hold"/>
                                        <p:tgtEl>
                                          <p:spTgt spid="184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18437"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p:cNvSpPr>
          <p:nvPr/>
        </p:nvSpPr>
        <p:spPr bwMode="auto">
          <a:xfrm>
            <a:off x="0" y="2657475"/>
            <a:ext cx="9144000" cy="0"/>
          </a:xfrm>
          <a:prstGeom prst="rect">
            <a:avLst/>
          </a:prstGeom>
          <a:noFill/>
          <a:ln w="9525">
            <a:noFill/>
            <a:miter lim="800000"/>
            <a:headEnd/>
            <a:tailEnd/>
          </a:ln>
        </p:spPr>
        <p:txBody>
          <a:bodyPr wrap="none" anchor="ctr">
            <a:spAutoFit/>
          </a:bodyPr>
          <a:lstStyle/>
          <a:p>
            <a:endParaRPr lang="en-US"/>
          </a:p>
        </p:txBody>
      </p:sp>
      <p:sp>
        <p:nvSpPr>
          <p:cNvPr id="155652" name="Rectangle 4"/>
          <p:cNvSpPr>
            <a:spLocks noChangeArrowheads="1"/>
          </p:cNvSpPr>
          <p:nvPr/>
        </p:nvSpPr>
        <p:spPr bwMode="auto">
          <a:xfrm>
            <a:off x="457200" y="457200"/>
            <a:ext cx="8153400" cy="5943600"/>
          </a:xfrm>
          <a:prstGeom prst="rect">
            <a:avLst/>
          </a:prstGeom>
          <a:solidFill>
            <a:schemeClr val="tx2">
              <a:alpha val="59999"/>
            </a:schemeClr>
          </a:solidFill>
          <a:ln w="41275" algn="ctr">
            <a:solidFill>
              <a:srgbClr val="FF9933"/>
            </a:solidFill>
            <a:miter lim="800000"/>
            <a:headEnd/>
            <a:tailEnd/>
          </a:ln>
        </p:spPr>
        <p:txBody>
          <a:bodyPr wrap="none" anchor="ctr"/>
          <a:lstStyle/>
          <a:p>
            <a:endParaRPr lang="en-US"/>
          </a:p>
        </p:txBody>
      </p:sp>
      <p:sp>
        <p:nvSpPr>
          <p:cNvPr id="155655" name="Rectangle 7"/>
          <p:cNvSpPr>
            <a:spLocks noChangeArrowheads="1"/>
          </p:cNvSpPr>
          <p:nvPr/>
        </p:nvSpPr>
        <p:spPr bwMode="auto">
          <a:xfrm>
            <a:off x="457200" y="838200"/>
            <a:ext cx="8229600" cy="1143000"/>
          </a:xfrm>
          <a:prstGeom prst="rect">
            <a:avLst/>
          </a:prstGeom>
          <a:solidFill>
            <a:schemeClr val="tx1">
              <a:alpha val="12941"/>
            </a:schemeClr>
          </a:solidFill>
          <a:ln w="9525">
            <a:noFill/>
            <a:miter lim="800000"/>
            <a:headEnd/>
            <a:tailEnd/>
          </a:ln>
        </p:spPr>
        <p:txBody>
          <a:bodyPr anchor="ctr"/>
          <a:lstStyle/>
          <a:p>
            <a:r>
              <a:rPr lang="en-US" sz="4000">
                <a:solidFill>
                  <a:srgbClr val="F06010"/>
                </a:solidFill>
                <a:latin typeface="Arial Narrow" pitchFamily="34" charset="0"/>
              </a:rPr>
              <a:t>Dalton’s Law of Partial Pressures</a:t>
            </a:r>
          </a:p>
        </p:txBody>
      </p:sp>
      <p:pic>
        <p:nvPicPr>
          <p:cNvPr id="155656" name="Picture 8" descr="gas_dalton"/>
          <p:cNvPicPr>
            <a:picLocks noChangeAspect="1" noChangeArrowheads="1"/>
          </p:cNvPicPr>
          <p:nvPr/>
        </p:nvPicPr>
        <p:blipFill>
          <a:blip r:embed="rId2" cstate="print"/>
          <a:srcRect/>
          <a:stretch>
            <a:fillRect/>
          </a:stretch>
        </p:blipFill>
        <p:spPr bwMode="auto">
          <a:xfrm>
            <a:off x="762000" y="2514600"/>
            <a:ext cx="7467600" cy="3352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nodePh="1">
                                  <p:stCondLst>
                                    <p:cond delay="0"/>
                                  </p:stCondLst>
                                  <p:endCondLst>
                                    <p:cond evt="begin" delay="0">
                                      <p:tn val="5"/>
                                    </p:cond>
                                  </p:endCondLst>
                                  <p:childTnLst>
                                    <p:set>
                                      <p:cBhvr>
                                        <p:cTn id="6" dur="1" fill="hold">
                                          <p:stCondLst>
                                            <p:cond delay="0"/>
                                          </p:stCondLst>
                                        </p:cTn>
                                        <p:tgtEl>
                                          <p:spTgt spid="155650"/>
                                        </p:tgtEl>
                                        <p:attrNameLst>
                                          <p:attrName>style.visibility</p:attrName>
                                        </p:attrNameLst>
                                      </p:cBhvr>
                                      <p:to>
                                        <p:strVal val="visible"/>
                                      </p:to>
                                    </p:set>
                                    <p:animEffect transition="in" filter="diamond(in)">
                                      <p:cBhvr>
                                        <p:cTn id="7" dur="2000"/>
                                        <p:tgtEl>
                                          <p:spTgt spid="155650"/>
                                        </p:tgtEl>
                                      </p:cBhvr>
                                    </p:animEffect>
                                  </p:childTnLst>
                                </p:cTn>
                              </p:par>
                              <p:par>
                                <p:cTn id="8" presetID="8" presetClass="entr" presetSubtype="32" fill="hold" grpId="0" nodeType="withEffect">
                                  <p:stCondLst>
                                    <p:cond delay="0"/>
                                  </p:stCondLst>
                                  <p:childTnLst>
                                    <p:set>
                                      <p:cBhvr>
                                        <p:cTn id="9" dur="1" fill="hold">
                                          <p:stCondLst>
                                            <p:cond delay="0"/>
                                          </p:stCondLst>
                                        </p:cTn>
                                        <p:tgtEl>
                                          <p:spTgt spid="155652"/>
                                        </p:tgtEl>
                                        <p:attrNameLst>
                                          <p:attrName>style.visibility</p:attrName>
                                        </p:attrNameLst>
                                      </p:cBhvr>
                                      <p:to>
                                        <p:strVal val="visible"/>
                                      </p:to>
                                    </p:set>
                                    <p:animEffect transition="in" filter="diamond(out)">
                                      <p:cBhvr>
                                        <p:cTn id="10" dur="2000"/>
                                        <p:tgtEl>
                                          <p:spTgt spid="155652"/>
                                        </p:tgtEl>
                                      </p:cBhvr>
                                    </p:animEffec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55655"/>
                                        </p:tgtEl>
                                        <p:attrNameLst>
                                          <p:attrName>style.visibility</p:attrName>
                                        </p:attrNameLst>
                                      </p:cBhvr>
                                      <p:to>
                                        <p:strVal val="visible"/>
                                      </p:to>
                                    </p:set>
                                    <p:anim by="(-#ppt_w*2)" calcmode="lin" valueType="num">
                                      <p:cBhvr rctx="PPT">
                                        <p:cTn id="14" dur="250" autoRev="1" fill="hold">
                                          <p:stCondLst>
                                            <p:cond delay="0"/>
                                          </p:stCondLst>
                                        </p:cTn>
                                        <p:tgtEl>
                                          <p:spTgt spid="155655"/>
                                        </p:tgtEl>
                                        <p:attrNameLst>
                                          <p:attrName>ppt_w</p:attrName>
                                        </p:attrNameLst>
                                      </p:cBhvr>
                                    </p:anim>
                                    <p:anim by="(#ppt_w*0.50)" calcmode="lin" valueType="num">
                                      <p:cBhvr>
                                        <p:cTn id="15" dur="250" decel="50000" autoRev="1" fill="hold">
                                          <p:stCondLst>
                                            <p:cond delay="0"/>
                                          </p:stCondLst>
                                        </p:cTn>
                                        <p:tgtEl>
                                          <p:spTgt spid="155655"/>
                                        </p:tgtEl>
                                        <p:attrNameLst>
                                          <p:attrName>ppt_x</p:attrName>
                                        </p:attrNameLst>
                                      </p:cBhvr>
                                    </p:anim>
                                    <p:anim from="(-#ppt_h/2)" to="(#ppt_y)" calcmode="lin" valueType="num">
                                      <p:cBhvr>
                                        <p:cTn id="16" dur="500" fill="hold">
                                          <p:stCondLst>
                                            <p:cond delay="0"/>
                                          </p:stCondLst>
                                        </p:cTn>
                                        <p:tgtEl>
                                          <p:spTgt spid="155655"/>
                                        </p:tgtEl>
                                        <p:attrNameLst>
                                          <p:attrName>ppt_y</p:attrName>
                                        </p:attrNameLst>
                                      </p:cBhvr>
                                    </p:anim>
                                    <p:animRot by="21600000">
                                      <p:cBhvr>
                                        <p:cTn id="17" dur="500" fill="hold">
                                          <p:stCondLst>
                                            <p:cond delay="0"/>
                                          </p:stCondLst>
                                        </p:cTn>
                                        <p:tgtEl>
                                          <p:spTgt spid="155655"/>
                                        </p:tgtEl>
                                        <p:attrNameLst>
                                          <p:attrName>r</p:attrName>
                                        </p:attrNameLst>
                                      </p:cBhvr>
                                    </p:animRot>
                                  </p:childTnLst>
                                </p:cTn>
                              </p:par>
                              <p:par>
                                <p:cTn id="18" presetID="8" presetClass="entr" presetSubtype="16" fill="hold" nodeType="withEffect">
                                  <p:stCondLst>
                                    <p:cond delay="0"/>
                                  </p:stCondLst>
                                  <p:childTnLst>
                                    <p:set>
                                      <p:cBhvr>
                                        <p:cTn id="19" dur="1" fill="hold">
                                          <p:stCondLst>
                                            <p:cond delay="0"/>
                                          </p:stCondLst>
                                        </p:cTn>
                                        <p:tgtEl>
                                          <p:spTgt spid="155656"/>
                                        </p:tgtEl>
                                        <p:attrNameLst>
                                          <p:attrName>style.visibility</p:attrName>
                                        </p:attrNameLst>
                                      </p:cBhvr>
                                      <p:to>
                                        <p:strVal val="visible"/>
                                      </p:to>
                                    </p:set>
                                    <p:animEffect transition="in" filter="diamond(in)">
                                      <p:cBhvr>
                                        <p:cTn id="20" dur="2000"/>
                                        <p:tgtEl>
                                          <p:spTgt spid="155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animBg="1"/>
      <p:bldP spid="155652" grpId="0" animBg="1"/>
      <p:bldP spid="15565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pic>
        <p:nvPicPr>
          <p:cNvPr id="148482" name="Picture 2"/>
          <p:cNvPicPr>
            <a:picLocks noChangeAspect="1" noChangeArrowheads="1"/>
          </p:cNvPicPr>
          <p:nvPr/>
        </p:nvPicPr>
        <p:blipFill>
          <a:blip r:embed="rId2" cstate="print"/>
          <a:srcRect/>
          <a:stretch>
            <a:fillRect/>
          </a:stretch>
        </p:blipFill>
        <p:spPr bwMode="auto">
          <a:xfrm>
            <a:off x="0" y="0"/>
            <a:ext cx="9144000" cy="6748463"/>
          </a:xfrm>
          <a:prstGeom prst="rect">
            <a:avLst/>
          </a:prstGeom>
          <a:noFill/>
          <a:ln w="9525">
            <a:noFill/>
            <a:miter lim="800000"/>
            <a:headEnd/>
            <a:tailEnd/>
          </a:ln>
        </p:spPr>
      </p:pic>
      <p:sp>
        <p:nvSpPr>
          <p:cNvPr id="148487" name="Rectangle 7"/>
          <p:cNvSpPr>
            <a:spLocks noChangeArrowheads="1"/>
          </p:cNvSpPr>
          <p:nvPr/>
        </p:nvSpPr>
        <p:spPr bwMode="auto">
          <a:xfrm>
            <a:off x="914400" y="914400"/>
            <a:ext cx="7772400" cy="685800"/>
          </a:xfrm>
          <a:prstGeom prst="rect">
            <a:avLst/>
          </a:prstGeom>
          <a:noFill/>
          <a:ln w="12700">
            <a:noFill/>
            <a:miter lim="800000"/>
            <a:headEnd/>
            <a:tailEnd/>
          </a:ln>
          <a:effectLst/>
        </p:spPr>
        <p:txBody>
          <a:bodyPr lIns="90488" tIns="44450" rIns="90488" bIns="44450" anchor="ctr"/>
          <a:lstStyle/>
          <a:p>
            <a:pPr>
              <a:defRPr/>
            </a:pPr>
            <a:r>
              <a:rPr lang="en-US" sz="3600" u="sng">
                <a:solidFill>
                  <a:srgbClr val="FFFF00"/>
                </a:solidFill>
                <a:effectLst>
                  <a:outerShdw blurRad="38100" dist="38100" dir="2700000" algn="tl">
                    <a:srgbClr val="000000"/>
                  </a:outerShdw>
                </a:effectLst>
                <a:latin typeface="Arial Narrow" pitchFamily="34" charset="0"/>
              </a:rPr>
              <a:t>Dalton’s Law of Partial Pressures</a:t>
            </a:r>
            <a:endParaRPr lang="en-US" sz="4800">
              <a:solidFill>
                <a:srgbClr val="FFFF00"/>
              </a:solidFill>
              <a:latin typeface="Arial Narrow" pitchFamily="34" charset="0"/>
            </a:endParaRPr>
          </a:p>
        </p:txBody>
      </p:sp>
      <p:sp>
        <p:nvSpPr>
          <p:cNvPr id="148488" name="Rectangle 8"/>
          <p:cNvSpPr>
            <a:spLocks noChangeArrowheads="1"/>
          </p:cNvSpPr>
          <p:nvPr/>
        </p:nvSpPr>
        <p:spPr bwMode="auto">
          <a:xfrm>
            <a:off x="685800" y="1828800"/>
            <a:ext cx="7924800" cy="3257550"/>
          </a:xfrm>
          <a:prstGeom prst="rect">
            <a:avLst/>
          </a:prstGeom>
          <a:noFill/>
          <a:ln w="12700">
            <a:noFill/>
            <a:miter lim="800000"/>
            <a:headEnd/>
            <a:tailEnd/>
          </a:ln>
        </p:spPr>
        <p:txBody>
          <a:bodyPr lIns="90488" tIns="44450" rIns="90488" bIns="44450"/>
          <a:lstStyle/>
          <a:p>
            <a:pPr marL="342900" indent="-342900">
              <a:spcBef>
                <a:spcPct val="20000"/>
              </a:spcBef>
            </a:pPr>
            <a:r>
              <a:rPr lang="en-US" sz="3200" dirty="0">
                <a:solidFill>
                  <a:schemeClr val="tx1"/>
                </a:solidFill>
                <a:latin typeface="Arial Narrow" pitchFamily="34" charset="0"/>
              </a:rPr>
              <a:t>For a mixture of gases in a container, </a:t>
            </a:r>
            <a:endParaRPr lang="en-US" sz="1300" dirty="0">
              <a:solidFill>
                <a:schemeClr val="tx1"/>
              </a:solidFill>
              <a:latin typeface="Arial Narrow" pitchFamily="34" charset="0"/>
            </a:endParaRPr>
          </a:p>
          <a:p>
            <a:pPr marL="742950" lvl="1" indent="-285750">
              <a:spcBef>
                <a:spcPct val="70000"/>
              </a:spcBef>
            </a:pPr>
            <a:r>
              <a:rPr lang="en-US" sz="3600" i="1" dirty="0" err="1">
                <a:solidFill>
                  <a:schemeClr val="tx1"/>
                </a:solidFill>
                <a:latin typeface="Arial Narrow" pitchFamily="34" charset="0"/>
              </a:rPr>
              <a:t>P</a:t>
            </a:r>
            <a:r>
              <a:rPr lang="en-US" sz="3600" baseline="-25000" dirty="0" err="1">
                <a:solidFill>
                  <a:schemeClr val="tx1"/>
                </a:solidFill>
                <a:latin typeface="Arial Narrow" pitchFamily="34" charset="0"/>
              </a:rPr>
              <a:t>Total</a:t>
            </a:r>
            <a:r>
              <a:rPr lang="en-US" sz="3600" dirty="0">
                <a:solidFill>
                  <a:schemeClr val="tx1"/>
                </a:solidFill>
                <a:latin typeface="Arial Narrow" pitchFamily="34" charset="0"/>
              </a:rPr>
              <a:t>  =  </a:t>
            </a:r>
            <a:r>
              <a:rPr lang="en-US" sz="3600" i="1" dirty="0">
                <a:solidFill>
                  <a:schemeClr val="tx1"/>
                </a:solidFill>
                <a:latin typeface="Arial Narrow" pitchFamily="34" charset="0"/>
              </a:rPr>
              <a:t>P</a:t>
            </a:r>
            <a:r>
              <a:rPr lang="en-US" sz="3600" baseline="-25000" dirty="0">
                <a:solidFill>
                  <a:schemeClr val="tx1"/>
                </a:solidFill>
                <a:latin typeface="Arial Narrow" pitchFamily="34" charset="0"/>
              </a:rPr>
              <a:t>1</a:t>
            </a:r>
            <a:r>
              <a:rPr lang="en-US" sz="3600" dirty="0">
                <a:solidFill>
                  <a:schemeClr val="tx1"/>
                </a:solidFill>
                <a:latin typeface="Arial Narrow" pitchFamily="34" charset="0"/>
              </a:rPr>
              <a:t> + </a:t>
            </a:r>
            <a:r>
              <a:rPr lang="en-US" sz="3600" i="1" dirty="0">
                <a:solidFill>
                  <a:schemeClr val="tx1"/>
                </a:solidFill>
                <a:latin typeface="Arial Narrow" pitchFamily="34" charset="0"/>
              </a:rPr>
              <a:t>P</a:t>
            </a:r>
            <a:r>
              <a:rPr lang="en-US" sz="3600" baseline="-25000" dirty="0">
                <a:solidFill>
                  <a:schemeClr val="tx1"/>
                </a:solidFill>
                <a:latin typeface="Arial Narrow" pitchFamily="34" charset="0"/>
              </a:rPr>
              <a:t>2</a:t>
            </a:r>
            <a:r>
              <a:rPr lang="en-US" sz="3600" dirty="0">
                <a:solidFill>
                  <a:schemeClr val="tx1"/>
                </a:solidFill>
                <a:latin typeface="Arial Narrow" pitchFamily="34" charset="0"/>
              </a:rPr>
              <a:t> + </a:t>
            </a:r>
            <a:r>
              <a:rPr lang="en-US" sz="3600" i="1" dirty="0">
                <a:solidFill>
                  <a:schemeClr val="tx1"/>
                </a:solidFill>
                <a:latin typeface="Arial Narrow" pitchFamily="34" charset="0"/>
              </a:rPr>
              <a:t>P</a:t>
            </a:r>
            <a:r>
              <a:rPr lang="en-US" sz="3600" baseline="-25000" dirty="0">
                <a:solidFill>
                  <a:schemeClr val="tx1"/>
                </a:solidFill>
                <a:latin typeface="Arial Narrow" pitchFamily="34" charset="0"/>
              </a:rPr>
              <a:t>3</a:t>
            </a:r>
            <a:r>
              <a:rPr lang="en-US" sz="3600" dirty="0">
                <a:solidFill>
                  <a:schemeClr val="tx1"/>
                </a:solidFill>
                <a:latin typeface="Arial Narrow" pitchFamily="34" charset="0"/>
              </a:rPr>
              <a:t> + . . .</a:t>
            </a:r>
            <a:r>
              <a:rPr lang="en-US" dirty="0">
                <a:solidFill>
                  <a:schemeClr val="tx1"/>
                </a:solidFill>
                <a:latin typeface="Arial Narrow" pitchFamily="34" charset="0"/>
              </a:rPr>
              <a:t> </a:t>
            </a:r>
            <a:endParaRPr lang="en-US" sz="3200" dirty="0">
              <a:solidFill>
                <a:schemeClr val="tx1"/>
              </a:solidFill>
              <a:latin typeface="Arial Narrow" pitchFamily="34" charset="0"/>
            </a:endParaRPr>
          </a:p>
        </p:txBody>
      </p:sp>
      <p:sp>
        <p:nvSpPr>
          <p:cNvPr id="148489" name="Text Box 9"/>
          <p:cNvSpPr txBox="1">
            <a:spLocks noChangeArrowheads="1"/>
          </p:cNvSpPr>
          <p:nvPr/>
        </p:nvSpPr>
        <p:spPr bwMode="auto">
          <a:xfrm>
            <a:off x="533400" y="3733800"/>
            <a:ext cx="7848600" cy="978729"/>
          </a:xfrm>
          <a:prstGeom prst="rect">
            <a:avLst/>
          </a:prstGeom>
          <a:noFill/>
          <a:ln w="12700">
            <a:noFill/>
            <a:miter lim="800000"/>
            <a:headEnd/>
            <a:tailEnd/>
          </a:ln>
        </p:spPr>
        <p:txBody>
          <a:bodyPr>
            <a:spAutoFit/>
          </a:bodyPr>
          <a:lstStyle/>
          <a:p>
            <a:r>
              <a:rPr lang="en-US" sz="3200" dirty="0">
                <a:solidFill>
                  <a:schemeClr val="tx1"/>
                </a:solidFill>
                <a:latin typeface="Arial Narrow" pitchFamily="34" charset="0"/>
              </a:rPr>
              <a:t>This is particularly useful in calculating the pressure of gases collected over water.</a:t>
            </a:r>
          </a:p>
        </p:txBody>
      </p:sp>
      <p:sp>
        <p:nvSpPr>
          <p:cNvPr id="148490" name="Rectangle 10"/>
          <p:cNvSpPr>
            <a:spLocks noChangeArrowheads="1"/>
          </p:cNvSpPr>
          <p:nvPr/>
        </p:nvSpPr>
        <p:spPr bwMode="auto">
          <a:xfrm>
            <a:off x="2438400" y="4876800"/>
            <a:ext cx="6172200" cy="1143000"/>
          </a:xfrm>
          <a:prstGeom prst="rect">
            <a:avLst/>
          </a:prstGeom>
          <a:noFill/>
          <a:ln w="12700">
            <a:noFill/>
            <a:miter lim="800000"/>
            <a:headEnd/>
            <a:tailEnd/>
          </a:ln>
        </p:spPr>
        <p:txBody>
          <a:bodyPr lIns="90488" tIns="44450" rIns="90488" bIns="44450"/>
          <a:lstStyle/>
          <a:p>
            <a:pPr marL="342900" indent="-342900">
              <a:spcBef>
                <a:spcPct val="20000"/>
              </a:spcBef>
            </a:pPr>
            <a:r>
              <a:rPr lang="en-US" sz="4000" i="1" dirty="0" err="1">
                <a:solidFill>
                  <a:schemeClr val="tx1"/>
                </a:solidFill>
                <a:latin typeface="Arial Narrow" pitchFamily="34" charset="0"/>
              </a:rPr>
              <a:t>P</a:t>
            </a:r>
            <a:r>
              <a:rPr lang="en-US" sz="4000" baseline="-25000" dirty="0" err="1">
                <a:solidFill>
                  <a:schemeClr val="tx1"/>
                </a:solidFill>
                <a:latin typeface="Arial Narrow" pitchFamily="34" charset="0"/>
              </a:rPr>
              <a:t>atm</a:t>
            </a:r>
            <a:r>
              <a:rPr lang="en-US" sz="4000" dirty="0">
                <a:solidFill>
                  <a:schemeClr val="tx1"/>
                </a:solidFill>
                <a:latin typeface="Arial Narrow" pitchFamily="34" charset="0"/>
              </a:rPr>
              <a:t>  =  </a:t>
            </a:r>
            <a:r>
              <a:rPr lang="en-US" sz="4000" i="1" dirty="0" err="1">
                <a:solidFill>
                  <a:schemeClr val="tx1"/>
                </a:solidFill>
                <a:latin typeface="Arial Narrow" pitchFamily="34" charset="0"/>
              </a:rPr>
              <a:t>P</a:t>
            </a:r>
            <a:r>
              <a:rPr lang="en-US" sz="4000" baseline="-25000" dirty="0" err="1">
                <a:solidFill>
                  <a:schemeClr val="tx1"/>
                </a:solidFill>
                <a:latin typeface="Arial Narrow" pitchFamily="34" charset="0"/>
              </a:rPr>
              <a:t>gas</a:t>
            </a:r>
            <a:r>
              <a:rPr lang="en-US" sz="4000" dirty="0">
                <a:solidFill>
                  <a:schemeClr val="tx1"/>
                </a:solidFill>
                <a:latin typeface="Arial Narrow" pitchFamily="34" charset="0"/>
              </a:rPr>
              <a:t> + </a:t>
            </a:r>
            <a:r>
              <a:rPr lang="en-US" sz="4000" i="1" dirty="0" err="1">
                <a:solidFill>
                  <a:schemeClr val="tx1"/>
                </a:solidFill>
                <a:latin typeface="Arial Narrow" pitchFamily="34" charset="0"/>
              </a:rPr>
              <a:t>P</a:t>
            </a:r>
            <a:r>
              <a:rPr lang="en-US" sz="4000" baseline="-25000" dirty="0" err="1">
                <a:solidFill>
                  <a:schemeClr val="tx1"/>
                </a:solidFill>
                <a:latin typeface="Arial Narrow" pitchFamily="34" charset="0"/>
              </a:rPr>
              <a:t>water</a:t>
            </a:r>
            <a:endParaRPr lang="en-US" sz="3600" dirty="0">
              <a:solidFill>
                <a:schemeClr val="tx1"/>
              </a:solidFill>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wedge">
                                      <p:cBhvr>
                                        <p:cTn id="7" dur="2000"/>
                                        <p:tgtEl>
                                          <p:spTgt spid="148482"/>
                                        </p:tgtEl>
                                      </p:cBhvr>
                                    </p:animEffect>
                                  </p:childTnLst>
                                </p:cTn>
                              </p:par>
                            </p:childTnLst>
                          </p:cTn>
                        </p:par>
                        <p:par>
                          <p:cTn id="8" fill="hold">
                            <p:stCondLst>
                              <p:cond delay="2000"/>
                            </p:stCondLst>
                            <p:childTnLst>
                              <p:par>
                                <p:cTn id="9" presetID="29" presetClass="entr" presetSubtype="0" fill="hold" grpId="0" nodeType="afterEffect">
                                  <p:stCondLst>
                                    <p:cond delay="0"/>
                                  </p:stCondLst>
                                  <p:childTnLst>
                                    <p:set>
                                      <p:cBhvr>
                                        <p:cTn id="10" dur="1" fill="hold">
                                          <p:stCondLst>
                                            <p:cond delay="0"/>
                                          </p:stCondLst>
                                        </p:cTn>
                                        <p:tgtEl>
                                          <p:spTgt spid="148487"/>
                                        </p:tgtEl>
                                        <p:attrNameLst>
                                          <p:attrName>style.visibility</p:attrName>
                                        </p:attrNameLst>
                                      </p:cBhvr>
                                      <p:to>
                                        <p:strVal val="visible"/>
                                      </p:to>
                                    </p:set>
                                    <p:anim calcmode="lin" valueType="num">
                                      <p:cBhvr>
                                        <p:cTn id="11" dur="1000" fill="hold"/>
                                        <p:tgtEl>
                                          <p:spTgt spid="148487"/>
                                        </p:tgtEl>
                                        <p:attrNameLst>
                                          <p:attrName>ppt_x</p:attrName>
                                        </p:attrNameLst>
                                      </p:cBhvr>
                                      <p:tavLst>
                                        <p:tav tm="0">
                                          <p:val>
                                            <p:strVal val="#ppt_x-.2"/>
                                          </p:val>
                                        </p:tav>
                                        <p:tav tm="100000">
                                          <p:val>
                                            <p:strVal val="#ppt_x"/>
                                          </p:val>
                                        </p:tav>
                                      </p:tavLst>
                                    </p:anim>
                                    <p:anim calcmode="lin" valueType="num">
                                      <p:cBhvr>
                                        <p:cTn id="12" dur="1000" fill="hold"/>
                                        <p:tgtEl>
                                          <p:spTgt spid="148487"/>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48487"/>
                                        </p:tgtEl>
                                      </p:cBhvr>
                                    </p:animEffect>
                                  </p:childTnLst>
                                </p:cTn>
                              </p:par>
                            </p:childTnLst>
                          </p:cTn>
                        </p:par>
                        <p:par>
                          <p:cTn id="14" fill="hold">
                            <p:stCondLst>
                              <p:cond delay="3000"/>
                            </p:stCondLst>
                            <p:childTnLst>
                              <p:par>
                                <p:cTn id="15" presetID="2" presetClass="entr" presetSubtype="8" fill="hold" grpId="0" nodeType="afterEffect">
                                  <p:stCondLst>
                                    <p:cond delay="0"/>
                                  </p:stCondLst>
                                  <p:childTnLst>
                                    <p:set>
                                      <p:cBhvr>
                                        <p:cTn id="16" dur="1" fill="hold">
                                          <p:stCondLst>
                                            <p:cond delay="0"/>
                                          </p:stCondLst>
                                        </p:cTn>
                                        <p:tgtEl>
                                          <p:spTgt spid="148488">
                                            <p:txEl>
                                              <p:pRg st="0" end="0"/>
                                            </p:txEl>
                                          </p:spTgt>
                                        </p:tgtEl>
                                        <p:attrNameLst>
                                          <p:attrName>style.visibility</p:attrName>
                                        </p:attrNameLst>
                                      </p:cBhvr>
                                      <p:to>
                                        <p:strVal val="visible"/>
                                      </p:to>
                                    </p:set>
                                    <p:anim calcmode="lin" valueType="num">
                                      <p:cBhvr additive="base">
                                        <p:cTn id="17" dur="500" fill="hold"/>
                                        <p:tgtEl>
                                          <p:spTgt spid="148488">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48488">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2" presetClass="entr" presetSubtype="8" fill="hold" grpId="0" nodeType="afterEffect">
                                  <p:stCondLst>
                                    <p:cond delay="0"/>
                                  </p:stCondLst>
                                  <p:childTnLst>
                                    <p:set>
                                      <p:cBhvr>
                                        <p:cTn id="21" dur="1" fill="hold">
                                          <p:stCondLst>
                                            <p:cond delay="0"/>
                                          </p:stCondLst>
                                        </p:cTn>
                                        <p:tgtEl>
                                          <p:spTgt spid="148488">
                                            <p:txEl>
                                              <p:pRg st="1" end="1"/>
                                            </p:txEl>
                                          </p:spTgt>
                                        </p:tgtEl>
                                        <p:attrNameLst>
                                          <p:attrName>style.visibility</p:attrName>
                                        </p:attrNameLst>
                                      </p:cBhvr>
                                      <p:to>
                                        <p:strVal val="visible"/>
                                      </p:to>
                                    </p:set>
                                    <p:anim calcmode="lin" valueType="num">
                                      <p:cBhvr additive="base">
                                        <p:cTn id="22" dur="500" fill="hold"/>
                                        <p:tgtEl>
                                          <p:spTgt spid="148488">
                                            <p:txEl>
                                              <p:pRg st="1" end="1"/>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48488">
                                            <p:txEl>
                                              <p:pRg st="1" end="1"/>
                                            </p:txEl>
                                          </p:spTgt>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grpId="0" nodeType="afterEffect">
                                  <p:stCondLst>
                                    <p:cond delay="0"/>
                                  </p:stCondLst>
                                  <p:childTnLst>
                                    <p:set>
                                      <p:cBhvr>
                                        <p:cTn id="26" dur="1" fill="hold">
                                          <p:stCondLst>
                                            <p:cond delay="0"/>
                                          </p:stCondLst>
                                        </p:cTn>
                                        <p:tgtEl>
                                          <p:spTgt spid="148489"/>
                                        </p:tgtEl>
                                        <p:attrNameLst>
                                          <p:attrName>style.visibility</p:attrName>
                                        </p:attrNameLst>
                                      </p:cBhvr>
                                      <p:to>
                                        <p:strVal val="visible"/>
                                      </p:to>
                                    </p:set>
                                    <p:anim calcmode="lin" valueType="num">
                                      <p:cBhvr additive="base">
                                        <p:cTn id="27" dur="500" fill="hold"/>
                                        <p:tgtEl>
                                          <p:spTgt spid="148489"/>
                                        </p:tgtEl>
                                        <p:attrNameLst>
                                          <p:attrName>ppt_x</p:attrName>
                                        </p:attrNameLst>
                                      </p:cBhvr>
                                      <p:tavLst>
                                        <p:tav tm="0">
                                          <p:val>
                                            <p:strVal val="0-#ppt_w/2"/>
                                          </p:val>
                                        </p:tav>
                                        <p:tav tm="100000">
                                          <p:val>
                                            <p:strVal val="#ppt_x"/>
                                          </p:val>
                                        </p:tav>
                                      </p:tavLst>
                                    </p:anim>
                                    <p:anim calcmode="lin" valueType="num">
                                      <p:cBhvr additive="base">
                                        <p:cTn id="28" dur="500" fill="hold"/>
                                        <p:tgtEl>
                                          <p:spTgt spid="148489"/>
                                        </p:tgtEl>
                                        <p:attrNameLst>
                                          <p:attrName>ppt_y</p:attrName>
                                        </p:attrNameLst>
                                      </p:cBhvr>
                                      <p:tavLst>
                                        <p:tav tm="0">
                                          <p:val>
                                            <p:strVal val="#ppt_y"/>
                                          </p:val>
                                        </p:tav>
                                        <p:tav tm="100000">
                                          <p:val>
                                            <p:strVal val="#ppt_y"/>
                                          </p:val>
                                        </p:tav>
                                      </p:tavLst>
                                    </p:anim>
                                  </p:childTnLst>
                                </p:cTn>
                              </p:par>
                            </p:childTnLst>
                          </p:cTn>
                        </p:par>
                        <p:par>
                          <p:cTn id="29" fill="hold">
                            <p:stCondLst>
                              <p:cond delay="4500"/>
                            </p:stCondLst>
                            <p:childTnLst>
                              <p:par>
                                <p:cTn id="30" presetID="2" presetClass="entr" presetSubtype="8" fill="hold" grpId="0" nodeType="afterEffect">
                                  <p:stCondLst>
                                    <p:cond delay="0"/>
                                  </p:stCondLst>
                                  <p:childTnLst>
                                    <p:set>
                                      <p:cBhvr>
                                        <p:cTn id="31" dur="1" fill="hold">
                                          <p:stCondLst>
                                            <p:cond delay="0"/>
                                          </p:stCondLst>
                                        </p:cTn>
                                        <p:tgtEl>
                                          <p:spTgt spid="148490">
                                            <p:txEl>
                                              <p:pRg st="0" end="0"/>
                                            </p:txEl>
                                          </p:spTgt>
                                        </p:tgtEl>
                                        <p:attrNameLst>
                                          <p:attrName>style.visibility</p:attrName>
                                        </p:attrNameLst>
                                      </p:cBhvr>
                                      <p:to>
                                        <p:strVal val="visible"/>
                                      </p:to>
                                    </p:set>
                                    <p:anim calcmode="lin" valueType="num">
                                      <p:cBhvr additive="base">
                                        <p:cTn id="32" dur="500" fill="hold"/>
                                        <p:tgtEl>
                                          <p:spTgt spid="148490">
                                            <p:txEl>
                                              <p:pRg st="0" end="0"/>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14849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7" grpId="0"/>
      <p:bldP spid="148488" grpId="0" build="p" autoUpdateAnimBg="0"/>
      <p:bldP spid="148489" grpId="0" autoUpdateAnimBg="0"/>
      <p:bldP spid="148490"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533" name="Object 2"/>
          <p:cNvGraphicFramePr>
            <a:graphicFrameLocks noChangeAspect="1"/>
          </p:cNvGraphicFramePr>
          <p:nvPr>
            <p:ph sz="half" idx="2"/>
          </p:nvPr>
        </p:nvGraphicFramePr>
        <p:xfrm>
          <a:off x="0" y="4763"/>
          <a:ext cx="9144000" cy="6858000"/>
        </p:xfrm>
        <a:graphic>
          <a:graphicData uri="http://schemas.openxmlformats.org/presentationml/2006/ole">
            <p:oleObj spid="_x0000_s11266" name="Slide" r:id="rId3" imgW="4572180" imgH="3428896" progId="PowerPoint.Slide.8">
              <p:embed/>
            </p:oleObj>
          </a:graphicData>
        </a:graphic>
      </p:graphicFrame>
      <p:sp>
        <p:nvSpPr>
          <p:cNvPr id="150530" name="Rectangle 2"/>
          <p:cNvSpPr>
            <a:spLocks noGrp="1" noChangeArrowheads="1"/>
          </p:cNvSpPr>
          <p:nvPr>
            <p:ph type="title"/>
          </p:nvPr>
        </p:nvSpPr>
        <p:spPr>
          <a:xfrm>
            <a:off x="0" y="76200"/>
            <a:ext cx="9144000" cy="1143000"/>
          </a:xfrm>
          <a:solidFill>
            <a:srgbClr val="FFCC00">
              <a:alpha val="61176"/>
            </a:srgbClr>
          </a:solidFill>
        </p:spPr>
        <p:txBody>
          <a:bodyPr/>
          <a:lstStyle/>
          <a:p>
            <a:r>
              <a:rPr lang="en-US" sz="4000" smtClean="0">
                <a:latin typeface="Arial Narrow" pitchFamily="34" charset="0"/>
              </a:rPr>
              <a:t>Dalton’s Law of Partial Pressure Problem</a:t>
            </a:r>
          </a:p>
        </p:txBody>
      </p:sp>
      <p:sp>
        <p:nvSpPr>
          <p:cNvPr id="150531" name="Rectangle 3"/>
          <p:cNvSpPr>
            <a:spLocks noGrp="1" noChangeArrowheads="1"/>
          </p:cNvSpPr>
          <p:nvPr>
            <p:ph type="body" sz="half" idx="1"/>
          </p:nvPr>
        </p:nvSpPr>
        <p:spPr>
          <a:xfrm>
            <a:off x="-76200" y="1371600"/>
            <a:ext cx="9144000" cy="4525963"/>
          </a:xfrm>
        </p:spPr>
        <p:txBody>
          <a:bodyPr/>
          <a:lstStyle/>
          <a:p>
            <a:pPr>
              <a:buFontTx/>
              <a:buNone/>
            </a:pPr>
            <a:r>
              <a:rPr lang="en-US" sz="2800" dirty="0" smtClean="0">
                <a:latin typeface="Arial Narrow" pitchFamily="34" charset="0"/>
              </a:rPr>
              <a:t>    </a:t>
            </a:r>
            <a:r>
              <a:rPr lang="en-US" sz="4000" dirty="0" smtClean="0">
                <a:latin typeface="Arial Narrow" pitchFamily="34" charset="0"/>
              </a:rPr>
              <a:t>Three of the primary components of air are carbon dioxide, nitrogen, and oxygen. In a sample containing only a mixture of these gases at exactly 1.00 atm., the partial pressure of the carbon dioxide and nitrogen are given as P</a:t>
            </a:r>
            <a:r>
              <a:rPr lang="en-US" sz="4000" baseline="-25000" dirty="0" smtClean="0">
                <a:latin typeface="Arial Narrow" pitchFamily="34" charset="0"/>
              </a:rPr>
              <a:t>CO</a:t>
            </a:r>
            <a:r>
              <a:rPr lang="en-US" sz="2800" baseline="-25000" dirty="0" smtClean="0">
                <a:latin typeface="Arial Narrow" pitchFamily="34" charset="0"/>
              </a:rPr>
              <a:t>2</a:t>
            </a:r>
            <a:r>
              <a:rPr lang="en-US" sz="4000" dirty="0" smtClean="0">
                <a:latin typeface="Arial Narrow" pitchFamily="34" charset="0"/>
              </a:rPr>
              <a:t> = 0.285 </a:t>
            </a:r>
            <a:r>
              <a:rPr lang="en-US" sz="4000" dirty="0" err="1" smtClean="0">
                <a:latin typeface="Arial Narrow" pitchFamily="34" charset="0"/>
              </a:rPr>
              <a:t>torr</a:t>
            </a:r>
            <a:r>
              <a:rPr lang="en-US" sz="4000" dirty="0" smtClean="0">
                <a:latin typeface="Arial Narrow" pitchFamily="34" charset="0"/>
              </a:rPr>
              <a:t>, P</a:t>
            </a:r>
            <a:r>
              <a:rPr lang="en-US" sz="4000" baseline="-25000" dirty="0" smtClean="0">
                <a:latin typeface="Arial Narrow" pitchFamily="34" charset="0"/>
              </a:rPr>
              <a:t>N</a:t>
            </a:r>
            <a:r>
              <a:rPr lang="en-US" sz="2800" baseline="-25000" dirty="0" smtClean="0">
                <a:latin typeface="Arial Narrow" pitchFamily="34" charset="0"/>
              </a:rPr>
              <a:t>2</a:t>
            </a:r>
            <a:r>
              <a:rPr lang="en-US" sz="4000" dirty="0" smtClean="0">
                <a:latin typeface="Arial Narrow" pitchFamily="34" charset="0"/>
              </a:rPr>
              <a:t>= 593.525 </a:t>
            </a:r>
            <a:r>
              <a:rPr lang="en-US" sz="4000" dirty="0" err="1" smtClean="0">
                <a:latin typeface="Arial Narrow" pitchFamily="34" charset="0"/>
              </a:rPr>
              <a:t>torr</a:t>
            </a:r>
            <a:r>
              <a:rPr lang="en-US" sz="4000" dirty="0" smtClean="0">
                <a:latin typeface="Arial Narrow" pitchFamily="34" charset="0"/>
              </a:rPr>
              <a:t>. What is the partial pressure of oxygen?</a:t>
            </a:r>
            <a:endParaRPr lang="en-US" sz="2800" dirty="0" smtClean="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0533"/>
                                        </p:tgtEl>
                                        <p:attrNameLst>
                                          <p:attrName>style.visibility</p:attrName>
                                        </p:attrNameLst>
                                      </p:cBhvr>
                                      <p:to>
                                        <p:strVal val="visible"/>
                                      </p:to>
                                    </p:set>
                                    <p:anim calcmode="lin" valueType="num">
                                      <p:cBhvr additive="base">
                                        <p:cTn id="7" dur="3000" fill="hold"/>
                                        <p:tgtEl>
                                          <p:spTgt spid="150533"/>
                                        </p:tgtEl>
                                        <p:attrNameLst>
                                          <p:attrName>ppt_x</p:attrName>
                                        </p:attrNameLst>
                                      </p:cBhvr>
                                      <p:tavLst>
                                        <p:tav tm="0">
                                          <p:val>
                                            <p:strVal val="#ppt_x"/>
                                          </p:val>
                                        </p:tav>
                                        <p:tav tm="100000">
                                          <p:val>
                                            <p:strVal val="#ppt_x"/>
                                          </p:val>
                                        </p:tav>
                                      </p:tavLst>
                                    </p:anim>
                                    <p:anim calcmode="lin" valueType="num">
                                      <p:cBhvr additive="base">
                                        <p:cTn id="8" dur="3000" fill="hold"/>
                                        <p:tgtEl>
                                          <p:spTgt spid="150533"/>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19" presetClass="entr" presetSubtype="10" fill="hold" grpId="0" nodeType="afterEffect">
                                  <p:stCondLst>
                                    <p:cond delay="0"/>
                                  </p:stCondLst>
                                  <p:iterate type="wd">
                                    <p:tmPct val="10000"/>
                                  </p:iterate>
                                  <p:childTnLst>
                                    <p:set>
                                      <p:cBhvr>
                                        <p:cTn id="11" dur="1" fill="hold">
                                          <p:stCondLst>
                                            <p:cond delay="0"/>
                                          </p:stCondLst>
                                        </p:cTn>
                                        <p:tgtEl>
                                          <p:spTgt spid="150530"/>
                                        </p:tgtEl>
                                        <p:attrNameLst>
                                          <p:attrName>style.visibility</p:attrName>
                                        </p:attrNameLst>
                                      </p:cBhvr>
                                      <p:to>
                                        <p:strVal val="visible"/>
                                      </p:to>
                                    </p:set>
                                    <p:anim calcmode="lin" valueType="num">
                                      <p:cBhvr>
                                        <p:cTn id="12" dur="1000" fill="hold"/>
                                        <p:tgtEl>
                                          <p:spTgt spid="150530"/>
                                        </p:tgtEl>
                                        <p:attrNameLst>
                                          <p:attrName>ppt_w</p:attrName>
                                        </p:attrNameLst>
                                      </p:cBhvr>
                                      <p:tavLst>
                                        <p:tav tm="0" fmla="#ppt_w*sin(2.5*pi*$)">
                                          <p:val>
                                            <p:fltVal val="0"/>
                                          </p:val>
                                        </p:tav>
                                        <p:tav tm="100000">
                                          <p:val>
                                            <p:fltVal val="1"/>
                                          </p:val>
                                        </p:tav>
                                      </p:tavLst>
                                    </p:anim>
                                    <p:anim calcmode="lin" valueType="num">
                                      <p:cBhvr>
                                        <p:cTn id="13" dur="1000" fill="hold"/>
                                        <p:tgtEl>
                                          <p:spTgt spid="150530"/>
                                        </p:tgtEl>
                                        <p:attrNameLst>
                                          <p:attrName>ppt_h</p:attrName>
                                        </p:attrNameLst>
                                      </p:cBhvr>
                                      <p:tavLst>
                                        <p:tav tm="0">
                                          <p:val>
                                            <p:strVal val="#ppt_h"/>
                                          </p:val>
                                        </p:tav>
                                        <p:tav tm="100000">
                                          <p:val>
                                            <p:strVal val="#ppt_h"/>
                                          </p:val>
                                        </p:tav>
                                      </p:tavLst>
                                    </p:anim>
                                  </p:childTnLst>
                                </p:cTn>
                              </p:par>
                            </p:childTnLst>
                          </p:cTn>
                        </p:par>
                        <p:par>
                          <p:cTn id="14" fill="hold">
                            <p:stCondLst>
                              <p:cond delay="4500"/>
                            </p:stCondLst>
                            <p:childTnLst>
                              <p:par>
                                <p:cTn id="15" presetID="19" presetClass="entr" presetSubtype="5" fill="hold" grpId="0" nodeType="afterEffect">
                                  <p:stCondLst>
                                    <p:cond delay="0"/>
                                  </p:stCondLst>
                                  <p:iterate type="lt">
                                    <p:tmPct val="3000"/>
                                  </p:iterate>
                                  <p:childTnLst>
                                    <p:set>
                                      <p:cBhvr>
                                        <p:cTn id="16" dur="1" fill="hold">
                                          <p:stCondLst>
                                            <p:cond delay="0"/>
                                          </p:stCondLst>
                                        </p:cTn>
                                        <p:tgtEl>
                                          <p:spTgt spid="150531">
                                            <p:txEl>
                                              <p:pRg st="0" end="0"/>
                                            </p:txEl>
                                          </p:spTgt>
                                        </p:tgtEl>
                                        <p:attrNameLst>
                                          <p:attrName>style.visibility</p:attrName>
                                        </p:attrNameLst>
                                      </p:cBhvr>
                                      <p:to>
                                        <p:strVal val="visible"/>
                                      </p:to>
                                    </p:set>
                                    <p:anim calcmode="lin" valueType="num">
                                      <p:cBhvr>
                                        <p:cTn id="17" dur="1000" fill="hold"/>
                                        <p:tgtEl>
                                          <p:spTgt spid="150531">
                                            <p:txEl>
                                              <p:pRg st="0" end="0"/>
                                            </p:txEl>
                                          </p:spTgt>
                                        </p:tgtEl>
                                        <p:attrNameLst>
                                          <p:attrName>ppt_w</p:attrName>
                                        </p:attrNameLst>
                                      </p:cBhvr>
                                      <p:tavLst>
                                        <p:tav tm="0">
                                          <p:val>
                                            <p:strVal val="#ppt_w"/>
                                          </p:val>
                                        </p:tav>
                                        <p:tav tm="100000">
                                          <p:val>
                                            <p:strVal val="#ppt_w"/>
                                          </p:val>
                                        </p:tav>
                                      </p:tavLst>
                                    </p:anim>
                                    <p:anim calcmode="lin" valueType="num">
                                      <p:cBhvr>
                                        <p:cTn id="18" dur="1000" fill="hold"/>
                                        <p:tgtEl>
                                          <p:spTgt spid="150531">
                                            <p:txEl>
                                              <p:pRg st="0" end="0"/>
                                            </p:txEl>
                                          </p:spTgt>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animBg="1"/>
      <p:bldP spid="150531"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pic>
        <p:nvPicPr>
          <p:cNvPr id="162818" name="Picture 2" descr="umbrella_border_bottom_2"/>
          <p:cNvPicPr>
            <a:picLocks noChangeAspect="1" noChangeArrowheads="1"/>
          </p:cNvPicPr>
          <p:nvPr/>
        </p:nvPicPr>
        <p:blipFill>
          <a:blip r:embed="rId2" cstate="print"/>
          <a:srcRect/>
          <a:stretch>
            <a:fillRect/>
          </a:stretch>
        </p:blipFill>
        <p:spPr bwMode="auto">
          <a:xfrm>
            <a:off x="0" y="0"/>
            <a:ext cx="1981200" cy="6858000"/>
          </a:xfrm>
          <a:prstGeom prst="rect">
            <a:avLst/>
          </a:prstGeom>
          <a:noFill/>
          <a:ln w="9525">
            <a:noFill/>
            <a:miter lim="800000"/>
            <a:headEnd/>
            <a:tailEnd/>
          </a:ln>
        </p:spPr>
      </p:pic>
      <p:sp>
        <p:nvSpPr>
          <p:cNvPr id="66563" name="Rectangle 3"/>
          <p:cNvSpPr>
            <a:spLocks noChangeArrowheads="1"/>
          </p:cNvSpPr>
          <p:nvPr/>
        </p:nvSpPr>
        <p:spPr bwMode="auto">
          <a:xfrm>
            <a:off x="1588" y="876300"/>
            <a:ext cx="9142412" cy="762000"/>
          </a:xfrm>
          <a:prstGeom prst="rect">
            <a:avLst/>
          </a:prstGeom>
          <a:noFill/>
          <a:ln w="12700">
            <a:noFill/>
            <a:miter lim="800000"/>
            <a:headEnd/>
            <a:tailEnd/>
          </a:ln>
        </p:spPr>
        <p:txBody>
          <a:bodyPr wrap="none" anchor="ctr"/>
          <a:lstStyle/>
          <a:p>
            <a:endParaRPr lang="en-US"/>
          </a:p>
        </p:txBody>
      </p:sp>
      <p:sp>
        <p:nvSpPr>
          <p:cNvPr id="66564" name="Rectangle 4"/>
          <p:cNvSpPr>
            <a:spLocks noChangeArrowheads="1"/>
          </p:cNvSpPr>
          <p:nvPr/>
        </p:nvSpPr>
        <p:spPr bwMode="auto">
          <a:xfrm>
            <a:off x="1601788" y="1957388"/>
            <a:ext cx="7542212" cy="946150"/>
          </a:xfrm>
          <a:prstGeom prst="rect">
            <a:avLst/>
          </a:prstGeom>
          <a:noFill/>
          <a:ln w="12700">
            <a:noFill/>
            <a:miter lim="800000"/>
            <a:headEnd/>
            <a:tailEnd/>
          </a:ln>
        </p:spPr>
        <p:txBody>
          <a:bodyPr wrap="none" anchor="ctr"/>
          <a:lstStyle/>
          <a:p>
            <a:endParaRPr lang="en-US"/>
          </a:p>
        </p:txBody>
      </p:sp>
      <p:sp>
        <p:nvSpPr>
          <p:cNvPr id="66565" name="Rectangle 5"/>
          <p:cNvSpPr>
            <a:spLocks noChangeArrowheads="1"/>
          </p:cNvSpPr>
          <p:nvPr/>
        </p:nvSpPr>
        <p:spPr bwMode="auto">
          <a:xfrm>
            <a:off x="3127375" y="3208338"/>
            <a:ext cx="2854325" cy="579437"/>
          </a:xfrm>
          <a:prstGeom prst="rect">
            <a:avLst/>
          </a:prstGeom>
          <a:noFill/>
          <a:ln w="12700">
            <a:noFill/>
            <a:miter lim="800000"/>
            <a:headEnd/>
            <a:tailEnd/>
          </a:ln>
        </p:spPr>
        <p:txBody>
          <a:bodyPr wrap="none" anchor="ctr"/>
          <a:lstStyle/>
          <a:p>
            <a:endParaRPr lang="en-US"/>
          </a:p>
        </p:txBody>
      </p:sp>
      <p:sp>
        <p:nvSpPr>
          <p:cNvPr id="66566" name="Rectangle 6"/>
          <p:cNvSpPr>
            <a:spLocks noChangeArrowheads="1"/>
          </p:cNvSpPr>
          <p:nvPr/>
        </p:nvSpPr>
        <p:spPr bwMode="auto">
          <a:xfrm>
            <a:off x="3125788" y="3848100"/>
            <a:ext cx="3468687" cy="579438"/>
          </a:xfrm>
          <a:prstGeom prst="rect">
            <a:avLst/>
          </a:prstGeom>
          <a:noFill/>
          <a:ln w="12700">
            <a:noFill/>
            <a:miter lim="800000"/>
            <a:headEnd/>
            <a:tailEnd/>
          </a:ln>
        </p:spPr>
        <p:txBody>
          <a:bodyPr wrap="none" anchor="ctr"/>
          <a:lstStyle/>
          <a:p>
            <a:endParaRPr lang="en-US"/>
          </a:p>
        </p:txBody>
      </p:sp>
      <p:sp>
        <p:nvSpPr>
          <p:cNvPr id="66567" name="Rectangle 7"/>
          <p:cNvSpPr>
            <a:spLocks noChangeArrowheads="1"/>
          </p:cNvSpPr>
          <p:nvPr/>
        </p:nvSpPr>
        <p:spPr bwMode="auto">
          <a:xfrm>
            <a:off x="1357313" y="4883150"/>
            <a:ext cx="1873250" cy="641350"/>
          </a:xfrm>
          <a:prstGeom prst="rect">
            <a:avLst/>
          </a:prstGeom>
          <a:noFill/>
          <a:ln w="12700">
            <a:noFill/>
            <a:miter lim="800000"/>
            <a:headEnd/>
            <a:tailEnd/>
          </a:ln>
        </p:spPr>
        <p:txBody>
          <a:bodyPr wrap="none" anchor="ctr"/>
          <a:lstStyle/>
          <a:p>
            <a:endParaRPr lang="en-US"/>
          </a:p>
        </p:txBody>
      </p:sp>
      <p:sp>
        <p:nvSpPr>
          <p:cNvPr id="66568" name="Rectangle 8"/>
          <p:cNvSpPr>
            <a:spLocks noChangeArrowheads="1"/>
          </p:cNvSpPr>
          <p:nvPr/>
        </p:nvSpPr>
        <p:spPr bwMode="auto">
          <a:xfrm>
            <a:off x="1206500" y="5526088"/>
            <a:ext cx="1046163" cy="762000"/>
          </a:xfrm>
          <a:prstGeom prst="rect">
            <a:avLst/>
          </a:prstGeom>
          <a:noFill/>
          <a:ln w="12700">
            <a:noFill/>
            <a:miter lim="800000"/>
            <a:headEnd/>
            <a:tailEnd/>
          </a:ln>
        </p:spPr>
        <p:txBody>
          <a:bodyPr wrap="none" anchor="ctr"/>
          <a:lstStyle/>
          <a:p>
            <a:endParaRPr lang="en-US"/>
          </a:p>
        </p:txBody>
      </p:sp>
      <p:sp>
        <p:nvSpPr>
          <p:cNvPr id="66569" name="Rectangle 9"/>
          <p:cNvSpPr>
            <a:spLocks noChangeArrowheads="1"/>
          </p:cNvSpPr>
          <p:nvPr/>
        </p:nvSpPr>
        <p:spPr bwMode="auto">
          <a:xfrm>
            <a:off x="2273300" y="5526088"/>
            <a:ext cx="593725" cy="762000"/>
          </a:xfrm>
          <a:prstGeom prst="rect">
            <a:avLst/>
          </a:prstGeom>
          <a:noFill/>
          <a:ln w="12700">
            <a:noFill/>
            <a:miter lim="800000"/>
            <a:headEnd/>
            <a:tailEnd/>
          </a:ln>
        </p:spPr>
        <p:txBody>
          <a:bodyPr wrap="none" anchor="ctr"/>
          <a:lstStyle/>
          <a:p>
            <a:endParaRPr lang="en-US"/>
          </a:p>
        </p:txBody>
      </p:sp>
      <p:sp>
        <p:nvSpPr>
          <p:cNvPr id="66570" name="Rectangle 10"/>
          <p:cNvSpPr>
            <a:spLocks noChangeArrowheads="1"/>
          </p:cNvSpPr>
          <p:nvPr/>
        </p:nvSpPr>
        <p:spPr bwMode="auto">
          <a:xfrm>
            <a:off x="3873500" y="4883150"/>
            <a:ext cx="5056188" cy="641350"/>
          </a:xfrm>
          <a:prstGeom prst="rect">
            <a:avLst/>
          </a:prstGeom>
          <a:noFill/>
          <a:ln w="12700">
            <a:noFill/>
            <a:miter lim="800000"/>
            <a:headEnd/>
            <a:tailEnd/>
          </a:ln>
        </p:spPr>
        <p:txBody>
          <a:bodyPr wrap="none" anchor="ctr"/>
          <a:lstStyle/>
          <a:p>
            <a:endParaRPr lang="en-US"/>
          </a:p>
        </p:txBody>
      </p:sp>
      <p:sp>
        <p:nvSpPr>
          <p:cNvPr id="66571" name="Rectangle 11"/>
          <p:cNvSpPr>
            <a:spLocks noChangeArrowheads="1"/>
          </p:cNvSpPr>
          <p:nvPr/>
        </p:nvSpPr>
        <p:spPr bwMode="auto">
          <a:xfrm>
            <a:off x="4016375" y="5526088"/>
            <a:ext cx="1046163" cy="762000"/>
          </a:xfrm>
          <a:prstGeom prst="rect">
            <a:avLst/>
          </a:prstGeom>
          <a:noFill/>
          <a:ln w="12700">
            <a:noFill/>
            <a:miter lim="800000"/>
            <a:headEnd/>
            <a:tailEnd/>
          </a:ln>
        </p:spPr>
        <p:txBody>
          <a:bodyPr wrap="none" anchor="ctr"/>
          <a:lstStyle/>
          <a:p>
            <a:endParaRPr lang="en-US"/>
          </a:p>
        </p:txBody>
      </p:sp>
      <p:sp>
        <p:nvSpPr>
          <p:cNvPr id="66572" name="Rectangle 12"/>
          <p:cNvSpPr>
            <a:spLocks noChangeArrowheads="1"/>
          </p:cNvSpPr>
          <p:nvPr/>
        </p:nvSpPr>
        <p:spPr bwMode="auto">
          <a:xfrm>
            <a:off x="7150100" y="5526088"/>
            <a:ext cx="593725" cy="762000"/>
          </a:xfrm>
          <a:prstGeom prst="rect">
            <a:avLst/>
          </a:prstGeom>
          <a:noFill/>
          <a:ln w="12700">
            <a:noFill/>
            <a:miter lim="800000"/>
            <a:headEnd/>
            <a:tailEnd/>
          </a:ln>
        </p:spPr>
        <p:txBody>
          <a:bodyPr wrap="none" anchor="ctr"/>
          <a:lstStyle/>
          <a:p>
            <a:endParaRPr lang="en-US"/>
          </a:p>
        </p:txBody>
      </p:sp>
      <p:sp>
        <p:nvSpPr>
          <p:cNvPr id="162831" name="Rectangle 15"/>
          <p:cNvSpPr>
            <a:spLocks noChangeArrowheads="1"/>
          </p:cNvSpPr>
          <p:nvPr/>
        </p:nvSpPr>
        <p:spPr bwMode="auto">
          <a:xfrm>
            <a:off x="1752600" y="152400"/>
            <a:ext cx="7467600" cy="1143000"/>
          </a:xfrm>
          <a:prstGeom prst="rect">
            <a:avLst/>
          </a:prstGeom>
          <a:noFill/>
          <a:ln w="9525">
            <a:noFill/>
            <a:miter lim="800000"/>
            <a:headEnd/>
            <a:tailEnd/>
          </a:ln>
        </p:spPr>
        <p:txBody>
          <a:bodyPr anchor="ctr"/>
          <a:lstStyle/>
          <a:p>
            <a:r>
              <a:rPr lang="en-US">
                <a:solidFill>
                  <a:srgbClr val="FFCC00"/>
                </a:solidFill>
                <a:latin typeface="Arial Narrow" pitchFamily="34" charset="0"/>
              </a:rPr>
              <a:t>Dalton’s Law- You Try!</a:t>
            </a:r>
          </a:p>
        </p:txBody>
      </p:sp>
      <p:sp>
        <p:nvSpPr>
          <p:cNvPr id="162832" name="Rectangle 16"/>
          <p:cNvSpPr>
            <a:spLocks noChangeArrowheads="1"/>
          </p:cNvSpPr>
          <p:nvPr/>
        </p:nvSpPr>
        <p:spPr bwMode="auto">
          <a:xfrm>
            <a:off x="1752600" y="1295400"/>
            <a:ext cx="7391400" cy="4525963"/>
          </a:xfrm>
          <a:prstGeom prst="rect">
            <a:avLst/>
          </a:prstGeom>
          <a:noFill/>
          <a:ln w="9525">
            <a:noFill/>
            <a:miter lim="800000"/>
            <a:headEnd/>
            <a:tailEnd/>
          </a:ln>
        </p:spPr>
        <p:txBody>
          <a:bodyPr/>
          <a:lstStyle/>
          <a:p>
            <a:pPr marL="342900" indent="-342900">
              <a:spcBef>
                <a:spcPct val="20000"/>
              </a:spcBef>
            </a:pPr>
            <a:r>
              <a:rPr lang="en-US" sz="4000" dirty="0">
                <a:solidFill>
                  <a:schemeClr val="tx1"/>
                </a:solidFill>
                <a:latin typeface="Arial Narrow" pitchFamily="34" charset="0"/>
              </a:rPr>
              <a:t>    </a:t>
            </a:r>
            <a:r>
              <a:rPr lang="en-US" sz="3600" dirty="0">
                <a:solidFill>
                  <a:schemeClr val="bg1"/>
                </a:solidFill>
                <a:latin typeface="Arial Narrow" pitchFamily="34" charset="0"/>
              </a:rPr>
              <a:t>Three of the primary components of air are carbon dioxide, nitrogen, and oxygen. In a sample containing only a mixture of these gases. The partial pressure of the carbon dioxide, nitrogen, and oxygen are given as P</a:t>
            </a:r>
            <a:r>
              <a:rPr lang="en-US" sz="3600" baseline="-25000" dirty="0">
                <a:solidFill>
                  <a:schemeClr val="bg1"/>
                </a:solidFill>
                <a:latin typeface="Arial Narrow" pitchFamily="34" charset="0"/>
              </a:rPr>
              <a:t>CO2</a:t>
            </a:r>
            <a:r>
              <a:rPr lang="en-US" sz="3600" dirty="0">
                <a:solidFill>
                  <a:schemeClr val="bg1"/>
                </a:solidFill>
                <a:latin typeface="Arial Narrow" pitchFamily="34" charset="0"/>
              </a:rPr>
              <a:t> = 0.350 </a:t>
            </a:r>
            <a:r>
              <a:rPr lang="en-US" sz="3600" dirty="0" err="1">
                <a:solidFill>
                  <a:schemeClr val="bg1"/>
                </a:solidFill>
                <a:latin typeface="Arial Narrow" pitchFamily="34" charset="0"/>
              </a:rPr>
              <a:t>atm</a:t>
            </a:r>
            <a:r>
              <a:rPr lang="en-US" sz="3600" dirty="0">
                <a:solidFill>
                  <a:schemeClr val="bg1"/>
                </a:solidFill>
                <a:latin typeface="Arial Narrow" pitchFamily="34" charset="0"/>
              </a:rPr>
              <a:t>, P</a:t>
            </a:r>
            <a:r>
              <a:rPr lang="en-US" sz="3600" baseline="-25000" dirty="0">
                <a:solidFill>
                  <a:schemeClr val="bg1"/>
                </a:solidFill>
                <a:latin typeface="Arial Narrow" pitchFamily="34" charset="0"/>
              </a:rPr>
              <a:t>N2</a:t>
            </a:r>
            <a:r>
              <a:rPr lang="en-US" sz="3600" dirty="0">
                <a:solidFill>
                  <a:schemeClr val="bg1"/>
                </a:solidFill>
                <a:latin typeface="Arial Narrow" pitchFamily="34" charset="0"/>
              </a:rPr>
              <a:t>= 75.2 </a:t>
            </a:r>
            <a:r>
              <a:rPr lang="en-US" sz="3600" dirty="0" err="1">
                <a:solidFill>
                  <a:schemeClr val="bg1"/>
                </a:solidFill>
                <a:latin typeface="Arial Narrow" pitchFamily="34" charset="0"/>
              </a:rPr>
              <a:t>kPa</a:t>
            </a:r>
            <a:r>
              <a:rPr lang="en-US" sz="3600" dirty="0">
                <a:solidFill>
                  <a:schemeClr val="bg1"/>
                </a:solidFill>
                <a:latin typeface="Arial Narrow" pitchFamily="34" charset="0"/>
              </a:rPr>
              <a:t>, and P</a:t>
            </a:r>
            <a:r>
              <a:rPr lang="en-US" sz="3600" baseline="-25000" dirty="0">
                <a:solidFill>
                  <a:schemeClr val="bg1"/>
                </a:solidFill>
                <a:latin typeface="Arial Narrow" pitchFamily="34" charset="0"/>
              </a:rPr>
              <a:t>O2 </a:t>
            </a:r>
            <a:r>
              <a:rPr lang="en-US" sz="3600" dirty="0">
                <a:solidFill>
                  <a:schemeClr val="bg1"/>
                </a:solidFill>
                <a:latin typeface="Arial Narrow" pitchFamily="34" charset="0"/>
              </a:rPr>
              <a:t>= 410. </a:t>
            </a:r>
            <a:r>
              <a:rPr lang="en-US" sz="3600" dirty="0" err="1">
                <a:solidFill>
                  <a:schemeClr val="bg1"/>
                </a:solidFill>
                <a:latin typeface="Arial Narrow" pitchFamily="34" charset="0"/>
              </a:rPr>
              <a:t>torr</a:t>
            </a:r>
            <a:r>
              <a:rPr lang="en-US" sz="3600" dirty="0">
                <a:solidFill>
                  <a:schemeClr val="bg1"/>
                </a:solidFill>
                <a:latin typeface="Arial Narrow" pitchFamily="34" charset="0"/>
              </a:rPr>
              <a:t>. What is the partial pressure of oxygen in </a:t>
            </a:r>
            <a:r>
              <a:rPr lang="en-US" sz="3600" dirty="0" err="1" smtClean="0">
                <a:solidFill>
                  <a:schemeClr val="bg1"/>
                </a:solidFill>
                <a:latin typeface="Arial Narrow" pitchFamily="34" charset="0"/>
              </a:rPr>
              <a:t>atm</a:t>
            </a:r>
            <a:r>
              <a:rPr lang="en-US" sz="3600" dirty="0" smtClean="0">
                <a:solidFill>
                  <a:schemeClr val="bg1"/>
                </a:solidFill>
                <a:latin typeface="Arial Narrow" pitchFamily="34" charset="0"/>
              </a:rPr>
              <a:t>? What is the total pressure?</a:t>
            </a:r>
            <a:endParaRPr lang="en-US" sz="3600" dirty="0">
              <a:solidFill>
                <a:schemeClr val="bg1"/>
              </a:solidFill>
              <a:latin typeface="Arial Narrow" pitchFamily="34" charset="0"/>
            </a:endParaRPr>
          </a:p>
          <a:p>
            <a:pPr marL="342900" indent="-342900">
              <a:spcBef>
                <a:spcPct val="20000"/>
              </a:spcBef>
              <a:buFontTx/>
              <a:buChar char="•"/>
            </a:pPr>
            <a:endParaRPr lang="en-US"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162818"/>
                                        </p:tgtEl>
                                        <p:attrNameLst>
                                          <p:attrName>style.visibility</p:attrName>
                                        </p:attrNameLst>
                                      </p:cBhvr>
                                      <p:to>
                                        <p:strVal val="visible"/>
                                      </p:to>
                                    </p:set>
                                    <p:anim calcmode="lin" valueType="num">
                                      <p:cBhvr>
                                        <p:cTn id="7" dur="1000" fill="hold"/>
                                        <p:tgtEl>
                                          <p:spTgt spid="162818"/>
                                        </p:tgtEl>
                                        <p:attrNameLst>
                                          <p:attrName>ppt_w</p:attrName>
                                        </p:attrNameLst>
                                      </p:cBhvr>
                                      <p:tavLst>
                                        <p:tav tm="0">
                                          <p:val>
                                            <p:fltVal val="0"/>
                                          </p:val>
                                        </p:tav>
                                        <p:tav tm="100000">
                                          <p:val>
                                            <p:strVal val="#ppt_w"/>
                                          </p:val>
                                        </p:tav>
                                      </p:tavLst>
                                    </p:anim>
                                    <p:anim calcmode="lin" valueType="num">
                                      <p:cBhvr>
                                        <p:cTn id="8" dur="1000" fill="hold"/>
                                        <p:tgtEl>
                                          <p:spTgt spid="162818"/>
                                        </p:tgtEl>
                                        <p:attrNameLst>
                                          <p:attrName>ppt_h</p:attrName>
                                        </p:attrNameLst>
                                      </p:cBhvr>
                                      <p:tavLst>
                                        <p:tav tm="0">
                                          <p:val>
                                            <p:fltVal val="0"/>
                                          </p:val>
                                        </p:tav>
                                        <p:tav tm="100000">
                                          <p:val>
                                            <p:strVal val="#ppt_h"/>
                                          </p:val>
                                        </p:tav>
                                      </p:tavLst>
                                    </p:anim>
                                    <p:anim calcmode="lin" valueType="num">
                                      <p:cBhvr>
                                        <p:cTn id="9" dur="1000" fill="hold"/>
                                        <p:tgtEl>
                                          <p:spTgt spid="162818"/>
                                        </p:tgtEl>
                                        <p:attrNameLst>
                                          <p:attrName>style.rotation</p:attrName>
                                        </p:attrNameLst>
                                      </p:cBhvr>
                                      <p:tavLst>
                                        <p:tav tm="0">
                                          <p:val>
                                            <p:fltVal val="90"/>
                                          </p:val>
                                        </p:tav>
                                        <p:tav tm="100000">
                                          <p:val>
                                            <p:fltVal val="0"/>
                                          </p:val>
                                        </p:tav>
                                      </p:tavLst>
                                    </p:anim>
                                    <p:animEffect transition="in" filter="fade">
                                      <p:cBhvr>
                                        <p:cTn id="10" dur="1000"/>
                                        <p:tgtEl>
                                          <p:spTgt spid="162818"/>
                                        </p:tgtEl>
                                      </p:cBhvr>
                                    </p:animEffect>
                                  </p:childTnLst>
                                </p:cTn>
                              </p:par>
                            </p:childTnLst>
                          </p:cTn>
                        </p:par>
                        <p:par>
                          <p:cTn id="11" fill="hold">
                            <p:stCondLst>
                              <p:cond delay="1000"/>
                            </p:stCondLst>
                            <p:childTnLst>
                              <p:par>
                                <p:cTn id="12" presetID="51" presetClass="entr" presetSubtype="0" fill="hold" grpId="0" nodeType="afterEffect">
                                  <p:stCondLst>
                                    <p:cond delay="0"/>
                                  </p:stCondLst>
                                  <p:iterate type="wd">
                                    <p:tmPct val="8000"/>
                                  </p:iterate>
                                  <p:childTnLst>
                                    <p:set>
                                      <p:cBhvr>
                                        <p:cTn id="13" dur="1" fill="hold">
                                          <p:stCondLst>
                                            <p:cond delay="0"/>
                                          </p:stCondLst>
                                        </p:cTn>
                                        <p:tgtEl>
                                          <p:spTgt spid="162831"/>
                                        </p:tgtEl>
                                        <p:attrNameLst>
                                          <p:attrName>style.visibility</p:attrName>
                                        </p:attrNameLst>
                                      </p:cBhvr>
                                      <p:to>
                                        <p:strVal val="visible"/>
                                      </p:to>
                                    </p:set>
                                    <p:animEffect transition="in" filter="fade">
                                      <p:cBhvr>
                                        <p:cTn id="14" dur="770" decel="100000"/>
                                        <p:tgtEl>
                                          <p:spTgt spid="162831"/>
                                        </p:tgtEl>
                                      </p:cBhvr>
                                    </p:animEffect>
                                    <p:animScale>
                                      <p:cBhvr>
                                        <p:cTn id="15" dur="770" decel="100000"/>
                                        <p:tgtEl>
                                          <p:spTgt spid="162831"/>
                                        </p:tgtEl>
                                      </p:cBhvr>
                                      <p:from x="10000" y="10000"/>
                                      <p:to x="200000" y="450000"/>
                                    </p:animScale>
                                    <p:animScale>
                                      <p:cBhvr>
                                        <p:cTn id="16" dur="1230" accel="100000" fill="hold">
                                          <p:stCondLst>
                                            <p:cond delay="770"/>
                                          </p:stCondLst>
                                        </p:cTn>
                                        <p:tgtEl>
                                          <p:spTgt spid="162831"/>
                                        </p:tgtEl>
                                      </p:cBhvr>
                                      <p:from x="200000" y="450000"/>
                                      <p:to x="100000" y="100000"/>
                                    </p:animScale>
                                    <p:set>
                                      <p:cBhvr>
                                        <p:cTn id="17" dur="770" fill="hold"/>
                                        <p:tgtEl>
                                          <p:spTgt spid="162831"/>
                                        </p:tgtEl>
                                        <p:attrNameLst>
                                          <p:attrName>ppt_x</p:attrName>
                                        </p:attrNameLst>
                                      </p:cBhvr>
                                      <p:to>
                                        <p:strVal val="(0.5)"/>
                                      </p:to>
                                    </p:set>
                                    <p:anim from="(0.5)" to="(#ppt_x)" calcmode="lin" valueType="num">
                                      <p:cBhvr>
                                        <p:cTn id="18" dur="1230" accel="100000" fill="hold">
                                          <p:stCondLst>
                                            <p:cond delay="770"/>
                                          </p:stCondLst>
                                        </p:cTn>
                                        <p:tgtEl>
                                          <p:spTgt spid="162831"/>
                                        </p:tgtEl>
                                        <p:attrNameLst>
                                          <p:attrName>ppt_x</p:attrName>
                                        </p:attrNameLst>
                                      </p:cBhvr>
                                    </p:anim>
                                    <p:set>
                                      <p:cBhvr>
                                        <p:cTn id="19" dur="770" fill="hold"/>
                                        <p:tgtEl>
                                          <p:spTgt spid="162831"/>
                                        </p:tgtEl>
                                        <p:attrNameLst>
                                          <p:attrName>ppt_y</p:attrName>
                                        </p:attrNameLst>
                                      </p:cBhvr>
                                      <p:to>
                                        <p:strVal val="(#ppt_y+0.4)"/>
                                      </p:to>
                                    </p:set>
                                    <p:anim from="(#ppt_y+0.4)" to="(#ppt_y)" calcmode="lin" valueType="num">
                                      <p:cBhvr>
                                        <p:cTn id="20" dur="1230" accel="100000" fill="hold">
                                          <p:stCondLst>
                                            <p:cond delay="770"/>
                                          </p:stCondLst>
                                        </p:cTn>
                                        <p:tgtEl>
                                          <p:spTgt spid="162831"/>
                                        </p:tgtEl>
                                        <p:attrNameLst>
                                          <p:attrName>ppt_y</p:attrName>
                                        </p:attrNameLst>
                                      </p:cBhvr>
                                    </p:anim>
                                  </p:childTnLst>
                                </p:cTn>
                              </p:par>
                            </p:childTnLst>
                          </p:cTn>
                        </p:par>
                        <p:par>
                          <p:cTn id="21" fill="hold">
                            <p:stCondLst>
                              <p:cond delay="3640"/>
                            </p:stCondLst>
                            <p:childTnLst>
                              <p:par>
                                <p:cTn id="22" presetID="48" presetClass="entr" presetSubtype="0" accel="50000" fill="hold" grpId="0" nodeType="afterEffect">
                                  <p:stCondLst>
                                    <p:cond delay="0"/>
                                  </p:stCondLst>
                                  <p:iterate type="wd">
                                    <p:tmPct val="7000"/>
                                  </p:iterate>
                                  <p:childTnLst>
                                    <p:set>
                                      <p:cBhvr>
                                        <p:cTn id="23" dur="1" fill="hold">
                                          <p:stCondLst>
                                            <p:cond delay="0"/>
                                          </p:stCondLst>
                                        </p:cTn>
                                        <p:tgtEl>
                                          <p:spTgt spid="162832"/>
                                        </p:tgtEl>
                                        <p:attrNameLst>
                                          <p:attrName>style.visibility</p:attrName>
                                        </p:attrNameLst>
                                      </p:cBhvr>
                                      <p:to>
                                        <p:strVal val="visible"/>
                                      </p:to>
                                    </p:set>
                                    <p:anim calcmode="lin" valueType="num">
                                      <p:cBhvr>
                                        <p:cTn id="24" dur="1000" fill="hold"/>
                                        <p:tgtEl>
                                          <p:spTgt spid="16283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 dur="1000" fill="hold"/>
                                        <p:tgtEl>
                                          <p:spTgt spid="162832"/>
                                        </p:tgtEl>
                                        <p:attrNameLst>
                                          <p:attrName>ppt_x</p:attrName>
                                        </p:attrNameLst>
                                      </p:cBhvr>
                                      <p:tavLst>
                                        <p:tav tm="0">
                                          <p:val>
                                            <p:fltVal val="-1"/>
                                          </p:val>
                                        </p:tav>
                                        <p:tav tm="50000">
                                          <p:val>
                                            <p:fltVal val="0.95"/>
                                          </p:val>
                                        </p:tav>
                                        <p:tav tm="100000">
                                          <p:val>
                                            <p:strVal val="#ppt_x"/>
                                          </p:val>
                                        </p:tav>
                                      </p:tavLst>
                                    </p:anim>
                                    <p:anim calcmode="lin" valueType="num">
                                      <p:cBhvr>
                                        <p:cTn id="26" dur="1000" fill="hold"/>
                                        <p:tgtEl>
                                          <p:spTgt spid="162832"/>
                                        </p:tgtEl>
                                        <p:attrNameLst>
                                          <p:attrName>ppt_y</p:attrName>
                                        </p:attrNameLst>
                                      </p:cBhvr>
                                      <p:tavLst>
                                        <p:tav tm="0">
                                          <p:val>
                                            <p:strVal val="#ppt_y"/>
                                          </p:val>
                                        </p:tav>
                                        <p:tav tm="100000">
                                          <p:val>
                                            <p:strVal val="#ppt_y"/>
                                          </p:val>
                                        </p:tav>
                                      </p:tavLst>
                                    </p:anim>
                                    <p:animEffect transition="in" filter="fade">
                                      <p:cBhvr>
                                        <p:cTn id="27" dur="1000"/>
                                        <p:tgtEl>
                                          <p:spTgt spid="1628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31" grpId="0"/>
      <p:bldP spid="16283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228600" y="228600"/>
            <a:ext cx="8763000" cy="822325"/>
          </a:xfrm>
          <a:prstGeom prst="rect">
            <a:avLst/>
          </a:prstGeom>
          <a:noFill/>
          <a:ln w="9525">
            <a:noFill/>
            <a:miter lim="800000"/>
            <a:headEnd/>
            <a:tailEnd/>
          </a:ln>
        </p:spPr>
        <p:txBody>
          <a:bodyPr>
            <a:spAutoFit/>
          </a:bodyPr>
          <a:lstStyle/>
          <a:p>
            <a:pPr>
              <a:spcBef>
                <a:spcPct val="50000"/>
              </a:spcBef>
            </a:pPr>
            <a:r>
              <a:rPr lang="en-US" sz="2400">
                <a:latin typeface="Times New Roman" pitchFamily="18" charset="0"/>
              </a:rPr>
              <a:t>Consider a case in which two gases, </a:t>
            </a:r>
            <a:r>
              <a:rPr lang="en-US" sz="2400">
                <a:solidFill>
                  <a:srgbClr val="FF0000"/>
                </a:solidFill>
                <a:latin typeface="Times New Roman" pitchFamily="18" charset="0"/>
              </a:rPr>
              <a:t>A</a:t>
            </a:r>
            <a:r>
              <a:rPr lang="en-US" sz="2400">
                <a:latin typeface="Times New Roman" pitchFamily="18" charset="0"/>
              </a:rPr>
              <a:t> and </a:t>
            </a:r>
            <a:r>
              <a:rPr lang="en-US" sz="2400">
                <a:solidFill>
                  <a:schemeClr val="accent1"/>
                </a:solidFill>
                <a:latin typeface="Times New Roman" pitchFamily="18" charset="0"/>
              </a:rPr>
              <a:t>B</a:t>
            </a:r>
            <a:r>
              <a:rPr lang="en-US" sz="2400">
                <a:latin typeface="Times New Roman" pitchFamily="18" charset="0"/>
              </a:rPr>
              <a:t>, are in a container of volume V.</a:t>
            </a:r>
          </a:p>
        </p:txBody>
      </p:sp>
      <p:pic>
        <p:nvPicPr>
          <p:cNvPr id="91139" name="Picture 4" descr="npo00013e"/>
          <p:cNvPicPr>
            <a:picLocks noChangeAspect="1" noChangeArrowheads="1"/>
          </p:cNvPicPr>
          <p:nvPr/>
        </p:nvPicPr>
        <p:blipFill>
          <a:blip r:embed="rId2" cstate="print"/>
          <a:srcRect l="78343" t="6171" b="6171"/>
          <a:stretch>
            <a:fillRect/>
          </a:stretch>
        </p:blipFill>
        <p:spPr bwMode="auto">
          <a:xfrm>
            <a:off x="7724775" y="762000"/>
            <a:ext cx="1419225" cy="3100388"/>
          </a:xfrm>
          <a:prstGeom prst="rect">
            <a:avLst/>
          </a:prstGeom>
          <a:noFill/>
          <a:ln w="9525">
            <a:noFill/>
            <a:miter lim="800000"/>
            <a:headEnd/>
            <a:tailEnd/>
          </a:ln>
        </p:spPr>
      </p:pic>
      <p:grpSp>
        <p:nvGrpSpPr>
          <p:cNvPr id="2" name="Group 35"/>
          <p:cNvGrpSpPr>
            <a:grpSpLocks/>
          </p:cNvGrpSpPr>
          <p:nvPr/>
        </p:nvGrpSpPr>
        <p:grpSpPr bwMode="auto">
          <a:xfrm>
            <a:off x="576263" y="1371600"/>
            <a:ext cx="1889125" cy="976313"/>
            <a:chOff x="363" y="864"/>
            <a:chExt cx="1190" cy="615"/>
          </a:xfrm>
        </p:grpSpPr>
        <p:sp>
          <p:nvSpPr>
            <p:cNvPr id="91172" name="Text Box 5"/>
            <p:cNvSpPr txBox="1">
              <a:spLocks noChangeArrowheads="1"/>
            </p:cNvSpPr>
            <p:nvPr/>
          </p:nvSpPr>
          <p:spPr bwMode="auto">
            <a:xfrm>
              <a:off x="363" y="1001"/>
              <a:ext cx="621" cy="327"/>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P</a:t>
              </a:r>
              <a:r>
                <a:rPr lang="en-US" sz="2800" baseline="-25000">
                  <a:solidFill>
                    <a:srgbClr val="FF0000"/>
                  </a:solidFill>
                  <a:latin typeface="Times New Roman" pitchFamily="18" charset="0"/>
                </a:rPr>
                <a:t>A</a:t>
              </a:r>
              <a:r>
                <a:rPr lang="en-US" sz="2800">
                  <a:latin typeface="Times New Roman" pitchFamily="18" charset="0"/>
                </a:rPr>
                <a:t> = </a:t>
              </a:r>
              <a:endParaRPr lang="en-US" sz="2800" i="1">
                <a:latin typeface="Times New Roman" pitchFamily="18" charset="0"/>
              </a:endParaRPr>
            </a:p>
          </p:txBody>
        </p:sp>
        <p:grpSp>
          <p:nvGrpSpPr>
            <p:cNvPr id="3" name="Group 10"/>
            <p:cNvGrpSpPr>
              <a:grpSpLocks/>
            </p:cNvGrpSpPr>
            <p:nvPr/>
          </p:nvGrpSpPr>
          <p:grpSpPr bwMode="auto">
            <a:xfrm>
              <a:off x="912" y="864"/>
              <a:ext cx="641" cy="615"/>
              <a:chOff x="1392" y="1152"/>
              <a:chExt cx="641" cy="615"/>
            </a:xfrm>
          </p:grpSpPr>
          <p:sp>
            <p:nvSpPr>
              <p:cNvPr id="91174" name="Text Box 6"/>
              <p:cNvSpPr txBox="1">
                <a:spLocks noChangeArrowheads="1"/>
              </p:cNvSpPr>
              <p:nvPr/>
            </p:nvSpPr>
            <p:spPr bwMode="auto">
              <a:xfrm>
                <a:off x="1392" y="1152"/>
                <a:ext cx="641" cy="327"/>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n</a:t>
                </a:r>
                <a:r>
                  <a:rPr lang="en-US" sz="2800" i="1" baseline="-25000">
                    <a:solidFill>
                      <a:srgbClr val="FF0000"/>
                    </a:solidFill>
                    <a:latin typeface="Times New Roman" pitchFamily="18" charset="0"/>
                  </a:rPr>
                  <a:t>A</a:t>
                </a:r>
                <a:r>
                  <a:rPr lang="en-US" sz="2800">
                    <a:latin typeface="Times New Roman" pitchFamily="18" charset="0"/>
                  </a:rPr>
                  <a:t>RT</a:t>
                </a:r>
                <a:endParaRPr lang="en-US" sz="2800" i="1">
                  <a:latin typeface="Times New Roman" pitchFamily="18" charset="0"/>
                </a:endParaRPr>
              </a:p>
            </p:txBody>
          </p:sp>
          <p:sp>
            <p:nvSpPr>
              <p:cNvPr id="91175" name="Line 7"/>
              <p:cNvSpPr>
                <a:spLocks noChangeShapeType="1"/>
              </p:cNvSpPr>
              <p:nvPr/>
            </p:nvSpPr>
            <p:spPr bwMode="auto">
              <a:xfrm>
                <a:off x="1448" y="1460"/>
                <a:ext cx="528" cy="0"/>
              </a:xfrm>
              <a:prstGeom prst="line">
                <a:avLst/>
              </a:prstGeom>
              <a:noFill/>
              <a:ln w="28575">
                <a:solidFill>
                  <a:schemeClr val="tx1"/>
                </a:solidFill>
                <a:round/>
                <a:headEnd/>
                <a:tailEnd/>
              </a:ln>
            </p:spPr>
            <p:txBody>
              <a:bodyPr/>
              <a:lstStyle/>
              <a:p>
                <a:endParaRPr lang="en-US"/>
              </a:p>
            </p:txBody>
          </p:sp>
          <p:sp>
            <p:nvSpPr>
              <p:cNvPr id="91176" name="Text Box 8"/>
              <p:cNvSpPr txBox="1">
                <a:spLocks noChangeArrowheads="1"/>
              </p:cNvSpPr>
              <p:nvPr/>
            </p:nvSpPr>
            <p:spPr bwMode="auto">
              <a:xfrm>
                <a:off x="1580" y="1440"/>
                <a:ext cx="265" cy="327"/>
              </a:xfrm>
              <a:prstGeom prst="rect">
                <a:avLst/>
              </a:prstGeom>
              <a:noFill/>
              <a:ln w="9525">
                <a:noFill/>
                <a:miter lim="800000"/>
                <a:headEnd/>
                <a:tailEnd/>
              </a:ln>
            </p:spPr>
            <p:txBody>
              <a:bodyPr wrap="none">
                <a:spAutoFit/>
              </a:bodyPr>
              <a:lstStyle/>
              <a:p>
                <a:r>
                  <a:rPr lang="en-US" sz="2800" i="1">
                    <a:latin typeface="Times New Roman" pitchFamily="18" charset="0"/>
                  </a:rPr>
                  <a:t>V</a:t>
                </a:r>
              </a:p>
            </p:txBody>
          </p:sp>
        </p:grpSp>
      </p:grpSp>
      <p:grpSp>
        <p:nvGrpSpPr>
          <p:cNvPr id="4" name="Group 36"/>
          <p:cNvGrpSpPr>
            <a:grpSpLocks/>
          </p:cNvGrpSpPr>
          <p:nvPr/>
        </p:nvGrpSpPr>
        <p:grpSpPr bwMode="auto">
          <a:xfrm>
            <a:off x="571500" y="2376488"/>
            <a:ext cx="1889125" cy="976312"/>
            <a:chOff x="360" y="1497"/>
            <a:chExt cx="1190" cy="615"/>
          </a:xfrm>
        </p:grpSpPr>
        <p:sp>
          <p:nvSpPr>
            <p:cNvPr id="91167" name="Text Box 11"/>
            <p:cNvSpPr txBox="1">
              <a:spLocks noChangeArrowheads="1"/>
            </p:cNvSpPr>
            <p:nvPr/>
          </p:nvSpPr>
          <p:spPr bwMode="auto">
            <a:xfrm>
              <a:off x="360" y="1634"/>
              <a:ext cx="621" cy="327"/>
            </a:xfrm>
            <a:prstGeom prst="rect">
              <a:avLst/>
            </a:prstGeom>
            <a:noFill/>
            <a:ln w="9525">
              <a:noFill/>
              <a:miter lim="800000"/>
              <a:headEnd/>
              <a:tailEnd/>
            </a:ln>
          </p:spPr>
          <p:txBody>
            <a:bodyPr wrap="none">
              <a:spAutoFit/>
            </a:bodyPr>
            <a:lstStyle/>
            <a:p>
              <a:r>
                <a:rPr lang="en-US" sz="2800" i="1">
                  <a:solidFill>
                    <a:schemeClr val="accent1"/>
                  </a:solidFill>
                  <a:latin typeface="Times New Roman" pitchFamily="18" charset="0"/>
                </a:rPr>
                <a:t>P</a:t>
              </a:r>
              <a:r>
                <a:rPr lang="en-US" sz="2800" baseline="-25000">
                  <a:solidFill>
                    <a:schemeClr val="accent1"/>
                  </a:solidFill>
                  <a:latin typeface="Times New Roman" pitchFamily="18" charset="0"/>
                </a:rPr>
                <a:t>B</a:t>
              </a:r>
              <a:r>
                <a:rPr lang="en-US" sz="2800">
                  <a:latin typeface="Times New Roman" pitchFamily="18" charset="0"/>
                </a:rPr>
                <a:t> = </a:t>
              </a:r>
              <a:endParaRPr lang="en-US" sz="2800" i="1">
                <a:latin typeface="Times New Roman" pitchFamily="18" charset="0"/>
              </a:endParaRPr>
            </a:p>
          </p:txBody>
        </p:sp>
        <p:grpSp>
          <p:nvGrpSpPr>
            <p:cNvPr id="5" name="Group 12"/>
            <p:cNvGrpSpPr>
              <a:grpSpLocks/>
            </p:cNvGrpSpPr>
            <p:nvPr/>
          </p:nvGrpSpPr>
          <p:grpSpPr bwMode="auto">
            <a:xfrm>
              <a:off x="909" y="1497"/>
              <a:ext cx="641" cy="615"/>
              <a:chOff x="1392" y="1152"/>
              <a:chExt cx="641" cy="615"/>
            </a:xfrm>
          </p:grpSpPr>
          <p:sp>
            <p:nvSpPr>
              <p:cNvPr id="91169" name="Text Box 13"/>
              <p:cNvSpPr txBox="1">
                <a:spLocks noChangeArrowheads="1"/>
              </p:cNvSpPr>
              <p:nvPr/>
            </p:nvSpPr>
            <p:spPr bwMode="auto">
              <a:xfrm>
                <a:off x="1392" y="1152"/>
                <a:ext cx="641" cy="327"/>
              </a:xfrm>
              <a:prstGeom prst="rect">
                <a:avLst/>
              </a:prstGeom>
              <a:noFill/>
              <a:ln w="9525">
                <a:noFill/>
                <a:miter lim="800000"/>
                <a:headEnd/>
                <a:tailEnd/>
              </a:ln>
            </p:spPr>
            <p:txBody>
              <a:bodyPr wrap="none">
                <a:spAutoFit/>
              </a:bodyPr>
              <a:lstStyle/>
              <a:p>
                <a:r>
                  <a:rPr lang="en-US" sz="2800" i="1">
                    <a:solidFill>
                      <a:schemeClr val="accent1"/>
                    </a:solidFill>
                    <a:latin typeface="Times New Roman" pitchFamily="18" charset="0"/>
                  </a:rPr>
                  <a:t>n</a:t>
                </a:r>
                <a:r>
                  <a:rPr lang="en-US" sz="2800" i="1" baseline="-25000">
                    <a:solidFill>
                      <a:schemeClr val="accent1"/>
                    </a:solidFill>
                    <a:latin typeface="Times New Roman" pitchFamily="18" charset="0"/>
                  </a:rPr>
                  <a:t>B</a:t>
                </a:r>
                <a:r>
                  <a:rPr lang="en-US" sz="2800">
                    <a:latin typeface="Times New Roman" pitchFamily="18" charset="0"/>
                  </a:rPr>
                  <a:t>RT</a:t>
                </a:r>
                <a:endParaRPr lang="en-US" sz="2800" i="1">
                  <a:latin typeface="Times New Roman" pitchFamily="18" charset="0"/>
                </a:endParaRPr>
              </a:p>
            </p:txBody>
          </p:sp>
          <p:sp>
            <p:nvSpPr>
              <p:cNvPr id="91170" name="Line 14"/>
              <p:cNvSpPr>
                <a:spLocks noChangeShapeType="1"/>
              </p:cNvSpPr>
              <p:nvPr/>
            </p:nvSpPr>
            <p:spPr bwMode="auto">
              <a:xfrm>
                <a:off x="1448" y="1460"/>
                <a:ext cx="528" cy="0"/>
              </a:xfrm>
              <a:prstGeom prst="line">
                <a:avLst/>
              </a:prstGeom>
              <a:noFill/>
              <a:ln w="28575">
                <a:solidFill>
                  <a:schemeClr val="tx1"/>
                </a:solidFill>
                <a:round/>
                <a:headEnd/>
                <a:tailEnd/>
              </a:ln>
            </p:spPr>
            <p:txBody>
              <a:bodyPr/>
              <a:lstStyle/>
              <a:p>
                <a:endParaRPr lang="en-US"/>
              </a:p>
            </p:txBody>
          </p:sp>
          <p:sp>
            <p:nvSpPr>
              <p:cNvPr id="91171" name="Text Box 15"/>
              <p:cNvSpPr txBox="1">
                <a:spLocks noChangeArrowheads="1"/>
              </p:cNvSpPr>
              <p:nvPr/>
            </p:nvSpPr>
            <p:spPr bwMode="auto">
              <a:xfrm>
                <a:off x="1580" y="1440"/>
                <a:ext cx="265" cy="327"/>
              </a:xfrm>
              <a:prstGeom prst="rect">
                <a:avLst/>
              </a:prstGeom>
              <a:noFill/>
              <a:ln w="9525">
                <a:noFill/>
                <a:miter lim="800000"/>
                <a:headEnd/>
                <a:tailEnd/>
              </a:ln>
            </p:spPr>
            <p:txBody>
              <a:bodyPr wrap="none">
                <a:spAutoFit/>
              </a:bodyPr>
              <a:lstStyle/>
              <a:p>
                <a:r>
                  <a:rPr lang="en-US" sz="2800" i="1">
                    <a:latin typeface="Times New Roman" pitchFamily="18" charset="0"/>
                  </a:rPr>
                  <a:t>V</a:t>
                </a:r>
              </a:p>
            </p:txBody>
          </p:sp>
        </p:grpSp>
      </p:grpSp>
      <p:sp>
        <p:nvSpPr>
          <p:cNvPr id="27664" name="Text Box 16"/>
          <p:cNvSpPr txBox="1">
            <a:spLocks noChangeArrowheads="1"/>
          </p:cNvSpPr>
          <p:nvPr/>
        </p:nvSpPr>
        <p:spPr bwMode="auto">
          <a:xfrm>
            <a:off x="2971800" y="1600200"/>
            <a:ext cx="4283075" cy="457200"/>
          </a:xfrm>
          <a:prstGeom prst="rect">
            <a:avLst/>
          </a:prstGeom>
          <a:noFill/>
          <a:ln w="9525">
            <a:noFill/>
            <a:miter lim="800000"/>
            <a:headEnd/>
            <a:tailEnd/>
          </a:ln>
        </p:spPr>
        <p:txBody>
          <a:bodyPr wrap="none">
            <a:spAutoFit/>
          </a:bodyPr>
          <a:lstStyle/>
          <a:p>
            <a:r>
              <a:rPr lang="en-US" sz="2400" i="1">
                <a:solidFill>
                  <a:srgbClr val="FF0000"/>
                </a:solidFill>
                <a:latin typeface="Times New Roman" pitchFamily="18" charset="0"/>
              </a:rPr>
              <a:t>n</a:t>
            </a:r>
            <a:r>
              <a:rPr lang="en-US" sz="2400" baseline="-25000">
                <a:solidFill>
                  <a:srgbClr val="FF0000"/>
                </a:solidFill>
                <a:latin typeface="Times New Roman" pitchFamily="18" charset="0"/>
              </a:rPr>
              <a:t>A</a:t>
            </a:r>
            <a:r>
              <a:rPr lang="en-US" sz="2400">
                <a:latin typeface="Times New Roman" pitchFamily="18" charset="0"/>
              </a:rPr>
              <a:t> is the number of moles of </a:t>
            </a:r>
            <a:r>
              <a:rPr lang="en-US" sz="2400">
                <a:solidFill>
                  <a:srgbClr val="FF0000"/>
                </a:solidFill>
                <a:latin typeface="Times New Roman" pitchFamily="18" charset="0"/>
              </a:rPr>
              <a:t>A</a:t>
            </a:r>
            <a:endParaRPr lang="en-US" sz="2400" i="1">
              <a:solidFill>
                <a:srgbClr val="FF0000"/>
              </a:solidFill>
              <a:latin typeface="Times New Roman" pitchFamily="18" charset="0"/>
            </a:endParaRPr>
          </a:p>
        </p:txBody>
      </p:sp>
      <p:sp>
        <p:nvSpPr>
          <p:cNvPr id="27665" name="Text Box 17"/>
          <p:cNvSpPr txBox="1">
            <a:spLocks noChangeArrowheads="1"/>
          </p:cNvSpPr>
          <p:nvPr/>
        </p:nvSpPr>
        <p:spPr bwMode="auto">
          <a:xfrm>
            <a:off x="2971800" y="2590800"/>
            <a:ext cx="4283075" cy="457200"/>
          </a:xfrm>
          <a:prstGeom prst="rect">
            <a:avLst/>
          </a:prstGeom>
          <a:noFill/>
          <a:ln w="9525">
            <a:noFill/>
            <a:miter lim="800000"/>
            <a:headEnd/>
            <a:tailEnd/>
          </a:ln>
        </p:spPr>
        <p:txBody>
          <a:bodyPr wrap="none">
            <a:spAutoFit/>
          </a:bodyPr>
          <a:lstStyle/>
          <a:p>
            <a:r>
              <a:rPr lang="en-US" sz="2400" i="1">
                <a:solidFill>
                  <a:schemeClr val="accent1"/>
                </a:solidFill>
                <a:latin typeface="Times New Roman" pitchFamily="18" charset="0"/>
              </a:rPr>
              <a:t>n</a:t>
            </a:r>
            <a:r>
              <a:rPr lang="en-US" sz="2400" baseline="-25000">
                <a:solidFill>
                  <a:schemeClr val="accent1"/>
                </a:solidFill>
                <a:latin typeface="Times New Roman" pitchFamily="18" charset="0"/>
              </a:rPr>
              <a:t>B</a:t>
            </a:r>
            <a:r>
              <a:rPr lang="en-US" sz="2400">
                <a:latin typeface="Times New Roman" pitchFamily="18" charset="0"/>
              </a:rPr>
              <a:t> is the number of moles of </a:t>
            </a:r>
            <a:r>
              <a:rPr lang="en-US" sz="2400">
                <a:solidFill>
                  <a:schemeClr val="accent1"/>
                </a:solidFill>
                <a:latin typeface="Times New Roman" pitchFamily="18" charset="0"/>
              </a:rPr>
              <a:t>B</a:t>
            </a:r>
            <a:endParaRPr lang="en-US" sz="2400" i="1">
              <a:solidFill>
                <a:schemeClr val="accent1"/>
              </a:solidFill>
              <a:latin typeface="Times New Roman" pitchFamily="18" charset="0"/>
            </a:endParaRPr>
          </a:p>
        </p:txBody>
      </p:sp>
      <p:sp>
        <p:nvSpPr>
          <p:cNvPr id="27666" name="Text Box 18"/>
          <p:cNvSpPr txBox="1">
            <a:spLocks noChangeArrowheads="1"/>
          </p:cNvSpPr>
          <p:nvPr/>
        </p:nvSpPr>
        <p:spPr bwMode="auto">
          <a:xfrm>
            <a:off x="584200" y="3519488"/>
            <a:ext cx="2171700" cy="519112"/>
          </a:xfrm>
          <a:prstGeom prst="rect">
            <a:avLst/>
          </a:prstGeom>
          <a:noFill/>
          <a:ln w="9525">
            <a:noFill/>
            <a:miter lim="800000"/>
            <a:headEnd/>
            <a:tailEnd/>
          </a:ln>
        </p:spPr>
        <p:txBody>
          <a:bodyPr wrap="none">
            <a:spAutoFit/>
          </a:bodyPr>
          <a:lstStyle/>
          <a:p>
            <a:r>
              <a:rPr lang="en-US" sz="2800" i="1">
                <a:latin typeface="Times New Roman" pitchFamily="18" charset="0"/>
              </a:rPr>
              <a:t>P</a:t>
            </a:r>
            <a:r>
              <a:rPr lang="en-US" sz="2800" baseline="-25000">
                <a:latin typeface="Times New Roman" pitchFamily="18" charset="0"/>
              </a:rPr>
              <a:t>T</a:t>
            </a:r>
            <a:r>
              <a:rPr lang="en-US" sz="2800">
                <a:latin typeface="Times New Roman" pitchFamily="18" charset="0"/>
              </a:rPr>
              <a:t> = </a:t>
            </a:r>
            <a:r>
              <a:rPr lang="en-US" sz="2800" i="1">
                <a:solidFill>
                  <a:srgbClr val="FF0000"/>
                </a:solidFill>
                <a:latin typeface="Times New Roman" pitchFamily="18" charset="0"/>
              </a:rPr>
              <a:t>P</a:t>
            </a:r>
            <a:r>
              <a:rPr lang="en-US" sz="2800" baseline="-25000">
                <a:solidFill>
                  <a:srgbClr val="FF0000"/>
                </a:solidFill>
                <a:latin typeface="Times New Roman" pitchFamily="18" charset="0"/>
              </a:rPr>
              <a:t>A</a:t>
            </a:r>
            <a:r>
              <a:rPr lang="en-US" sz="2800">
                <a:latin typeface="Times New Roman" pitchFamily="18" charset="0"/>
              </a:rPr>
              <a:t> + </a:t>
            </a:r>
            <a:r>
              <a:rPr lang="en-US" sz="2800" i="1">
                <a:solidFill>
                  <a:schemeClr val="accent1"/>
                </a:solidFill>
                <a:latin typeface="Times New Roman" pitchFamily="18" charset="0"/>
              </a:rPr>
              <a:t>P</a:t>
            </a:r>
            <a:r>
              <a:rPr lang="en-US" sz="2800" baseline="-25000">
                <a:solidFill>
                  <a:schemeClr val="accent1"/>
                </a:solidFill>
                <a:latin typeface="Times New Roman" pitchFamily="18" charset="0"/>
              </a:rPr>
              <a:t>B</a:t>
            </a:r>
            <a:endParaRPr lang="en-US" sz="2800" i="1">
              <a:solidFill>
                <a:schemeClr val="accent1"/>
              </a:solidFill>
              <a:latin typeface="Times New Roman" pitchFamily="18" charset="0"/>
            </a:endParaRPr>
          </a:p>
        </p:txBody>
      </p:sp>
      <p:grpSp>
        <p:nvGrpSpPr>
          <p:cNvPr id="6" name="Group 24"/>
          <p:cNvGrpSpPr>
            <a:grpSpLocks/>
          </p:cNvGrpSpPr>
          <p:nvPr/>
        </p:nvGrpSpPr>
        <p:grpSpPr bwMode="auto">
          <a:xfrm>
            <a:off x="3103563" y="3252788"/>
            <a:ext cx="2154237" cy="1001712"/>
            <a:chOff x="1563" y="3136"/>
            <a:chExt cx="1357" cy="631"/>
          </a:xfrm>
        </p:grpSpPr>
        <p:sp>
          <p:nvSpPr>
            <p:cNvPr id="91162" name="Text Box 19"/>
            <p:cNvSpPr txBox="1">
              <a:spLocks noChangeArrowheads="1"/>
            </p:cNvSpPr>
            <p:nvPr/>
          </p:nvSpPr>
          <p:spPr bwMode="auto">
            <a:xfrm>
              <a:off x="1563" y="3305"/>
              <a:ext cx="621" cy="327"/>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X</a:t>
              </a:r>
              <a:r>
                <a:rPr lang="en-US" sz="2800" baseline="-25000">
                  <a:solidFill>
                    <a:srgbClr val="FF0000"/>
                  </a:solidFill>
                  <a:latin typeface="Times New Roman" pitchFamily="18" charset="0"/>
                </a:rPr>
                <a:t>A</a:t>
              </a:r>
              <a:r>
                <a:rPr lang="en-US" sz="2800">
                  <a:latin typeface="Times New Roman" pitchFamily="18" charset="0"/>
                </a:rPr>
                <a:t> = </a:t>
              </a:r>
              <a:endParaRPr lang="en-US" sz="2800" i="1">
                <a:latin typeface="Times New Roman" pitchFamily="18" charset="0"/>
              </a:endParaRPr>
            </a:p>
          </p:txBody>
        </p:sp>
        <p:grpSp>
          <p:nvGrpSpPr>
            <p:cNvPr id="7" name="Group 23"/>
            <p:cNvGrpSpPr>
              <a:grpSpLocks/>
            </p:cNvGrpSpPr>
            <p:nvPr/>
          </p:nvGrpSpPr>
          <p:grpSpPr bwMode="auto">
            <a:xfrm>
              <a:off x="2097" y="3136"/>
              <a:ext cx="823" cy="631"/>
              <a:chOff x="2873" y="2969"/>
              <a:chExt cx="823" cy="631"/>
            </a:xfrm>
          </p:grpSpPr>
          <p:sp>
            <p:nvSpPr>
              <p:cNvPr id="91164" name="Text Box 20"/>
              <p:cNvSpPr txBox="1">
                <a:spLocks noChangeArrowheads="1"/>
              </p:cNvSpPr>
              <p:nvPr/>
            </p:nvSpPr>
            <p:spPr bwMode="auto">
              <a:xfrm>
                <a:off x="3113" y="2969"/>
                <a:ext cx="342" cy="327"/>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n</a:t>
                </a:r>
                <a:r>
                  <a:rPr lang="en-US" sz="2800" baseline="-25000">
                    <a:solidFill>
                      <a:srgbClr val="FF0000"/>
                    </a:solidFill>
                    <a:latin typeface="Times New Roman" pitchFamily="18" charset="0"/>
                  </a:rPr>
                  <a:t>A</a:t>
                </a:r>
                <a:endParaRPr lang="en-US" sz="2800" i="1">
                  <a:solidFill>
                    <a:srgbClr val="FF0000"/>
                  </a:solidFill>
                  <a:latin typeface="Times New Roman" pitchFamily="18" charset="0"/>
                </a:endParaRPr>
              </a:p>
            </p:txBody>
          </p:sp>
          <p:sp>
            <p:nvSpPr>
              <p:cNvPr id="91165" name="Text Box 21"/>
              <p:cNvSpPr txBox="1">
                <a:spLocks noChangeArrowheads="1"/>
              </p:cNvSpPr>
              <p:nvPr/>
            </p:nvSpPr>
            <p:spPr bwMode="auto">
              <a:xfrm>
                <a:off x="2873" y="3273"/>
                <a:ext cx="823" cy="327"/>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n</a:t>
                </a:r>
                <a:r>
                  <a:rPr lang="en-US" sz="2800" baseline="-25000">
                    <a:solidFill>
                      <a:srgbClr val="FF0000"/>
                    </a:solidFill>
                    <a:latin typeface="Times New Roman" pitchFamily="18" charset="0"/>
                  </a:rPr>
                  <a:t>A</a:t>
                </a:r>
                <a:r>
                  <a:rPr lang="en-US" sz="2800">
                    <a:latin typeface="Times New Roman" pitchFamily="18" charset="0"/>
                  </a:rPr>
                  <a:t> + </a:t>
                </a:r>
                <a:r>
                  <a:rPr lang="en-US" sz="2800" i="1">
                    <a:solidFill>
                      <a:schemeClr val="accent1"/>
                    </a:solidFill>
                    <a:latin typeface="Times New Roman" pitchFamily="18" charset="0"/>
                  </a:rPr>
                  <a:t>n</a:t>
                </a:r>
                <a:r>
                  <a:rPr lang="en-US" sz="2800" baseline="-25000">
                    <a:solidFill>
                      <a:schemeClr val="accent1"/>
                    </a:solidFill>
                    <a:latin typeface="Times New Roman" pitchFamily="18" charset="0"/>
                  </a:rPr>
                  <a:t>B</a:t>
                </a:r>
                <a:endParaRPr lang="en-US" sz="2800" i="1">
                  <a:solidFill>
                    <a:schemeClr val="accent1"/>
                  </a:solidFill>
                  <a:latin typeface="Times New Roman" pitchFamily="18" charset="0"/>
                </a:endParaRPr>
              </a:p>
            </p:txBody>
          </p:sp>
          <p:sp>
            <p:nvSpPr>
              <p:cNvPr id="91166" name="Line 22"/>
              <p:cNvSpPr>
                <a:spLocks noChangeShapeType="1"/>
              </p:cNvSpPr>
              <p:nvPr/>
            </p:nvSpPr>
            <p:spPr bwMode="auto">
              <a:xfrm>
                <a:off x="2877" y="3312"/>
                <a:ext cx="816" cy="0"/>
              </a:xfrm>
              <a:prstGeom prst="line">
                <a:avLst/>
              </a:prstGeom>
              <a:noFill/>
              <a:ln w="28575">
                <a:solidFill>
                  <a:schemeClr val="tx1"/>
                </a:solidFill>
                <a:round/>
                <a:headEnd/>
                <a:tailEnd/>
              </a:ln>
            </p:spPr>
            <p:txBody>
              <a:bodyPr/>
              <a:lstStyle/>
              <a:p>
                <a:endParaRPr lang="en-US"/>
              </a:p>
            </p:txBody>
          </p:sp>
        </p:grpSp>
      </p:grpSp>
      <p:grpSp>
        <p:nvGrpSpPr>
          <p:cNvPr id="8" name="Group 25"/>
          <p:cNvGrpSpPr>
            <a:grpSpLocks/>
          </p:cNvGrpSpPr>
          <p:nvPr/>
        </p:nvGrpSpPr>
        <p:grpSpPr bwMode="auto">
          <a:xfrm>
            <a:off x="5770563" y="3251200"/>
            <a:ext cx="2154237" cy="1001713"/>
            <a:chOff x="1563" y="3136"/>
            <a:chExt cx="1357" cy="631"/>
          </a:xfrm>
        </p:grpSpPr>
        <p:sp>
          <p:nvSpPr>
            <p:cNvPr id="91157" name="Text Box 26"/>
            <p:cNvSpPr txBox="1">
              <a:spLocks noChangeArrowheads="1"/>
            </p:cNvSpPr>
            <p:nvPr/>
          </p:nvSpPr>
          <p:spPr bwMode="auto">
            <a:xfrm>
              <a:off x="1563" y="3305"/>
              <a:ext cx="621" cy="327"/>
            </a:xfrm>
            <a:prstGeom prst="rect">
              <a:avLst/>
            </a:prstGeom>
            <a:noFill/>
            <a:ln w="9525">
              <a:noFill/>
              <a:miter lim="800000"/>
              <a:headEnd/>
              <a:tailEnd/>
            </a:ln>
          </p:spPr>
          <p:txBody>
            <a:bodyPr wrap="none">
              <a:spAutoFit/>
            </a:bodyPr>
            <a:lstStyle/>
            <a:p>
              <a:r>
                <a:rPr lang="en-US" sz="2800" i="1">
                  <a:solidFill>
                    <a:schemeClr val="accent1"/>
                  </a:solidFill>
                  <a:latin typeface="Times New Roman" pitchFamily="18" charset="0"/>
                </a:rPr>
                <a:t>X</a:t>
              </a:r>
              <a:r>
                <a:rPr lang="en-US" sz="2800" baseline="-25000">
                  <a:solidFill>
                    <a:schemeClr val="accent1"/>
                  </a:solidFill>
                  <a:latin typeface="Times New Roman" pitchFamily="18" charset="0"/>
                </a:rPr>
                <a:t>B</a:t>
              </a:r>
              <a:r>
                <a:rPr lang="en-US" sz="2800">
                  <a:latin typeface="Times New Roman" pitchFamily="18" charset="0"/>
                </a:rPr>
                <a:t> = </a:t>
              </a:r>
              <a:endParaRPr lang="en-US" sz="2800" i="1">
                <a:latin typeface="Times New Roman" pitchFamily="18" charset="0"/>
              </a:endParaRPr>
            </a:p>
          </p:txBody>
        </p:sp>
        <p:grpSp>
          <p:nvGrpSpPr>
            <p:cNvPr id="9" name="Group 27"/>
            <p:cNvGrpSpPr>
              <a:grpSpLocks/>
            </p:cNvGrpSpPr>
            <p:nvPr/>
          </p:nvGrpSpPr>
          <p:grpSpPr bwMode="auto">
            <a:xfrm>
              <a:off x="2097" y="3136"/>
              <a:ext cx="823" cy="631"/>
              <a:chOff x="2873" y="2969"/>
              <a:chExt cx="823" cy="631"/>
            </a:xfrm>
          </p:grpSpPr>
          <p:sp>
            <p:nvSpPr>
              <p:cNvPr id="91159" name="Text Box 28"/>
              <p:cNvSpPr txBox="1">
                <a:spLocks noChangeArrowheads="1"/>
              </p:cNvSpPr>
              <p:nvPr/>
            </p:nvSpPr>
            <p:spPr bwMode="auto">
              <a:xfrm>
                <a:off x="3113" y="2969"/>
                <a:ext cx="342" cy="327"/>
              </a:xfrm>
              <a:prstGeom prst="rect">
                <a:avLst/>
              </a:prstGeom>
              <a:noFill/>
              <a:ln w="9525">
                <a:noFill/>
                <a:miter lim="800000"/>
                <a:headEnd/>
                <a:tailEnd/>
              </a:ln>
            </p:spPr>
            <p:txBody>
              <a:bodyPr wrap="none">
                <a:spAutoFit/>
              </a:bodyPr>
              <a:lstStyle/>
              <a:p>
                <a:r>
                  <a:rPr lang="en-US" sz="2800" i="1">
                    <a:solidFill>
                      <a:schemeClr val="accent1"/>
                    </a:solidFill>
                    <a:latin typeface="Times New Roman" pitchFamily="18" charset="0"/>
                  </a:rPr>
                  <a:t>n</a:t>
                </a:r>
                <a:r>
                  <a:rPr lang="en-US" sz="2800" baseline="-25000">
                    <a:solidFill>
                      <a:schemeClr val="accent1"/>
                    </a:solidFill>
                    <a:latin typeface="Times New Roman" pitchFamily="18" charset="0"/>
                  </a:rPr>
                  <a:t>B</a:t>
                </a:r>
                <a:endParaRPr lang="en-US" sz="2800" i="1">
                  <a:solidFill>
                    <a:schemeClr val="accent1"/>
                  </a:solidFill>
                  <a:latin typeface="Times New Roman" pitchFamily="18" charset="0"/>
                </a:endParaRPr>
              </a:p>
            </p:txBody>
          </p:sp>
          <p:sp>
            <p:nvSpPr>
              <p:cNvPr id="91160" name="Text Box 29"/>
              <p:cNvSpPr txBox="1">
                <a:spLocks noChangeArrowheads="1"/>
              </p:cNvSpPr>
              <p:nvPr/>
            </p:nvSpPr>
            <p:spPr bwMode="auto">
              <a:xfrm>
                <a:off x="2873" y="3273"/>
                <a:ext cx="823" cy="327"/>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n</a:t>
                </a:r>
                <a:r>
                  <a:rPr lang="en-US" sz="2800" baseline="-25000">
                    <a:solidFill>
                      <a:srgbClr val="FF0000"/>
                    </a:solidFill>
                    <a:latin typeface="Times New Roman" pitchFamily="18" charset="0"/>
                  </a:rPr>
                  <a:t>A</a:t>
                </a:r>
                <a:r>
                  <a:rPr lang="en-US" sz="2800">
                    <a:latin typeface="Times New Roman" pitchFamily="18" charset="0"/>
                  </a:rPr>
                  <a:t> + </a:t>
                </a:r>
                <a:r>
                  <a:rPr lang="en-US" sz="2800" i="1">
                    <a:solidFill>
                      <a:schemeClr val="accent1"/>
                    </a:solidFill>
                    <a:latin typeface="Times New Roman" pitchFamily="18" charset="0"/>
                  </a:rPr>
                  <a:t>n</a:t>
                </a:r>
                <a:r>
                  <a:rPr lang="en-US" sz="2800" baseline="-25000">
                    <a:solidFill>
                      <a:schemeClr val="accent1"/>
                    </a:solidFill>
                    <a:latin typeface="Times New Roman" pitchFamily="18" charset="0"/>
                  </a:rPr>
                  <a:t>B</a:t>
                </a:r>
                <a:endParaRPr lang="en-US" sz="2800" i="1">
                  <a:solidFill>
                    <a:schemeClr val="accent1"/>
                  </a:solidFill>
                  <a:latin typeface="Times New Roman" pitchFamily="18" charset="0"/>
                </a:endParaRPr>
              </a:p>
            </p:txBody>
          </p:sp>
          <p:sp>
            <p:nvSpPr>
              <p:cNvPr id="91161" name="Line 30"/>
              <p:cNvSpPr>
                <a:spLocks noChangeShapeType="1"/>
              </p:cNvSpPr>
              <p:nvPr/>
            </p:nvSpPr>
            <p:spPr bwMode="auto">
              <a:xfrm>
                <a:off x="2877" y="3312"/>
                <a:ext cx="816" cy="0"/>
              </a:xfrm>
              <a:prstGeom prst="line">
                <a:avLst/>
              </a:prstGeom>
              <a:noFill/>
              <a:ln w="28575">
                <a:solidFill>
                  <a:schemeClr val="tx1"/>
                </a:solidFill>
                <a:round/>
                <a:headEnd/>
                <a:tailEnd/>
              </a:ln>
            </p:spPr>
            <p:txBody>
              <a:bodyPr/>
              <a:lstStyle/>
              <a:p>
                <a:endParaRPr lang="en-US"/>
              </a:p>
            </p:txBody>
          </p:sp>
        </p:grpSp>
      </p:grpSp>
      <p:sp>
        <p:nvSpPr>
          <p:cNvPr id="27679" name="Text Box 31"/>
          <p:cNvSpPr txBox="1">
            <a:spLocks noChangeArrowheads="1"/>
          </p:cNvSpPr>
          <p:nvPr/>
        </p:nvSpPr>
        <p:spPr bwMode="auto">
          <a:xfrm>
            <a:off x="609600" y="4510088"/>
            <a:ext cx="1833563" cy="519112"/>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P</a:t>
            </a:r>
            <a:r>
              <a:rPr lang="en-US" sz="2800" baseline="-25000">
                <a:solidFill>
                  <a:srgbClr val="FF0000"/>
                </a:solidFill>
                <a:latin typeface="Times New Roman" pitchFamily="18" charset="0"/>
              </a:rPr>
              <a:t>A</a:t>
            </a:r>
            <a:r>
              <a:rPr lang="en-US" sz="2800">
                <a:latin typeface="Times New Roman" pitchFamily="18" charset="0"/>
              </a:rPr>
              <a:t> = </a:t>
            </a:r>
            <a:r>
              <a:rPr lang="en-US" sz="2800" i="1">
                <a:solidFill>
                  <a:srgbClr val="FF0000"/>
                </a:solidFill>
                <a:latin typeface="Times New Roman" pitchFamily="18" charset="0"/>
              </a:rPr>
              <a:t>X</a:t>
            </a:r>
            <a:r>
              <a:rPr lang="en-US" sz="2800" baseline="-25000">
                <a:solidFill>
                  <a:srgbClr val="FF0000"/>
                </a:solidFill>
                <a:latin typeface="Times New Roman" pitchFamily="18" charset="0"/>
              </a:rPr>
              <a:t>A</a:t>
            </a:r>
            <a:r>
              <a:rPr lang="en-US" sz="2800" baseline="-25000">
                <a:latin typeface="Times New Roman" pitchFamily="18" charset="0"/>
              </a:rPr>
              <a:t> </a:t>
            </a:r>
            <a:r>
              <a:rPr lang="en-US" sz="2800" i="1">
                <a:latin typeface="Times New Roman" pitchFamily="18" charset="0"/>
              </a:rPr>
              <a:t>P</a:t>
            </a:r>
            <a:r>
              <a:rPr lang="en-US" sz="2800" baseline="-25000">
                <a:latin typeface="Times New Roman" pitchFamily="18" charset="0"/>
              </a:rPr>
              <a:t>T</a:t>
            </a:r>
            <a:endParaRPr lang="en-US" sz="2800" i="1">
              <a:latin typeface="Times New Roman" pitchFamily="18" charset="0"/>
            </a:endParaRPr>
          </a:p>
        </p:txBody>
      </p:sp>
      <p:sp>
        <p:nvSpPr>
          <p:cNvPr id="27680" name="Text Box 32"/>
          <p:cNvSpPr txBox="1">
            <a:spLocks noChangeArrowheads="1"/>
          </p:cNvSpPr>
          <p:nvPr/>
        </p:nvSpPr>
        <p:spPr bwMode="auto">
          <a:xfrm>
            <a:off x="2852738" y="4510088"/>
            <a:ext cx="1833562" cy="519112"/>
          </a:xfrm>
          <a:prstGeom prst="rect">
            <a:avLst/>
          </a:prstGeom>
          <a:noFill/>
          <a:ln w="9525">
            <a:noFill/>
            <a:miter lim="800000"/>
            <a:headEnd/>
            <a:tailEnd/>
          </a:ln>
        </p:spPr>
        <p:txBody>
          <a:bodyPr wrap="none">
            <a:spAutoFit/>
          </a:bodyPr>
          <a:lstStyle/>
          <a:p>
            <a:r>
              <a:rPr lang="en-US" sz="2800" i="1">
                <a:solidFill>
                  <a:schemeClr val="accent1"/>
                </a:solidFill>
                <a:latin typeface="Times New Roman" pitchFamily="18" charset="0"/>
              </a:rPr>
              <a:t>P</a:t>
            </a:r>
            <a:r>
              <a:rPr lang="en-US" sz="2800" baseline="-25000">
                <a:solidFill>
                  <a:schemeClr val="accent1"/>
                </a:solidFill>
                <a:latin typeface="Times New Roman" pitchFamily="18" charset="0"/>
              </a:rPr>
              <a:t>B</a:t>
            </a:r>
            <a:r>
              <a:rPr lang="en-US" sz="2800">
                <a:latin typeface="Times New Roman" pitchFamily="18" charset="0"/>
              </a:rPr>
              <a:t> = </a:t>
            </a:r>
            <a:r>
              <a:rPr lang="en-US" sz="2800" i="1">
                <a:solidFill>
                  <a:schemeClr val="accent1"/>
                </a:solidFill>
                <a:latin typeface="Times New Roman" pitchFamily="18" charset="0"/>
              </a:rPr>
              <a:t>X</a:t>
            </a:r>
            <a:r>
              <a:rPr lang="en-US" sz="2800" baseline="-25000">
                <a:solidFill>
                  <a:schemeClr val="accent1"/>
                </a:solidFill>
                <a:latin typeface="Times New Roman" pitchFamily="18" charset="0"/>
              </a:rPr>
              <a:t>B</a:t>
            </a:r>
            <a:r>
              <a:rPr lang="en-US" sz="2800" baseline="-25000">
                <a:latin typeface="Times New Roman" pitchFamily="18" charset="0"/>
              </a:rPr>
              <a:t> </a:t>
            </a:r>
            <a:r>
              <a:rPr lang="en-US" sz="2800" i="1">
                <a:latin typeface="Times New Roman" pitchFamily="18" charset="0"/>
              </a:rPr>
              <a:t>P</a:t>
            </a:r>
            <a:r>
              <a:rPr lang="en-US" sz="2800" baseline="-25000">
                <a:latin typeface="Times New Roman" pitchFamily="18" charset="0"/>
              </a:rPr>
              <a:t>T</a:t>
            </a:r>
            <a:endParaRPr lang="en-US" sz="2800" i="1">
              <a:latin typeface="Times New Roman" pitchFamily="18" charset="0"/>
            </a:endParaRPr>
          </a:p>
        </p:txBody>
      </p:sp>
      <p:sp>
        <p:nvSpPr>
          <p:cNvPr id="27681" name="Text Box 33"/>
          <p:cNvSpPr txBox="1">
            <a:spLocks noChangeArrowheads="1"/>
          </p:cNvSpPr>
          <p:nvPr/>
        </p:nvSpPr>
        <p:spPr bwMode="auto">
          <a:xfrm>
            <a:off x="1587500" y="5486400"/>
            <a:ext cx="2068513" cy="757238"/>
          </a:xfrm>
          <a:prstGeom prst="rect">
            <a:avLst/>
          </a:prstGeom>
          <a:noFill/>
          <a:ln w="57150" cmpd="thinThick">
            <a:solidFill>
              <a:schemeClr val="tx1"/>
            </a:solidFill>
            <a:miter lim="800000"/>
            <a:headEnd/>
            <a:tailEnd/>
          </a:ln>
        </p:spPr>
        <p:txBody>
          <a:bodyPr wrap="none" lIns="274320" tIns="137160" rIns="274320" bIns="137160">
            <a:spAutoFit/>
          </a:bodyPr>
          <a:lstStyle/>
          <a:p>
            <a:r>
              <a:rPr lang="en-US" sz="2800" b="1" i="1">
                <a:solidFill>
                  <a:srgbClr val="FF0000"/>
                </a:solidFill>
                <a:latin typeface="Times New Roman" pitchFamily="18" charset="0"/>
              </a:rPr>
              <a:t>P</a:t>
            </a:r>
            <a:r>
              <a:rPr lang="en-US" sz="2800" b="1" i="1" baseline="-25000">
                <a:solidFill>
                  <a:srgbClr val="FF0000"/>
                </a:solidFill>
                <a:latin typeface="Times New Roman" pitchFamily="18" charset="0"/>
              </a:rPr>
              <a:t>i</a:t>
            </a:r>
            <a:r>
              <a:rPr lang="en-US" sz="2800" b="1">
                <a:solidFill>
                  <a:srgbClr val="FF0000"/>
                </a:solidFill>
                <a:latin typeface="Times New Roman" pitchFamily="18" charset="0"/>
              </a:rPr>
              <a:t> = </a:t>
            </a:r>
            <a:r>
              <a:rPr lang="en-US" sz="2800" b="1" i="1">
                <a:solidFill>
                  <a:srgbClr val="FF0000"/>
                </a:solidFill>
                <a:latin typeface="Times New Roman" pitchFamily="18" charset="0"/>
              </a:rPr>
              <a:t>X</a:t>
            </a:r>
            <a:r>
              <a:rPr lang="en-US" sz="2800" b="1" i="1" baseline="-25000">
                <a:solidFill>
                  <a:srgbClr val="FF0000"/>
                </a:solidFill>
                <a:latin typeface="Times New Roman" pitchFamily="18" charset="0"/>
              </a:rPr>
              <a:t>i</a:t>
            </a:r>
            <a:r>
              <a:rPr lang="en-US" sz="2800" b="1" baseline="-25000">
                <a:solidFill>
                  <a:srgbClr val="FF0000"/>
                </a:solidFill>
                <a:latin typeface="Times New Roman" pitchFamily="18" charset="0"/>
              </a:rPr>
              <a:t> </a:t>
            </a:r>
            <a:r>
              <a:rPr lang="en-US" sz="2800" b="1" i="1">
                <a:solidFill>
                  <a:srgbClr val="FF0000"/>
                </a:solidFill>
                <a:latin typeface="Times New Roman" pitchFamily="18" charset="0"/>
              </a:rPr>
              <a:t>P</a:t>
            </a:r>
            <a:r>
              <a:rPr lang="en-US" sz="2800" b="1" baseline="-25000">
                <a:solidFill>
                  <a:srgbClr val="FF0000"/>
                </a:solidFill>
                <a:latin typeface="Times New Roman" pitchFamily="18" charset="0"/>
              </a:rPr>
              <a:t>T</a:t>
            </a:r>
            <a:endParaRPr lang="en-US" sz="2800" b="1" i="1">
              <a:solidFill>
                <a:srgbClr val="FF0000"/>
              </a:solidFill>
              <a:latin typeface="Times New Roman" pitchFamily="18" charset="0"/>
            </a:endParaRPr>
          </a:p>
        </p:txBody>
      </p:sp>
      <p:sp>
        <p:nvSpPr>
          <p:cNvPr id="91150" name="Text Box 34"/>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5.6</a:t>
            </a:r>
          </a:p>
        </p:txBody>
      </p:sp>
      <p:grpSp>
        <p:nvGrpSpPr>
          <p:cNvPr id="10" name="Group 42"/>
          <p:cNvGrpSpPr>
            <a:grpSpLocks/>
          </p:cNvGrpSpPr>
          <p:nvPr/>
        </p:nvGrpSpPr>
        <p:grpSpPr bwMode="auto">
          <a:xfrm>
            <a:off x="4724400" y="5461000"/>
            <a:ext cx="3352800" cy="825500"/>
            <a:chOff x="1872" y="3440"/>
            <a:chExt cx="2112" cy="520"/>
          </a:xfrm>
        </p:grpSpPr>
        <p:sp>
          <p:nvSpPr>
            <p:cNvPr id="91152" name="Text Box 37"/>
            <p:cNvSpPr txBox="1">
              <a:spLocks noChangeArrowheads="1"/>
            </p:cNvSpPr>
            <p:nvPr/>
          </p:nvSpPr>
          <p:spPr bwMode="auto">
            <a:xfrm>
              <a:off x="1872" y="3552"/>
              <a:ext cx="1884" cy="288"/>
            </a:xfrm>
            <a:prstGeom prst="rect">
              <a:avLst/>
            </a:prstGeom>
            <a:noFill/>
            <a:ln w="9525">
              <a:noFill/>
              <a:miter lim="800000"/>
              <a:headEnd/>
              <a:tailEnd/>
            </a:ln>
          </p:spPr>
          <p:txBody>
            <a:bodyPr wrap="none">
              <a:spAutoFit/>
            </a:bodyPr>
            <a:lstStyle/>
            <a:p>
              <a:r>
                <a:rPr lang="en-US" sz="2400" b="1" i="1">
                  <a:latin typeface="Times New Roman" pitchFamily="18" charset="0"/>
                </a:rPr>
                <a:t>mole fraction (X</a:t>
              </a:r>
              <a:r>
                <a:rPr lang="en-US" sz="2400" b="1" i="1" baseline="-25000">
                  <a:latin typeface="Times New Roman" pitchFamily="18" charset="0"/>
                </a:rPr>
                <a:t>i</a:t>
              </a:r>
              <a:r>
                <a:rPr lang="en-US" sz="2400" b="1" i="1">
                  <a:latin typeface="Times New Roman" pitchFamily="18" charset="0"/>
                </a:rPr>
                <a:t>) = </a:t>
              </a:r>
            </a:p>
          </p:txBody>
        </p:sp>
        <p:grpSp>
          <p:nvGrpSpPr>
            <p:cNvPr id="11" name="Group 41"/>
            <p:cNvGrpSpPr>
              <a:grpSpLocks/>
            </p:cNvGrpSpPr>
            <p:nvPr/>
          </p:nvGrpSpPr>
          <p:grpSpPr bwMode="auto">
            <a:xfrm>
              <a:off x="3683" y="3440"/>
              <a:ext cx="301" cy="520"/>
              <a:chOff x="3763" y="3504"/>
              <a:chExt cx="301" cy="520"/>
            </a:xfrm>
          </p:grpSpPr>
          <p:sp>
            <p:nvSpPr>
              <p:cNvPr id="91154" name="Text Box 38"/>
              <p:cNvSpPr txBox="1">
                <a:spLocks noChangeArrowheads="1"/>
              </p:cNvSpPr>
              <p:nvPr/>
            </p:nvSpPr>
            <p:spPr bwMode="auto">
              <a:xfrm>
                <a:off x="3788" y="3504"/>
                <a:ext cx="251" cy="288"/>
              </a:xfrm>
              <a:prstGeom prst="rect">
                <a:avLst/>
              </a:prstGeom>
              <a:noFill/>
              <a:ln w="9525">
                <a:noFill/>
                <a:miter lim="800000"/>
                <a:headEnd/>
                <a:tailEnd/>
              </a:ln>
            </p:spPr>
            <p:txBody>
              <a:bodyPr wrap="none">
                <a:spAutoFit/>
              </a:bodyPr>
              <a:lstStyle/>
              <a:p>
                <a:r>
                  <a:rPr lang="en-US" sz="2400" i="1">
                    <a:latin typeface="Times New Roman" pitchFamily="18" charset="0"/>
                  </a:rPr>
                  <a:t>n</a:t>
                </a:r>
                <a:r>
                  <a:rPr lang="en-US" sz="2400" i="1" baseline="-25000">
                    <a:latin typeface="Times New Roman" pitchFamily="18" charset="0"/>
                  </a:rPr>
                  <a:t>i</a:t>
                </a:r>
                <a:endParaRPr lang="en-US" sz="2400" i="1">
                  <a:latin typeface="Times New Roman" pitchFamily="18" charset="0"/>
                </a:endParaRPr>
              </a:p>
            </p:txBody>
          </p:sp>
          <p:sp>
            <p:nvSpPr>
              <p:cNvPr id="91155" name="Text Box 39"/>
              <p:cNvSpPr txBox="1">
                <a:spLocks noChangeArrowheads="1"/>
              </p:cNvSpPr>
              <p:nvPr/>
            </p:nvSpPr>
            <p:spPr bwMode="auto">
              <a:xfrm>
                <a:off x="3763" y="3736"/>
                <a:ext cx="301" cy="288"/>
              </a:xfrm>
              <a:prstGeom prst="rect">
                <a:avLst/>
              </a:prstGeom>
              <a:noFill/>
              <a:ln w="9525">
                <a:noFill/>
                <a:miter lim="800000"/>
                <a:headEnd/>
                <a:tailEnd/>
              </a:ln>
            </p:spPr>
            <p:txBody>
              <a:bodyPr wrap="none">
                <a:spAutoFit/>
              </a:bodyPr>
              <a:lstStyle/>
              <a:p>
                <a:r>
                  <a:rPr lang="en-US" sz="2400" i="1">
                    <a:latin typeface="Times New Roman" pitchFamily="18" charset="0"/>
                  </a:rPr>
                  <a:t>n</a:t>
                </a:r>
                <a:r>
                  <a:rPr lang="en-US" sz="2400" i="1" baseline="-25000">
                    <a:latin typeface="Times New Roman" pitchFamily="18" charset="0"/>
                  </a:rPr>
                  <a:t>T</a:t>
                </a:r>
                <a:endParaRPr lang="en-US" sz="2400" i="1">
                  <a:latin typeface="Times New Roman" pitchFamily="18" charset="0"/>
                </a:endParaRPr>
              </a:p>
            </p:txBody>
          </p:sp>
          <p:sp>
            <p:nvSpPr>
              <p:cNvPr id="91156" name="Line 40"/>
              <p:cNvSpPr>
                <a:spLocks noChangeShapeType="1"/>
              </p:cNvSpPr>
              <p:nvPr/>
            </p:nvSpPr>
            <p:spPr bwMode="auto">
              <a:xfrm>
                <a:off x="3817" y="3764"/>
                <a:ext cx="192" cy="0"/>
              </a:xfrm>
              <a:prstGeom prst="line">
                <a:avLst/>
              </a:prstGeom>
              <a:noFill/>
              <a:ln w="19050">
                <a:solidFill>
                  <a:schemeClr val="tx1"/>
                </a:solidFill>
                <a:round/>
                <a:headEnd/>
                <a:tailEnd/>
              </a:ln>
            </p:spPr>
            <p:txBody>
              <a:bodyPr/>
              <a:lstStyle/>
              <a:p>
                <a:endParaRPr lang="en-US"/>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7664"/>
                                        </p:tgtEl>
                                        <p:attrNameLst>
                                          <p:attrName>style.visibility</p:attrName>
                                        </p:attrNameLst>
                                      </p:cBhvr>
                                      <p:to>
                                        <p:strVal val="visible"/>
                                      </p:to>
                                    </p:set>
                                    <p:anim calcmode="lin" valueType="num">
                                      <p:cBhvr additive="base">
                                        <p:cTn id="13" dur="500" fill="hold"/>
                                        <p:tgtEl>
                                          <p:spTgt spid="27664"/>
                                        </p:tgtEl>
                                        <p:attrNameLst>
                                          <p:attrName>ppt_x</p:attrName>
                                        </p:attrNameLst>
                                      </p:cBhvr>
                                      <p:tavLst>
                                        <p:tav tm="0">
                                          <p:val>
                                            <p:strVal val="1+#ppt_w/2"/>
                                          </p:val>
                                        </p:tav>
                                        <p:tav tm="100000">
                                          <p:val>
                                            <p:strVal val="#ppt_x"/>
                                          </p:val>
                                        </p:tav>
                                      </p:tavLst>
                                    </p:anim>
                                    <p:anim calcmode="lin" valueType="num">
                                      <p:cBhvr additive="base">
                                        <p:cTn id="14" dur="500" fill="hold"/>
                                        <p:tgtEl>
                                          <p:spTgt spid="276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7665"/>
                                        </p:tgtEl>
                                        <p:attrNameLst>
                                          <p:attrName>style.visibility</p:attrName>
                                        </p:attrNameLst>
                                      </p:cBhvr>
                                      <p:to>
                                        <p:strVal val="visible"/>
                                      </p:to>
                                    </p:set>
                                    <p:anim calcmode="lin" valueType="num">
                                      <p:cBhvr additive="base">
                                        <p:cTn id="25" dur="500" fill="hold"/>
                                        <p:tgtEl>
                                          <p:spTgt spid="27665"/>
                                        </p:tgtEl>
                                        <p:attrNameLst>
                                          <p:attrName>ppt_x</p:attrName>
                                        </p:attrNameLst>
                                      </p:cBhvr>
                                      <p:tavLst>
                                        <p:tav tm="0">
                                          <p:val>
                                            <p:strVal val="1+#ppt_w/2"/>
                                          </p:val>
                                        </p:tav>
                                        <p:tav tm="100000">
                                          <p:val>
                                            <p:strVal val="#ppt_x"/>
                                          </p:val>
                                        </p:tav>
                                      </p:tavLst>
                                    </p:anim>
                                    <p:anim calcmode="lin" valueType="num">
                                      <p:cBhvr additive="base">
                                        <p:cTn id="26" dur="500" fill="hold"/>
                                        <p:tgtEl>
                                          <p:spTgt spid="2766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7666"/>
                                        </p:tgtEl>
                                        <p:attrNameLst>
                                          <p:attrName>style.visibility</p:attrName>
                                        </p:attrNameLst>
                                      </p:cBhvr>
                                      <p:to>
                                        <p:strVal val="visible"/>
                                      </p:to>
                                    </p:set>
                                    <p:anim calcmode="lin" valueType="num">
                                      <p:cBhvr additive="base">
                                        <p:cTn id="31" dur="500" fill="hold"/>
                                        <p:tgtEl>
                                          <p:spTgt spid="27666"/>
                                        </p:tgtEl>
                                        <p:attrNameLst>
                                          <p:attrName>ppt_x</p:attrName>
                                        </p:attrNameLst>
                                      </p:cBhvr>
                                      <p:tavLst>
                                        <p:tav tm="0">
                                          <p:val>
                                            <p:strVal val="0-#ppt_w/2"/>
                                          </p:val>
                                        </p:tav>
                                        <p:tav tm="100000">
                                          <p:val>
                                            <p:strVal val="#ppt_x"/>
                                          </p:val>
                                        </p:tav>
                                      </p:tavLst>
                                    </p:anim>
                                    <p:anim calcmode="lin" valueType="num">
                                      <p:cBhvr additive="base">
                                        <p:cTn id="32" dur="500" fill="hold"/>
                                        <p:tgtEl>
                                          <p:spTgt spid="2766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7679"/>
                                        </p:tgtEl>
                                        <p:attrNameLst>
                                          <p:attrName>style.visibility</p:attrName>
                                        </p:attrNameLst>
                                      </p:cBhvr>
                                      <p:to>
                                        <p:strVal val="visible"/>
                                      </p:to>
                                    </p:set>
                                    <p:anim calcmode="lin" valueType="num">
                                      <p:cBhvr additive="base">
                                        <p:cTn id="49" dur="500" fill="hold"/>
                                        <p:tgtEl>
                                          <p:spTgt spid="27679"/>
                                        </p:tgtEl>
                                        <p:attrNameLst>
                                          <p:attrName>ppt_x</p:attrName>
                                        </p:attrNameLst>
                                      </p:cBhvr>
                                      <p:tavLst>
                                        <p:tav tm="0">
                                          <p:val>
                                            <p:strVal val="0-#ppt_w/2"/>
                                          </p:val>
                                        </p:tav>
                                        <p:tav tm="100000">
                                          <p:val>
                                            <p:strVal val="#ppt_x"/>
                                          </p:val>
                                        </p:tav>
                                      </p:tavLst>
                                    </p:anim>
                                    <p:anim calcmode="lin" valueType="num">
                                      <p:cBhvr additive="base">
                                        <p:cTn id="50" dur="500" fill="hold"/>
                                        <p:tgtEl>
                                          <p:spTgt spid="2767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27680"/>
                                        </p:tgtEl>
                                        <p:attrNameLst>
                                          <p:attrName>style.visibility</p:attrName>
                                        </p:attrNameLst>
                                      </p:cBhvr>
                                      <p:to>
                                        <p:strVal val="visible"/>
                                      </p:to>
                                    </p:set>
                                    <p:anim calcmode="lin" valueType="num">
                                      <p:cBhvr additive="base">
                                        <p:cTn id="55" dur="500" fill="hold"/>
                                        <p:tgtEl>
                                          <p:spTgt spid="27680"/>
                                        </p:tgtEl>
                                        <p:attrNameLst>
                                          <p:attrName>ppt_x</p:attrName>
                                        </p:attrNameLst>
                                      </p:cBhvr>
                                      <p:tavLst>
                                        <p:tav tm="0">
                                          <p:val>
                                            <p:strVal val="1+#ppt_w/2"/>
                                          </p:val>
                                        </p:tav>
                                        <p:tav tm="100000">
                                          <p:val>
                                            <p:strVal val="#ppt_x"/>
                                          </p:val>
                                        </p:tav>
                                      </p:tavLst>
                                    </p:anim>
                                    <p:anim calcmode="lin" valueType="num">
                                      <p:cBhvr additive="base">
                                        <p:cTn id="56" dur="500" fill="hold"/>
                                        <p:tgtEl>
                                          <p:spTgt spid="2768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27681"/>
                                        </p:tgtEl>
                                        <p:attrNameLst>
                                          <p:attrName>style.visibility</p:attrName>
                                        </p:attrNameLst>
                                      </p:cBhvr>
                                      <p:to>
                                        <p:strVal val="visible"/>
                                      </p:to>
                                    </p:set>
                                    <p:anim calcmode="lin" valueType="num">
                                      <p:cBhvr>
                                        <p:cTn id="61" dur="500" fill="hold"/>
                                        <p:tgtEl>
                                          <p:spTgt spid="27681"/>
                                        </p:tgtEl>
                                        <p:attrNameLst>
                                          <p:attrName>ppt_w</p:attrName>
                                        </p:attrNameLst>
                                      </p:cBhvr>
                                      <p:tavLst>
                                        <p:tav tm="0">
                                          <p:val>
                                            <p:fltVal val="0"/>
                                          </p:val>
                                        </p:tav>
                                        <p:tav tm="100000">
                                          <p:val>
                                            <p:strVal val="#ppt_w"/>
                                          </p:val>
                                        </p:tav>
                                      </p:tavLst>
                                    </p:anim>
                                    <p:anim calcmode="lin" valueType="num">
                                      <p:cBhvr>
                                        <p:cTn id="62" dur="500" fill="hold"/>
                                        <p:tgtEl>
                                          <p:spTgt spid="27681"/>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1+#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4" grpId="0" autoUpdateAnimBg="0"/>
      <p:bldP spid="27665" grpId="0" autoUpdateAnimBg="0"/>
      <p:bldP spid="27666" grpId="0" autoUpdateAnimBg="0"/>
      <p:bldP spid="27679" grpId="0" autoUpdateAnimBg="0"/>
      <p:bldP spid="27680" grpId="0" autoUpdateAnimBg="0"/>
      <p:bldP spid="27681"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228600" y="228600"/>
          <a:ext cx="855663" cy="1636713"/>
        </p:xfrm>
        <a:graphic>
          <a:graphicData uri="http://schemas.openxmlformats.org/presentationml/2006/ole">
            <p:oleObj spid="_x0000_s73730" name="Clip" r:id="rId3" imgW="856440" imgH="1637640" progId="">
              <p:embed/>
            </p:oleObj>
          </a:graphicData>
        </a:graphic>
      </p:graphicFrame>
      <p:sp>
        <p:nvSpPr>
          <p:cNvPr id="8195" name="Text Box 3"/>
          <p:cNvSpPr txBox="1">
            <a:spLocks noChangeArrowheads="1"/>
          </p:cNvSpPr>
          <p:nvPr/>
        </p:nvSpPr>
        <p:spPr bwMode="auto">
          <a:xfrm>
            <a:off x="1295400" y="381000"/>
            <a:ext cx="7620000" cy="1552575"/>
          </a:xfrm>
          <a:prstGeom prst="rect">
            <a:avLst/>
          </a:prstGeom>
          <a:noFill/>
          <a:ln w="9525">
            <a:noFill/>
            <a:miter lim="800000"/>
            <a:headEnd/>
            <a:tailEnd/>
          </a:ln>
        </p:spPr>
        <p:txBody>
          <a:bodyPr>
            <a:spAutoFit/>
          </a:bodyPr>
          <a:lstStyle/>
          <a:p>
            <a:pPr>
              <a:spcBef>
                <a:spcPct val="50000"/>
              </a:spcBef>
            </a:pPr>
            <a:r>
              <a:rPr lang="en-US" sz="2400">
                <a:solidFill>
                  <a:schemeClr val="accent2"/>
                </a:solidFill>
                <a:latin typeface="Times New Roman" pitchFamily="18" charset="0"/>
              </a:rPr>
              <a:t>A sample of natural gas contains 8.24 moles of CH</a:t>
            </a:r>
            <a:r>
              <a:rPr lang="en-US" sz="2400" baseline="-25000">
                <a:solidFill>
                  <a:schemeClr val="accent2"/>
                </a:solidFill>
                <a:latin typeface="Times New Roman" pitchFamily="18" charset="0"/>
              </a:rPr>
              <a:t>4</a:t>
            </a:r>
            <a:r>
              <a:rPr lang="en-US" sz="2400">
                <a:solidFill>
                  <a:schemeClr val="accent2"/>
                </a:solidFill>
                <a:latin typeface="Times New Roman" pitchFamily="18" charset="0"/>
              </a:rPr>
              <a:t>, 0.421 moles of C</a:t>
            </a:r>
            <a:r>
              <a:rPr lang="en-US" sz="2400" baseline="-25000">
                <a:solidFill>
                  <a:schemeClr val="accent2"/>
                </a:solidFill>
                <a:latin typeface="Times New Roman" pitchFamily="18" charset="0"/>
              </a:rPr>
              <a:t>2</a:t>
            </a:r>
            <a:r>
              <a:rPr lang="en-US" sz="2400">
                <a:solidFill>
                  <a:schemeClr val="accent2"/>
                </a:solidFill>
                <a:latin typeface="Times New Roman" pitchFamily="18" charset="0"/>
              </a:rPr>
              <a:t>H</a:t>
            </a:r>
            <a:r>
              <a:rPr lang="en-US" sz="2400" baseline="-25000">
                <a:solidFill>
                  <a:schemeClr val="accent2"/>
                </a:solidFill>
                <a:latin typeface="Times New Roman" pitchFamily="18" charset="0"/>
              </a:rPr>
              <a:t>6</a:t>
            </a:r>
            <a:r>
              <a:rPr lang="en-US" sz="2400">
                <a:solidFill>
                  <a:schemeClr val="accent2"/>
                </a:solidFill>
                <a:latin typeface="Times New Roman" pitchFamily="18" charset="0"/>
              </a:rPr>
              <a:t>, and 0.116 moles of C</a:t>
            </a:r>
            <a:r>
              <a:rPr lang="en-US" sz="2400" baseline="-25000">
                <a:solidFill>
                  <a:schemeClr val="accent2"/>
                </a:solidFill>
                <a:latin typeface="Times New Roman" pitchFamily="18" charset="0"/>
              </a:rPr>
              <a:t>3</a:t>
            </a:r>
            <a:r>
              <a:rPr lang="en-US" sz="2400">
                <a:solidFill>
                  <a:schemeClr val="accent2"/>
                </a:solidFill>
                <a:latin typeface="Times New Roman" pitchFamily="18" charset="0"/>
              </a:rPr>
              <a:t>H</a:t>
            </a:r>
            <a:r>
              <a:rPr lang="en-US" sz="2400" baseline="-25000">
                <a:solidFill>
                  <a:schemeClr val="accent2"/>
                </a:solidFill>
                <a:latin typeface="Times New Roman" pitchFamily="18" charset="0"/>
              </a:rPr>
              <a:t>8</a:t>
            </a:r>
            <a:r>
              <a:rPr lang="en-US" sz="2400">
                <a:solidFill>
                  <a:schemeClr val="accent2"/>
                </a:solidFill>
                <a:latin typeface="Times New Roman" pitchFamily="18" charset="0"/>
              </a:rPr>
              <a:t>.  If the total pressure of the gases is 1.37 atm, what is the partial pressure of propane (C</a:t>
            </a:r>
            <a:r>
              <a:rPr lang="en-US" sz="2400" baseline="-25000">
                <a:solidFill>
                  <a:schemeClr val="accent2"/>
                </a:solidFill>
                <a:latin typeface="Times New Roman" pitchFamily="18" charset="0"/>
              </a:rPr>
              <a:t>3</a:t>
            </a:r>
            <a:r>
              <a:rPr lang="en-US" sz="2400">
                <a:solidFill>
                  <a:schemeClr val="accent2"/>
                </a:solidFill>
                <a:latin typeface="Times New Roman" pitchFamily="18" charset="0"/>
              </a:rPr>
              <a:t>H</a:t>
            </a:r>
            <a:r>
              <a:rPr lang="en-US" sz="2400" baseline="-25000">
                <a:solidFill>
                  <a:schemeClr val="accent2"/>
                </a:solidFill>
                <a:latin typeface="Times New Roman" pitchFamily="18" charset="0"/>
              </a:rPr>
              <a:t>8</a:t>
            </a:r>
            <a:r>
              <a:rPr lang="en-US" sz="2400">
                <a:solidFill>
                  <a:schemeClr val="accent2"/>
                </a:solidFill>
                <a:latin typeface="Times New Roman" pitchFamily="18" charset="0"/>
              </a:rPr>
              <a:t>)?</a:t>
            </a:r>
          </a:p>
        </p:txBody>
      </p:sp>
      <p:sp>
        <p:nvSpPr>
          <p:cNvPr id="28676" name="Text Box 4"/>
          <p:cNvSpPr txBox="1">
            <a:spLocks noChangeArrowheads="1"/>
          </p:cNvSpPr>
          <p:nvPr/>
        </p:nvSpPr>
        <p:spPr bwMode="auto">
          <a:xfrm>
            <a:off x="609600" y="2438400"/>
            <a:ext cx="1985963" cy="700088"/>
          </a:xfrm>
          <a:prstGeom prst="rect">
            <a:avLst/>
          </a:prstGeom>
          <a:noFill/>
          <a:ln w="57150" cmpd="thinThick">
            <a:noFill/>
            <a:miter lim="800000"/>
            <a:headEnd/>
            <a:tailEnd/>
          </a:ln>
        </p:spPr>
        <p:txBody>
          <a:bodyPr wrap="none" lIns="274320" tIns="137160" rIns="274320" bIns="137160">
            <a:spAutoFit/>
          </a:bodyPr>
          <a:lstStyle/>
          <a:p>
            <a:r>
              <a:rPr lang="en-US" sz="2800" i="1">
                <a:latin typeface="Times New Roman" pitchFamily="18" charset="0"/>
              </a:rPr>
              <a:t>P</a:t>
            </a:r>
            <a:r>
              <a:rPr lang="en-US" sz="2800" i="1" baseline="-25000">
                <a:latin typeface="Times New Roman" pitchFamily="18" charset="0"/>
              </a:rPr>
              <a:t>i</a:t>
            </a:r>
            <a:r>
              <a:rPr lang="en-US" sz="2800">
                <a:latin typeface="Times New Roman" pitchFamily="18" charset="0"/>
              </a:rPr>
              <a:t> = </a:t>
            </a:r>
            <a:r>
              <a:rPr lang="en-US" sz="2800" i="1">
                <a:latin typeface="Times New Roman" pitchFamily="18" charset="0"/>
              </a:rPr>
              <a:t>X</a:t>
            </a:r>
            <a:r>
              <a:rPr lang="en-US" sz="2800" i="1" baseline="-25000">
                <a:latin typeface="Times New Roman" pitchFamily="18" charset="0"/>
              </a:rPr>
              <a:t>i</a:t>
            </a:r>
            <a:r>
              <a:rPr lang="en-US" sz="2800" baseline="-25000">
                <a:latin typeface="Times New Roman" pitchFamily="18" charset="0"/>
              </a:rPr>
              <a:t> </a:t>
            </a:r>
            <a:r>
              <a:rPr lang="en-US" sz="2800" i="1">
                <a:latin typeface="Times New Roman" pitchFamily="18" charset="0"/>
              </a:rPr>
              <a:t>P</a:t>
            </a:r>
            <a:r>
              <a:rPr lang="en-US" sz="2800" baseline="-25000">
                <a:latin typeface="Times New Roman" pitchFamily="18" charset="0"/>
              </a:rPr>
              <a:t>T</a:t>
            </a:r>
            <a:endParaRPr lang="en-US" sz="2800" i="1">
              <a:latin typeface="Times New Roman" pitchFamily="18" charset="0"/>
            </a:endParaRPr>
          </a:p>
        </p:txBody>
      </p:sp>
      <p:sp>
        <p:nvSpPr>
          <p:cNvPr id="28677" name="Text Box 5"/>
          <p:cNvSpPr txBox="1">
            <a:spLocks noChangeArrowheads="1"/>
          </p:cNvSpPr>
          <p:nvPr/>
        </p:nvSpPr>
        <p:spPr bwMode="auto">
          <a:xfrm>
            <a:off x="762000" y="3521075"/>
            <a:ext cx="1716088" cy="519113"/>
          </a:xfrm>
          <a:prstGeom prst="rect">
            <a:avLst/>
          </a:prstGeom>
          <a:noFill/>
          <a:ln w="9525">
            <a:noFill/>
            <a:miter lim="800000"/>
            <a:headEnd/>
            <a:tailEnd/>
          </a:ln>
        </p:spPr>
        <p:txBody>
          <a:bodyPr wrap="none">
            <a:spAutoFit/>
          </a:bodyPr>
          <a:lstStyle/>
          <a:p>
            <a:r>
              <a:rPr lang="en-US" sz="2800" i="1">
                <a:latin typeface="Times New Roman" pitchFamily="18" charset="0"/>
              </a:rPr>
              <a:t>X</a:t>
            </a:r>
            <a:r>
              <a:rPr lang="en-US" sz="2800" baseline="-25000">
                <a:latin typeface="Times New Roman" pitchFamily="18" charset="0"/>
              </a:rPr>
              <a:t>propane</a:t>
            </a:r>
            <a:r>
              <a:rPr lang="en-US" sz="2800">
                <a:latin typeface="Times New Roman" pitchFamily="18" charset="0"/>
              </a:rPr>
              <a:t> = </a:t>
            </a:r>
            <a:endParaRPr lang="en-US" sz="2800" i="1">
              <a:latin typeface="Times New Roman" pitchFamily="18" charset="0"/>
            </a:endParaRPr>
          </a:p>
        </p:txBody>
      </p:sp>
      <p:grpSp>
        <p:nvGrpSpPr>
          <p:cNvPr id="2" name="Group 9"/>
          <p:cNvGrpSpPr>
            <a:grpSpLocks/>
          </p:cNvGrpSpPr>
          <p:nvPr/>
        </p:nvGrpSpPr>
        <p:grpSpPr bwMode="auto">
          <a:xfrm>
            <a:off x="2413000" y="3279775"/>
            <a:ext cx="3657600" cy="987425"/>
            <a:chOff x="1488" y="2489"/>
            <a:chExt cx="2304" cy="622"/>
          </a:xfrm>
        </p:grpSpPr>
        <p:sp>
          <p:nvSpPr>
            <p:cNvPr id="8204" name="Text Box 6"/>
            <p:cNvSpPr txBox="1">
              <a:spLocks noChangeArrowheads="1"/>
            </p:cNvSpPr>
            <p:nvPr/>
          </p:nvSpPr>
          <p:spPr bwMode="auto">
            <a:xfrm>
              <a:off x="2301" y="2489"/>
              <a:ext cx="678" cy="327"/>
            </a:xfrm>
            <a:prstGeom prst="rect">
              <a:avLst/>
            </a:prstGeom>
            <a:noFill/>
            <a:ln w="9525">
              <a:noFill/>
              <a:miter lim="800000"/>
              <a:headEnd/>
              <a:tailEnd/>
            </a:ln>
          </p:spPr>
          <p:txBody>
            <a:bodyPr wrap="none">
              <a:spAutoFit/>
            </a:bodyPr>
            <a:lstStyle/>
            <a:p>
              <a:r>
                <a:rPr lang="en-US" sz="2800">
                  <a:latin typeface="Times New Roman" pitchFamily="18" charset="0"/>
                </a:rPr>
                <a:t>0.116</a:t>
              </a:r>
            </a:p>
          </p:txBody>
        </p:sp>
        <p:sp>
          <p:nvSpPr>
            <p:cNvPr id="8205" name="Text Box 7"/>
            <p:cNvSpPr txBox="1">
              <a:spLocks noChangeArrowheads="1"/>
            </p:cNvSpPr>
            <p:nvPr/>
          </p:nvSpPr>
          <p:spPr bwMode="auto">
            <a:xfrm>
              <a:off x="1546" y="2784"/>
              <a:ext cx="2187" cy="327"/>
            </a:xfrm>
            <a:prstGeom prst="rect">
              <a:avLst/>
            </a:prstGeom>
            <a:noFill/>
            <a:ln w="9525">
              <a:noFill/>
              <a:miter lim="800000"/>
              <a:headEnd/>
              <a:tailEnd/>
            </a:ln>
          </p:spPr>
          <p:txBody>
            <a:bodyPr wrap="none">
              <a:spAutoFit/>
            </a:bodyPr>
            <a:lstStyle/>
            <a:p>
              <a:r>
                <a:rPr lang="en-US" sz="2800">
                  <a:latin typeface="Times New Roman" pitchFamily="18" charset="0"/>
                </a:rPr>
                <a:t>8.24 + 0.421 + 0.116</a:t>
              </a:r>
            </a:p>
          </p:txBody>
        </p:sp>
        <p:sp>
          <p:nvSpPr>
            <p:cNvPr id="8206" name="Line 8"/>
            <p:cNvSpPr>
              <a:spLocks noChangeShapeType="1"/>
            </p:cNvSpPr>
            <p:nvPr/>
          </p:nvSpPr>
          <p:spPr bwMode="auto">
            <a:xfrm>
              <a:off x="1488" y="2800"/>
              <a:ext cx="2304" cy="0"/>
            </a:xfrm>
            <a:prstGeom prst="line">
              <a:avLst/>
            </a:prstGeom>
            <a:noFill/>
            <a:ln w="28575">
              <a:solidFill>
                <a:schemeClr val="tx1"/>
              </a:solidFill>
              <a:round/>
              <a:headEnd/>
              <a:tailEnd/>
            </a:ln>
          </p:spPr>
          <p:txBody>
            <a:bodyPr/>
            <a:lstStyle/>
            <a:p>
              <a:endParaRPr lang="en-US"/>
            </a:p>
          </p:txBody>
        </p:sp>
      </p:grpSp>
      <p:sp>
        <p:nvSpPr>
          <p:cNvPr id="28682" name="Text Box 10"/>
          <p:cNvSpPr txBox="1">
            <a:spLocks noChangeArrowheads="1"/>
          </p:cNvSpPr>
          <p:nvPr/>
        </p:nvSpPr>
        <p:spPr bwMode="auto">
          <a:xfrm>
            <a:off x="2971800" y="2527300"/>
            <a:ext cx="2359025" cy="519113"/>
          </a:xfrm>
          <a:prstGeom prst="rect">
            <a:avLst/>
          </a:prstGeom>
          <a:noFill/>
          <a:ln w="9525">
            <a:noFill/>
            <a:miter lim="800000"/>
            <a:headEnd/>
            <a:tailEnd/>
          </a:ln>
        </p:spPr>
        <p:txBody>
          <a:bodyPr wrap="none">
            <a:spAutoFit/>
          </a:bodyPr>
          <a:lstStyle/>
          <a:p>
            <a:r>
              <a:rPr lang="en-US" sz="2800" i="1">
                <a:latin typeface="Times New Roman" pitchFamily="18" charset="0"/>
              </a:rPr>
              <a:t>P</a:t>
            </a:r>
            <a:r>
              <a:rPr lang="en-US" sz="2800" baseline="-25000">
                <a:latin typeface="Times New Roman" pitchFamily="18" charset="0"/>
              </a:rPr>
              <a:t>T</a:t>
            </a:r>
            <a:r>
              <a:rPr lang="en-US" sz="2800">
                <a:latin typeface="Times New Roman" pitchFamily="18" charset="0"/>
              </a:rPr>
              <a:t> = 1.37 atm</a:t>
            </a:r>
            <a:endParaRPr lang="en-US" sz="2800" i="1">
              <a:latin typeface="Times New Roman" pitchFamily="18" charset="0"/>
            </a:endParaRPr>
          </a:p>
        </p:txBody>
      </p:sp>
      <p:sp>
        <p:nvSpPr>
          <p:cNvPr id="28683" name="Text Box 11"/>
          <p:cNvSpPr txBox="1">
            <a:spLocks noChangeArrowheads="1"/>
          </p:cNvSpPr>
          <p:nvPr/>
        </p:nvSpPr>
        <p:spPr bwMode="auto">
          <a:xfrm>
            <a:off x="6161088" y="3517900"/>
            <a:ext cx="1581150" cy="519113"/>
          </a:xfrm>
          <a:prstGeom prst="rect">
            <a:avLst/>
          </a:prstGeom>
          <a:noFill/>
          <a:ln w="9525">
            <a:noFill/>
            <a:miter lim="800000"/>
            <a:headEnd/>
            <a:tailEnd/>
          </a:ln>
        </p:spPr>
        <p:txBody>
          <a:bodyPr wrap="none">
            <a:spAutoFit/>
          </a:bodyPr>
          <a:lstStyle/>
          <a:p>
            <a:r>
              <a:rPr lang="en-US" sz="2800">
                <a:latin typeface="Times New Roman" pitchFamily="18" charset="0"/>
              </a:rPr>
              <a:t>= 0.0132</a:t>
            </a:r>
          </a:p>
        </p:txBody>
      </p:sp>
      <p:sp>
        <p:nvSpPr>
          <p:cNvPr id="28684" name="Text Box 12"/>
          <p:cNvSpPr txBox="1">
            <a:spLocks noChangeArrowheads="1"/>
          </p:cNvSpPr>
          <p:nvPr/>
        </p:nvSpPr>
        <p:spPr bwMode="auto">
          <a:xfrm>
            <a:off x="762000" y="4572000"/>
            <a:ext cx="4567238" cy="519113"/>
          </a:xfrm>
          <a:prstGeom prst="rect">
            <a:avLst/>
          </a:prstGeom>
          <a:noFill/>
          <a:ln w="9525">
            <a:noFill/>
            <a:miter lim="800000"/>
            <a:headEnd/>
            <a:tailEnd/>
          </a:ln>
        </p:spPr>
        <p:txBody>
          <a:bodyPr wrap="none">
            <a:spAutoFit/>
          </a:bodyPr>
          <a:lstStyle/>
          <a:p>
            <a:r>
              <a:rPr lang="en-US" sz="2800" i="1">
                <a:latin typeface="Times New Roman" pitchFamily="18" charset="0"/>
              </a:rPr>
              <a:t>P</a:t>
            </a:r>
            <a:r>
              <a:rPr lang="en-US" sz="2800" baseline="-25000">
                <a:latin typeface="Times New Roman" pitchFamily="18" charset="0"/>
              </a:rPr>
              <a:t>propane</a:t>
            </a:r>
            <a:r>
              <a:rPr lang="en-US" sz="2800">
                <a:latin typeface="Times New Roman" pitchFamily="18" charset="0"/>
              </a:rPr>
              <a:t> = 0.0132 x 1.37 atm</a:t>
            </a:r>
            <a:endParaRPr lang="en-US" sz="2800" i="1">
              <a:latin typeface="Times New Roman" pitchFamily="18" charset="0"/>
            </a:endParaRPr>
          </a:p>
        </p:txBody>
      </p:sp>
      <p:sp>
        <p:nvSpPr>
          <p:cNvPr id="28685" name="Text Box 13"/>
          <p:cNvSpPr txBox="1">
            <a:spLocks noChangeArrowheads="1"/>
          </p:cNvSpPr>
          <p:nvPr/>
        </p:nvSpPr>
        <p:spPr bwMode="auto">
          <a:xfrm>
            <a:off x="5219700" y="4572000"/>
            <a:ext cx="2273300" cy="519113"/>
          </a:xfrm>
          <a:prstGeom prst="rect">
            <a:avLst/>
          </a:prstGeom>
          <a:noFill/>
          <a:ln w="9525">
            <a:noFill/>
            <a:miter lim="800000"/>
            <a:headEnd/>
            <a:tailEnd/>
          </a:ln>
        </p:spPr>
        <p:txBody>
          <a:bodyPr wrap="none">
            <a:spAutoFit/>
          </a:bodyPr>
          <a:lstStyle/>
          <a:p>
            <a:r>
              <a:rPr lang="en-US" sz="2800">
                <a:latin typeface="Times New Roman" pitchFamily="18" charset="0"/>
              </a:rPr>
              <a:t>= 0.0181 atm</a:t>
            </a:r>
          </a:p>
        </p:txBody>
      </p:sp>
      <p:sp>
        <p:nvSpPr>
          <p:cNvPr id="8203" name="Text Box 14"/>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5.6</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 fill="hold"/>
                                        <p:tgtEl>
                                          <p:spTgt spid="28676"/>
                                        </p:tgtEl>
                                        <p:attrNameLst>
                                          <p:attrName>ppt_x</p:attrName>
                                        </p:attrNameLst>
                                      </p:cBhvr>
                                      <p:tavLst>
                                        <p:tav tm="0">
                                          <p:val>
                                            <p:strVal val="0-#ppt_w/2"/>
                                          </p:val>
                                        </p:tav>
                                        <p:tav tm="100000">
                                          <p:val>
                                            <p:strVal val="#ppt_x"/>
                                          </p:val>
                                        </p:tav>
                                      </p:tavLst>
                                    </p:anim>
                                    <p:anim calcmode="lin" valueType="num">
                                      <p:cBhvr additive="base">
                                        <p:cTn id="8" dur="500" fill="hold"/>
                                        <p:tgtEl>
                                          <p:spTgt spid="286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8682"/>
                                        </p:tgtEl>
                                        <p:attrNameLst>
                                          <p:attrName>style.visibility</p:attrName>
                                        </p:attrNameLst>
                                      </p:cBhvr>
                                      <p:to>
                                        <p:strVal val="visible"/>
                                      </p:to>
                                    </p:set>
                                    <p:anim calcmode="lin" valueType="num">
                                      <p:cBhvr additive="base">
                                        <p:cTn id="13" dur="500" fill="hold"/>
                                        <p:tgtEl>
                                          <p:spTgt spid="28682"/>
                                        </p:tgtEl>
                                        <p:attrNameLst>
                                          <p:attrName>ppt_x</p:attrName>
                                        </p:attrNameLst>
                                      </p:cBhvr>
                                      <p:tavLst>
                                        <p:tav tm="0">
                                          <p:val>
                                            <p:strVal val="1+#ppt_w/2"/>
                                          </p:val>
                                        </p:tav>
                                        <p:tav tm="100000">
                                          <p:val>
                                            <p:strVal val="#ppt_x"/>
                                          </p:val>
                                        </p:tav>
                                      </p:tavLst>
                                    </p:anim>
                                    <p:anim calcmode="lin" valueType="num">
                                      <p:cBhvr additive="base">
                                        <p:cTn id="14" dur="500" fill="hold"/>
                                        <p:tgtEl>
                                          <p:spTgt spid="2868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677"/>
                                        </p:tgtEl>
                                        <p:attrNameLst>
                                          <p:attrName>style.visibility</p:attrName>
                                        </p:attrNameLst>
                                      </p:cBhvr>
                                      <p:to>
                                        <p:strVal val="visible"/>
                                      </p:to>
                                    </p:set>
                                    <p:anim calcmode="lin" valueType="num">
                                      <p:cBhvr additive="base">
                                        <p:cTn id="19" dur="500" fill="hold"/>
                                        <p:tgtEl>
                                          <p:spTgt spid="28677"/>
                                        </p:tgtEl>
                                        <p:attrNameLst>
                                          <p:attrName>ppt_x</p:attrName>
                                        </p:attrNameLst>
                                      </p:cBhvr>
                                      <p:tavLst>
                                        <p:tav tm="0">
                                          <p:val>
                                            <p:strVal val="0-#ppt_w/2"/>
                                          </p:val>
                                        </p:tav>
                                        <p:tav tm="100000">
                                          <p:val>
                                            <p:strVal val="#ppt_x"/>
                                          </p:val>
                                        </p:tav>
                                      </p:tavLst>
                                    </p:anim>
                                    <p:anim calcmode="lin" valueType="num">
                                      <p:cBhvr additive="base">
                                        <p:cTn id="20" dur="5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8683"/>
                                        </p:tgtEl>
                                        <p:attrNameLst>
                                          <p:attrName>style.visibility</p:attrName>
                                        </p:attrNameLst>
                                      </p:cBhvr>
                                      <p:to>
                                        <p:strVal val="visible"/>
                                      </p:to>
                                    </p:set>
                                    <p:anim calcmode="lin" valueType="num">
                                      <p:cBhvr additive="base">
                                        <p:cTn id="31" dur="500" fill="hold"/>
                                        <p:tgtEl>
                                          <p:spTgt spid="28683"/>
                                        </p:tgtEl>
                                        <p:attrNameLst>
                                          <p:attrName>ppt_x</p:attrName>
                                        </p:attrNameLst>
                                      </p:cBhvr>
                                      <p:tavLst>
                                        <p:tav tm="0">
                                          <p:val>
                                            <p:strVal val="1+#ppt_w/2"/>
                                          </p:val>
                                        </p:tav>
                                        <p:tav tm="100000">
                                          <p:val>
                                            <p:strVal val="#ppt_x"/>
                                          </p:val>
                                        </p:tav>
                                      </p:tavLst>
                                    </p:anim>
                                    <p:anim calcmode="lin" valueType="num">
                                      <p:cBhvr additive="base">
                                        <p:cTn id="32" dur="500" fill="hold"/>
                                        <p:tgtEl>
                                          <p:spTgt spid="2868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8684"/>
                                        </p:tgtEl>
                                        <p:attrNameLst>
                                          <p:attrName>style.visibility</p:attrName>
                                        </p:attrNameLst>
                                      </p:cBhvr>
                                      <p:to>
                                        <p:strVal val="visible"/>
                                      </p:to>
                                    </p:set>
                                    <p:anim calcmode="lin" valueType="num">
                                      <p:cBhvr additive="base">
                                        <p:cTn id="37" dur="500" fill="hold"/>
                                        <p:tgtEl>
                                          <p:spTgt spid="28684"/>
                                        </p:tgtEl>
                                        <p:attrNameLst>
                                          <p:attrName>ppt_x</p:attrName>
                                        </p:attrNameLst>
                                      </p:cBhvr>
                                      <p:tavLst>
                                        <p:tav tm="0">
                                          <p:val>
                                            <p:strVal val="0-#ppt_w/2"/>
                                          </p:val>
                                        </p:tav>
                                        <p:tav tm="100000">
                                          <p:val>
                                            <p:strVal val="#ppt_x"/>
                                          </p:val>
                                        </p:tav>
                                      </p:tavLst>
                                    </p:anim>
                                    <p:anim calcmode="lin" valueType="num">
                                      <p:cBhvr additive="base">
                                        <p:cTn id="38" dur="500" fill="hold"/>
                                        <p:tgtEl>
                                          <p:spTgt spid="2868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8685"/>
                                        </p:tgtEl>
                                        <p:attrNameLst>
                                          <p:attrName>style.visibility</p:attrName>
                                        </p:attrNameLst>
                                      </p:cBhvr>
                                      <p:to>
                                        <p:strVal val="visible"/>
                                      </p:to>
                                    </p:set>
                                    <p:anim calcmode="lin" valueType="num">
                                      <p:cBhvr additive="base">
                                        <p:cTn id="43" dur="500" fill="hold"/>
                                        <p:tgtEl>
                                          <p:spTgt spid="28685"/>
                                        </p:tgtEl>
                                        <p:attrNameLst>
                                          <p:attrName>ppt_x</p:attrName>
                                        </p:attrNameLst>
                                      </p:cBhvr>
                                      <p:tavLst>
                                        <p:tav tm="0">
                                          <p:val>
                                            <p:strVal val="1+#ppt_w/2"/>
                                          </p:val>
                                        </p:tav>
                                        <p:tav tm="100000">
                                          <p:val>
                                            <p:strVal val="#ppt_x"/>
                                          </p:val>
                                        </p:tav>
                                      </p:tavLst>
                                    </p:anim>
                                    <p:anim calcmode="lin" valueType="num">
                                      <p:cBhvr additive="base">
                                        <p:cTn id="44" dur="500" fill="hold"/>
                                        <p:tgtEl>
                                          <p:spTgt spid="286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77" grpId="0" autoUpdateAnimBg="0"/>
      <p:bldP spid="28682" grpId="0" autoUpdateAnimBg="0"/>
      <p:bldP spid="28683" grpId="0" autoUpdateAnimBg="0"/>
      <p:bldP spid="28684" grpId="0" autoUpdateAnimBg="0"/>
      <p:bldP spid="28685"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npo000140"/>
          <p:cNvPicPr>
            <a:picLocks noChangeAspect="1" noChangeArrowheads="1"/>
          </p:cNvPicPr>
          <p:nvPr/>
        </p:nvPicPr>
        <p:blipFill>
          <a:blip r:embed="rId2" cstate="print"/>
          <a:srcRect/>
          <a:stretch>
            <a:fillRect/>
          </a:stretch>
        </p:blipFill>
        <p:spPr bwMode="auto">
          <a:xfrm>
            <a:off x="1181100" y="76200"/>
            <a:ext cx="6756400" cy="5254625"/>
          </a:xfrm>
          <a:prstGeom prst="rect">
            <a:avLst/>
          </a:prstGeom>
          <a:noFill/>
          <a:ln w="9525">
            <a:noFill/>
            <a:miter lim="800000"/>
            <a:headEnd/>
            <a:tailEnd/>
          </a:ln>
        </p:spPr>
      </p:pic>
      <p:grpSp>
        <p:nvGrpSpPr>
          <p:cNvPr id="2" name="Group 5"/>
          <p:cNvGrpSpPr>
            <a:grpSpLocks/>
          </p:cNvGrpSpPr>
          <p:nvPr/>
        </p:nvGrpSpPr>
        <p:grpSpPr bwMode="auto">
          <a:xfrm>
            <a:off x="2362200" y="5638800"/>
            <a:ext cx="4173538" cy="396875"/>
            <a:chOff x="48" y="3552"/>
            <a:chExt cx="2629" cy="250"/>
          </a:xfrm>
        </p:grpSpPr>
        <p:sp>
          <p:nvSpPr>
            <p:cNvPr id="92170" name="Text Box 3"/>
            <p:cNvSpPr txBox="1">
              <a:spLocks noChangeArrowheads="1"/>
            </p:cNvSpPr>
            <p:nvPr/>
          </p:nvSpPr>
          <p:spPr bwMode="auto">
            <a:xfrm>
              <a:off x="48" y="3552"/>
              <a:ext cx="2629" cy="250"/>
            </a:xfrm>
            <a:prstGeom prst="rect">
              <a:avLst/>
            </a:prstGeom>
            <a:noFill/>
            <a:ln w="9525">
              <a:noFill/>
              <a:miter lim="800000"/>
              <a:headEnd/>
              <a:tailEnd/>
            </a:ln>
          </p:spPr>
          <p:txBody>
            <a:bodyPr wrap="none">
              <a:spAutoFit/>
            </a:bodyPr>
            <a:lstStyle/>
            <a:p>
              <a:r>
                <a:rPr lang="en-US" sz="2000">
                  <a:latin typeface="Times New Roman" pitchFamily="18" charset="0"/>
                </a:rPr>
                <a:t>2KClO</a:t>
              </a:r>
              <a:r>
                <a:rPr lang="en-US" sz="2000" baseline="-25000">
                  <a:latin typeface="Times New Roman" pitchFamily="18" charset="0"/>
                </a:rPr>
                <a:t>3</a:t>
              </a:r>
              <a:r>
                <a:rPr lang="en-US" sz="2000">
                  <a:latin typeface="Times New Roman" pitchFamily="18" charset="0"/>
                </a:rPr>
                <a:t> (</a:t>
              </a:r>
              <a:r>
                <a:rPr lang="en-US" sz="2000" i="1">
                  <a:latin typeface="Times New Roman" pitchFamily="18" charset="0"/>
                </a:rPr>
                <a:t>s</a:t>
              </a:r>
              <a:r>
                <a:rPr lang="en-US" sz="2000">
                  <a:latin typeface="Times New Roman" pitchFamily="18" charset="0"/>
                </a:rPr>
                <a:t>)           2KCl (</a:t>
              </a:r>
              <a:r>
                <a:rPr lang="en-US" sz="2000" i="1">
                  <a:latin typeface="Times New Roman" pitchFamily="18" charset="0"/>
                </a:rPr>
                <a:t>s</a:t>
              </a:r>
              <a:r>
                <a:rPr lang="en-US" sz="2000">
                  <a:latin typeface="Times New Roman" pitchFamily="18" charset="0"/>
                </a:rPr>
                <a:t>) + 3O</a:t>
              </a:r>
              <a:r>
                <a:rPr lang="en-US" sz="2000" baseline="-25000">
                  <a:latin typeface="Times New Roman" pitchFamily="18" charset="0"/>
                </a:rPr>
                <a:t>2</a:t>
              </a:r>
              <a:r>
                <a:rPr lang="en-US" sz="2000">
                  <a:latin typeface="Times New Roman" pitchFamily="18" charset="0"/>
                </a:rPr>
                <a:t> (</a:t>
              </a:r>
              <a:r>
                <a:rPr lang="en-US" sz="2000" i="1">
                  <a:latin typeface="Times New Roman" pitchFamily="18" charset="0"/>
                </a:rPr>
                <a:t>g</a:t>
              </a:r>
              <a:r>
                <a:rPr lang="en-US" sz="2000">
                  <a:latin typeface="Times New Roman" pitchFamily="18" charset="0"/>
                </a:rPr>
                <a:t>)</a:t>
              </a:r>
            </a:p>
          </p:txBody>
        </p:sp>
        <p:sp>
          <p:nvSpPr>
            <p:cNvPr id="92171" name="Line 4"/>
            <p:cNvSpPr>
              <a:spLocks noChangeShapeType="1"/>
            </p:cNvSpPr>
            <p:nvPr/>
          </p:nvSpPr>
          <p:spPr bwMode="auto">
            <a:xfrm>
              <a:off x="864" y="3696"/>
              <a:ext cx="384" cy="0"/>
            </a:xfrm>
            <a:prstGeom prst="line">
              <a:avLst/>
            </a:prstGeom>
            <a:noFill/>
            <a:ln w="28575">
              <a:solidFill>
                <a:schemeClr val="tx1"/>
              </a:solidFill>
              <a:round/>
              <a:headEnd/>
              <a:tailEnd type="triangle" w="med" len="med"/>
            </a:ln>
          </p:spPr>
          <p:txBody>
            <a:bodyPr/>
            <a:lstStyle/>
            <a:p>
              <a:endParaRPr lang="en-US"/>
            </a:p>
          </p:txBody>
        </p:sp>
      </p:grpSp>
      <p:sp>
        <p:nvSpPr>
          <p:cNvPr id="92164" name="Text Box 6"/>
          <p:cNvSpPr txBox="1">
            <a:spLocks noChangeArrowheads="1"/>
          </p:cNvSpPr>
          <p:nvPr/>
        </p:nvSpPr>
        <p:spPr bwMode="auto">
          <a:xfrm>
            <a:off x="4876800" y="4800600"/>
            <a:ext cx="2057400" cy="517525"/>
          </a:xfrm>
          <a:prstGeom prst="rect">
            <a:avLst/>
          </a:prstGeom>
          <a:solidFill>
            <a:schemeClr val="bg1"/>
          </a:solidFill>
          <a:ln w="9525">
            <a:noFill/>
            <a:miter lim="800000"/>
            <a:headEnd/>
            <a:tailEnd/>
          </a:ln>
        </p:spPr>
        <p:txBody>
          <a:bodyPr>
            <a:spAutoFit/>
          </a:bodyPr>
          <a:lstStyle/>
          <a:p>
            <a:pPr>
              <a:spcBef>
                <a:spcPct val="50000"/>
              </a:spcBef>
            </a:pPr>
            <a:r>
              <a:rPr lang="en-US" sz="1400" b="1">
                <a:latin typeface="Times New Roman" pitchFamily="18" charset="0"/>
              </a:rPr>
              <a:t>Bottle full of oxygen gas and water vapor</a:t>
            </a:r>
          </a:p>
        </p:txBody>
      </p:sp>
      <p:grpSp>
        <p:nvGrpSpPr>
          <p:cNvPr id="3" name="Group 11"/>
          <p:cNvGrpSpPr>
            <a:grpSpLocks/>
          </p:cNvGrpSpPr>
          <p:nvPr/>
        </p:nvGrpSpPr>
        <p:grpSpPr bwMode="auto">
          <a:xfrm>
            <a:off x="3389313" y="6153150"/>
            <a:ext cx="2274887" cy="552450"/>
            <a:chOff x="293" y="3817"/>
            <a:chExt cx="1433" cy="348"/>
          </a:xfrm>
        </p:grpSpPr>
        <p:sp>
          <p:nvSpPr>
            <p:cNvPr id="92167" name="Text Box 8"/>
            <p:cNvSpPr txBox="1">
              <a:spLocks noChangeArrowheads="1"/>
            </p:cNvSpPr>
            <p:nvPr/>
          </p:nvSpPr>
          <p:spPr bwMode="auto">
            <a:xfrm>
              <a:off x="293" y="3817"/>
              <a:ext cx="1433" cy="288"/>
            </a:xfrm>
            <a:prstGeom prst="rect">
              <a:avLst/>
            </a:prstGeom>
            <a:noFill/>
            <a:ln w="9525">
              <a:noFill/>
              <a:miter lim="800000"/>
              <a:headEnd/>
              <a:tailEnd/>
            </a:ln>
          </p:spPr>
          <p:txBody>
            <a:bodyPr wrap="none">
              <a:spAutoFit/>
            </a:bodyPr>
            <a:lstStyle/>
            <a:p>
              <a:r>
                <a:rPr lang="en-US" sz="2400" i="1">
                  <a:latin typeface="Times New Roman" pitchFamily="18" charset="0"/>
                </a:rPr>
                <a:t>P</a:t>
              </a:r>
              <a:r>
                <a:rPr lang="en-US" sz="2400" baseline="-25000">
                  <a:latin typeface="Times New Roman" pitchFamily="18" charset="0"/>
                </a:rPr>
                <a:t>T</a:t>
              </a:r>
              <a:r>
                <a:rPr lang="en-US" sz="2400">
                  <a:latin typeface="Times New Roman" pitchFamily="18" charset="0"/>
                </a:rPr>
                <a:t> = </a:t>
              </a:r>
              <a:r>
                <a:rPr lang="en-US" sz="2400" i="1">
                  <a:latin typeface="Times New Roman" pitchFamily="18" charset="0"/>
                </a:rPr>
                <a:t>P</a:t>
              </a:r>
              <a:r>
                <a:rPr lang="en-US" sz="2400" baseline="-25000">
                  <a:latin typeface="Times New Roman" pitchFamily="18" charset="0"/>
                </a:rPr>
                <a:t>O   </a:t>
              </a:r>
              <a:r>
                <a:rPr lang="en-US" sz="2400">
                  <a:latin typeface="Times New Roman" pitchFamily="18" charset="0"/>
                </a:rPr>
                <a:t>+ </a:t>
              </a:r>
              <a:r>
                <a:rPr lang="en-US" sz="2400" i="1">
                  <a:latin typeface="Times New Roman" pitchFamily="18" charset="0"/>
                </a:rPr>
                <a:t>P</a:t>
              </a:r>
              <a:r>
                <a:rPr lang="en-US" sz="2400" baseline="-25000">
                  <a:latin typeface="Times New Roman" pitchFamily="18" charset="0"/>
                </a:rPr>
                <a:t>H  O</a:t>
              </a:r>
              <a:endParaRPr lang="en-US" sz="2400">
                <a:latin typeface="Times New Roman" pitchFamily="18" charset="0"/>
              </a:endParaRPr>
            </a:p>
          </p:txBody>
        </p:sp>
        <p:sp>
          <p:nvSpPr>
            <p:cNvPr id="92168" name="Text Box 9"/>
            <p:cNvSpPr txBox="1">
              <a:spLocks noChangeArrowheads="1"/>
            </p:cNvSpPr>
            <p:nvPr/>
          </p:nvSpPr>
          <p:spPr bwMode="auto">
            <a:xfrm>
              <a:off x="894" y="3992"/>
              <a:ext cx="169" cy="173"/>
            </a:xfrm>
            <a:prstGeom prst="rect">
              <a:avLst/>
            </a:prstGeom>
            <a:noFill/>
            <a:ln w="9525">
              <a:noFill/>
              <a:miter lim="800000"/>
              <a:headEnd/>
              <a:tailEnd/>
            </a:ln>
          </p:spPr>
          <p:txBody>
            <a:bodyPr wrap="none">
              <a:spAutoFit/>
            </a:bodyPr>
            <a:lstStyle/>
            <a:p>
              <a:r>
                <a:rPr lang="en-US" sz="1200">
                  <a:latin typeface="Times New Roman" pitchFamily="18" charset="0"/>
                </a:rPr>
                <a:t>2</a:t>
              </a:r>
            </a:p>
          </p:txBody>
        </p:sp>
        <p:sp>
          <p:nvSpPr>
            <p:cNvPr id="92169" name="Text Box 10"/>
            <p:cNvSpPr txBox="1">
              <a:spLocks noChangeArrowheads="1"/>
            </p:cNvSpPr>
            <p:nvPr/>
          </p:nvSpPr>
          <p:spPr bwMode="auto">
            <a:xfrm>
              <a:off x="1349" y="3992"/>
              <a:ext cx="169" cy="173"/>
            </a:xfrm>
            <a:prstGeom prst="rect">
              <a:avLst/>
            </a:prstGeom>
            <a:noFill/>
            <a:ln w="9525">
              <a:noFill/>
              <a:miter lim="800000"/>
              <a:headEnd/>
              <a:tailEnd/>
            </a:ln>
          </p:spPr>
          <p:txBody>
            <a:bodyPr wrap="none">
              <a:spAutoFit/>
            </a:bodyPr>
            <a:lstStyle/>
            <a:p>
              <a:r>
                <a:rPr lang="en-US" sz="1200">
                  <a:latin typeface="Times New Roman" pitchFamily="18" charset="0"/>
                </a:rPr>
                <a:t>2</a:t>
              </a:r>
            </a:p>
          </p:txBody>
        </p:sp>
      </p:grpSp>
      <p:sp>
        <p:nvSpPr>
          <p:cNvPr id="92166" name="Text Box 13"/>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5.6</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WordArt 2"/>
          <p:cNvSpPr>
            <a:spLocks noChangeArrowheads="1" noChangeShapeType="1" noTextEdit="1"/>
          </p:cNvSpPr>
          <p:nvPr/>
        </p:nvSpPr>
        <p:spPr bwMode="auto">
          <a:xfrm>
            <a:off x="2819400" y="838200"/>
            <a:ext cx="3314700" cy="1143000"/>
          </a:xfrm>
          <a:prstGeom prst="rect">
            <a:avLst/>
          </a:prstGeom>
        </p:spPr>
        <p:txBody>
          <a:bodyPr wrap="none" fromWordArt="1">
            <a:prstTxWarp prst="textPlain">
              <a:avLst>
                <a:gd name="adj" fmla="val 50000"/>
              </a:avLst>
            </a:prstTxWarp>
          </a:bodyPr>
          <a:lstStyle/>
          <a:p>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Solids</a:t>
            </a:r>
          </a:p>
        </p:txBody>
      </p:sp>
      <p:sp>
        <p:nvSpPr>
          <p:cNvPr id="35843" name="Text Box 3"/>
          <p:cNvSpPr txBox="1">
            <a:spLocks noChangeArrowheads="1"/>
          </p:cNvSpPr>
          <p:nvPr/>
        </p:nvSpPr>
        <p:spPr bwMode="auto">
          <a:xfrm>
            <a:off x="2422525" y="2438400"/>
            <a:ext cx="4624388" cy="868363"/>
          </a:xfrm>
          <a:prstGeom prst="rect">
            <a:avLst/>
          </a:prstGeom>
          <a:noFill/>
          <a:ln w="9525">
            <a:noFill/>
            <a:miter lim="800000"/>
            <a:headEnd/>
            <a:tailEnd/>
          </a:ln>
        </p:spPr>
        <p:txBody>
          <a:bodyPr>
            <a:spAutoFit/>
          </a:bodyPr>
          <a:lstStyle/>
          <a:p>
            <a:pPr>
              <a:buFontTx/>
              <a:buChar char="•"/>
            </a:pPr>
            <a:r>
              <a:rPr lang="en-US" sz="2800"/>
              <a:t>Have a definite shape</a:t>
            </a:r>
          </a:p>
          <a:p>
            <a:pPr>
              <a:buFontTx/>
              <a:buChar char="•"/>
            </a:pPr>
            <a:r>
              <a:rPr lang="en-US" sz="2800"/>
              <a:t>Have a definite volume</a:t>
            </a:r>
          </a:p>
        </p:txBody>
      </p:sp>
      <p:sp>
        <p:nvSpPr>
          <p:cNvPr id="35844" name="Text Box 4"/>
          <p:cNvSpPr txBox="1">
            <a:spLocks noChangeArrowheads="1"/>
          </p:cNvSpPr>
          <p:nvPr/>
        </p:nvSpPr>
        <p:spPr bwMode="auto">
          <a:xfrm>
            <a:off x="1828800" y="4648200"/>
            <a:ext cx="6019800" cy="1865313"/>
          </a:xfrm>
          <a:prstGeom prst="rect">
            <a:avLst/>
          </a:prstGeom>
          <a:noFill/>
          <a:ln w="9525">
            <a:noFill/>
            <a:miter lim="800000"/>
            <a:headEnd/>
            <a:tailEnd/>
          </a:ln>
        </p:spPr>
        <p:txBody>
          <a:bodyPr>
            <a:spAutoFit/>
          </a:bodyPr>
          <a:lstStyle/>
          <a:p>
            <a:r>
              <a:rPr lang="en-US" sz="3200"/>
              <a:t>Molecules are held close together and there is very little movement between them. </a:t>
            </a:r>
          </a:p>
        </p:txBody>
      </p:sp>
      <p:sp>
        <p:nvSpPr>
          <p:cNvPr id="35845" name="Text Box 5"/>
          <p:cNvSpPr txBox="1">
            <a:spLocks noChangeArrowheads="1"/>
          </p:cNvSpPr>
          <p:nvPr/>
        </p:nvSpPr>
        <p:spPr bwMode="auto">
          <a:xfrm>
            <a:off x="2057400" y="3505200"/>
            <a:ext cx="5410200" cy="1089025"/>
          </a:xfrm>
          <a:prstGeom prst="rect">
            <a:avLst/>
          </a:prstGeom>
          <a:noFill/>
          <a:ln w="9525">
            <a:noFill/>
            <a:miter lim="800000"/>
            <a:headEnd/>
            <a:tailEnd/>
          </a:ln>
        </p:spPr>
        <p:txBody>
          <a:bodyPr>
            <a:spAutoFit/>
          </a:bodyPr>
          <a:lstStyle/>
          <a:p>
            <a:r>
              <a:rPr lang="en-US" sz="3600">
                <a:solidFill>
                  <a:schemeClr val="tx1"/>
                </a:solidFill>
              </a:rPr>
              <a:t>Kinetic Molecular Theory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33400" y="1524000"/>
            <a:ext cx="7696200" cy="1447800"/>
          </a:xfrm>
          <a:prstGeom prst="rect">
            <a:avLst/>
          </a:prstGeom>
          <a:solidFill>
            <a:srgbClr val="FFC5CF"/>
          </a:solidFill>
          <a:ln w="12700">
            <a:noFill/>
            <a:miter lim="800000"/>
            <a:headEnd/>
            <a:tailEnd/>
          </a:ln>
          <a:effectLst>
            <a:outerShdw dist="107763" dir="2700000" algn="ctr" rotWithShape="0">
              <a:schemeClr val="bg2"/>
            </a:outerShdw>
          </a:effectLst>
        </p:spPr>
        <p:txBody>
          <a:bodyPr wrap="none" anchor="ctr"/>
          <a:lstStyle/>
          <a:p>
            <a:pPr>
              <a:defRPr/>
            </a:pPr>
            <a:endParaRPr lang="en-US"/>
          </a:p>
        </p:txBody>
      </p:sp>
      <p:sp>
        <p:nvSpPr>
          <p:cNvPr id="12291" name="Rectangle 3"/>
          <p:cNvSpPr>
            <a:spLocks noGrp="1" noChangeArrowheads="1"/>
          </p:cNvSpPr>
          <p:nvPr>
            <p:ph type="title"/>
          </p:nvPr>
        </p:nvSpPr>
        <p:spPr>
          <a:xfrm>
            <a:off x="838200" y="228600"/>
            <a:ext cx="7162800" cy="838200"/>
          </a:xfrm>
          <a:solidFill>
            <a:schemeClr val="accent2">
              <a:alpha val="31000"/>
            </a:schemeClr>
          </a:solidFill>
        </p:spPr>
        <p:txBody>
          <a:bodyPr/>
          <a:lstStyle/>
          <a:p>
            <a:pPr>
              <a:defRPr/>
            </a:pPr>
            <a:r>
              <a:rPr lang="en-US" altLang="en-US" sz="5400" dirty="0" smtClean="0">
                <a:solidFill>
                  <a:schemeClr val="hlink"/>
                </a:solidFill>
                <a:effectLst>
                  <a:outerShdw blurRad="38100" dist="38100" dir="2700000" algn="tl">
                    <a:srgbClr val="000000"/>
                  </a:outerShdw>
                </a:effectLst>
                <a:latin typeface="Comic Sans MS" pitchFamily="66" charset="0"/>
              </a:rPr>
              <a:t>IDEAL GAS LAW</a:t>
            </a:r>
            <a:endParaRPr lang="en-US" altLang="en-US" sz="5400" dirty="0" smtClean="0">
              <a:solidFill>
                <a:schemeClr val="hlink"/>
              </a:solidFill>
              <a:effectLst>
                <a:outerShdw blurRad="38100" dist="38100" dir="2700000" algn="tl">
                  <a:srgbClr val="000000"/>
                </a:outerShdw>
              </a:effectLst>
            </a:endParaRPr>
          </a:p>
        </p:txBody>
      </p:sp>
      <p:sp>
        <p:nvSpPr>
          <p:cNvPr id="12292" name="Rectangle 4"/>
          <p:cNvSpPr>
            <a:spLocks noGrp="1" noChangeArrowheads="1"/>
          </p:cNvSpPr>
          <p:nvPr>
            <p:ph type="body" idx="1"/>
          </p:nvPr>
        </p:nvSpPr>
        <p:spPr>
          <a:xfrm>
            <a:off x="1066800" y="3352800"/>
            <a:ext cx="4495800" cy="3048000"/>
          </a:xfrm>
        </p:spPr>
        <p:txBody>
          <a:bodyPr/>
          <a:lstStyle/>
          <a:p>
            <a:pPr>
              <a:buFontTx/>
              <a:buNone/>
              <a:defRPr/>
            </a:pPr>
            <a:r>
              <a:rPr lang="en-US" altLang="en-US" sz="2800" smtClean="0">
                <a:solidFill>
                  <a:schemeClr val="bg1"/>
                </a:solidFill>
                <a:effectLst>
                  <a:outerShdw blurRad="38100" dist="38100" dir="2700000" algn="tl">
                    <a:srgbClr val="C0C0C0"/>
                  </a:outerShdw>
                </a:effectLst>
              </a:rPr>
              <a:t>Brings together gas properties.</a:t>
            </a:r>
          </a:p>
          <a:p>
            <a:pPr>
              <a:buFontTx/>
              <a:buNone/>
              <a:defRPr/>
            </a:pPr>
            <a:r>
              <a:rPr lang="en-US" altLang="en-US" sz="2800" smtClean="0">
                <a:solidFill>
                  <a:schemeClr val="bg1"/>
                </a:solidFill>
                <a:effectLst>
                  <a:outerShdw blurRad="38100" dist="38100" dir="2700000" algn="tl">
                    <a:srgbClr val="C0C0C0"/>
                  </a:outerShdw>
                </a:effectLst>
              </a:rPr>
              <a:t>Can be derived from experiment and theory.</a:t>
            </a:r>
          </a:p>
          <a:p>
            <a:pPr>
              <a:buFontTx/>
              <a:buNone/>
              <a:defRPr/>
            </a:pPr>
            <a:r>
              <a:rPr lang="en-US" altLang="en-US" sz="2800" smtClean="0">
                <a:solidFill>
                  <a:schemeClr val="bg1"/>
                </a:solidFill>
                <a:effectLst>
                  <a:outerShdw blurRad="38100" dist="38100" dir="2700000" algn="tl">
                    <a:srgbClr val="C0C0C0"/>
                  </a:outerShdw>
                </a:effectLst>
              </a:rPr>
              <a:t>BE SURE YOU KNOW THIS EQUATION!</a:t>
            </a:r>
            <a:endParaRPr lang="en-US" altLang="en-US" sz="2800" smtClean="0">
              <a:effectLst>
                <a:outerShdw blurRad="38100" dist="38100" dir="2700000" algn="tl">
                  <a:srgbClr val="C0C0C0"/>
                </a:outerShdw>
              </a:effectLst>
            </a:endParaRPr>
          </a:p>
        </p:txBody>
      </p:sp>
      <p:pic>
        <p:nvPicPr>
          <p:cNvPr id="12293" name="Picture 5"/>
          <p:cNvPicPr>
            <a:picLocks noChangeArrowheads="1"/>
          </p:cNvPicPr>
          <p:nvPr/>
        </p:nvPicPr>
        <p:blipFill>
          <a:blip r:embed="rId2" cstate="print"/>
          <a:srcRect/>
          <a:stretch>
            <a:fillRect/>
          </a:stretch>
        </p:blipFill>
        <p:spPr bwMode="auto">
          <a:xfrm>
            <a:off x="5802313" y="2817813"/>
            <a:ext cx="1655762" cy="3203575"/>
          </a:xfrm>
          <a:prstGeom prst="rect">
            <a:avLst/>
          </a:prstGeom>
          <a:noFill/>
          <a:ln w="12700">
            <a:noFill/>
            <a:miter lim="800000"/>
            <a:headEnd/>
            <a:tailEnd/>
          </a:ln>
          <a:effectLst>
            <a:outerShdw dist="107763" dir="2700000" algn="ctr" rotWithShape="0">
              <a:schemeClr val="bg2"/>
            </a:outerShdw>
          </a:effectLst>
        </p:spPr>
      </p:pic>
      <p:sp>
        <p:nvSpPr>
          <p:cNvPr id="12294" name="Rectangle 6"/>
          <p:cNvSpPr>
            <a:spLocks noChangeArrowheads="1"/>
          </p:cNvSpPr>
          <p:nvPr/>
        </p:nvSpPr>
        <p:spPr bwMode="auto">
          <a:xfrm>
            <a:off x="2032000" y="1524000"/>
            <a:ext cx="5078413" cy="1257300"/>
          </a:xfrm>
          <a:prstGeom prst="rect">
            <a:avLst/>
          </a:prstGeom>
          <a:noFill/>
          <a:ln w="12700">
            <a:noFill/>
            <a:miter lim="800000"/>
            <a:headEnd/>
            <a:tailEnd/>
          </a:ln>
          <a:effectLst/>
        </p:spPr>
        <p:txBody>
          <a:bodyPr wrap="none" lIns="90487" tIns="44450" rIns="90487" bIns="44450">
            <a:spAutoFit/>
          </a:bodyPr>
          <a:lstStyle/>
          <a:p>
            <a:pPr algn="l">
              <a:lnSpc>
                <a:spcPct val="100000"/>
              </a:lnSpc>
              <a:defRPr/>
            </a:pPr>
            <a:r>
              <a:rPr lang="en-US" sz="6600">
                <a:solidFill>
                  <a:schemeClr val="tx1"/>
                </a:solidFill>
                <a:effectLst>
                  <a:outerShdw blurRad="38100" dist="38100" dir="2700000" algn="tl">
                    <a:srgbClr val="C0C0C0"/>
                  </a:outerShdw>
                </a:effectLst>
              </a:rPr>
              <a:t>P V = n R T</a:t>
            </a:r>
            <a:endParaRPr lang="en-US" sz="7200">
              <a:solidFill>
                <a:schemeClr val="tx1"/>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dissolve">
                                      <p:cBhvr>
                                        <p:cTn id="7" dur="500"/>
                                        <p:tgtEl>
                                          <p:spTgt spid="1229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292">
                                            <p:txEl>
                                              <p:pRg st="0" end="0"/>
                                            </p:txEl>
                                          </p:spTgt>
                                        </p:tgtEl>
                                        <p:attrNameLst>
                                          <p:attrName>style.visibility</p:attrName>
                                        </p:attrNameLst>
                                      </p:cBhvr>
                                      <p:to>
                                        <p:strVal val="visible"/>
                                      </p:to>
                                    </p:set>
                                    <p:animEffect transition="in" filter="dissolve">
                                      <p:cBhvr>
                                        <p:cTn id="12" dur="500"/>
                                        <p:tgtEl>
                                          <p:spTgt spid="1229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292">
                                            <p:txEl>
                                              <p:pRg st="1" end="1"/>
                                            </p:txEl>
                                          </p:spTgt>
                                        </p:tgtEl>
                                        <p:attrNameLst>
                                          <p:attrName>style.visibility</p:attrName>
                                        </p:attrNameLst>
                                      </p:cBhvr>
                                      <p:to>
                                        <p:strVal val="visible"/>
                                      </p:to>
                                    </p:set>
                                    <p:animEffect transition="in" filter="dissolve">
                                      <p:cBhvr>
                                        <p:cTn id="17" dur="500"/>
                                        <p:tgtEl>
                                          <p:spTgt spid="1229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292">
                                            <p:txEl>
                                              <p:pRg st="2" end="2"/>
                                            </p:txEl>
                                          </p:spTgt>
                                        </p:tgtEl>
                                        <p:attrNameLst>
                                          <p:attrName>style.visibility</p:attrName>
                                        </p:attrNameLst>
                                      </p:cBhvr>
                                      <p:to>
                                        <p:strVal val="visible"/>
                                      </p:to>
                                    </p:set>
                                    <p:animEffect transition="in" filter="dissolve">
                                      <p:cBhvr>
                                        <p:cTn id="22" dur="500"/>
                                        <p:tgtEl>
                                          <p:spTgt spid="1229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uild="p" autoUpdateAnimBg="0"/>
      <p:bldP spid="12294"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5608" name="Rectangle 8"/>
          <p:cNvSpPr>
            <a:spLocks noChangeArrowheads="1"/>
          </p:cNvSpPr>
          <p:nvPr/>
        </p:nvSpPr>
        <p:spPr bwMode="auto">
          <a:xfrm>
            <a:off x="2743200" y="228600"/>
            <a:ext cx="3505200" cy="609600"/>
          </a:xfrm>
          <a:prstGeom prst="rect">
            <a:avLst/>
          </a:prstGeom>
          <a:noFill/>
          <a:ln w="9525">
            <a:noFill/>
            <a:miter lim="800000"/>
            <a:headEnd/>
            <a:tailEnd/>
          </a:ln>
          <a:effectLst/>
        </p:spPr>
        <p:txBody>
          <a:bodyPr anchor="ctr"/>
          <a:lstStyle/>
          <a:p>
            <a:pPr eaLnBrk="0" hangingPunct="0">
              <a:defRPr/>
            </a:pPr>
            <a:r>
              <a:rPr lang="en-US" sz="4400" b="1" u="sng" dirty="0">
                <a:solidFill>
                  <a:schemeClr val="bg1"/>
                </a:solidFill>
                <a:effectLst>
                  <a:outerShdw blurRad="38100" dist="38100" dir="2700000" algn="tl">
                    <a:srgbClr val="000000"/>
                  </a:outerShdw>
                </a:effectLst>
              </a:rPr>
              <a:t>Ideal Gases</a:t>
            </a:r>
            <a:endParaRPr lang="en-US" sz="6000" dirty="0">
              <a:solidFill>
                <a:schemeClr val="tx2"/>
              </a:solidFill>
            </a:endParaRPr>
          </a:p>
        </p:txBody>
      </p:sp>
      <p:sp>
        <p:nvSpPr>
          <p:cNvPr id="25607" name="Text Box 7"/>
          <p:cNvSpPr txBox="1">
            <a:spLocks noChangeArrowheads="1"/>
          </p:cNvSpPr>
          <p:nvPr/>
        </p:nvSpPr>
        <p:spPr bwMode="auto">
          <a:xfrm>
            <a:off x="762000" y="990600"/>
            <a:ext cx="7620000" cy="5576911"/>
          </a:xfrm>
          <a:prstGeom prst="rect">
            <a:avLst/>
          </a:prstGeom>
          <a:noFill/>
          <a:ln w="12700">
            <a:noFill/>
            <a:miter lim="800000"/>
            <a:headEnd/>
            <a:tailEnd/>
          </a:ln>
        </p:spPr>
        <p:txBody>
          <a:bodyPr>
            <a:spAutoFit/>
          </a:bodyPr>
          <a:lstStyle/>
          <a:p>
            <a:pPr eaLnBrk="0" hangingPunct="0"/>
            <a:r>
              <a:rPr lang="en-US" sz="3600" b="1" dirty="0">
                <a:solidFill>
                  <a:schemeClr val="bg1"/>
                </a:solidFill>
                <a:cs typeface="Times New Roman" pitchFamily="18" charset="0"/>
              </a:rPr>
              <a:t>Ideal gases are imaginary gases that perfectly fit all of the assumptions of the kinetic molecular theory.</a:t>
            </a:r>
          </a:p>
          <a:p>
            <a:pPr eaLnBrk="0" hangingPunct="0"/>
            <a:endParaRPr lang="en-US" sz="3600" b="1" dirty="0">
              <a:solidFill>
                <a:schemeClr val="bg1"/>
              </a:solidFill>
              <a:cs typeface="Times New Roman" pitchFamily="18" charset="0"/>
            </a:endParaRPr>
          </a:p>
          <a:p>
            <a:pPr eaLnBrk="0" hangingPunct="0"/>
            <a:r>
              <a:rPr lang="en-US" sz="3600" b="1" dirty="0" smtClean="0">
                <a:solidFill>
                  <a:schemeClr val="bg1"/>
                </a:solidFill>
                <a:cs typeface="Times New Roman" pitchFamily="18" charset="0"/>
              </a:rPr>
              <a:t>Gases are most ideal </a:t>
            </a:r>
            <a:r>
              <a:rPr lang="en-US" sz="3600" b="1" dirty="0">
                <a:solidFill>
                  <a:schemeClr val="bg1"/>
                </a:solidFill>
                <a:cs typeface="Times New Roman" pitchFamily="18" charset="0"/>
              </a:rPr>
              <a:t>at high temperatures, low pressures, with few molecules. </a:t>
            </a:r>
            <a:endParaRPr lang="en-US" sz="3600" b="1" dirty="0" smtClean="0">
              <a:solidFill>
                <a:schemeClr val="bg1"/>
              </a:solidFill>
              <a:cs typeface="Times New Roman" pitchFamily="18" charset="0"/>
            </a:endParaRPr>
          </a:p>
          <a:p>
            <a:pPr eaLnBrk="0" hangingPunct="0"/>
            <a:endParaRPr lang="en-US" sz="3600" dirty="0" smtClean="0">
              <a:solidFill>
                <a:schemeClr val="bg1"/>
              </a:solidFill>
              <a:cs typeface="Times New Roman" pitchFamily="18" charset="0"/>
            </a:endParaRPr>
          </a:p>
          <a:p>
            <a:pPr eaLnBrk="0" hangingPunct="0"/>
            <a:r>
              <a:rPr lang="en-US" sz="3600" dirty="0" smtClean="0">
                <a:solidFill>
                  <a:schemeClr val="bg1"/>
                </a:solidFill>
                <a:cs typeface="Times New Roman" pitchFamily="18" charset="0"/>
              </a:rPr>
              <a:t>Under these conditions there are less intermolecular forces.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7"/>
                                        </p:tgtEl>
                                        <p:attrNameLst>
                                          <p:attrName>style.visibility</p:attrName>
                                        </p:attrNameLst>
                                      </p:cBhvr>
                                      <p:to>
                                        <p:strVal val="visible"/>
                                      </p:to>
                                    </p:set>
                                    <p:anim calcmode="lin" valueType="num">
                                      <p:cBhvr additive="base">
                                        <p:cTn id="7" dur="500" fill="hold"/>
                                        <p:tgtEl>
                                          <p:spTgt spid="25607"/>
                                        </p:tgtEl>
                                        <p:attrNameLst>
                                          <p:attrName>ppt_x</p:attrName>
                                        </p:attrNameLst>
                                      </p:cBhvr>
                                      <p:tavLst>
                                        <p:tav tm="0">
                                          <p:val>
                                            <p:strVal val="0-#ppt_w/2"/>
                                          </p:val>
                                        </p:tav>
                                        <p:tav tm="100000">
                                          <p:val>
                                            <p:strVal val="#ppt_x"/>
                                          </p:val>
                                        </p:tav>
                                      </p:tavLst>
                                    </p:anim>
                                    <p:anim calcmode="lin" valueType="num">
                                      <p:cBhvr additive="base">
                                        <p:cTn id="8" dur="500" fill="hold"/>
                                        <p:tgtEl>
                                          <p:spTgt spid="256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sz="4000" b="1" dirty="0" smtClean="0">
                <a:solidFill>
                  <a:schemeClr val="bg1"/>
                </a:solidFill>
                <a:latin typeface="Comic Sans MS" pitchFamily="66" charset="0"/>
              </a:rPr>
              <a:t>Deviation of Real Gases from Ideal Behavior</a:t>
            </a:r>
          </a:p>
        </p:txBody>
      </p:sp>
      <p:sp>
        <p:nvSpPr>
          <p:cNvPr id="86019" name="Rectangle 3"/>
          <p:cNvSpPr>
            <a:spLocks noGrp="1" noChangeArrowheads="1"/>
          </p:cNvSpPr>
          <p:nvPr>
            <p:ph type="body" idx="1"/>
          </p:nvPr>
        </p:nvSpPr>
        <p:spPr/>
        <p:txBody>
          <a:bodyPr/>
          <a:lstStyle/>
          <a:p>
            <a:pPr eaLnBrk="1" hangingPunct="1">
              <a:buClr>
                <a:srgbClr val="FFFF00"/>
              </a:buClr>
              <a:buFont typeface="Wingdings" pitchFamily="2" charset="2"/>
              <a:buChar char="§"/>
            </a:pPr>
            <a:r>
              <a:rPr lang="en-US" sz="3600" b="1" dirty="0" smtClean="0">
                <a:solidFill>
                  <a:schemeClr val="bg1"/>
                </a:solidFill>
                <a:latin typeface="Comic Sans MS" pitchFamily="66" charset="0"/>
              </a:rPr>
              <a:t>Real Gases</a:t>
            </a:r>
          </a:p>
          <a:p>
            <a:pPr lvl="1" eaLnBrk="1" hangingPunct="1">
              <a:buClr>
                <a:srgbClr val="FFFF00"/>
              </a:buClr>
              <a:buFont typeface="Wingdings" pitchFamily="2" charset="2"/>
              <a:buChar char="§"/>
            </a:pPr>
            <a:r>
              <a:rPr lang="en-US" sz="3200" b="1" dirty="0" smtClean="0">
                <a:solidFill>
                  <a:schemeClr val="bg1"/>
                </a:solidFill>
                <a:latin typeface="Comic Sans MS" pitchFamily="66" charset="0"/>
              </a:rPr>
              <a:t>A gas that does not behave completely according to the assumptions of the kinetic-molecular theory</a:t>
            </a:r>
          </a:p>
          <a:p>
            <a:pPr eaLnBrk="1" hangingPunct="1">
              <a:buClr>
                <a:srgbClr val="FFFF00"/>
              </a:buClr>
              <a:buFont typeface="Wingdings" pitchFamily="2" charset="2"/>
              <a:buChar char="§"/>
            </a:pPr>
            <a:r>
              <a:rPr lang="en-US" sz="3600" b="1" dirty="0" smtClean="0">
                <a:solidFill>
                  <a:schemeClr val="bg1"/>
                </a:solidFill>
                <a:latin typeface="Comic Sans MS" pitchFamily="66" charset="0"/>
              </a:rPr>
              <a:t>Kinetic-molecular theory holds true for noble gases.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06" name="Picture 2" descr="npo000152"/>
          <p:cNvPicPr>
            <a:picLocks noChangeAspect="1" noChangeArrowheads="1"/>
          </p:cNvPicPr>
          <p:nvPr/>
        </p:nvPicPr>
        <p:blipFill>
          <a:blip r:embed="rId2" cstate="print"/>
          <a:srcRect/>
          <a:stretch>
            <a:fillRect/>
          </a:stretch>
        </p:blipFill>
        <p:spPr bwMode="auto">
          <a:xfrm>
            <a:off x="3505200" y="1441450"/>
            <a:ext cx="5486400" cy="4273550"/>
          </a:xfrm>
          <a:prstGeom prst="rect">
            <a:avLst/>
          </a:prstGeom>
          <a:noFill/>
          <a:ln w="9525">
            <a:noFill/>
            <a:miter lim="800000"/>
            <a:headEnd/>
            <a:tailEnd/>
          </a:ln>
        </p:spPr>
      </p:pic>
      <p:sp>
        <p:nvSpPr>
          <p:cNvPr id="97283" name="Text Box 3"/>
          <p:cNvSpPr txBox="1">
            <a:spLocks noChangeArrowheads="1"/>
          </p:cNvSpPr>
          <p:nvPr/>
        </p:nvSpPr>
        <p:spPr bwMode="auto">
          <a:xfrm>
            <a:off x="2066925" y="217488"/>
            <a:ext cx="5035550" cy="519112"/>
          </a:xfrm>
          <a:prstGeom prst="rect">
            <a:avLst/>
          </a:prstGeom>
          <a:noFill/>
          <a:ln w="9525">
            <a:noFill/>
            <a:miter lim="800000"/>
            <a:headEnd/>
            <a:tailEnd/>
          </a:ln>
        </p:spPr>
        <p:txBody>
          <a:bodyPr wrap="none">
            <a:spAutoFit/>
          </a:bodyPr>
          <a:lstStyle/>
          <a:p>
            <a:r>
              <a:rPr lang="en-US" sz="2800">
                <a:latin typeface="Times New Roman" pitchFamily="18" charset="0"/>
              </a:rPr>
              <a:t>Deviations from Ideal Behavior</a:t>
            </a:r>
          </a:p>
        </p:txBody>
      </p:sp>
      <p:sp>
        <p:nvSpPr>
          <p:cNvPr id="37892" name="Text Box 4"/>
          <p:cNvSpPr txBox="1">
            <a:spLocks noChangeArrowheads="1"/>
          </p:cNvSpPr>
          <p:nvPr/>
        </p:nvSpPr>
        <p:spPr bwMode="auto">
          <a:xfrm>
            <a:off x="76200" y="2209800"/>
            <a:ext cx="3175000" cy="519113"/>
          </a:xfrm>
          <a:prstGeom prst="rect">
            <a:avLst/>
          </a:prstGeom>
          <a:noFill/>
          <a:ln w="9525">
            <a:noFill/>
            <a:miter lim="800000"/>
            <a:headEnd/>
            <a:tailEnd/>
          </a:ln>
        </p:spPr>
        <p:txBody>
          <a:bodyPr wrap="none">
            <a:spAutoFit/>
          </a:bodyPr>
          <a:lstStyle/>
          <a:p>
            <a:r>
              <a:rPr lang="en-US" sz="2800" u="sng">
                <a:latin typeface="Times New Roman" pitchFamily="18" charset="0"/>
              </a:rPr>
              <a:t>1 mole of ideal gas</a:t>
            </a:r>
          </a:p>
        </p:txBody>
      </p:sp>
      <p:sp>
        <p:nvSpPr>
          <p:cNvPr id="37899" name="Text Box 11"/>
          <p:cNvSpPr txBox="1">
            <a:spLocks noChangeArrowheads="1"/>
          </p:cNvSpPr>
          <p:nvPr/>
        </p:nvSpPr>
        <p:spPr bwMode="auto">
          <a:xfrm>
            <a:off x="795338" y="2819400"/>
            <a:ext cx="1735137" cy="519113"/>
          </a:xfrm>
          <a:prstGeom prst="rect">
            <a:avLst/>
          </a:prstGeom>
          <a:noFill/>
          <a:ln w="9525">
            <a:noFill/>
            <a:miter lim="800000"/>
            <a:headEnd/>
            <a:tailEnd/>
          </a:ln>
        </p:spPr>
        <p:txBody>
          <a:bodyPr wrap="none">
            <a:spAutoFit/>
          </a:bodyPr>
          <a:lstStyle/>
          <a:p>
            <a:r>
              <a:rPr lang="en-US" sz="2800" i="1">
                <a:latin typeface="Times New Roman" pitchFamily="18" charset="0"/>
              </a:rPr>
              <a:t>PV</a:t>
            </a:r>
            <a:r>
              <a:rPr lang="en-US" sz="2800">
                <a:latin typeface="Times New Roman" pitchFamily="18" charset="0"/>
              </a:rPr>
              <a:t> = </a:t>
            </a:r>
            <a:r>
              <a:rPr lang="en-US" sz="2800" i="1">
                <a:latin typeface="Times New Roman" pitchFamily="18" charset="0"/>
              </a:rPr>
              <a:t>nRT</a:t>
            </a:r>
          </a:p>
        </p:txBody>
      </p:sp>
      <p:grpSp>
        <p:nvGrpSpPr>
          <p:cNvPr id="2" name="Group 13"/>
          <p:cNvGrpSpPr>
            <a:grpSpLocks/>
          </p:cNvGrpSpPr>
          <p:nvPr/>
        </p:nvGrpSpPr>
        <p:grpSpPr bwMode="auto">
          <a:xfrm>
            <a:off x="406400" y="3341688"/>
            <a:ext cx="2514600" cy="925512"/>
            <a:chOff x="288" y="1577"/>
            <a:chExt cx="1584" cy="583"/>
          </a:xfrm>
        </p:grpSpPr>
        <p:grpSp>
          <p:nvGrpSpPr>
            <p:cNvPr id="3" name="Group 5"/>
            <p:cNvGrpSpPr>
              <a:grpSpLocks/>
            </p:cNvGrpSpPr>
            <p:nvPr/>
          </p:nvGrpSpPr>
          <p:grpSpPr bwMode="auto">
            <a:xfrm>
              <a:off x="288" y="1577"/>
              <a:ext cx="913" cy="583"/>
              <a:chOff x="665" y="1416"/>
              <a:chExt cx="913" cy="583"/>
            </a:xfrm>
          </p:grpSpPr>
          <p:sp>
            <p:nvSpPr>
              <p:cNvPr id="97292" name="Text Box 6"/>
              <p:cNvSpPr txBox="1">
                <a:spLocks noChangeArrowheads="1"/>
              </p:cNvSpPr>
              <p:nvPr/>
            </p:nvSpPr>
            <p:spPr bwMode="auto">
              <a:xfrm>
                <a:off x="665" y="1529"/>
                <a:ext cx="496" cy="327"/>
              </a:xfrm>
              <a:prstGeom prst="rect">
                <a:avLst/>
              </a:prstGeom>
              <a:noFill/>
              <a:ln w="9525">
                <a:noFill/>
                <a:miter lim="800000"/>
                <a:headEnd/>
                <a:tailEnd/>
              </a:ln>
            </p:spPr>
            <p:txBody>
              <a:bodyPr wrap="none">
                <a:spAutoFit/>
              </a:bodyPr>
              <a:lstStyle/>
              <a:p>
                <a:r>
                  <a:rPr lang="en-US" sz="2800" i="1">
                    <a:latin typeface="Times New Roman" pitchFamily="18" charset="0"/>
                  </a:rPr>
                  <a:t>n = </a:t>
                </a:r>
              </a:p>
            </p:txBody>
          </p:sp>
          <p:grpSp>
            <p:nvGrpSpPr>
              <p:cNvPr id="4" name="Group 7"/>
              <p:cNvGrpSpPr>
                <a:grpSpLocks/>
              </p:cNvGrpSpPr>
              <p:nvPr/>
            </p:nvGrpSpPr>
            <p:grpSpPr bwMode="auto">
              <a:xfrm>
                <a:off x="1146" y="1416"/>
                <a:ext cx="432" cy="583"/>
                <a:chOff x="1273" y="3209"/>
                <a:chExt cx="432" cy="583"/>
              </a:xfrm>
            </p:grpSpPr>
            <p:sp>
              <p:nvSpPr>
                <p:cNvPr id="97294" name="Text Box 8"/>
                <p:cNvSpPr txBox="1">
                  <a:spLocks noChangeArrowheads="1"/>
                </p:cNvSpPr>
                <p:nvPr/>
              </p:nvSpPr>
              <p:spPr bwMode="auto">
                <a:xfrm>
                  <a:off x="1282" y="3209"/>
                  <a:ext cx="414" cy="327"/>
                </a:xfrm>
                <a:prstGeom prst="rect">
                  <a:avLst/>
                </a:prstGeom>
                <a:noFill/>
                <a:ln w="9525">
                  <a:noFill/>
                  <a:miter lim="800000"/>
                  <a:headEnd/>
                  <a:tailEnd/>
                </a:ln>
              </p:spPr>
              <p:txBody>
                <a:bodyPr wrap="none">
                  <a:spAutoFit/>
                </a:bodyPr>
                <a:lstStyle/>
                <a:p>
                  <a:r>
                    <a:rPr lang="en-US" sz="2800" i="1">
                      <a:latin typeface="Times New Roman" pitchFamily="18" charset="0"/>
                    </a:rPr>
                    <a:t>PV</a:t>
                  </a:r>
                </a:p>
              </p:txBody>
            </p:sp>
            <p:sp>
              <p:nvSpPr>
                <p:cNvPr id="97295" name="Text Box 9"/>
                <p:cNvSpPr txBox="1">
                  <a:spLocks noChangeArrowheads="1"/>
                </p:cNvSpPr>
                <p:nvPr/>
              </p:nvSpPr>
              <p:spPr bwMode="auto">
                <a:xfrm>
                  <a:off x="1282" y="3465"/>
                  <a:ext cx="415" cy="327"/>
                </a:xfrm>
                <a:prstGeom prst="rect">
                  <a:avLst/>
                </a:prstGeom>
                <a:noFill/>
                <a:ln w="9525">
                  <a:noFill/>
                  <a:miter lim="800000"/>
                  <a:headEnd/>
                  <a:tailEnd/>
                </a:ln>
              </p:spPr>
              <p:txBody>
                <a:bodyPr wrap="none">
                  <a:spAutoFit/>
                </a:bodyPr>
                <a:lstStyle/>
                <a:p>
                  <a:r>
                    <a:rPr lang="en-US" sz="2800" i="1">
                      <a:latin typeface="Times New Roman" pitchFamily="18" charset="0"/>
                    </a:rPr>
                    <a:t>RT</a:t>
                  </a:r>
                </a:p>
              </p:txBody>
            </p:sp>
            <p:sp>
              <p:nvSpPr>
                <p:cNvPr id="97296" name="Line 10"/>
                <p:cNvSpPr>
                  <a:spLocks noChangeShapeType="1"/>
                </p:cNvSpPr>
                <p:nvPr/>
              </p:nvSpPr>
              <p:spPr bwMode="auto">
                <a:xfrm>
                  <a:off x="1273" y="3501"/>
                  <a:ext cx="432" cy="0"/>
                </a:xfrm>
                <a:prstGeom prst="line">
                  <a:avLst/>
                </a:prstGeom>
                <a:noFill/>
                <a:ln w="28575">
                  <a:solidFill>
                    <a:schemeClr val="tx1"/>
                  </a:solidFill>
                  <a:round/>
                  <a:headEnd/>
                  <a:tailEnd/>
                </a:ln>
              </p:spPr>
              <p:txBody>
                <a:bodyPr/>
                <a:lstStyle/>
                <a:p>
                  <a:endParaRPr lang="en-US"/>
                </a:p>
              </p:txBody>
            </p:sp>
          </p:grpSp>
        </p:grpSp>
        <p:sp>
          <p:nvSpPr>
            <p:cNvPr id="97291" name="Text Box 12"/>
            <p:cNvSpPr txBox="1">
              <a:spLocks noChangeArrowheads="1"/>
            </p:cNvSpPr>
            <p:nvPr/>
          </p:nvSpPr>
          <p:spPr bwMode="auto">
            <a:xfrm>
              <a:off x="1251" y="1688"/>
              <a:ext cx="621" cy="327"/>
            </a:xfrm>
            <a:prstGeom prst="rect">
              <a:avLst/>
            </a:prstGeom>
            <a:noFill/>
            <a:ln w="9525">
              <a:noFill/>
              <a:miter lim="800000"/>
              <a:headEnd/>
              <a:tailEnd/>
            </a:ln>
          </p:spPr>
          <p:txBody>
            <a:bodyPr wrap="none">
              <a:spAutoFit/>
            </a:bodyPr>
            <a:lstStyle/>
            <a:p>
              <a:r>
                <a:rPr lang="en-US" sz="2800">
                  <a:latin typeface="Times New Roman" pitchFamily="18" charset="0"/>
                </a:rPr>
                <a:t>= 1.0</a:t>
              </a:r>
            </a:p>
          </p:txBody>
        </p:sp>
      </p:grpSp>
      <p:sp>
        <p:nvSpPr>
          <p:cNvPr id="97287" name="Text Box 14"/>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5.8</a:t>
            </a:r>
          </a:p>
        </p:txBody>
      </p:sp>
      <p:sp>
        <p:nvSpPr>
          <p:cNvPr id="37903" name="Text Box 15"/>
          <p:cNvSpPr txBox="1">
            <a:spLocks noChangeArrowheads="1"/>
          </p:cNvSpPr>
          <p:nvPr/>
        </p:nvSpPr>
        <p:spPr bwMode="auto">
          <a:xfrm>
            <a:off x="5105400" y="2590800"/>
            <a:ext cx="2936875" cy="519113"/>
          </a:xfrm>
          <a:prstGeom prst="rect">
            <a:avLst/>
          </a:prstGeom>
          <a:solidFill>
            <a:schemeClr val="bg1"/>
          </a:solidFill>
          <a:ln w="9525">
            <a:noFill/>
            <a:miter lim="800000"/>
            <a:headEnd/>
            <a:tailEnd/>
          </a:ln>
        </p:spPr>
        <p:txBody>
          <a:bodyPr wrap="none">
            <a:spAutoFit/>
          </a:bodyPr>
          <a:lstStyle/>
          <a:p>
            <a:r>
              <a:rPr lang="en-US" sz="2800">
                <a:latin typeface="Times New Roman" pitchFamily="18" charset="0"/>
              </a:rPr>
              <a:t>Repulsive Forces</a:t>
            </a:r>
          </a:p>
        </p:txBody>
      </p:sp>
      <p:sp>
        <p:nvSpPr>
          <p:cNvPr id="37904" name="Text Box 16"/>
          <p:cNvSpPr txBox="1">
            <a:spLocks noChangeArrowheads="1"/>
          </p:cNvSpPr>
          <p:nvPr/>
        </p:nvSpPr>
        <p:spPr bwMode="auto">
          <a:xfrm>
            <a:off x="4343400" y="4052888"/>
            <a:ext cx="2854325" cy="519112"/>
          </a:xfrm>
          <a:prstGeom prst="rect">
            <a:avLst/>
          </a:prstGeom>
          <a:solidFill>
            <a:schemeClr val="bg1"/>
          </a:solidFill>
          <a:ln w="9525">
            <a:noFill/>
            <a:miter lim="800000"/>
            <a:headEnd/>
            <a:tailEnd/>
          </a:ln>
        </p:spPr>
        <p:txBody>
          <a:bodyPr wrap="none">
            <a:spAutoFit/>
          </a:bodyPr>
          <a:lstStyle/>
          <a:p>
            <a:r>
              <a:rPr lang="en-US" sz="2800">
                <a:latin typeface="Times New Roman" pitchFamily="18" charset="0"/>
              </a:rPr>
              <a:t>Attractive Forces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0-#ppt_w/2"/>
                                          </p:val>
                                        </p:tav>
                                        <p:tav tm="100000">
                                          <p:val>
                                            <p:strVal val="#ppt_x"/>
                                          </p:val>
                                        </p:tav>
                                      </p:tavLst>
                                    </p:anim>
                                    <p:anim calcmode="lin" valueType="num">
                                      <p:cBhvr additive="base">
                                        <p:cTn id="8"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9"/>
                                        </p:tgtEl>
                                        <p:attrNameLst>
                                          <p:attrName>style.visibility</p:attrName>
                                        </p:attrNameLst>
                                      </p:cBhvr>
                                      <p:to>
                                        <p:strVal val="visible"/>
                                      </p:to>
                                    </p:set>
                                    <p:anim calcmode="lin" valueType="num">
                                      <p:cBhvr additive="base">
                                        <p:cTn id="13" dur="500" fill="hold"/>
                                        <p:tgtEl>
                                          <p:spTgt spid="37899"/>
                                        </p:tgtEl>
                                        <p:attrNameLst>
                                          <p:attrName>ppt_x</p:attrName>
                                        </p:attrNameLst>
                                      </p:cBhvr>
                                      <p:tavLst>
                                        <p:tav tm="0">
                                          <p:val>
                                            <p:strVal val="0-#ppt_w/2"/>
                                          </p:val>
                                        </p:tav>
                                        <p:tav tm="100000">
                                          <p:val>
                                            <p:strVal val="#ppt_x"/>
                                          </p:val>
                                        </p:tav>
                                      </p:tavLst>
                                    </p:anim>
                                    <p:anim calcmode="lin" valueType="num">
                                      <p:cBhvr additive="base">
                                        <p:cTn id="14" dur="500" fill="hold"/>
                                        <p:tgtEl>
                                          <p:spTgt spid="3789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7906"/>
                                        </p:tgtEl>
                                        <p:attrNameLst>
                                          <p:attrName>style.visibility</p:attrName>
                                        </p:attrNameLst>
                                      </p:cBhvr>
                                      <p:to>
                                        <p:strVal val="visible"/>
                                      </p:to>
                                    </p:set>
                                    <p:anim calcmode="lin" valueType="num">
                                      <p:cBhvr>
                                        <p:cTn id="25" dur="500" fill="hold"/>
                                        <p:tgtEl>
                                          <p:spTgt spid="37906"/>
                                        </p:tgtEl>
                                        <p:attrNameLst>
                                          <p:attrName>ppt_w</p:attrName>
                                        </p:attrNameLst>
                                      </p:cBhvr>
                                      <p:tavLst>
                                        <p:tav tm="0">
                                          <p:val>
                                            <p:fltVal val="0"/>
                                          </p:val>
                                        </p:tav>
                                        <p:tav tm="100000">
                                          <p:val>
                                            <p:strVal val="#ppt_w"/>
                                          </p:val>
                                        </p:tav>
                                      </p:tavLst>
                                    </p:anim>
                                    <p:anim calcmode="lin" valueType="num">
                                      <p:cBhvr>
                                        <p:cTn id="26" dur="500" fill="hold"/>
                                        <p:tgtEl>
                                          <p:spTgt spid="37906"/>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7904"/>
                                        </p:tgtEl>
                                        <p:attrNameLst>
                                          <p:attrName>style.visibility</p:attrName>
                                        </p:attrNameLst>
                                      </p:cBhvr>
                                      <p:to>
                                        <p:strVal val="visible"/>
                                      </p:to>
                                    </p:set>
                                    <p:anim calcmode="lin" valueType="num">
                                      <p:cBhvr>
                                        <p:cTn id="31" dur="500" fill="hold"/>
                                        <p:tgtEl>
                                          <p:spTgt spid="37904"/>
                                        </p:tgtEl>
                                        <p:attrNameLst>
                                          <p:attrName>ppt_w</p:attrName>
                                        </p:attrNameLst>
                                      </p:cBhvr>
                                      <p:tavLst>
                                        <p:tav tm="0">
                                          <p:val>
                                            <p:fltVal val="0"/>
                                          </p:val>
                                        </p:tav>
                                        <p:tav tm="100000">
                                          <p:val>
                                            <p:strVal val="#ppt_w"/>
                                          </p:val>
                                        </p:tav>
                                      </p:tavLst>
                                    </p:anim>
                                    <p:anim calcmode="lin" valueType="num">
                                      <p:cBhvr>
                                        <p:cTn id="32" dur="500" fill="hold"/>
                                        <p:tgtEl>
                                          <p:spTgt spid="37904"/>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37903"/>
                                        </p:tgtEl>
                                        <p:attrNameLst>
                                          <p:attrName>style.visibility</p:attrName>
                                        </p:attrNameLst>
                                      </p:cBhvr>
                                      <p:to>
                                        <p:strVal val="visible"/>
                                      </p:to>
                                    </p:set>
                                    <p:anim calcmode="lin" valueType="num">
                                      <p:cBhvr>
                                        <p:cTn id="37" dur="500" fill="hold"/>
                                        <p:tgtEl>
                                          <p:spTgt spid="37903"/>
                                        </p:tgtEl>
                                        <p:attrNameLst>
                                          <p:attrName>ppt_w</p:attrName>
                                        </p:attrNameLst>
                                      </p:cBhvr>
                                      <p:tavLst>
                                        <p:tav tm="0">
                                          <p:val>
                                            <p:fltVal val="0"/>
                                          </p:val>
                                        </p:tav>
                                        <p:tav tm="100000">
                                          <p:val>
                                            <p:strVal val="#ppt_w"/>
                                          </p:val>
                                        </p:tav>
                                      </p:tavLst>
                                    </p:anim>
                                    <p:anim calcmode="lin" valueType="num">
                                      <p:cBhvr>
                                        <p:cTn id="38" dur="500" fill="hold"/>
                                        <p:tgtEl>
                                          <p:spTgt spid="379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899" grpId="0" autoUpdateAnimBg="0"/>
      <p:bldP spid="37903" grpId="0" animBg="1" autoUpdateAnimBg="0"/>
      <p:bldP spid="37904" grpId="0" animBg="1"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npo000154"/>
          <p:cNvPicPr>
            <a:picLocks noChangeAspect="1" noChangeArrowheads="1"/>
          </p:cNvPicPr>
          <p:nvPr/>
        </p:nvPicPr>
        <p:blipFill>
          <a:blip r:embed="rId2" cstate="print"/>
          <a:srcRect/>
          <a:stretch>
            <a:fillRect/>
          </a:stretch>
        </p:blipFill>
        <p:spPr bwMode="auto">
          <a:xfrm>
            <a:off x="2863850" y="838200"/>
            <a:ext cx="3416300" cy="5486400"/>
          </a:xfrm>
          <a:prstGeom prst="rect">
            <a:avLst/>
          </a:prstGeom>
          <a:noFill/>
          <a:ln w="9525">
            <a:noFill/>
            <a:miter lim="800000"/>
            <a:headEnd/>
            <a:tailEnd/>
          </a:ln>
        </p:spPr>
      </p:pic>
      <p:sp>
        <p:nvSpPr>
          <p:cNvPr id="98307" name="Text Box 3"/>
          <p:cNvSpPr txBox="1">
            <a:spLocks noChangeArrowheads="1"/>
          </p:cNvSpPr>
          <p:nvPr/>
        </p:nvSpPr>
        <p:spPr bwMode="auto">
          <a:xfrm>
            <a:off x="177800" y="268288"/>
            <a:ext cx="8842375" cy="457200"/>
          </a:xfrm>
          <a:prstGeom prst="rect">
            <a:avLst/>
          </a:prstGeom>
          <a:noFill/>
          <a:ln w="9525">
            <a:noFill/>
            <a:miter lim="800000"/>
            <a:headEnd/>
            <a:tailEnd/>
          </a:ln>
        </p:spPr>
        <p:txBody>
          <a:bodyPr wrap="none">
            <a:spAutoFit/>
          </a:bodyPr>
          <a:lstStyle/>
          <a:p>
            <a:r>
              <a:rPr lang="en-US" sz="2400">
                <a:latin typeface="Times New Roman" pitchFamily="18" charset="0"/>
              </a:rPr>
              <a:t>Effect of intermolecular forces on the pressure exerted by a gas.</a:t>
            </a:r>
          </a:p>
        </p:txBody>
      </p:sp>
      <p:sp>
        <p:nvSpPr>
          <p:cNvPr id="98308" name="Text Box 4"/>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5.8</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62000" y="304800"/>
            <a:ext cx="7696200" cy="1143000"/>
          </a:xfrm>
          <a:solidFill>
            <a:schemeClr val="accent2">
              <a:alpha val="30000"/>
            </a:schemeClr>
          </a:solidFill>
        </p:spPr>
        <p:txBody>
          <a:bodyPr/>
          <a:lstStyle/>
          <a:p>
            <a:pPr>
              <a:defRPr/>
            </a:pPr>
            <a:r>
              <a:rPr lang="en-US" altLang="en-US" sz="5400" smtClean="0">
                <a:solidFill>
                  <a:schemeClr val="hlink"/>
                </a:solidFill>
                <a:effectLst>
                  <a:outerShdw blurRad="38100" dist="38100" dir="2700000" algn="tl">
                    <a:srgbClr val="000000"/>
                  </a:outerShdw>
                </a:effectLst>
                <a:latin typeface="Comic Sans MS" pitchFamily="66" charset="0"/>
              </a:rPr>
              <a:t>Using PV = nRT</a:t>
            </a:r>
            <a:endParaRPr lang="en-US" altLang="en-US" sz="6000" smtClean="0">
              <a:solidFill>
                <a:schemeClr val="hlink"/>
              </a:solidFill>
              <a:effectLst>
                <a:outerShdw blurRad="38100" dist="38100" dir="2700000" algn="tl">
                  <a:srgbClr val="000000"/>
                </a:outerShdw>
              </a:effectLst>
            </a:endParaRPr>
          </a:p>
        </p:txBody>
      </p:sp>
      <p:sp>
        <p:nvSpPr>
          <p:cNvPr id="19459" name="Rectangle 3"/>
          <p:cNvSpPr>
            <a:spLocks noGrp="1" noChangeArrowheads="1"/>
          </p:cNvSpPr>
          <p:nvPr>
            <p:ph type="body" idx="1"/>
          </p:nvPr>
        </p:nvSpPr>
        <p:spPr>
          <a:xfrm>
            <a:off x="685800" y="1447800"/>
            <a:ext cx="7772400" cy="5029200"/>
          </a:xfrm>
          <a:solidFill>
            <a:schemeClr val="accent2">
              <a:alpha val="22000"/>
            </a:schemeClr>
          </a:solidFill>
        </p:spPr>
        <p:txBody>
          <a:bodyPr/>
          <a:lstStyle/>
          <a:p>
            <a:pPr>
              <a:buFontTx/>
              <a:buNone/>
              <a:defRPr/>
            </a:pPr>
            <a:r>
              <a:rPr lang="en-US" altLang="en-US" dirty="0" smtClean="0">
                <a:solidFill>
                  <a:schemeClr val="bg1"/>
                </a:solidFill>
                <a:effectLst>
                  <a:outerShdw blurRad="38100" dist="38100" dir="2700000" algn="tl">
                    <a:srgbClr val="000000"/>
                  </a:outerShdw>
                </a:effectLst>
              </a:rPr>
              <a:t>P = Pressure</a:t>
            </a:r>
          </a:p>
          <a:p>
            <a:pPr>
              <a:buFontTx/>
              <a:buNone/>
              <a:defRPr/>
            </a:pPr>
            <a:r>
              <a:rPr lang="en-US" altLang="en-US" dirty="0" smtClean="0">
                <a:solidFill>
                  <a:schemeClr val="bg1"/>
                </a:solidFill>
                <a:effectLst>
                  <a:outerShdw blurRad="38100" dist="38100" dir="2700000" algn="tl">
                    <a:srgbClr val="000000"/>
                  </a:outerShdw>
                </a:effectLst>
              </a:rPr>
              <a:t>V = Volume</a:t>
            </a:r>
          </a:p>
          <a:p>
            <a:pPr>
              <a:buNone/>
              <a:defRPr/>
            </a:pPr>
            <a:r>
              <a:rPr lang="en-US" altLang="en-US" dirty="0" smtClean="0">
                <a:solidFill>
                  <a:schemeClr val="bg1"/>
                </a:solidFill>
                <a:effectLst>
                  <a:outerShdw blurRad="38100" dist="38100" dir="2700000" algn="tl">
                    <a:srgbClr val="000000"/>
                  </a:outerShdw>
                </a:effectLst>
              </a:rPr>
              <a:t>n = number of moles</a:t>
            </a:r>
          </a:p>
          <a:p>
            <a:pPr>
              <a:buFontTx/>
              <a:buNone/>
              <a:defRPr/>
            </a:pPr>
            <a:r>
              <a:rPr lang="en-US" altLang="en-US" dirty="0" smtClean="0">
                <a:solidFill>
                  <a:schemeClr val="bg1"/>
                </a:solidFill>
                <a:effectLst>
                  <a:outerShdw blurRad="38100" dist="38100" dir="2700000" algn="tl">
                    <a:srgbClr val="000000"/>
                  </a:outerShdw>
                </a:effectLst>
              </a:rPr>
              <a:t>T = Temperature</a:t>
            </a:r>
          </a:p>
          <a:p>
            <a:pPr>
              <a:buFontTx/>
              <a:buNone/>
              <a:defRPr/>
            </a:pPr>
            <a:endParaRPr lang="en-US" altLang="en-US" dirty="0" smtClean="0">
              <a:solidFill>
                <a:schemeClr val="bg1"/>
              </a:solidFill>
              <a:effectLst>
                <a:outerShdw blurRad="38100" dist="38100" dir="2700000" algn="tl">
                  <a:srgbClr val="000000"/>
                </a:outerShdw>
              </a:effectLst>
            </a:endParaRPr>
          </a:p>
          <a:p>
            <a:pPr>
              <a:buFontTx/>
              <a:buNone/>
              <a:defRPr/>
            </a:pPr>
            <a:r>
              <a:rPr lang="en-US" altLang="en-US" dirty="0" smtClean="0">
                <a:solidFill>
                  <a:schemeClr val="bg1"/>
                </a:solidFill>
                <a:effectLst>
                  <a:outerShdw blurRad="38100" dist="38100" dir="2700000" algn="tl">
                    <a:srgbClr val="000000"/>
                  </a:outerShdw>
                </a:effectLst>
              </a:rPr>
              <a:t>R is a constant, called the </a:t>
            </a:r>
            <a:r>
              <a:rPr lang="en-US" altLang="en-US" dirty="0" smtClean="0">
                <a:solidFill>
                  <a:srgbClr val="FAFD00"/>
                </a:solidFill>
                <a:effectLst>
                  <a:outerShdw blurRad="38100" dist="38100" dir="2700000" algn="tl">
                    <a:srgbClr val="000000"/>
                  </a:outerShdw>
                </a:effectLst>
              </a:rPr>
              <a:t>Ideal Gas Constant</a:t>
            </a:r>
          </a:p>
          <a:p>
            <a:pPr>
              <a:buFontTx/>
              <a:buNone/>
              <a:defRPr/>
            </a:pPr>
            <a:r>
              <a:rPr lang="en-US" altLang="en-US" dirty="0" smtClean="0">
                <a:solidFill>
                  <a:schemeClr val="bg1"/>
                </a:solidFill>
                <a:effectLst>
                  <a:outerShdw blurRad="38100" dist="38100" dir="2700000" algn="tl">
                    <a:srgbClr val="000000"/>
                  </a:outerShdw>
                </a:effectLst>
              </a:rPr>
              <a:t>Instead of learning a different value for R for all the possible unit combinations, we can just </a:t>
            </a:r>
            <a:r>
              <a:rPr lang="en-US" altLang="en-US" dirty="0" smtClean="0">
                <a:solidFill>
                  <a:srgbClr val="FAFD00"/>
                </a:solidFill>
                <a:effectLst>
                  <a:outerShdw blurRad="38100" dist="38100" dir="2700000" algn="tl">
                    <a:srgbClr val="000000"/>
                  </a:outerShdw>
                </a:effectLst>
              </a:rPr>
              <a:t>memorize</a:t>
            </a:r>
            <a:r>
              <a:rPr lang="en-US" altLang="en-US" dirty="0" smtClean="0">
                <a:solidFill>
                  <a:schemeClr val="bg1"/>
                </a:solidFill>
                <a:effectLst>
                  <a:outerShdw blurRad="38100" dist="38100" dir="2700000" algn="tl">
                    <a:srgbClr val="000000"/>
                  </a:outerShdw>
                </a:effectLst>
              </a:rPr>
              <a:t> </a:t>
            </a:r>
            <a:r>
              <a:rPr lang="en-US" altLang="en-US" dirty="0" smtClean="0">
                <a:solidFill>
                  <a:srgbClr val="FAFD00"/>
                </a:solidFill>
                <a:effectLst>
                  <a:outerShdw blurRad="38100" dist="38100" dir="2700000" algn="tl">
                    <a:srgbClr val="000000"/>
                  </a:outerShdw>
                </a:effectLst>
              </a:rPr>
              <a:t>one</a:t>
            </a:r>
            <a:r>
              <a:rPr lang="en-US" altLang="en-US" dirty="0" smtClean="0">
                <a:solidFill>
                  <a:schemeClr val="bg1"/>
                </a:solidFill>
                <a:effectLst>
                  <a:outerShdw blurRad="38100" dist="38100" dir="2700000" algn="tl">
                    <a:srgbClr val="000000"/>
                  </a:outerShdw>
                </a:effectLst>
              </a:rPr>
              <a:t> value and </a:t>
            </a:r>
            <a:r>
              <a:rPr lang="en-US" altLang="en-US" dirty="0" smtClean="0">
                <a:solidFill>
                  <a:srgbClr val="FAFD00"/>
                </a:solidFill>
                <a:effectLst>
                  <a:outerShdw blurRad="38100" dist="38100" dir="2700000" algn="tl">
                    <a:srgbClr val="000000"/>
                  </a:outerShdw>
                </a:effectLst>
              </a:rPr>
              <a:t>convert the units to match R.</a:t>
            </a:r>
          </a:p>
          <a:p>
            <a:pPr>
              <a:buFontTx/>
              <a:buNone/>
              <a:defRPr/>
            </a:pPr>
            <a:r>
              <a:rPr lang="en-US" altLang="en-US" dirty="0" smtClean="0">
                <a:effectLst>
                  <a:outerShdw blurRad="38100" dist="38100" dir="2700000" algn="tl">
                    <a:srgbClr val="FFFFFF"/>
                  </a:outerShdw>
                </a:effectLst>
              </a:rPr>
              <a:t> 	</a:t>
            </a:r>
            <a:br>
              <a:rPr lang="en-US" altLang="en-US" dirty="0" smtClean="0">
                <a:effectLst>
                  <a:outerShdw blurRad="38100" dist="38100" dir="2700000" algn="tl">
                    <a:srgbClr val="FFFFFF"/>
                  </a:outerShdw>
                </a:effectLst>
              </a:rPr>
            </a:br>
            <a:r>
              <a:rPr lang="en-US" altLang="en-US" sz="3600" dirty="0" smtClean="0">
                <a:solidFill>
                  <a:srgbClr val="FAFD00"/>
                </a:solidFill>
                <a:effectLst>
                  <a:outerShdw blurRad="38100" dist="38100" dir="2700000" algn="tl">
                    <a:srgbClr val="000000"/>
                  </a:outerShdw>
                </a:effectLst>
              </a:rPr>
              <a:t>R = 0.0821</a:t>
            </a:r>
          </a:p>
        </p:txBody>
      </p:sp>
      <p:sp>
        <p:nvSpPr>
          <p:cNvPr id="19460" name="Line 4"/>
          <p:cNvSpPr>
            <a:spLocks noChangeShapeType="1"/>
          </p:cNvSpPr>
          <p:nvPr/>
        </p:nvSpPr>
        <p:spPr bwMode="auto">
          <a:xfrm>
            <a:off x="3581400" y="5791200"/>
            <a:ext cx="1600200" cy="0"/>
          </a:xfrm>
          <a:prstGeom prst="line">
            <a:avLst/>
          </a:prstGeom>
          <a:noFill/>
          <a:ln w="50800">
            <a:solidFill>
              <a:srgbClr val="FFFF00"/>
            </a:solidFill>
            <a:round/>
            <a:headEnd/>
            <a:tailEnd/>
          </a:ln>
        </p:spPr>
        <p:txBody>
          <a:bodyPr/>
          <a:lstStyle/>
          <a:p>
            <a:endParaRPr lang="en-US"/>
          </a:p>
        </p:txBody>
      </p:sp>
      <p:sp>
        <p:nvSpPr>
          <p:cNvPr id="19461" name="Rectangle 5"/>
          <p:cNvSpPr>
            <a:spLocks noChangeArrowheads="1"/>
          </p:cNvSpPr>
          <p:nvPr/>
        </p:nvSpPr>
        <p:spPr bwMode="auto">
          <a:xfrm>
            <a:off x="3581400" y="5029200"/>
            <a:ext cx="1752600" cy="1373188"/>
          </a:xfrm>
          <a:prstGeom prst="rect">
            <a:avLst/>
          </a:prstGeom>
          <a:noFill/>
          <a:ln w="50800" algn="ctr">
            <a:noFill/>
            <a:miter lim="800000"/>
            <a:headEnd/>
            <a:tailEnd/>
          </a:ln>
        </p:spPr>
        <p:txBody>
          <a:bodyPr>
            <a:spAutoFit/>
          </a:bodyPr>
          <a:lstStyle/>
          <a:p>
            <a:pPr>
              <a:lnSpc>
                <a:spcPct val="100000"/>
              </a:lnSpc>
            </a:pPr>
            <a:r>
              <a:rPr lang="en-US" altLang="en-US" sz="2800">
                <a:solidFill>
                  <a:srgbClr val="FAFD00"/>
                </a:solidFill>
                <a:latin typeface="Arial" charset="0"/>
              </a:rPr>
              <a:t>L • atm </a:t>
            </a:r>
          </a:p>
          <a:p>
            <a:pPr>
              <a:lnSpc>
                <a:spcPct val="100000"/>
              </a:lnSpc>
            </a:pPr>
            <a:r>
              <a:rPr lang="en-US" altLang="en-US" sz="2800">
                <a:solidFill>
                  <a:srgbClr val="FAFD00"/>
                </a:solidFill>
                <a:latin typeface="Arial" charset="0"/>
              </a:rPr>
              <a:t>                    </a:t>
            </a:r>
          </a:p>
          <a:p>
            <a:pPr>
              <a:lnSpc>
                <a:spcPct val="100000"/>
              </a:lnSpc>
            </a:pPr>
            <a:r>
              <a:rPr lang="en-US" altLang="en-US" sz="2800">
                <a:solidFill>
                  <a:srgbClr val="FAFD00"/>
                </a:solidFill>
                <a:latin typeface="Arial" charset="0"/>
              </a:rPr>
              <a:t>Mol • K</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59">
                                            <p:txEl>
                                              <p:pRg st="6" end="6"/>
                                            </p:txEl>
                                          </p:spTgt>
                                        </p:tgtEl>
                                        <p:attrNameLst>
                                          <p:attrName>style.visibility</p:attrName>
                                        </p:attrNameLst>
                                      </p:cBhvr>
                                      <p:to>
                                        <p:strVal val="visible"/>
                                      </p:to>
                                    </p:set>
                                    <p:animEffect transition="in" filter="dissolve">
                                      <p:cBhvr>
                                        <p:cTn id="7" dur="500"/>
                                        <p:tgtEl>
                                          <p:spTgt spid="19459">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459">
                                            <p:txEl>
                                              <p:pRg st="7" end="7"/>
                                            </p:txEl>
                                          </p:spTgt>
                                        </p:tgtEl>
                                        <p:attrNameLst>
                                          <p:attrName>style.visibility</p:attrName>
                                        </p:attrNameLst>
                                      </p:cBhvr>
                                      <p:to>
                                        <p:strVal val="visible"/>
                                      </p:to>
                                    </p:set>
                                    <p:animEffect transition="in" filter="dissolve">
                                      <p:cBhvr>
                                        <p:cTn id="12" dur="500"/>
                                        <p:tgtEl>
                                          <p:spTgt spid="19459">
                                            <p:txEl>
                                              <p:pRg st="7" end="7"/>
                                            </p:txEl>
                                          </p:spTgt>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19460"/>
                                        </p:tgtEl>
                                        <p:attrNameLst>
                                          <p:attrName>style.visibility</p:attrName>
                                        </p:attrNameLst>
                                      </p:cBhvr>
                                      <p:to>
                                        <p:strVal val="visible"/>
                                      </p:to>
                                    </p:set>
                                  </p:childTnLst>
                                </p:cTn>
                              </p:par>
                              <p:par>
                                <p:cTn id="15" presetID="9" presetClass="entr" presetSubtype="0" fill="hold" grpId="0" nodeType="withEffect">
                                  <p:stCondLst>
                                    <p:cond delay="0"/>
                                  </p:stCondLst>
                                  <p:childTnLst>
                                    <p:set>
                                      <p:cBhvr>
                                        <p:cTn id="16" dur="1" fill="hold">
                                          <p:stCondLst>
                                            <p:cond delay="0"/>
                                          </p:stCondLst>
                                        </p:cTn>
                                        <p:tgtEl>
                                          <p:spTgt spid="19461"/>
                                        </p:tgtEl>
                                        <p:attrNameLst>
                                          <p:attrName>style.visibility</p:attrName>
                                        </p:attrNameLst>
                                      </p:cBhvr>
                                      <p:to>
                                        <p:strVal val="visible"/>
                                      </p:to>
                                    </p:set>
                                    <p:animEffect transition="in" filter="dissolve">
                                      <p:cBhvr>
                                        <p:cTn id="17"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P spid="19460" grpId="0" animBg="1"/>
      <p:bldP spid="19461" grpId="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1066800" y="304800"/>
            <a:ext cx="7162800" cy="1143000"/>
          </a:xfrm>
          <a:solidFill>
            <a:schemeClr val="accent2">
              <a:alpha val="30000"/>
            </a:schemeClr>
          </a:solidFill>
        </p:spPr>
        <p:txBody>
          <a:bodyPr/>
          <a:lstStyle/>
          <a:p>
            <a:pPr>
              <a:defRPr/>
            </a:pPr>
            <a:r>
              <a:rPr lang="en-US" altLang="en-US" sz="5400" smtClean="0">
                <a:solidFill>
                  <a:schemeClr val="hlink"/>
                </a:solidFill>
                <a:effectLst>
                  <a:outerShdw blurRad="38100" dist="38100" dir="2700000" algn="tl">
                    <a:srgbClr val="000000"/>
                  </a:outerShdw>
                </a:effectLst>
                <a:latin typeface="Comic Sans MS" pitchFamily="66" charset="0"/>
              </a:rPr>
              <a:t>Using PV = nRT</a:t>
            </a:r>
            <a:endParaRPr lang="en-US" altLang="en-US" sz="6000" smtClean="0">
              <a:solidFill>
                <a:schemeClr val="hlink"/>
              </a:solidFill>
              <a:effectLst>
                <a:outerShdw blurRad="38100" dist="38100" dir="2700000" algn="tl">
                  <a:srgbClr val="000000"/>
                </a:outerShdw>
              </a:effectLst>
            </a:endParaRPr>
          </a:p>
        </p:txBody>
      </p:sp>
      <p:sp>
        <p:nvSpPr>
          <p:cNvPr id="68611" name="Rectangle 3"/>
          <p:cNvSpPr>
            <a:spLocks noGrp="1" noChangeArrowheads="1"/>
          </p:cNvSpPr>
          <p:nvPr>
            <p:ph type="body" idx="1"/>
          </p:nvPr>
        </p:nvSpPr>
        <p:spPr>
          <a:xfrm>
            <a:off x="685800" y="1447800"/>
            <a:ext cx="7772400" cy="5029200"/>
          </a:xfrm>
          <a:solidFill>
            <a:srgbClr val="0000FF">
              <a:alpha val="25999"/>
            </a:srgbClr>
          </a:solidFill>
        </p:spPr>
        <p:txBody>
          <a:bodyPr/>
          <a:lstStyle/>
          <a:p>
            <a:pPr>
              <a:buFontTx/>
              <a:buNone/>
              <a:defRPr/>
            </a:pPr>
            <a:r>
              <a:rPr lang="en-US" altLang="en-US" sz="2800" dirty="0" smtClean="0">
                <a:solidFill>
                  <a:schemeClr val="bg1"/>
                </a:solidFill>
                <a:effectLst>
                  <a:outerShdw blurRad="38100" dist="38100" dir="2700000" algn="tl">
                    <a:srgbClr val="000000"/>
                  </a:outerShdw>
                </a:effectLst>
              </a:rPr>
              <a:t>How much N</a:t>
            </a:r>
            <a:r>
              <a:rPr lang="en-US" altLang="en-US" sz="2800" baseline="-25000" dirty="0" smtClean="0">
                <a:solidFill>
                  <a:schemeClr val="bg1"/>
                </a:solidFill>
                <a:effectLst>
                  <a:outerShdw blurRad="38100" dist="38100" dir="2700000" algn="tl">
                    <a:srgbClr val="000000"/>
                  </a:outerShdw>
                </a:effectLst>
              </a:rPr>
              <a:t>2</a:t>
            </a:r>
            <a:r>
              <a:rPr lang="en-US" altLang="en-US" sz="2800" dirty="0" smtClean="0">
                <a:solidFill>
                  <a:schemeClr val="bg1"/>
                </a:solidFill>
                <a:effectLst>
                  <a:outerShdw blurRad="38100" dist="38100" dir="2700000" algn="tl">
                    <a:srgbClr val="000000"/>
                  </a:outerShdw>
                </a:effectLst>
              </a:rPr>
              <a:t> is required to fill a small room with a volume of 960 cubic feet (27,000 L) to 745 mm Hg at 25 </a:t>
            </a:r>
            <a:r>
              <a:rPr lang="en-US" altLang="en-US" sz="2800" baseline="30000" dirty="0" err="1" smtClean="0">
                <a:solidFill>
                  <a:schemeClr val="bg1"/>
                </a:solidFill>
                <a:effectLst>
                  <a:outerShdw blurRad="38100" dist="38100" dir="2700000" algn="tl">
                    <a:srgbClr val="000000"/>
                  </a:outerShdw>
                </a:effectLst>
              </a:rPr>
              <a:t>o</a:t>
            </a:r>
            <a:r>
              <a:rPr lang="en-US" altLang="en-US" sz="2800" dirty="0" err="1" smtClean="0">
                <a:solidFill>
                  <a:schemeClr val="bg1"/>
                </a:solidFill>
                <a:effectLst>
                  <a:outerShdw blurRad="38100" dist="38100" dir="2700000" algn="tl">
                    <a:srgbClr val="000000"/>
                  </a:outerShdw>
                </a:effectLst>
              </a:rPr>
              <a:t>C</a:t>
            </a:r>
            <a:r>
              <a:rPr lang="en-US" altLang="en-US" sz="2800" dirty="0" smtClean="0">
                <a:solidFill>
                  <a:schemeClr val="bg1"/>
                </a:solidFill>
                <a:effectLst>
                  <a:outerShdw blurRad="38100" dist="38100" dir="2700000" algn="tl">
                    <a:srgbClr val="000000"/>
                  </a:outerShdw>
                </a:effectLst>
              </a:rPr>
              <a:t>?</a:t>
            </a:r>
          </a:p>
          <a:p>
            <a:pPr>
              <a:buFontTx/>
              <a:buNone/>
              <a:defRPr/>
            </a:pPr>
            <a:r>
              <a:rPr lang="en-US" altLang="en-US" sz="2800" dirty="0" smtClean="0">
                <a:effectLst>
                  <a:outerShdw blurRad="38100" dist="38100" dir="2700000" algn="tl">
                    <a:srgbClr val="FFFFFF"/>
                  </a:outerShdw>
                </a:effectLst>
              </a:rPr>
              <a:t> </a:t>
            </a:r>
            <a:r>
              <a:rPr lang="en-US" altLang="en-US" sz="2800" dirty="0" smtClean="0">
                <a:solidFill>
                  <a:schemeClr val="accent1"/>
                </a:solidFill>
                <a:effectLst>
                  <a:outerShdw blurRad="38100" dist="38100" dir="2700000" algn="tl">
                    <a:srgbClr val="000000"/>
                  </a:outerShdw>
                </a:effectLst>
              </a:rPr>
              <a:t>Solution</a:t>
            </a:r>
            <a:endParaRPr lang="en-US" altLang="en-US" sz="2800" dirty="0" smtClean="0">
              <a:effectLst>
                <a:outerShdw blurRad="38100" dist="38100" dir="2700000" algn="tl">
                  <a:srgbClr val="FFFFFF"/>
                </a:outerShdw>
              </a:effectLst>
            </a:endParaRPr>
          </a:p>
          <a:p>
            <a:pPr>
              <a:buFontTx/>
              <a:buNone/>
              <a:defRPr/>
            </a:pPr>
            <a:r>
              <a:rPr lang="en-US" altLang="en-US" sz="2800" dirty="0" smtClean="0">
                <a:solidFill>
                  <a:schemeClr val="bg1"/>
                </a:solidFill>
                <a:effectLst>
                  <a:outerShdw blurRad="38100" dist="38100" dir="2700000" algn="tl">
                    <a:srgbClr val="000000"/>
                  </a:outerShdw>
                </a:effectLst>
              </a:rPr>
              <a:t>1. Get all data into proper units</a:t>
            </a:r>
            <a:endParaRPr lang="en-US" altLang="en-US" dirty="0" smtClean="0">
              <a:solidFill>
                <a:schemeClr val="bg1"/>
              </a:solidFill>
            </a:endParaRPr>
          </a:p>
          <a:p>
            <a:pPr>
              <a:buFontTx/>
              <a:buNone/>
              <a:defRPr/>
            </a:pPr>
            <a:r>
              <a:rPr lang="en-US" altLang="en-US" dirty="0" smtClean="0">
                <a:solidFill>
                  <a:schemeClr val="bg1"/>
                </a:solidFill>
              </a:rPr>
              <a:t> </a:t>
            </a:r>
            <a:r>
              <a:rPr lang="en-US" altLang="en-US" sz="2800" dirty="0" smtClean="0">
                <a:solidFill>
                  <a:schemeClr val="bg1"/>
                </a:solidFill>
                <a:effectLst>
                  <a:outerShdw blurRad="38100" dist="38100" dir="2700000" algn="tl">
                    <a:srgbClr val="000000"/>
                  </a:outerShdw>
                </a:effectLst>
              </a:rPr>
              <a:t> 	V = 27,000 L</a:t>
            </a:r>
          </a:p>
          <a:p>
            <a:pPr>
              <a:buFontTx/>
              <a:buNone/>
              <a:defRPr/>
            </a:pPr>
            <a:r>
              <a:rPr lang="en-US" altLang="en-US" sz="2800" dirty="0" smtClean="0">
                <a:solidFill>
                  <a:schemeClr val="bg1"/>
                </a:solidFill>
                <a:effectLst>
                  <a:outerShdw blurRad="38100" dist="38100" dir="2700000" algn="tl">
                    <a:srgbClr val="000000"/>
                  </a:outerShdw>
                </a:effectLst>
              </a:rPr>
              <a:t> 	T = 25 </a:t>
            </a:r>
            <a:r>
              <a:rPr lang="en-US" altLang="en-US" sz="2800" baseline="30000" dirty="0" err="1" smtClean="0">
                <a:solidFill>
                  <a:schemeClr val="bg1"/>
                </a:solidFill>
                <a:effectLst>
                  <a:outerShdw blurRad="38100" dist="38100" dir="2700000" algn="tl">
                    <a:srgbClr val="000000"/>
                  </a:outerShdw>
                </a:effectLst>
              </a:rPr>
              <a:t>o</a:t>
            </a:r>
            <a:r>
              <a:rPr lang="en-US" altLang="en-US" sz="2800" dirty="0" err="1" smtClean="0">
                <a:solidFill>
                  <a:schemeClr val="bg1"/>
                </a:solidFill>
                <a:effectLst>
                  <a:outerShdw blurRad="38100" dist="38100" dir="2700000" algn="tl">
                    <a:srgbClr val="000000"/>
                  </a:outerShdw>
                </a:effectLst>
              </a:rPr>
              <a:t>C</a:t>
            </a:r>
            <a:r>
              <a:rPr lang="en-US" altLang="en-US" sz="2800" dirty="0" smtClean="0">
                <a:solidFill>
                  <a:schemeClr val="bg1"/>
                </a:solidFill>
                <a:effectLst>
                  <a:outerShdw blurRad="38100" dist="38100" dir="2700000" algn="tl">
                    <a:srgbClr val="000000"/>
                  </a:outerShdw>
                </a:effectLst>
              </a:rPr>
              <a:t> + 273 = 298 K</a:t>
            </a:r>
          </a:p>
          <a:p>
            <a:pPr>
              <a:buFontTx/>
              <a:buNone/>
              <a:defRPr/>
            </a:pPr>
            <a:r>
              <a:rPr lang="en-US" altLang="en-US" sz="2800" dirty="0" smtClean="0">
                <a:solidFill>
                  <a:schemeClr val="bg1"/>
                </a:solidFill>
                <a:effectLst>
                  <a:outerShdw blurRad="38100" dist="38100" dir="2700000" algn="tl">
                    <a:srgbClr val="000000"/>
                  </a:outerShdw>
                </a:effectLst>
              </a:rPr>
              <a:t> 	P = 745 mm Hg (1 </a:t>
            </a:r>
            <a:r>
              <a:rPr lang="en-US" altLang="en-US" sz="2800" dirty="0" err="1" smtClean="0">
                <a:solidFill>
                  <a:schemeClr val="bg1"/>
                </a:solidFill>
                <a:effectLst>
                  <a:outerShdw blurRad="38100" dist="38100" dir="2700000" algn="tl">
                    <a:srgbClr val="000000"/>
                  </a:outerShdw>
                </a:effectLst>
              </a:rPr>
              <a:t>atm</a:t>
            </a:r>
            <a:r>
              <a:rPr lang="en-US" altLang="en-US" sz="2800" dirty="0" smtClean="0">
                <a:solidFill>
                  <a:schemeClr val="bg1"/>
                </a:solidFill>
                <a:effectLst>
                  <a:outerShdw blurRad="38100" dist="38100" dir="2700000" algn="tl">
                    <a:srgbClr val="000000"/>
                  </a:outerShdw>
                </a:effectLst>
              </a:rPr>
              <a:t>/760 mm Hg) </a:t>
            </a:r>
            <a:br>
              <a:rPr lang="en-US" altLang="en-US" sz="2800" dirty="0" smtClean="0">
                <a:solidFill>
                  <a:schemeClr val="bg1"/>
                </a:solidFill>
                <a:effectLst>
                  <a:outerShdw blurRad="38100" dist="38100" dir="2700000" algn="tl">
                    <a:srgbClr val="000000"/>
                  </a:outerShdw>
                </a:effectLst>
              </a:rPr>
            </a:br>
            <a:r>
              <a:rPr lang="en-US" altLang="en-US" sz="2800" dirty="0" smtClean="0">
                <a:solidFill>
                  <a:schemeClr val="bg1"/>
                </a:solidFill>
                <a:effectLst>
                  <a:outerShdw blurRad="38100" dist="38100" dir="2700000" algn="tl">
                    <a:srgbClr val="000000"/>
                  </a:outerShdw>
                </a:effectLst>
              </a:rPr>
              <a:t>     = 0.98 </a:t>
            </a:r>
            <a:r>
              <a:rPr lang="en-US" altLang="en-US" sz="2800" dirty="0" err="1" smtClean="0">
                <a:solidFill>
                  <a:schemeClr val="bg1"/>
                </a:solidFill>
                <a:effectLst>
                  <a:outerShdw blurRad="38100" dist="38100" dir="2700000" algn="tl">
                    <a:srgbClr val="000000"/>
                  </a:outerShdw>
                </a:effectLst>
              </a:rPr>
              <a:t>atm</a:t>
            </a:r>
            <a:endParaRPr lang="en-US" altLang="en-US" sz="2800" dirty="0" smtClean="0">
              <a:solidFill>
                <a:schemeClr val="bg1"/>
              </a:solidFill>
              <a:effectLst>
                <a:outerShdw blurRad="38100" dist="38100" dir="2700000" algn="tl">
                  <a:srgbClr val="000000"/>
                </a:outerShdw>
              </a:effectLst>
            </a:endParaRPr>
          </a:p>
          <a:p>
            <a:pPr>
              <a:buFontTx/>
              <a:buNone/>
              <a:defRPr/>
            </a:pPr>
            <a:r>
              <a:rPr lang="en-US" altLang="en-US" sz="2800" dirty="0" smtClean="0">
                <a:solidFill>
                  <a:schemeClr val="bg1"/>
                </a:solidFill>
                <a:effectLst>
                  <a:outerShdw blurRad="38100" dist="38100" dir="2700000" algn="tl">
                    <a:srgbClr val="000000"/>
                  </a:outerShdw>
                </a:effectLst>
              </a:rPr>
              <a:t>And we always know R, 0.0821 L </a:t>
            </a:r>
            <a:r>
              <a:rPr lang="en-US" altLang="en-US" sz="2800" dirty="0" err="1" smtClean="0">
                <a:solidFill>
                  <a:schemeClr val="bg1"/>
                </a:solidFill>
                <a:effectLst>
                  <a:outerShdw blurRad="38100" dist="38100" dir="2700000" algn="tl">
                    <a:srgbClr val="000000"/>
                  </a:outerShdw>
                </a:effectLst>
              </a:rPr>
              <a:t>atm</a:t>
            </a:r>
            <a:r>
              <a:rPr lang="en-US" altLang="en-US" sz="2800" dirty="0" smtClean="0">
                <a:solidFill>
                  <a:schemeClr val="bg1"/>
                </a:solidFill>
                <a:effectLst>
                  <a:outerShdw blurRad="38100" dist="38100" dir="2700000" algn="tl">
                    <a:srgbClr val="000000"/>
                  </a:outerShdw>
                </a:effectLst>
              </a:rPr>
              <a:t> / mol K</a:t>
            </a:r>
          </a:p>
          <a:p>
            <a:pPr>
              <a:defRPr/>
            </a:pPr>
            <a:endParaRPr lang="en-US" altLang="en-US" sz="2800" dirty="0" smtClean="0">
              <a:solidFill>
                <a:schemeClr val="bg1"/>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11">
                                            <p:txEl>
                                              <p:pRg st="2" end="2"/>
                                            </p:txEl>
                                          </p:spTgt>
                                        </p:tgtEl>
                                        <p:attrNameLst>
                                          <p:attrName>style.visibility</p:attrName>
                                        </p:attrNameLst>
                                      </p:cBhvr>
                                      <p:to>
                                        <p:strVal val="visible"/>
                                      </p:to>
                                    </p:set>
                                    <p:animEffect transition="in" filter="dissolve">
                                      <p:cBhvr>
                                        <p:cTn id="7" dur="500"/>
                                        <p:tgtEl>
                                          <p:spTgt spid="6861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8611">
                                            <p:txEl>
                                              <p:pRg st="3" end="3"/>
                                            </p:txEl>
                                          </p:spTgt>
                                        </p:tgtEl>
                                        <p:attrNameLst>
                                          <p:attrName>style.visibility</p:attrName>
                                        </p:attrNameLst>
                                      </p:cBhvr>
                                      <p:to>
                                        <p:strVal val="visible"/>
                                      </p:to>
                                    </p:set>
                                    <p:animEffect transition="in" filter="dissolve">
                                      <p:cBhvr>
                                        <p:cTn id="12" dur="500"/>
                                        <p:tgtEl>
                                          <p:spTgt spid="6861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611">
                                            <p:txEl>
                                              <p:pRg st="4" end="4"/>
                                            </p:txEl>
                                          </p:spTgt>
                                        </p:tgtEl>
                                        <p:attrNameLst>
                                          <p:attrName>style.visibility</p:attrName>
                                        </p:attrNameLst>
                                      </p:cBhvr>
                                      <p:to>
                                        <p:strVal val="visible"/>
                                      </p:to>
                                    </p:set>
                                    <p:animEffect transition="in" filter="dissolve">
                                      <p:cBhvr>
                                        <p:cTn id="17" dur="500"/>
                                        <p:tgtEl>
                                          <p:spTgt spid="6861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611">
                                            <p:txEl>
                                              <p:pRg st="5" end="5"/>
                                            </p:txEl>
                                          </p:spTgt>
                                        </p:tgtEl>
                                        <p:attrNameLst>
                                          <p:attrName>style.visibility</p:attrName>
                                        </p:attrNameLst>
                                      </p:cBhvr>
                                      <p:to>
                                        <p:strVal val="visible"/>
                                      </p:to>
                                    </p:set>
                                    <p:animEffect transition="in" filter="dissolve">
                                      <p:cBhvr>
                                        <p:cTn id="22" dur="500"/>
                                        <p:tgtEl>
                                          <p:spTgt spid="68611">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8611">
                                            <p:txEl>
                                              <p:pRg st="6" end="6"/>
                                            </p:txEl>
                                          </p:spTgt>
                                        </p:tgtEl>
                                        <p:attrNameLst>
                                          <p:attrName>style.visibility</p:attrName>
                                        </p:attrNameLst>
                                      </p:cBhvr>
                                      <p:to>
                                        <p:strVal val="visible"/>
                                      </p:to>
                                    </p:set>
                                    <p:animEffect transition="in" filter="dissolve">
                                      <p:cBhvr>
                                        <p:cTn id="27" dur="500"/>
                                        <p:tgtEl>
                                          <p:spTgt spid="6861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68611">
                                            <p:txEl>
                                              <p:pRg st="3" end="3"/>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68611">
                                            <p:txEl>
                                              <p:pRg st="4" end="4"/>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8611">
                                            <p:txEl>
                                              <p:pRg st="5" end="5"/>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686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762000" y="304800"/>
            <a:ext cx="7162800" cy="1143000"/>
          </a:xfrm>
          <a:solidFill>
            <a:srgbClr val="0000FF">
              <a:alpha val="30000"/>
            </a:srgbClr>
          </a:solidFill>
        </p:spPr>
        <p:txBody>
          <a:bodyPr/>
          <a:lstStyle/>
          <a:p>
            <a:pPr>
              <a:defRPr/>
            </a:pPr>
            <a:r>
              <a:rPr lang="en-US" altLang="en-US" sz="5400" smtClean="0">
                <a:solidFill>
                  <a:schemeClr val="hlink"/>
                </a:solidFill>
                <a:effectLst>
                  <a:outerShdw blurRad="38100" dist="38100" dir="2700000" algn="tl">
                    <a:srgbClr val="000000"/>
                  </a:outerShdw>
                </a:effectLst>
                <a:latin typeface="Comic Sans MS" pitchFamily="66" charset="0"/>
              </a:rPr>
              <a:t>Using PV = nRT</a:t>
            </a:r>
            <a:endParaRPr lang="en-US" altLang="en-US" sz="6000" smtClean="0">
              <a:solidFill>
                <a:schemeClr val="hlink"/>
              </a:solidFill>
              <a:effectLst>
                <a:outerShdw blurRad="38100" dist="38100" dir="2700000" algn="tl">
                  <a:srgbClr val="000000"/>
                </a:outerShdw>
              </a:effectLst>
            </a:endParaRPr>
          </a:p>
        </p:txBody>
      </p:sp>
      <p:sp>
        <p:nvSpPr>
          <p:cNvPr id="22531" name="Rectangle 3"/>
          <p:cNvSpPr>
            <a:spLocks noGrp="1" noChangeArrowheads="1"/>
          </p:cNvSpPr>
          <p:nvPr>
            <p:ph type="body" idx="1"/>
          </p:nvPr>
        </p:nvSpPr>
        <p:spPr>
          <a:xfrm>
            <a:off x="685800" y="1447800"/>
            <a:ext cx="7772400" cy="4648200"/>
          </a:xfrm>
          <a:solidFill>
            <a:srgbClr val="0000FF">
              <a:alpha val="39999"/>
            </a:srgbClr>
          </a:solidFill>
        </p:spPr>
        <p:txBody>
          <a:bodyPr/>
          <a:lstStyle/>
          <a:p>
            <a:pPr>
              <a:buFontTx/>
              <a:buNone/>
              <a:defRPr/>
            </a:pPr>
            <a:r>
              <a:rPr lang="en-US" altLang="en-US" sz="2000" smtClean="0">
                <a:solidFill>
                  <a:schemeClr val="bg1"/>
                </a:solidFill>
                <a:effectLst>
                  <a:outerShdw blurRad="38100" dist="38100" dir="2700000" algn="tl">
                    <a:srgbClr val="000000"/>
                  </a:outerShdw>
                </a:effectLst>
              </a:rPr>
              <a:t>How much N</a:t>
            </a:r>
            <a:r>
              <a:rPr lang="en-US" altLang="en-US" sz="2000" baseline="-25000" smtClean="0">
                <a:solidFill>
                  <a:schemeClr val="bg1"/>
                </a:solidFill>
                <a:effectLst>
                  <a:outerShdw blurRad="38100" dist="38100" dir="2700000" algn="tl">
                    <a:srgbClr val="000000"/>
                  </a:outerShdw>
                </a:effectLst>
              </a:rPr>
              <a:t>2</a:t>
            </a:r>
            <a:r>
              <a:rPr lang="en-US" altLang="en-US" sz="2000" smtClean="0">
                <a:solidFill>
                  <a:schemeClr val="bg1"/>
                </a:solidFill>
                <a:effectLst>
                  <a:outerShdw blurRad="38100" dist="38100" dir="2700000" algn="tl">
                    <a:srgbClr val="000000"/>
                  </a:outerShdw>
                </a:effectLst>
              </a:rPr>
              <a:t> is req’d to fill a small room with a volume of 960 cubic feet (27,000 L) to P = 745 mm Hg at 25 </a:t>
            </a:r>
            <a:r>
              <a:rPr lang="en-US" altLang="en-US" sz="2000" baseline="30000" smtClean="0">
                <a:solidFill>
                  <a:schemeClr val="bg1"/>
                </a:solidFill>
                <a:effectLst>
                  <a:outerShdw blurRad="38100" dist="38100" dir="2700000" algn="tl">
                    <a:srgbClr val="000000"/>
                  </a:outerShdw>
                </a:effectLst>
              </a:rPr>
              <a:t>o</a:t>
            </a:r>
            <a:r>
              <a:rPr lang="en-US" altLang="en-US" sz="2000" smtClean="0">
                <a:solidFill>
                  <a:schemeClr val="bg1"/>
                </a:solidFill>
                <a:effectLst>
                  <a:outerShdw blurRad="38100" dist="38100" dir="2700000" algn="tl">
                    <a:srgbClr val="000000"/>
                  </a:outerShdw>
                </a:effectLst>
              </a:rPr>
              <a:t>C?</a:t>
            </a:r>
          </a:p>
          <a:p>
            <a:pPr>
              <a:buFontTx/>
              <a:buNone/>
              <a:defRPr/>
            </a:pPr>
            <a:r>
              <a:rPr lang="en-US" altLang="en-US" sz="2000" smtClean="0">
                <a:effectLst>
                  <a:outerShdw blurRad="38100" dist="38100" dir="2700000" algn="tl">
                    <a:srgbClr val="FFFFFF"/>
                  </a:outerShdw>
                </a:effectLst>
              </a:rPr>
              <a:t> </a:t>
            </a:r>
            <a:r>
              <a:rPr lang="en-US" altLang="en-US" sz="2800" smtClean="0">
                <a:solidFill>
                  <a:schemeClr val="accent1"/>
                </a:solidFill>
                <a:effectLst>
                  <a:outerShdw blurRad="38100" dist="38100" dir="2700000" algn="tl">
                    <a:srgbClr val="000000"/>
                  </a:outerShdw>
                </a:effectLst>
              </a:rPr>
              <a:t>Solution</a:t>
            </a:r>
            <a:endParaRPr lang="en-US" altLang="en-US" sz="2800" smtClean="0">
              <a:effectLst>
                <a:outerShdw blurRad="38100" dist="38100" dir="2700000" algn="tl">
                  <a:srgbClr val="FFFFFF"/>
                </a:outerShdw>
              </a:effectLst>
            </a:endParaRPr>
          </a:p>
          <a:p>
            <a:pPr>
              <a:buFontTx/>
              <a:buNone/>
              <a:defRPr/>
            </a:pPr>
            <a:r>
              <a:rPr lang="en-US" altLang="en-US" sz="2800" smtClean="0">
                <a:solidFill>
                  <a:schemeClr val="bg1"/>
                </a:solidFill>
                <a:effectLst>
                  <a:outerShdw blurRad="38100" dist="38100" dir="2700000" algn="tl">
                    <a:srgbClr val="000000"/>
                  </a:outerShdw>
                </a:effectLst>
              </a:rPr>
              <a:t>2. Now plug in those values and solve for the unknown.</a:t>
            </a:r>
          </a:p>
          <a:p>
            <a:pPr>
              <a:buFontTx/>
              <a:buNone/>
              <a:defRPr/>
            </a:pPr>
            <a:r>
              <a:rPr lang="en-US" altLang="en-US" sz="3600" smtClean="0">
                <a:solidFill>
                  <a:schemeClr val="hlink"/>
                </a:solidFill>
                <a:effectLst>
                  <a:outerShdw blurRad="38100" dist="38100" dir="2700000" algn="tl">
                    <a:srgbClr val="000000"/>
                  </a:outerShdw>
                </a:effectLst>
                <a:latin typeface="Comic Sans MS" pitchFamily="66" charset="0"/>
              </a:rPr>
              <a:t>PV = </a:t>
            </a:r>
            <a:r>
              <a:rPr lang="en-US" altLang="en-US" sz="3600" smtClean="0">
                <a:solidFill>
                  <a:srgbClr val="FAFD00"/>
                </a:solidFill>
                <a:effectLst>
                  <a:outerShdw blurRad="38100" dist="38100" dir="2700000" algn="tl">
                    <a:srgbClr val="000000"/>
                  </a:outerShdw>
                </a:effectLst>
                <a:latin typeface="Comic Sans MS" pitchFamily="66" charset="0"/>
              </a:rPr>
              <a:t>n</a:t>
            </a:r>
            <a:r>
              <a:rPr lang="en-US" altLang="en-US" sz="3600" smtClean="0">
                <a:solidFill>
                  <a:schemeClr val="hlink"/>
                </a:solidFill>
                <a:effectLst>
                  <a:outerShdw blurRad="38100" dist="38100" dir="2700000" algn="tl">
                    <a:srgbClr val="000000"/>
                  </a:outerShdw>
                </a:effectLst>
                <a:latin typeface="Comic Sans MS" pitchFamily="66" charset="0"/>
              </a:rPr>
              <a:t>RT</a:t>
            </a:r>
          </a:p>
          <a:p>
            <a:pPr>
              <a:buFontTx/>
              <a:buNone/>
              <a:defRPr/>
            </a:pPr>
            <a:endParaRPr lang="en-US" altLang="en-US" sz="2800" smtClean="0">
              <a:solidFill>
                <a:schemeClr val="bg1"/>
              </a:solidFill>
              <a:effectLst>
                <a:outerShdw blurRad="38100" dist="38100" dir="2700000" algn="tl">
                  <a:srgbClr val="000000"/>
                </a:outerShdw>
              </a:effectLst>
            </a:endParaRPr>
          </a:p>
          <a:p>
            <a:pPr>
              <a:defRPr/>
            </a:pPr>
            <a:endParaRPr lang="en-US" altLang="en-US" sz="2800" smtClean="0">
              <a:solidFill>
                <a:schemeClr val="bg1"/>
              </a:solidFill>
              <a:effectLst>
                <a:outerShdw blurRad="38100" dist="38100" dir="2700000" algn="tl">
                  <a:srgbClr val="000000"/>
                </a:outerShdw>
              </a:effectLst>
            </a:endParaRPr>
          </a:p>
        </p:txBody>
      </p:sp>
      <p:graphicFrame>
        <p:nvGraphicFramePr>
          <p:cNvPr id="160768" name="Object 1024"/>
          <p:cNvGraphicFramePr>
            <a:graphicFrameLocks/>
          </p:cNvGraphicFramePr>
          <p:nvPr/>
        </p:nvGraphicFramePr>
        <p:xfrm>
          <a:off x="1219200" y="4876800"/>
          <a:ext cx="6311900" cy="1028700"/>
        </p:xfrm>
        <a:graphic>
          <a:graphicData uri="http://schemas.openxmlformats.org/presentationml/2006/ole">
            <p:oleObj spid="_x0000_s12290" name="Equation" r:id="rId3" imgW="3162300" imgH="520700" progId="Equation.3">
              <p:embed/>
            </p:oleObj>
          </a:graphicData>
        </a:graphic>
      </p:graphicFrame>
      <p:sp>
        <p:nvSpPr>
          <p:cNvPr id="22534" name="Text Box 6"/>
          <p:cNvSpPr txBox="1">
            <a:spLocks noChangeArrowheads="1"/>
          </p:cNvSpPr>
          <p:nvPr/>
        </p:nvSpPr>
        <p:spPr bwMode="auto">
          <a:xfrm>
            <a:off x="1219200" y="6096000"/>
            <a:ext cx="6877050" cy="519113"/>
          </a:xfrm>
          <a:prstGeom prst="rect">
            <a:avLst/>
          </a:prstGeom>
          <a:noFill/>
          <a:ln w="12700">
            <a:noFill/>
            <a:miter lim="800000"/>
            <a:headEnd/>
            <a:tailEnd/>
          </a:ln>
          <a:effectLst/>
        </p:spPr>
        <p:txBody>
          <a:bodyPr wrap="none">
            <a:spAutoFit/>
          </a:bodyPr>
          <a:lstStyle/>
          <a:p>
            <a:pPr algn="l">
              <a:lnSpc>
                <a:spcPct val="100000"/>
              </a:lnSpc>
              <a:defRPr/>
            </a:pPr>
            <a:r>
              <a:rPr lang="en-US" sz="2800">
                <a:solidFill>
                  <a:schemeClr val="bg1"/>
                </a:solidFill>
                <a:effectLst>
                  <a:outerShdw blurRad="38100" dist="38100" dir="2700000" algn="tl">
                    <a:srgbClr val="C0C0C0"/>
                  </a:outerShdw>
                </a:effectLst>
                <a:latin typeface="Arial" charset="0"/>
              </a:rPr>
              <a:t>n = 1.1 x 10</a:t>
            </a:r>
            <a:r>
              <a:rPr lang="en-US" sz="2800" baseline="30000">
                <a:solidFill>
                  <a:schemeClr val="bg1"/>
                </a:solidFill>
                <a:effectLst>
                  <a:outerShdw blurRad="38100" dist="38100" dir="2700000" algn="tl">
                    <a:srgbClr val="C0C0C0"/>
                  </a:outerShdw>
                </a:effectLst>
                <a:latin typeface="Arial" charset="0"/>
              </a:rPr>
              <a:t>3</a:t>
            </a:r>
            <a:r>
              <a:rPr lang="en-US" sz="2800">
                <a:solidFill>
                  <a:schemeClr val="bg1"/>
                </a:solidFill>
                <a:effectLst>
                  <a:outerShdw blurRad="38100" dist="38100" dir="2700000" algn="tl">
                    <a:srgbClr val="C0C0C0"/>
                  </a:outerShdw>
                </a:effectLst>
                <a:latin typeface="Arial" charset="0"/>
              </a:rPr>
              <a:t> mol (or about 30 kg of gas)</a:t>
            </a:r>
          </a:p>
        </p:txBody>
      </p:sp>
      <p:sp>
        <p:nvSpPr>
          <p:cNvPr id="22536" name="Line 8"/>
          <p:cNvSpPr>
            <a:spLocks noChangeShapeType="1"/>
          </p:cNvSpPr>
          <p:nvPr/>
        </p:nvSpPr>
        <p:spPr bwMode="auto">
          <a:xfrm>
            <a:off x="609600" y="4191000"/>
            <a:ext cx="762000" cy="0"/>
          </a:xfrm>
          <a:prstGeom prst="line">
            <a:avLst/>
          </a:prstGeom>
          <a:noFill/>
          <a:ln w="50800">
            <a:solidFill>
              <a:schemeClr val="hlink"/>
            </a:solidFill>
            <a:round/>
            <a:headEnd/>
            <a:tailEnd/>
          </a:ln>
        </p:spPr>
        <p:txBody>
          <a:bodyPr/>
          <a:lstStyle/>
          <a:p>
            <a:endParaRPr lang="en-US"/>
          </a:p>
        </p:txBody>
      </p:sp>
      <p:sp>
        <p:nvSpPr>
          <p:cNvPr id="22537" name="Line 9"/>
          <p:cNvSpPr>
            <a:spLocks noChangeShapeType="1"/>
          </p:cNvSpPr>
          <p:nvPr/>
        </p:nvSpPr>
        <p:spPr bwMode="auto">
          <a:xfrm>
            <a:off x="2133600" y="4191000"/>
            <a:ext cx="762000" cy="0"/>
          </a:xfrm>
          <a:prstGeom prst="line">
            <a:avLst/>
          </a:prstGeom>
          <a:noFill/>
          <a:ln w="50800">
            <a:solidFill>
              <a:schemeClr val="hlink"/>
            </a:solidFill>
            <a:round/>
            <a:headEnd/>
            <a:tailEnd/>
          </a:ln>
        </p:spPr>
        <p:txBody>
          <a:bodyPr/>
          <a:lstStyle/>
          <a:p>
            <a:endParaRPr lang="en-US"/>
          </a:p>
        </p:txBody>
      </p:sp>
      <p:sp>
        <p:nvSpPr>
          <p:cNvPr id="22538" name="Line 10"/>
          <p:cNvSpPr>
            <a:spLocks noChangeShapeType="1"/>
          </p:cNvSpPr>
          <p:nvPr/>
        </p:nvSpPr>
        <p:spPr bwMode="auto">
          <a:xfrm flipV="1">
            <a:off x="2209800" y="3657600"/>
            <a:ext cx="685800" cy="457200"/>
          </a:xfrm>
          <a:prstGeom prst="line">
            <a:avLst/>
          </a:prstGeom>
          <a:noFill/>
          <a:ln w="50800">
            <a:solidFill>
              <a:schemeClr val="bg1"/>
            </a:solidFill>
            <a:round/>
            <a:headEnd/>
            <a:tailEnd/>
          </a:ln>
        </p:spPr>
        <p:txBody>
          <a:bodyPr/>
          <a:lstStyle/>
          <a:p>
            <a:endParaRPr lang="en-US"/>
          </a:p>
        </p:txBody>
      </p:sp>
      <p:sp>
        <p:nvSpPr>
          <p:cNvPr id="22539" name="Line 11"/>
          <p:cNvSpPr>
            <a:spLocks noChangeShapeType="1"/>
          </p:cNvSpPr>
          <p:nvPr/>
        </p:nvSpPr>
        <p:spPr bwMode="auto">
          <a:xfrm flipV="1">
            <a:off x="2057400" y="4191000"/>
            <a:ext cx="838200" cy="533400"/>
          </a:xfrm>
          <a:prstGeom prst="line">
            <a:avLst/>
          </a:prstGeom>
          <a:noFill/>
          <a:ln w="50800">
            <a:solidFill>
              <a:schemeClr val="bg1"/>
            </a:solidFill>
            <a:round/>
            <a:headEnd/>
            <a:tailEnd/>
          </a:ln>
        </p:spPr>
        <p:txBody>
          <a:bodyPr/>
          <a:lstStyle/>
          <a:p>
            <a:endParaRPr lang="en-US"/>
          </a:p>
        </p:txBody>
      </p:sp>
      <p:sp>
        <p:nvSpPr>
          <p:cNvPr id="22540" name="Rectangle 12"/>
          <p:cNvSpPr>
            <a:spLocks noChangeArrowheads="1"/>
          </p:cNvSpPr>
          <p:nvPr/>
        </p:nvSpPr>
        <p:spPr bwMode="auto">
          <a:xfrm>
            <a:off x="641350" y="4267200"/>
            <a:ext cx="2482850" cy="519113"/>
          </a:xfrm>
          <a:prstGeom prst="rect">
            <a:avLst/>
          </a:prstGeom>
          <a:noFill/>
          <a:ln w="50800" algn="ctr">
            <a:noFill/>
            <a:miter lim="800000"/>
            <a:headEnd/>
            <a:tailEnd/>
          </a:ln>
          <a:effectLst/>
        </p:spPr>
        <p:txBody>
          <a:bodyPr>
            <a:spAutoFit/>
          </a:bodyPr>
          <a:lstStyle/>
          <a:p>
            <a:pPr algn="l">
              <a:lnSpc>
                <a:spcPct val="100000"/>
              </a:lnSpc>
              <a:defRPr/>
            </a:pPr>
            <a:r>
              <a:rPr lang="en-US" altLang="en-US" sz="2800">
                <a:effectLst>
                  <a:outerShdw blurRad="38100" dist="38100" dir="2700000" algn="tl">
                    <a:srgbClr val="C0C0C0"/>
                  </a:outerShdw>
                </a:effectLst>
                <a:latin typeface="Arial" charset="0"/>
              </a:rPr>
              <a:t>RT           RT</a:t>
            </a:r>
            <a:endParaRPr lang="en-US" sz="2800">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7"/>
                                        </p:tgtEl>
                                        <p:attrNameLst>
                                          <p:attrName>style.visibility</p:attrName>
                                        </p:attrNameLst>
                                      </p:cBhvr>
                                      <p:to>
                                        <p:strVal val="visible"/>
                                      </p:to>
                                    </p:set>
                                    <p:animEffect transition="in" filter="wipe(down)">
                                      <p:cBhvr>
                                        <p:cTn id="7" dur="500"/>
                                        <p:tgtEl>
                                          <p:spTgt spid="225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540"/>
                                        </p:tgtEl>
                                        <p:attrNameLst>
                                          <p:attrName>style.visibility</p:attrName>
                                        </p:attrNameLst>
                                      </p:cBhvr>
                                      <p:to>
                                        <p:strVal val="visible"/>
                                      </p:to>
                                    </p:set>
                                    <p:animEffect transition="in" filter="wipe(down)">
                                      <p:cBhvr>
                                        <p:cTn id="10" dur="500"/>
                                        <p:tgtEl>
                                          <p:spTgt spid="2254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2536"/>
                                        </p:tgtEl>
                                        <p:attrNameLst>
                                          <p:attrName>style.visibility</p:attrName>
                                        </p:attrNameLst>
                                      </p:cBhvr>
                                      <p:to>
                                        <p:strVal val="visible"/>
                                      </p:to>
                                    </p:set>
                                    <p:animEffect transition="in" filter="wipe(down)">
                                      <p:cBhvr>
                                        <p:cTn id="13" dur="500"/>
                                        <p:tgtEl>
                                          <p:spTgt spid="2253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2538"/>
                                        </p:tgtEl>
                                        <p:attrNameLst>
                                          <p:attrName>style.visibility</p:attrName>
                                        </p:attrNameLst>
                                      </p:cBhvr>
                                      <p:to>
                                        <p:strVal val="visible"/>
                                      </p:to>
                                    </p:set>
                                    <p:animEffect transition="in" filter="wipe(down)">
                                      <p:cBhvr>
                                        <p:cTn id="18" dur="500"/>
                                        <p:tgtEl>
                                          <p:spTgt spid="2253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2539"/>
                                        </p:tgtEl>
                                        <p:attrNameLst>
                                          <p:attrName>style.visibility</p:attrName>
                                        </p:attrNameLst>
                                      </p:cBhvr>
                                      <p:to>
                                        <p:strVal val="visible"/>
                                      </p:to>
                                    </p:set>
                                    <p:animEffect transition="in" filter="wipe(down)">
                                      <p:cBhvr>
                                        <p:cTn id="23" dur="500"/>
                                        <p:tgtEl>
                                          <p:spTgt spid="22539"/>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60768"/>
                                        </p:tgtEl>
                                        <p:attrNameLst>
                                          <p:attrName>style.visibility</p:attrName>
                                        </p:attrNameLst>
                                      </p:cBhvr>
                                      <p:to>
                                        <p:strVal val="visible"/>
                                      </p:to>
                                    </p:set>
                                    <p:animEffect transition="in" filter="dissolve">
                                      <p:cBhvr>
                                        <p:cTn id="28" dur="500"/>
                                        <p:tgtEl>
                                          <p:spTgt spid="160768"/>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2534"/>
                                        </p:tgtEl>
                                        <p:attrNameLst>
                                          <p:attrName>style.visibility</p:attrName>
                                        </p:attrNameLst>
                                      </p:cBhvr>
                                      <p:to>
                                        <p:strVal val="visible"/>
                                      </p:to>
                                    </p:set>
                                    <p:animEffect transition="in" filter="dissolve">
                                      <p:cBhvr>
                                        <p:cTn id="33" dur="5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utoUpdateAnimBg="0"/>
      <p:bldP spid="22536" grpId="0" animBg="1"/>
      <p:bldP spid="22537" grpId="0" animBg="1"/>
      <p:bldP spid="22538" grpId="0" animBg="1"/>
      <p:bldP spid="22539" grpId="0" animBg="1"/>
      <p:bldP spid="2254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609600" y="304800"/>
            <a:ext cx="7772400" cy="1143000"/>
          </a:xfrm>
          <a:solidFill>
            <a:schemeClr val="accent2">
              <a:alpha val="29019"/>
            </a:schemeClr>
          </a:solidFill>
        </p:spPr>
        <p:txBody>
          <a:bodyPr/>
          <a:lstStyle/>
          <a:p>
            <a:r>
              <a:rPr lang="en-US" sz="3200" smtClean="0">
                <a:solidFill>
                  <a:schemeClr val="hlink"/>
                </a:solidFill>
              </a:rPr>
              <a:t>Learning Check</a:t>
            </a:r>
            <a:endParaRPr lang="en-US" smtClean="0">
              <a:solidFill>
                <a:schemeClr val="hlink"/>
              </a:solidFill>
            </a:endParaRPr>
          </a:p>
        </p:txBody>
      </p:sp>
      <p:sp>
        <p:nvSpPr>
          <p:cNvPr id="13316" name="Rectangle 3"/>
          <p:cNvSpPr>
            <a:spLocks noGrp="1" noChangeArrowheads="1"/>
          </p:cNvSpPr>
          <p:nvPr>
            <p:ph type="body" idx="1"/>
          </p:nvPr>
        </p:nvSpPr>
        <p:spPr>
          <a:xfrm>
            <a:off x="304800" y="1676400"/>
            <a:ext cx="8458200" cy="2514600"/>
          </a:xfrm>
          <a:solidFill>
            <a:schemeClr val="accent2">
              <a:alpha val="27843"/>
            </a:schemeClr>
          </a:solidFill>
        </p:spPr>
        <p:txBody>
          <a:bodyPr/>
          <a:lstStyle/>
          <a:p>
            <a:pPr marL="342900" indent="-342900">
              <a:buFontTx/>
              <a:buNone/>
            </a:pPr>
            <a:r>
              <a:rPr lang="en-US" sz="2100" b="0" dirty="0" smtClean="0"/>
              <a:t>	</a:t>
            </a:r>
            <a:r>
              <a:rPr lang="en-US" sz="3200" dirty="0" err="1" smtClean="0">
                <a:solidFill>
                  <a:schemeClr val="bg1"/>
                </a:solidFill>
              </a:rPr>
              <a:t>Dinitrogen</a:t>
            </a:r>
            <a:r>
              <a:rPr lang="en-US" sz="3200" dirty="0" smtClean="0">
                <a:solidFill>
                  <a:schemeClr val="bg1"/>
                </a:solidFill>
              </a:rPr>
              <a:t> monoxide (N</a:t>
            </a:r>
            <a:r>
              <a:rPr lang="en-US" sz="3200" baseline="-25000" dirty="0" smtClean="0">
                <a:solidFill>
                  <a:schemeClr val="bg1"/>
                </a:solidFill>
              </a:rPr>
              <a:t>2</a:t>
            </a:r>
            <a:r>
              <a:rPr lang="en-US" sz="3200" dirty="0" smtClean="0">
                <a:solidFill>
                  <a:schemeClr val="bg1"/>
                </a:solidFill>
              </a:rPr>
              <a:t>O), laughing gas, is used by dentists as an anesthetic.  If 2.86 mol of gas occupies a 20.0 L tank at 23°C, what is the pressure (mm Hg) in the tank in the dentist office?</a:t>
            </a:r>
          </a:p>
        </p:txBody>
      </p:sp>
      <p:graphicFrame>
        <p:nvGraphicFramePr>
          <p:cNvPr id="13314" name="Object 4"/>
          <p:cNvGraphicFramePr>
            <a:graphicFrameLocks noChangeAspect="1"/>
          </p:cNvGraphicFramePr>
          <p:nvPr/>
        </p:nvGraphicFramePr>
        <p:xfrm>
          <a:off x="4419600" y="4419600"/>
          <a:ext cx="1662113" cy="1981200"/>
        </p:xfrm>
        <a:graphic>
          <a:graphicData uri="http://schemas.openxmlformats.org/presentationml/2006/ole">
            <p:oleObj spid="_x0000_s13314" name="Clip" r:id="rId3" imgW="733320" imgH="875880" progId="">
              <p:embed/>
            </p:oleObj>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a:xfrm>
            <a:off x="685800" y="228600"/>
            <a:ext cx="7772400" cy="1143000"/>
          </a:xfrm>
          <a:solidFill>
            <a:schemeClr val="accent2">
              <a:alpha val="27843"/>
            </a:schemeClr>
          </a:solidFill>
          <a:ln w="38100">
            <a:solidFill>
              <a:schemeClr val="hlink"/>
            </a:solidFill>
          </a:ln>
        </p:spPr>
        <p:txBody>
          <a:bodyPr/>
          <a:lstStyle/>
          <a:p>
            <a:r>
              <a:rPr lang="en-US" sz="4400" smtClean="0">
                <a:solidFill>
                  <a:schemeClr val="hlink"/>
                </a:solidFill>
              </a:rPr>
              <a:t>Learning Check</a:t>
            </a:r>
            <a:endParaRPr lang="en-US" smtClean="0">
              <a:solidFill>
                <a:schemeClr val="hlink"/>
              </a:solidFill>
            </a:endParaRPr>
          </a:p>
        </p:txBody>
      </p:sp>
      <p:sp>
        <p:nvSpPr>
          <p:cNvPr id="14340" name="Rectangle 3"/>
          <p:cNvSpPr>
            <a:spLocks noGrp="1" noChangeArrowheads="1"/>
          </p:cNvSpPr>
          <p:nvPr>
            <p:ph type="body" idx="1"/>
          </p:nvPr>
        </p:nvSpPr>
        <p:spPr>
          <a:xfrm>
            <a:off x="685800" y="1828800"/>
            <a:ext cx="7772400" cy="4267200"/>
          </a:xfrm>
          <a:solidFill>
            <a:schemeClr val="accent2">
              <a:alpha val="29019"/>
            </a:schemeClr>
          </a:solidFill>
        </p:spPr>
        <p:txBody>
          <a:bodyPr/>
          <a:lstStyle/>
          <a:p>
            <a:pPr marL="342900" indent="-342900">
              <a:buFontTx/>
              <a:buNone/>
            </a:pPr>
            <a:r>
              <a:rPr lang="en-US" sz="3200" b="0" dirty="0" smtClean="0">
                <a:solidFill>
                  <a:schemeClr val="bg1"/>
                </a:solidFill>
              </a:rPr>
              <a:t>	A 5.0 L cylinder contains oxygen gas at 20.0°C and 735 mm Hg.  How many grams of oxygen are in the cylinder?</a:t>
            </a:r>
          </a:p>
        </p:txBody>
      </p:sp>
      <p:graphicFrame>
        <p:nvGraphicFramePr>
          <p:cNvPr id="14338" name="Object 4"/>
          <p:cNvGraphicFramePr>
            <a:graphicFrameLocks noChangeAspect="1"/>
          </p:cNvGraphicFramePr>
          <p:nvPr/>
        </p:nvGraphicFramePr>
        <p:xfrm>
          <a:off x="5562600" y="3429000"/>
          <a:ext cx="1981200" cy="1909763"/>
        </p:xfrm>
        <a:graphic>
          <a:graphicData uri="http://schemas.openxmlformats.org/presentationml/2006/ole">
            <p:oleObj spid="_x0000_s14338" name="Clip" r:id="rId3" imgW="1275480" imgH="1228680" progId="">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WordArt 2"/>
          <p:cNvSpPr>
            <a:spLocks noChangeArrowheads="1" noChangeShapeType="1" noTextEdit="1"/>
          </p:cNvSpPr>
          <p:nvPr/>
        </p:nvSpPr>
        <p:spPr bwMode="auto">
          <a:xfrm>
            <a:off x="2667000" y="762000"/>
            <a:ext cx="3733800" cy="1143000"/>
          </a:xfrm>
          <a:prstGeom prst="rect">
            <a:avLst/>
          </a:prstGeom>
        </p:spPr>
        <p:txBody>
          <a:bodyPr wrap="none" fromWordArt="1">
            <a:prstTxWarp prst="textPlain">
              <a:avLst>
                <a:gd name="adj" fmla="val 50000"/>
              </a:avLst>
            </a:prstTxWarp>
          </a:bodyPr>
          <a:lstStyle/>
          <a:p>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Liquids</a:t>
            </a:r>
          </a:p>
        </p:txBody>
      </p:sp>
      <p:sp>
        <p:nvSpPr>
          <p:cNvPr id="36867" name="Text Box 3"/>
          <p:cNvSpPr txBox="1">
            <a:spLocks noChangeArrowheads="1"/>
          </p:cNvSpPr>
          <p:nvPr/>
        </p:nvSpPr>
        <p:spPr bwMode="auto">
          <a:xfrm>
            <a:off x="1981200" y="2438400"/>
            <a:ext cx="5334000" cy="868363"/>
          </a:xfrm>
          <a:prstGeom prst="rect">
            <a:avLst/>
          </a:prstGeom>
          <a:noFill/>
          <a:ln w="9525">
            <a:noFill/>
            <a:miter lim="800000"/>
            <a:headEnd/>
            <a:tailEnd/>
          </a:ln>
        </p:spPr>
        <p:txBody>
          <a:bodyPr>
            <a:spAutoFit/>
          </a:bodyPr>
          <a:lstStyle/>
          <a:p>
            <a:pPr>
              <a:buFontTx/>
              <a:buChar char="•"/>
            </a:pPr>
            <a:r>
              <a:rPr lang="en-US" sz="2800"/>
              <a:t>Have an indefinite shape</a:t>
            </a:r>
          </a:p>
          <a:p>
            <a:pPr>
              <a:buFontTx/>
              <a:buChar char="•"/>
            </a:pPr>
            <a:r>
              <a:rPr lang="en-US" sz="2800"/>
              <a:t>Have a definite volume</a:t>
            </a:r>
          </a:p>
        </p:txBody>
      </p:sp>
      <p:sp>
        <p:nvSpPr>
          <p:cNvPr id="36868" name="Text Box 4"/>
          <p:cNvSpPr txBox="1">
            <a:spLocks noChangeArrowheads="1"/>
          </p:cNvSpPr>
          <p:nvPr/>
        </p:nvSpPr>
        <p:spPr bwMode="auto">
          <a:xfrm>
            <a:off x="1295400" y="3733800"/>
            <a:ext cx="6477000" cy="2308225"/>
          </a:xfrm>
          <a:prstGeom prst="rect">
            <a:avLst/>
          </a:prstGeom>
          <a:noFill/>
          <a:ln w="9525">
            <a:noFill/>
            <a:miter lim="800000"/>
            <a:headEnd/>
            <a:tailEnd/>
          </a:ln>
        </p:spPr>
        <p:txBody>
          <a:bodyPr>
            <a:spAutoFit/>
          </a:bodyPr>
          <a:lstStyle/>
          <a:p>
            <a:r>
              <a:rPr lang="en-US" sz="3200">
                <a:solidFill>
                  <a:schemeClr val="tx1"/>
                </a:solidFill>
              </a:rPr>
              <a:t>Kinetic Molecular Theory:</a:t>
            </a:r>
          </a:p>
          <a:p>
            <a:r>
              <a:rPr lang="en-US" sz="3200"/>
              <a:t>Atoms and molecules have more space between them than a solid does, but less than a gas  (ie. It is more “fluid”.)</a:t>
            </a:r>
          </a:p>
        </p:txBody>
      </p:sp>
      <p:sp>
        <p:nvSpPr>
          <p:cNvPr id="36869" name="Text Box 5"/>
          <p:cNvSpPr txBox="1">
            <a:spLocks noChangeArrowheads="1"/>
          </p:cNvSpPr>
          <p:nvPr/>
        </p:nvSpPr>
        <p:spPr bwMode="auto">
          <a:xfrm>
            <a:off x="1752600" y="4800600"/>
            <a:ext cx="184150" cy="579438"/>
          </a:xfrm>
          <a:prstGeom prst="rect">
            <a:avLst/>
          </a:prstGeom>
          <a:noFill/>
          <a:ln w="9525">
            <a:noFill/>
            <a:miter lim="800000"/>
            <a:headEnd/>
            <a:tailEnd/>
          </a:ln>
        </p:spPr>
        <p:txBody>
          <a:bodyPr wrap="none">
            <a:spAutoFit/>
          </a:bodyPr>
          <a:lstStyle/>
          <a:p>
            <a:endParaRPr lang="en-US"/>
          </a:p>
        </p:txBody>
      </p:sp>
      <p:sp>
        <p:nvSpPr>
          <p:cNvPr id="36870" name="Text Box 6"/>
          <p:cNvSpPr txBox="1">
            <a:spLocks noChangeArrowheads="1"/>
          </p:cNvSpPr>
          <p:nvPr/>
        </p:nvSpPr>
        <p:spPr bwMode="auto">
          <a:xfrm>
            <a:off x="1447800" y="5029200"/>
            <a:ext cx="184150" cy="579438"/>
          </a:xfrm>
          <a:prstGeom prst="rect">
            <a:avLst/>
          </a:prstGeom>
          <a:noFill/>
          <a:ln w="9525">
            <a:noFill/>
            <a:miter lim="800000"/>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0" y="2657475"/>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69635" name="Object 3"/>
          <p:cNvGraphicFramePr>
            <a:graphicFrameLocks noChangeAspect="1"/>
          </p:cNvGraphicFramePr>
          <p:nvPr/>
        </p:nvGraphicFramePr>
        <p:xfrm>
          <a:off x="0" y="-28575"/>
          <a:ext cx="9144000" cy="6886575"/>
        </p:xfrm>
        <a:graphic>
          <a:graphicData uri="http://schemas.openxmlformats.org/presentationml/2006/ole">
            <p:oleObj spid="_x0000_s92162" name="Slide" r:id="rId3" imgW="4572180" imgH="3428896" progId="PowerPoint.Slide.8">
              <p:embed/>
            </p:oleObj>
          </a:graphicData>
        </a:graphic>
      </p:graphicFrame>
      <p:sp>
        <p:nvSpPr>
          <p:cNvPr id="69636" name="Rectangle 4"/>
          <p:cNvSpPr>
            <a:spLocks noChangeArrowheads="1"/>
          </p:cNvSpPr>
          <p:nvPr/>
        </p:nvSpPr>
        <p:spPr bwMode="auto">
          <a:xfrm>
            <a:off x="609600" y="0"/>
            <a:ext cx="8534400" cy="6858000"/>
          </a:xfrm>
          <a:prstGeom prst="rect">
            <a:avLst/>
          </a:prstGeom>
          <a:solidFill>
            <a:srgbClr val="D3BDE1"/>
          </a:solidFill>
          <a:ln w="9525">
            <a:solidFill>
              <a:schemeClr val="tx1"/>
            </a:solidFill>
            <a:miter lim="800000"/>
            <a:headEnd/>
            <a:tailEnd/>
          </a:ln>
          <a:effectLst/>
        </p:spPr>
        <p:txBody>
          <a:bodyPr wrap="none" anchor="ctr"/>
          <a:lstStyle/>
          <a:p>
            <a:endParaRPr lang="en-US"/>
          </a:p>
        </p:txBody>
      </p:sp>
      <p:sp>
        <p:nvSpPr>
          <p:cNvPr id="69639" name="Rectangle 7"/>
          <p:cNvSpPr>
            <a:spLocks noChangeArrowheads="1"/>
          </p:cNvSpPr>
          <p:nvPr/>
        </p:nvSpPr>
        <p:spPr bwMode="auto">
          <a:xfrm>
            <a:off x="685800" y="76200"/>
            <a:ext cx="8229600" cy="1143000"/>
          </a:xfrm>
          <a:prstGeom prst="rect">
            <a:avLst/>
          </a:prstGeom>
          <a:noFill/>
          <a:ln w="9525">
            <a:noFill/>
            <a:miter lim="800000"/>
            <a:headEnd/>
            <a:tailEnd/>
          </a:ln>
          <a:effectLst/>
        </p:spPr>
        <p:txBody>
          <a:bodyPr anchor="ctr"/>
          <a:lstStyle/>
          <a:p>
            <a:pPr algn="ctr"/>
            <a:r>
              <a:rPr lang="en-US" sz="5400" b="1" dirty="0">
                <a:solidFill>
                  <a:schemeClr val="tx2"/>
                </a:solidFill>
                <a:latin typeface="Arial Narrow" pitchFamily="34" charset="0"/>
              </a:rPr>
              <a:t>Ideal Gas Law </a:t>
            </a:r>
            <a:r>
              <a:rPr lang="en-US" sz="5400" b="1" dirty="0" smtClean="0">
                <a:solidFill>
                  <a:schemeClr val="tx2"/>
                </a:solidFill>
                <a:latin typeface="Arial Narrow" pitchFamily="34" charset="0"/>
              </a:rPr>
              <a:t>Problem</a:t>
            </a:r>
            <a:endParaRPr lang="en-US" sz="5400" b="1" dirty="0">
              <a:solidFill>
                <a:schemeClr val="tx2"/>
              </a:solidFill>
              <a:latin typeface="Arial Narrow" pitchFamily="34" charset="0"/>
            </a:endParaRPr>
          </a:p>
        </p:txBody>
      </p:sp>
      <p:sp>
        <p:nvSpPr>
          <p:cNvPr id="69640" name="Rectangle 8"/>
          <p:cNvSpPr>
            <a:spLocks noChangeArrowheads="1"/>
          </p:cNvSpPr>
          <p:nvPr/>
        </p:nvSpPr>
        <p:spPr bwMode="auto">
          <a:xfrm>
            <a:off x="304800" y="1401763"/>
            <a:ext cx="8915400" cy="4525962"/>
          </a:xfrm>
          <a:prstGeom prst="rect">
            <a:avLst/>
          </a:prstGeom>
          <a:noFill/>
          <a:ln w="9525">
            <a:noFill/>
            <a:miter lim="800000"/>
            <a:headEnd/>
            <a:tailEnd/>
          </a:ln>
          <a:effectLst/>
        </p:spPr>
        <p:txBody>
          <a:bodyPr/>
          <a:lstStyle/>
          <a:p>
            <a:pPr marL="342900" indent="-342900">
              <a:spcBef>
                <a:spcPct val="20000"/>
              </a:spcBef>
            </a:pPr>
            <a:r>
              <a:rPr lang="en-US" sz="4000" b="1" dirty="0">
                <a:latin typeface="Arial Narrow" pitchFamily="34" charset="0"/>
              </a:rPr>
              <a:t>   What is the pressure in atmospheres exerted by a 0.500 mol sample of nitrogen gas in a 10.0L container at 298 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iterate type="lt">
                                    <p:tmPct val="6000"/>
                                  </p:iterate>
                                  <p:childTnLst>
                                    <p:set>
                                      <p:cBhvr>
                                        <p:cTn id="6" dur="1" fill="hold">
                                          <p:stCondLst>
                                            <p:cond delay="0"/>
                                          </p:stCondLst>
                                        </p:cTn>
                                        <p:tgtEl>
                                          <p:spTgt spid="69639"/>
                                        </p:tgtEl>
                                        <p:attrNameLst>
                                          <p:attrName>style.visibility</p:attrName>
                                        </p:attrNameLst>
                                      </p:cBhvr>
                                      <p:to>
                                        <p:strVal val="visible"/>
                                      </p:to>
                                    </p:set>
                                    <p:anim from="(-#ppt_w/2)" to="(#ppt_x)" calcmode="lin" valueType="num">
                                      <p:cBhvr>
                                        <p:cTn id="7" dur="600" fill="hold">
                                          <p:stCondLst>
                                            <p:cond delay="0"/>
                                          </p:stCondLst>
                                        </p:cTn>
                                        <p:tgtEl>
                                          <p:spTgt spid="69639"/>
                                        </p:tgtEl>
                                        <p:attrNameLst>
                                          <p:attrName>ppt_x</p:attrName>
                                        </p:attrNameLst>
                                      </p:cBhvr>
                                    </p:anim>
                                    <p:anim from="0" to="-1.0" calcmode="lin" valueType="num">
                                      <p:cBhvr>
                                        <p:cTn id="8" dur="200" decel="50000" autoRev="1" fill="hold">
                                          <p:stCondLst>
                                            <p:cond delay="600"/>
                                          </p:stCondLst>
                                        </p:cTn>
                                        <p:tgtEl>
                                          <p:spTgt spid="69639"/>
                                        </p:tgtEl>
                                        <p:attrNameLst>
                                          <p:attrName>xshear</p:attrName>
                                        </p:attrNameLst>
                                      </p:cBhvr>
                                    </p:anim>
                                    <p:animScale>
                                      <p:cBhvr>
                                        <p:cTn id="9" dur="200" decel="100000" autoRev="1" fill="hold">
                                          <p:stCondLst>
                                            <p:cond delay="600"/>
                                          </p:stCondLst>
                                        </p:cTn>
                                        <p:tgtEl>
                                          <p:spTgt spid="69639"/>
                                        </p:tgtEl>
                                      </p:cBhvr>
                                      <p:from x="100000" y="100000"/>
                                      <p:to x="80000" y="100000"/>
                                    </p:animScale>
                                    <p:anim by="(#ppt_h/3+#ppt_w*0.1)" calcmode="lin" valueType="num">
                                      <p:cBhvr additive="sum">
                                        <p:cTn id="10" dur="200" decel="100000" autoRev="1" fill="hold">
                                          <p:stCondLst>
                                            <p:cond delay="600"/>
                                          </p:stCondLst>
                                        </p:cTn>
                                        <p:tgtEl>
                                          <p:spTgt spid="69639"/>
                                        </p:tgtEl>
                                        <p:attrNameLst>
                                          <p:attrName>ppt_x</p:attrName>
                                        </p:attrNameLst>
                                      </p:cBhvr>
                                    </p:anim>
                                  </p:childTnLst>
                                </p:cTn>
                              </p:par>
                            </p:childTnLst>
                          </p:cTn>
                        </p:par>
                        <p:par>
                          <p:cTn id="11" fill="hold">
                            <p:stCondLst>
                              <p:cond delay="2020"/>
                            </p:stCondLst>
                            <p:childTnLst>
                              <p:par>
                                <p:cTn id="12" presetID="34" presetClass="entr" presetSubtype="0" fill="hold" grpId="0" nodeType="afterEffect">
                                  <p:stCondLst>
                                    <p:cond delay="0"/>
                                  </p:stCondLst>
                                  <p:iterate type="lt">
                                    <p:tmPct val="5000"/>
                                  </p:iterate>
                                  <p:childTnLst>
                                    <p:set>
                                      <p:cBhvr>
                                        <p:cTn id="13" dur="1" fill="hold">
                                          <p:stCondLst>
                                            <p:cond delay="0"/>
                                          </p:stCondLst>
                                        </p:cTn>
                                        <p:tgtEl>
                                          <p:spTgt spid="69640"/>
                                        </p:tgtEl>
                                        <p:attrNameLst>
                                          <p:attrName>style.visibility</p:attrName>
                                        </p:attrNameLst>
                                      </p:cBhvr>
                                      <p:to>
                                        <p:strVal val="visible"/>
                                      </p:to>
                                    </p:set>
                                    <p:anim from="(-#ppt_w/2)" to="(#ppt_x)" calcmode="lin" valueType="num">
                                      <p:cBhvr>
                                        <p:cTn id="14" dur="600" fill="hold">
                                          <p:stCondLst>
                                            <p:cond delay="0"/>
                                          </p:stCondLst>
                                        </p:cTn>
                                        <p:tgtEl>
                                          <p:spTgt spid="69640"/>
                                        </p:tgtEl>
                                        <p:attrNameLst>
                                          <p:attrName>ppt_x</p:attrName>
                                        </p:attrNameLst>
                                      </p:cBhvr>
                                    </p:anim>
                                    <p:anim from="0" to="-1.0" calcmode="lin" valueType="num">
                                      <p:cBhvr>
                                        <p:cTn id="15" dur="200" decel="50000" autoRev="1" fill="hold">
                                          <p:stCondLst>
                                            <p:cond delay="600"/>
                                          </p:stCondLst>
                                        </p:cTn>
                                        <p:tgtEl>
                                          <p:spTgt spid="69640"/>
                                        </p:tgtEl>
                                        <p:attrNameLst>
                                          <p:attrName>xshear</p:attrName>
                                        </p:attrNameLst>
                                      </p:cBhvr>
                                    </p:anim>
                                    <p:animScale>
                                      <p:cBhvr>
                                        <p:cTn id="16" dur="200" decel="100000" autoRev="1" fill="hold">
                                          <p:stCondLst>
                                            <p:cond delay="600"/>
                                          </p:stCondLst>
                                        </p:cTn>
                                        <p:tgtEl>
                                          <p:spTgt spid="69640"/>
                                        </p:tgtEl>
                                      </p:cBhvr>
                                      <p:from x="100000" y="100000"/>
                                      <p:to x="80000" y="100000"/>
                                    </p:animScale>
                                    <p:anim by="(#ppt_h/3+#ppt_w*0.1)" calcmode="lin" valueType="num">
                                      <p:cBhvr additive="sum">
                                        <p:cTn id="17" dur="200" decel="100000" autoRev="1" fill="hold">
                                          <p:stCondLst>
                                            <p:cond delay="600"/>
                                          </p:stCondLst>
                                        </p:cTn>
                                        <p:tgtEl>
                                          <p:spTgt spid="69640"/>
                                        </p:tgtEl>
                                        <p:attrNameLst>
                                          <p:attrName>ppt_x</p:attrName>
                                        </p:attrNameLst>
                                      </p:cBhvr>
                                    </p:anim>
                                  </p:childTnLst>
                                </p:cTn>
                              </p:par>
                            </p:childTnLst>
                          </p:cTn>
                        </p:par>
                        <p:par>
                          <p:cTn id="18" fill="hold">
                            <p:stCondLst>
                              <p:cond delay="7520"/>
                            </p:stCondLst>
                            <p:childTnLst>
                              <p:par>
                                <p:cTn id="19" presetID="23" presetClass="entr" presetSubtype="528" fill="hold" nodeType="afterEffect">
                                  <p:stCondLst>
                                    <p:cond delay="0"/>
                                  </p:stCondLst>
                                  <p:childTnLst>
                                    <p:set>
                                      <p:cBhvr>
                                        <p:cTn id="20" dur="1" fill="hold">
                                          <p:stCondLst>
                                            <p:cond delay="0"/>
                                          </p:stCondLst>
                                        </p:cTn>
                                        <p:tgtEl>
                                          <p:spTgt spid="69635"/>
                                        </p:tgtEl>
                                        <p:attrNameLst>
                                          <p:attrName>style.visibility</p:attrName>
                                        </p:attrNameLst>
                                      </p:cBhvr>
                                      <p:to>
                                        <p:strVal val="visible"/>
                                      </p:to>
                                    </p:set>
                                    <p:anim calcmode="lin" valueType="num">
                                      <p:cBhvr>
                                        <p:cTn id="21" dur="2000" fill="hold"/>
                                        <p:tgtEl>
                                          <p:spTgt spid="69635"/>
                                        </p:tgtEl>
                                        <p:attrNameLst>
                                          <p:attrName>ppt_w</p:attrName>
                                        </p:attrNameLst>
                                      </p:cBhvr>
                                      <p:tavLst>
                                        <p:tav tm="0">
                                          <p:val>
                                            <p:fltVal val="0"/>
                                          </p:val>
                                        </p:tav>
                                        <p:tav tm="100000">
                                          <p:val>
                                            <p:strVal val="#ppt_w"/>
                                          </p:val>
                                        </p:tav>
                                      </p:tavLst>
                                    </p:anim>
                                    <p:anim calcmode="lin" valueType="num">
                                      <p:cBhvr>
                                        <p:cTn id="22" dur="2000" fill="hold"/>
                                        <p:tgtEl>
                                          <p:spTgt spid="69635"/>
                                        </p:tgtEl>
                                        <p:attrNameLst>
                                          <p:attrName>ppt_h</p:attrName>
                                        </p:attrNameLst>
                                      </p:cBhvr>
                                      <p:tavLst>
                                        <p:tav tm="0">
                                          <p:val>
                                            <p:fltVal val="0"/>
                                          </p:val>
                                        </p:tav>
                                        <p:tav tm="100000">
                                          <p:val>
                                            <p:strVal val="#ppt_h"/>
                                          </p:val>
                                        </p:tav>
                                      </p:tavLst>
                                    </p:anim>
                                    <p:anim calcmode="lin" valueType="num">
                                      <p:cBhvr>
                                        <p:cTn id="23" dur="2000" fill="hold"/>
                                        <p:tgtEl>
                                          <p:spTgt spid="69635"/>
                                        </p:tgtEl>
                                        <p:attrNameLst>
                                          <p:attrName>ppt_x</p:attrName>
                                        </p:attrNameLst>
                                      </p:cBhvr>
                                      <p:tavLst>
                                        <p:tav tm="0">
                                          <p:val>
                                            <p:fltVal val="0.5"/>
                                          </p:val>
                                        </p:tav>
                                        <p:tav tm="100000">
                                          <p:val>
                                            <p:strVal val="#ppt_x"/>
                                          </p:val>
                                        </p:tav>
                                      </p:tavLst>
                                    </p:anim>
                                    <p:anim calcmode="lin" valueType="num">
                                      <p:cBhvr>
                                        <p:cTn id="24" dur="2000" fill="hold"/>
                                        <p:tgtEl>
                                          <p:spTgt spid="69635"/>
                                        </p:tgtEl>
                                        <p:attrNameLst>
                                          <p:attrName>ppt_y</p:attrName>
                                        </p:attrNameLst>
                                      </p:cBhvr>
                                      <p:tavLst>
                                        <p:tav tm="0">
                                          <p:val>
                                            <p:fltVal val="0.5"/>
                                          </p:val>
                                        </p:tav>
                                        <p:tav tm="100000">
                                          <p:val>
                                            <p:strVal val="#ppt_y"/>
                                          </p:val>
                                        </p:tav>
                                      </p:tavLst>
                                    </p:anim>
                                  </p:childTnLst>
                                </p:cTn>
                              </p:par>
                            </p:childTnLst>
                          </p:cTn>
                        </p:par>
                        <p:par>
                          <p:cTn id="25" fill="hold">
                            <p:stCondLst>
                              <p:cond delay="9520"/>
                            </p:stCondLst>
                            <p:childTnLst>
                              <p:par>
                                <p:cTn id="26" presetID="8" presetClass="entr" presetSubtype="16" fill="hold" grpId="0" nodeType="afterEffect">
                                  <p:stCondLst>
                                    <p:cond delay="0"/>
                                  </p:stCondLst>
                                  <p:childTnLst>
                                    <p:set>
                                      <p:cBhvr>
                                        <p:cTn id="27" dur="1" fill="hold">
                                          <p:stCondLst>
                                            <p:cond delay="0"/>
                                          </p:stCondLst>
                                        </p:cTn>
                                        <p:tgtEl>
                                          <p:spTgt spid="69636"/>
                                        </p:tgtEl>
                                        <p:attrNameLst>
                                          <p:attrName>style.visibility</p:attrName>
                                        </p:attrNameLst>
                                      </p:cBhvr>
                                      <p:to>
                                        <p:strVal val="visible"/>
                                      </p:to>
                                    </p:set>
                                    <p:animEffect transition="in" filter="diamond(in)">
                                      <p:cBhvr>
                                        <p:cTn id="28" dur="30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nimBg="1"/>
      <p:bldP spid="69639" grpId="0"/>
      <p:bldP spid="6964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658" name="Object 2"/>
          <p:cNvGraphicFramePr>
            <a:graphicFrameLocks noChangeAspect="1"/>
          </p:cNvGraphicFramePr>
          <p:nvPr>
            <p:ph sz="half" idx="2"/>
          </p:nvPr>
        </p:nvGraphicFramePr>
        <p:xfrm>
          <a:off x="0" y="4763"/>
          <a:ext cx="9144000" cy="6853237"/>
        </p:xfrm>
        <a:graphic>
          <a:graphicData uri="http://schemas.openxmlformats.org/presentationml/2006/ole">
            <p:oleObj spid="_x0000_s93186" name="Slide" r:id="rId3" imgW="4572147" imgH="3428904" progId="PowerPoint.Slide.8">
              <p:embed/>
            </p:oleObj>
          </a:graphicData>
        </a:graphic>
      </p:graphicFrame>
      <p:sp>
        <p:nvSpPr>
          <p:cNvPr id="70659" name="Rectangle 3"/>
          <p:cNvSpPr>
            <a:spLocks noChangeArrowheads="1"/>
          </p:cNvSpPr>
          <p:nvPr/>
        </p:nvSpPr>
        <p:spPr bwMode="auto">
          <a:xfrm>
            <a:off x="3200400" y="0"/>
            <a:ext cx="5943600" cy="6858000"/>
          </a:xfrm>
          <a:prstGeom prst="rect">
            <a:avLst/>
          </a:prstGeom>
          <a:solidFill>
            <a:srgbClr val="99CC00"/>
          </a:solidFill>
          <a:ln w="9525">
            <a:solidFill>
              <a:schemeClr val="tx1"/>
            </a:solidFill>
            <a:miter lim="800000"/>
            <a:headEnd/>
            <a:tailEnd/>
          </a:ln>
          <a:effectLst/>
        </p:spPr>
        <p:txBody>
          <a:bodyPr wrap="none" anchor="ctr"/>
          <a:lstStyle/>
          <a:p>
            <a:endParaRPr lang="en-US"/>
          </a:p>
        </p:txBody>
      </p:sp>
      <p:sp>
        <p:nvSpPr>
          <p:cNvPr id="70664" name="Rectangle 8"/>
          <p:cNvSpPr>
            <a:spLocks noGrp="1" noChangeArrowheads="1"/>
          </p:cNvSpPr>
          <p:nvPr>
            <p:ph type="title"/>
          </p:nvPr>
        </p:nvSpPr>
        <p:spPr>
          <a:xfrm>
            <a:off x="3200400" y="76200"/>
            <a:ext cx="5702300" cy="1143000"/>
          </a:xfrm>
          <a:noFill/>
          <a:ln/>
        </p:spPr>
        <p:txBody>
          <a:bodyPr/>
          <a:lstStyle/>
          <a:p>
            <a:r>
              <a:rPr lang="en-US" sz="4000" b="1">
                <a:solidFill>
                  <a:srgbClr val="CC0000"/>
                </a:solidFill>
                <a:latin typeface="Arial Narrow" pitchFamily="34" charset="0"/>
              </a:rPr>
              <a:t>Ideal Gas Law Problem #2</a:t>
            </a:r>
          </a:p>
        </p:txBody>
      </p:sp>
      <p:sp>
        <p:nvSpPr>
          <p:cNvPr id="70665" name="Rectangle 9"/>
          <p:cNvSpPr>
            <a:spLocks noGrp="1" noChangeArrowheads="1"/>
          </p:cNvSpPr>
          <p:nvPr>
            <p:ph type="body" idx="1"/>
          </p:nvPr>
        </p:nvSpPr>
        <p:spPr>
          <a:xfrm>
            <a:off x="3124200" y="1219200"/>
            <a:ext cx="6096000" cy="2667000"/>
          </a:xfrm>
          <a:noFill/>
          <a:ln/>
        </p:spPr>
        <p:txBody>
          <a:bodyPr/>
          <a:lstStyle/>
          <a:p>
            <a:pPr>
              <a:buFontTx/>
              <a:buNone/>
            </a:pPr>
            <a:r>
              <a:rPr lang="en-US" sz="2800" b="1" dirty="0">
                <a:solidFill>
                  <a:srgbClr val="CC0000"/>
                </a:solidFill>
                <a:latin typeface="Arial Narrow" pitchFamily="34" charset="0"/>
              </a:rPr>
              <a:t>   How many moles of helium gas would it take to fill a balloon with a volume of 1000.0 cm</a:t>
            </a:r>
            <a:r>
              <a:rPr lang="en-US" sz="2800" b="1" baseline="30000" dirty="0">
                <a:solidFill>
                  <a:srgbClr val="CC0000"/>
                </a:solidFill>
                <a:latin typeface="Arial Narrow" pitchFamily="34" charset="0"/>
              </a:rPr>
              <a:t>3</a:t>
            </a:r>
            <a:r>
              <a:rPr lang="en-US" sz="2800" b="1" dirty="0">
                <a:solidFill>
                  <a:srgbClr val="CC0000"/>
                </a:solidFill>
                <a:latin typeface="Arial Narrow" pitchFamily="34" charset="0"/>
              </a:rPr>
              <a:t> (1 cm</a:t>
            </a:r>
            <a:r>
              <a:rPr lang="en-US" sz="2800" b="1" baseline="30000" dirty="0">
                <a:solidFill>
                  <a:srgbClr val="CC0000"/>
                </a:solidFill>
                <a:latin typeface="Arial Narrow" pitchFamily="34" charset="0"/>
              </a:rPr>
              <a:t>3</a:t>
            </a:r>
            <a:r>
              <a:rPr lang="en-US" sz="2800" b="1" dirty="0">
                <a:solidFill>
                  <a:srgbClr val="CC0000"/>
                </a:solidFill>
                <a:latin typeface="Arial Narrow" pitchFamily="34" charset="0"/>
              </a:rPr>
              <a:t> = 1mL) when the temperature is 32</a:t>
            </a:r>
            <a:r>
              <a:rPr lang="en-US" sz="2800" b="1" baseline="30000" dirty="0">
                <a:solidFill>
                  <a:srgbClr val="CC0000"/>
                </a:solidFill>
                <a:latin typeface="Arial Narrow" pitchFamily="34" charset="0"/>
              </a:rPr>
              <a:t>0</a:t>
            </a:r>
            <a:r>
              <a:rPr lang="en-US" sz="2800" b="1" dirty="0">
                <a:solidFill>
                  <a:srgbClr val="CC0000"/>
                </a:solidFill>
                <a:latin typeface="Arial Narrow" pitchFamily="34" charset="0"/>
              </a:rPr>
              <a:t>C and the atmospheric pressure is 752 mm of Hg?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nodeType="afterEffect">
                                  <p:stCondLst>
                                    <p:cond delay="0"/>
                                  </p:stCondLst>
                                  <p:childTnLst>
                                    <p:set>
                                      <p:cBhvr>
                                        <p:cTn id="6" dur="1" fill="hold">
                                          <p:stCondLst>
                                            <p:cond delay="0"/>
                                          </p:stCondLst>
                                        </p:cTn>
                                        <p:tgtEl>
                                          <p:spTgt spid="70658"/>
                                        </p:tgtEl>
                                        <p:attrNameLst>
                                          <p:attrName>style.visibility</p:attrName>
                                        </p:attrNameLst>
                                      </p:cBhvr>
                                      <p:to>
                                        <p:strVal val="visible"/>
                                      </p:to>
                                    </p:set>
                                    <p:anim calcmode="lin" valueType="num">
                                      <p:cBhvr additive="base">
                                        <p:cTn id="7" dur="2000" fill="hold"/>
                                        <p:tgtEl>
                                          <p:spTgt spid="70658"/>
                                        </p:tgtEl>
                                        <p:attrNameLst>
                                          <p:attrName>ppt_x</p:attrName>
                                        </p:attrNameLst>
                                      </p:cBhvr>
                                      <p:tavLst>
                                        <p:tav tm="0">
                                          <p:val>
                                            <p:strVal val="1+#ppt_w/2"/>
                                          </p:val>
                                        </p:tav>
                                        <p:tav tm="100000">
                                          <p:val>
                                            <p:strVal val="#ppt_x"/>
                                          </p:val>
                                        </p:tav>
                                      </p:tavLst>
                                    </p:anim>
                                    <p:anim calcmode="lin" valueType="num">
                                      <p:cBhvr additive="base">
                                        <p:cTn id="8" dur="2000" fill="hold"/>
                                        <p:tgtEl>
                                          <p:spTgt spid="7065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3" presetClass="entr" presetSubtype="16" fill="hold" grpId="0" nodeType="afterEffect">
                                  <p:stCondLst>
                                    <p:cond delay="0"/>
                                  </p:stCondLst>
                                  <p:childTnLst>
                                    <p:set>
                                      <p:cBhvr>
                                        <p:cTn id="11" dur="1" fill="hold">
                                          <p:stCondLst>
                                            <p:cond delay="0"/>
                                          </p:stCondLst>
                                        </p:cTn>
                                        <p:tgtEl>
                                          <p:spTgt spid="70659"/>
                                        </p:tgtEl>
                                        <p:attrNameLst>
                                          <p:attrName>style.visibility</p:attrName>
                                        </p:attrNameLst>
                                      </p:cBhvr>
                                      <p:to>
                                        <p:strVal val="visible"/>
                                      </p:to>
                                    </p:set>
                                    <p:animEffect transition="in" filter="plus(in)">
                                      <p:cBhvr>
                                        <p:cTn id="12" dur="2000"/>
                                        <p:tgtEl>
                                          <p:spTgt spid="70659"/>
                                        </p:tgtEl>
                                      </p:cBhvr>
                                    </p:animEffect>
                                  </p:childTnLst>
                                </p:cTn>
                              </p:par>
                            </p:childTnLst>
                          </p:cTn>
                        </p:par>
                        <p:par>
                          <p:cTn id="13" fill="hold">
                            <p:stCondLst>
                              <p:cond delay="4000"/>
                            </p:stCondLst>
                            <p:childTnLst>
                              <p:par>
                                <p:cTn id="14" presetID="26" presetClass="entr" presetSubtype="0" fill="hold" grpId="0" nodeType="afterEffect">
                                  <p:stCondLst>
                                    <p:cond delay="0"/>
                                  </p:stCondLst>
                                  <p:iterate type="lt">
                                    <p:tmPct val="8000"/>
                                  </p:iterate>
                                  <p:childTnLst>
                                    <p:set>
                                      <p:cBhvr>
                                        <p:cTn id="15" dur="1" fill="hold">
                                          <p:stCondLst>
                                            <p:cond delay="0"/>
                                          </p:stCondLst>
                                        </p:cTn>
                                        <p:tgtEl>
                                          <p:spTgt spid="70664"/>
                                        </p:tgtEl>
                                        <p:attrNameLst>
                                          <p:attrName>style.visibility</p:attrName>
                                        </p:attrNameLst>
                                      </p:cBhvr>
                                      <p:to>
                                        <p:strVal val="visible"/>
                                      </p:to>
                                    </p:set>
                                    <p:animEffect transition="in" filter="wipe(down)">
                                      <p:cBhvr>
                                        <p:cTn id="16" dur="290">
                                          <p:stCondLst>
                                            <p:cond delay="0"/>
                                          </p:stCondLst>
                                        </p:cTn>
                                        <p:tgtEl>
                                          <p:spTgt spid="70664"/>
                                        </p:tgtEl>
                                      </p:cBhvr>
                                    </p:animEffect>
                                    <p:anim calcmode="lin" valueType="num">
                                      <p:cBhvr>
                                        <p:cTn id="17" dur="911" tmFilter="0,0; 0.14,0.36; 0.43,0.73; 0.71,0.91; 1.0,1.0">
                                          <p:stCondLst>
                                            <p:cond delay="0"/>
                                          </p:stCondLst>
                                        </p:cTn>
                                        <p:tgtEl>
                                          <p:spTgt spid="70664"/>
                                        </p:tgtEl>
                                        <p:attrNameLst>
                                          <p:attrName>ppt_x</p:attrName>
                                        </p:attrNameLst>
                                      </p:cBhvr>
                                      <p:tavLst>
                                        <p:tav tm="0">
                                          <p:val>
                                            <p:strVal val="#ppt_x-0.25"/>
                                          </p:val>
                                        </p:tav>
                                        <p:tav tm="100000">
                                          <p:val>
                                            <p:strVal val="#ppt_x"/>
                                          </p:val>
                                        </p:tav>
                                      </p:tavLst>
                                    </p:anim>
                                    <p:anim calcmode="lin" valueType="num">
                                      <p:cBhvr>
                                        <p:cTn id="18" dur="332" tmFilter="0.0,0.0; 0.25,0.07; 0.50,0.2; 0.75,0.467; 1.0,1.0">
                                          <p:stCondLst>
                                            <p:cond delay="0"/>
                                          </p:stCondLst>
                                        </p:cTn>
                                        <p:tgtEl>
                                          <p:spTgt spid="70664"/>
                                        </p:tgtEl>
                                        <p:attrNameLst>
                                          <p:attrName>ppt_y</p:attrName>
                                        </p:attrNameLst>
                                      </p:cBhvr>
                                      <p:tavLst>
                                        <p:tav tm="0" fmla="#ppt_y-sin(pi*$)/3">
                                          <p:val>
                                            <p:fltVal val="0.5"/>
                                          </p:val>
                                        </p:tav>
                                        <p:tav tm="100000">
                                          <p:val>
                                            <p:fltVal val="1"/>
                                          </p:val>
                                        </p:tav>
                                      </p:tavLst>
                                    </p:anim>
                                    <p:anim calcmode="lin" valueType="num">
                                      <p:cBhvr>
                                        <p:cTn id="19" dur="332" tmFilter="0, 0; 0.125,0.2665; 0.25,0.4; 0.375,0.465; 0.5,0.5;  0.625,0.535; 0.75,0.6; 0.875,0.7335; 1,1">
                                          <p:stCondLst>
                                            <p:cond delay="332"/>
                                          </p:stCondLst>
                                        </p:cTn>
                                        <p:tgtEl>
                                          <p:spTgt spid="70664"/>
                                        </p:tgtEl>
                                        <p:attrNameLst>
                                          <p:attrName>ppt_y</p:attrName>
                                        </p:attrNameLst>
                                      </p:cBhvr>
                                      <p:tavLst>
                                        <p:tav tm="0" fmla="#ppt_y-sin(pi*$)/9">
                                          <p:val>
                                            <p:fltVal val="0"/>
                                          </p:val>
                                        </p:tav>
                                        <p:tav tm="100000">
                                          <p:val>
                                            <p:fltVal val="1"/>
                                          </p:val>
                                        </p:tav>
                                      </p:tavLst>
                                    </p:anim>
                                    <p:anim calcmode="lin" valueType="num">
                                      <p:cBhvr>
                                        <p:cTn id="20" dur="166" tmFilter="0, 0; 0.125,0.2665; 0.25,0.4; 0.375,0.465; 0.5,0.5;  0.625,0.535; 0.75,0.6; 0.875,0.7335; 1,1">
                                          <p:stCondLst>
                                            <p:cond delay="662"/>
                                          </p:stCondLst>
                                        </p:cTn>
                                        <p:tgtEl>
                                          <p:spTgt spid="70664"/>
                                        </p:tgtEl>
                                        <p:attrNameLst>
                                          <p:attrName>ppt_y</p:attrName>
                                        </p:attrNameLst>
                                      </p:cBhvr>
                                      <p:tavLst>
                                        <p:tav tm="0" fmla="#ppt_y-sin(pi*$)/27">
                                          <p:val>
                                            <p:fltVal val="0"/>
                                          </p:val>
                                        </p:tav>
                                        <p:tav tm="100000">
                                          <p:val>
                                            <p:fltVal val="1"/>
                                          </p:val>
                                        </p:tav>
                                      </p:tavLst>
                                    </p:anim>
                                    <p:anim calcmode="lin" valueType="num">
                                      <p:cBhvr>
                                        <p:cTn id="21" dur="82" tmFilter="0, 0; 0.125,0.2665; 0.25,0.4; 0.375,0.465; 0.5,0.5;  0.625,0.535; 0.75,0.6; 0.875,0.7335; 1,1">
                                          <p:stCondLst>
                                            <p:cond delay="828"/>
                                          </p:stCondLst>
                                        </p:cTn>
                                        <p:tgtEl>
                                          <p:spTgt spid="70664"/>
                                        </p:tgtEl>
                                        <p:attrNameLst>
                                          <p:attrName>ppt_y</p:attrName>
                                        </p:attrNameLst>
                                      </p:cBhvr>
                                      <p:tavLst>
                                        <p:tav tm="0" fmla="#ppt_y-sin(pi*$)/81">
                                          <p:val>
                                            <p:fltVal val="0"/>
                                          </p:val>
                                        </p:tav>
                                        <p:tav tm="100000">
                                          <p:val>
                                            <p:fltVal val="1"/>
                                          </p:val>
                                        </p:tav>
                                      </p:tavLst>
                                    </p:anim>
                                    <p:animScale>
                                      <p:cBhvr>
                                        <p:cTn id="22" dur="13">
                                          <p:stCondLst>
                                            <p:cond delay="325"/>
                                          </p:stCondLst>
                                        </p:cTn>
                                        <p:tgtEl>
                                          <p:spTgt spid="70664"/>
                                        </p:tgtEl>
                                      </p:cBhvr>
                                      <p:to x="100000" y="60000"/>
                                    </p:animScale>
                                    <p:animScale>
                                      <p:cBhvr>
                                        <p:cTn id="23" dur="83" decel="50000">
                                          <p:stCondLst>
                                            <p:cond delay="338"/>
                                          </p:stCondLst>
                                        </p:cTn>
                                        <p:tgtEl>
                                          <p:spTgt spid="70664"/>
                                        </p:tgtEl>
                                      </p:cBhvr>
                                      <p:to x="100000" y="100000"/>
                                    </p:animScale>
                                    <p:animScale>
                                      <p:cBhvr>
                                        <p:cTn id="24" dur="13">
                                          <p:stCondLst>
                                            <p:cond delay="656"/>
                                          </p:stCondLst>
                                        </p:cTn>
                                        <p:tgtEl>
                                          <p:spTgt spid="70664"/>
                                        </p:tgtEl>
                                      </p:cBhvr>
                                      <p:to x="100000" y="80000"/>
                                    </p:animScale>
                                    <p:animScale>
                                      <p:cBhvr>
                                        <p:cTn id="25" dur="83" decel="50000">
                                          <p:stCondLst>
                                            <p:cond delay="669"/>
                                          </p:stCondLst>
                                        </p:cTn>
                                        <p:tgtEl>
                                          <p:spTgt spid="70664"/>
                                        </p:tgtEl>
                                      </p:cBhvr>
                                      <p:to x="100000" y="100000"/>
                                    </p:animScale>
                                    <p:animScale>
                                      <p:cBhvr>
                                        <p:cTn id="26" dur="13">
                                          <p:stCondLst>
                                            <p:cond delay="821"/>
                                          </p:stCondLst>
                                        </p:cTn>
                                        <p:tgtEl>
                                          <p:spTgt spid="70664"/>
                                        </p:tgtEl>
                                      </p:cBhvr>
                                      <p:to x="100000" y="90000"/>
                                    </p:animScale>
                                    <p:animScale>
                                      <p:cBhvr>
                                        <p:cTn id="27" dur="83" decel="50000">
                                          <p:stCondLst>
                                            <p:cond delay="834"/>
                                          </p:stCondLst>
                                        </p:cTn>
                                        <p:tgtEl>
                                          <p:spTgt spid="70664"/>
                                        </p:tgtEl>
                                      </p:cBhvr>
                                      <p:to x="100000" y="100000"/>
                                    </p:animScale>
                                    <p:animScale>
                                      <p:cBhvr>
                                        <p:cTn id="28" dur="13">
                                          <p:stCondLst>
                                            <p:cond delay="904"/>
                                          </p:stCondLst>
                                        </p:cTn>
                                        <p:tgtEl>
                                          <p:spTgt spid="70664"/>
                                        </p:tgtEl>
                                      </p:cBhvr>
                                      <p:to x="100000" y="95000"/>
                                    </p:animScale>
                                    <p:animScale>
                                      <p:cBhvr>
                                        <p:cTn id="29" dur="83" decel="50000">
                                          <p:stCondLst>
                                            <p:cond delay="917"/>
                                          </p:stCondLst>
                                        </p:cTn>
                                        <p:tgtEl>
                                          <p:spTgt spid="70664"/>
                                        </p:tgtEl>
                                      </p:cBhvr>
                                      <p:to x="100000" y="100000"/>
                                    </p:animScale>
                                  </p:childTnLst>
                                </p:cTn>
                              </p:par>
                            </p:childTnLst>
                          </p:cTn>
                        </p:par>
                        <p:par>
                          <p:cTn id="30" fill="hold">
                            <p:stCondLst>
                              <p:cond delay="6520"/>
                            </p:stCondLst>
                            <p:childTnLst>
                              <p:par>
                                <p:cTn id="31" presetID="26" presetClass="entr" presetSubtype="0" fill="hold" grpId="0" nodeType="afterEffect">
                                  <p:stCondLst>
                                    <p:cond delay="0"/>
                                  </p:stCondLst>
                                  <p:iterate type="wd">
                                    <p:tmPct val="7000"/>
                                  </p:iterate>
                                  <p:childTnLst>
                                    <p:set>
                                      <p:cBhvr>
                                        <p:cTn id="32" dur="1" fill="hold">
                                          <p:stCondLst>
                                            <p:cond delay="0"/>
                                          </p:stCondLst>
                                        </p:cTn>
                                        <p:tgtEl>
                                          <p:spTgt spid="70665">
                                            <p:txEl>
                                              <p:pRg st="0" end="0"/>
                                            </p:txEl>
                                          </p:spTgt>
                                        </p:tgtEl>
                                        <p:attrNameLst>
                                          <p:attrName>style.visibility</p:attrName>
                                        </p:attrNameLst>
                                      </p:cBhvr>
                                      <p:to>
                                        <p:strVal val="visible"/>
                                      </p:to>
                                    </p:set>
                                    <p:animEffect transition="in" filter="wipe(down)">
                                      <p:cBhvr>
                                        <p:cTn id="33" dur="580">
                                          <p:stCondLst>
                                            <p:cond delay="0"/>
                                          </p:stCondLst>
                                        </p:cTn>
                                        <p:tgtEl>
                                          <p:spTgt spid="70665">
                                            <p:txEl>
                                              <p:pRg st="0" end="0"/>
                                            </p:txEl>
                                          </p:spTgt>
                                        </p:tgtEl>
                                      </p:cBhvr>
                                    </p:animEffect>
                                    <p:anim calcmode="lin" valueType="num">
                                      <p:cBhvr>
                                        <p:cTn id="34" dur="1822" tmFilter="0,0; 0.14,0.36; 0.43,0.73; 0.71,0.91; 1.0,1.0">
                                          <p:stCondLst>
                                            <p:cond delay="0"/>
                                          </p:stCondLst>
                                        </p:cTn>
                                        <p:tgtEl>
                                          <p:spTgt spid="70665">
                                            <p:txEl>
                                              <p:pRg st="0" end="0"/>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70665">
                                            <p:txEl>
                                              <p:pRg st="0" end="0"/>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70665">
                                            <p:txEl>
                                              <p:pRg st="0" end="0"/>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70665">
                                            <p:txEl>
                                              <p:pRg st="0" end="0"/>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70665">
                                            <p:txEl>
                                              <p:pRg st="0" end="0"/>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70665">
                                            <p:txEl>
                                              <p:pRg st="0" end="0"/>
                                            </p:txEl>
                                          </p:spTgt>
                                        </p:tgtEl>
                                      </p:cBhvr>
                                      <p:to x="100000" y="60000"/>
                                    </p:animScale>
                                    <p:animScale>
                                      <p:cBhvr>
                                        <p:cTn id="40" dur="166" decel="50000">
                                          <p:stCondLst>
                                            <p:cond delay="676"/>
                                          </p:stCondLst>
                                        </p:cTn>
                                        <p:tgtEl>
                                          <p:spTgt spid="70665">
                                            <p:txEl>
                                              <p:pRg st="0" end="0"/>
                                            </p:txEl>
                                          </p:spTgt>
                                        </p:tgtEl>
                                      </p:cBhvr>
                                      <p:to x="100000" y="100000"/>
                                    </p:animScale>
                                    <p:animScale>
                                      <p:cBhvr>
                                        <p:cTn id="41" dur="26">
                                          <p:stCondLst>
                                            <p:cond delay="1312"/>
                                          </p:stCondLst>
                                        </p:cTn>
                                        <p:tgtEl>
                                          <p:spTgt spid="70665">
                                            <p:txEl>
                                              <p:pRg st="0" end="0"/>
                                            </p:txEl>
                                          </p:spTgt>
                                        </p:tgtEl>
                                      </p:cBhvr>
                                      <p:to x="100000" y="80000"/>
                                    </p:animScale>
                                    <p:animScale>
                                      <p:cBhvr>
                                        <p:cTn id="42" dur="166" decel="50000">
                                          <p:stCondLst>
                                            <p:cond delay="1338"/>
                                          </p:stCondLst>
                                        </p:cTn>
                                        <p:tgtEl>
                                          <p:spTgt spid="70665">
                                            <p:txEl>
                                              <p:pRg st="0" end="0"/>
                                            </p:txEl>
                                          </p:spTgt>
                                        </p:tgtEl>
                                      </p:cBhvr>
                                      <p:to x="100000" y="100000"/>
                                    </p:animScale>
                                    <p:animScale>
                                      <p:cBhvr>
                                        <p:cTn id="43" dur="26">
                                          <p:stCondLst>
                                            <p:cond delay="1642"/>
                                          </p:stCondLst>
                                        </p:cTn>
                                        <p:tgtEl>
                                          <p:spTgt spid="70665">
                                            <p:txEl>
                                              <p:pRg st="0" end="0"/>
                                            </p:txEl>
                                          </p:spTgt>
                                        </p:tgtEl>
                                      </p:cBhvr>
                                      <p:to x="100000" y="90000"/>
                                    </p:animScale>
                                    <p:animScale>
                                      <p:cBhvr>
                                        <p:cTn id="44" dur="166" decel="50000">
                                          <p:stCondLst>
                                            <p:cond delay="1668"/>
                                          </p:stCondLst>
                                        </p:cTn>
                                        <p:tgtEl>
                                          <p:spTgt spid="70665">
                                            <p:txEl>
                                              <p:pRg st="0" end="0"/>
                                            </p:txEl>
                                          </p:spTgt>
                                        </p:tgtEl>
                                      </p:cBhvr>
                                      <p:to x="100000" y="100000"/>
                                    </p:animScale>
                                    <p:animScale>
                                      <p:cBhvr>
                                        <p:cTn id="45" dur="26">
                                          <p:stCondLst>
                                            <p:cond delay="1808"/>
                                          </p:stCondLst>
                                        </p:cTn>
                                        <p:tgtEl>
                                          <p:spTgt spid="70665">
                                            <p:txEl>
                                              <p:pRg st="0" end="0"/>
                                            </p:txEl>
                                          </p:spTgt>
                                        </p:tgtEl>
                                      </p:cBhvr>
                                      <p:to x="100000" y="95000"/>
                                    </p:animScale>
                                    <p:animScale>
                                      <p:cBhvr>
                                        <p:cTn id="46" dur="166" decel="50000">
                                          <p:stCondLst>
                                            <p:cond delay="1834"/>
                                          </p:stCondLst>
                                        </p:cTn>
                                        <p:tgtEl>
                                          <p:spTgt spid="7066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p:bldP spid="70664" grpId="0"/>
      <p:bldP spid="70665"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0" y="2657475"/>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72707" name="Object 3"/>
          <p:cNvGraphicFramePr>
            <a:graphicFrameLocks noChangeAspect="1"/>
          </p:cNvGraphicFramePr>
          <p:nvPr/>
        </p:nvGraphicFramePr>
        <p:xfrm>
          <a:off x="0" y="-28575"/>
          <a:ext cx="9296400" cy="6972300"/>
        </p:xfrm>
        <a:graphic>
          <a:graphicData uri="http://schemas.openxmlformats.org/presentationml/2006/ole">
            <p:oleObj spid="_x0000_s94210" name="Slide" r:id="rId3" imgW="4572180" imgH="3428896" progId="PowerPoint.Slide.8">
              <p:embed/>
            </p:oleObj>
          </a:graphicData>
        </a:graphic>
      </p:graphicFrame>
      <p:sp>
        <p:nvSpPr>
          <p:cNvPr id="72708" name="Rectangle 4"/>
          <p:cNvSpPr>
            <a:spLocks noChangeArrowheads="1"/>
          </p:cNvSpPr>
          <p:nvPr/>
        </p:nvSpPr>
        <p:spPr bwMode="auto">
          <a:xfrm>
            <a:off x="1524000" y="-76200"/>
            <a:ext cx="7772400" cy="7010400"/>
          </a:xfrm>
          <a:prstGeom prst="rect">
            <a:avLst/>
          </a:prstGeom>
          <a:solidFill>
            <a:srgbClr val="EBB4B3"/>
          </a:solidFill>
          <a:ln w="9525">
            <a:solidFill>
              <a:schemeClr val="tx1"/>
            </a:solidFill>
            <a:miter lim="800000"/>
            <a:headEnd/>
            <a:tailEnd/>
          </a:ln>
          <a:effectLst/>
        </p:spPr>
        <p:txBody>
          <a:bodyPr wrap="none" anchor="ctr"/>
          <a:lstStyle/>
          <a:p>
            <a:endParaRPr lang="en-US"/>
          </a:p>
        </p:txBody>
      </p:sp>
      <p:sp>
        <p:nvSpPr>
          <p:cNvPr id="72709" name="WordArt 5"/>
          <p:cNvSpPr>
            <a:spLocks noChangeArrowheads="1" noChangeShapeType="1" noTextEdit="1"/>
          </p:cNvSpPr>
          <p:nvPr/>
        </p:nvSpPr>
        <p:spPr bwMode="auto">
          <a:xfrm>
            <a:off x="1676400" y="457200"/>
            <a:ext cx="7467600" cy="1066800"/>
          </a:xfrm>
          <a:prstGeom prst="rect">
            <a:avLst/>
          </a:prstGeom>
        </p:spPr>
        <p:txBody>
          <a:bodyPr wrap="none" fromWordArt="1">
            <a:prstTxWarp prst="textPlain">
              <a:avLst>
                <a:gd name="adj" fmla="val 50000"/>
              </a:avLst>
            </a:prstTxWarp>
          </a:bodyPr>
          <a:lstStyle/>
          <a:p>
            <a:pPr algn="ctr"/>
            <a:r>
              <a:rPr lang="en-US" sz="3600" kern="10">
                <a:ln w="12700">
                  <a:solidFill>
                    <a:srgbClr val="000000"/>
                  </a:solidFill>
                  <a:round/>
                  <a:headEnd/>
                  <a:tailEnd/>
                </a:ln>
                <a:solidFill>
                  <a:srgbClr val="CC0000"/>
                </a:solidFill>
                <a:latin typeface="Arial Black"/>
              </a:rPr>
              <a:t>Ideal Gas Law Problem #3</a:t>
            </a:r>
          </a:p>
        </p:txBody>
      </p:sp>
      <p:sp>
        <p:nvSpPr>
          <p:cNvPr id="72712" name="Rectangle 8"/>
          <p:cNvSpPr>
            <a:spLocks noChangeArrowheads="1"/>
          </p:cNvSpPr>
          <p:nvPr/>
        </p:nvSpPr>
        <p:spPr bwMode="auto">
          <a:xfrm>
            <a:off x="1371600" y="1752600"/>
            <a:ext cx="7772400" cy="4525963"/>
          </a:xfrm>
          <a:prstGeom prst="rect">
            <a:avLst/>
          </a:prstGeom>
          <a:noFill/>
          <a:ln w="9525">
            <a:noFill/>
            <a:miter lim="800000"/>
            <a:headEnd/>
            <a:tailEnd/>
          </a:ln>
          <a:effectLst/>
        </p:spPr>
        <p:txBody>
          <a:bodyPr/>
          <a:lstStyle/>
          <a:p>
            <a:pPr marL="342900" indent="-342900">
              <a:spcBef>
                <a:spcPct val="20000"/>
              </a:spcBef>
              <a:buFontTx/>
              <a:buChar char="•"/>
            </a:pPr>
            <a:r>
              <a:rPr lang="en-US" sz="2800" b="1" dirty="0">
                <a:latin typeface="Arial Narrow" pitchFamily="34" charset="0"/>
              </a:rPr>
              <a:t>A tank with a volume of 658 </a:t>
            </a:r>
            <a:r>
              <a:rPr lang="en-US" sz="2800" b="1" dirty="0" err="1">
                <a:latin typeface="Arial Narrow" pitchFamily="34" charset="0"/>
              </a:rPr>
              <a:t>mL</a:t>
            </a:r>
            <a:r>
              <a:rPr lang="en-US" sz="2800" b="1" dirty="0">
                <a:latin typeface="Arial Narrow" pitchFamily="34" charset="0"/>
              </a:rPr>
              <a:t> contains 1.50 grams of neon gas. The maximum safe pressure that the tank can withstand is 4.50 X 10</a:t>
            </a:r>
            <a:r>
              <a:rPr lang="en-US" sz="2800" b="1" baseline="30000" dirty="0">
                <a:latin typeface="Arial Narrow" pitchFamily="34" charset="0"/>
              </a:rPr>
              <a:t>2</a:t>
            </a:r>
            <a:r>
              <a:rPr lang="en-US" sz="2800" b="1" dirty="0">
                <a:latin typeface="Arial Narrow" pitchFamily="34" charset="0"/>
              </a:rPr>
              <a:t> </a:t>
            </a:r>
            <a:r>
              <a:rPr lang="en-US" sz="2800" b="1" dirty="0" err="1">
                <a:latin typeface="Arial Narrow" pitchFamily="34" charset="0"/>
              </a:rPr>
              <a:t>kPa</a:t>
            </a:r>
            <a:r>
              <a:rPr lang="en-US" sz="2800" b="1" dirty="0">
                <a:latin typeface="Arial Narrow" pitchFamily="34" charset="0"/>
              </a:rPr>
              <a:t>. At what temperature will the tank have that pressure?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strips(downRight)">
                                      <p:cBhvr>
                                        <p:cTn id="7" dur="3000"/>
                                        <p:tgtEl>
                                          <p:spTgt spid="72707"/>
                                        </p:tgtEl>
                                      </p:cBhvr>
                                    </p:animEffect>
                                  </p:childTnLst>
                                </p:cTn>
                              </p:par>
                            </p:childTnLst>
                          </p:cTn>
                        </p:par>
                        <p:par>
                          <p:cTn id="8" fill="hold">
                            <p:stCondLst>
                              <p:cond delay="3000"/>
                            </p:stCondLst>
                            <p:childTnLst>
                              <p:par>
                                <p:cTn id="9" presetID="21" presetClass="entr" presetSubtype="8" fill="hold" grpId="0" nodeType="afterEffect">
                                  <p:stCondLst>
                                    <p:cond delay="0"/>
                                  </p:stCondLst>
                                  <p:childTnLst>
                                    <p:set>
                                      <p:cBhvr>
                                        <p:cTn id="10" dur="1" fill="hold">
                                          <p:stCondLst>
                                            <p:cond delay="0"/>
                                          </p:stCondLst>
                                        </p:cTn>
                                        <p:tgtEl>
                                          <p:spTgt spid="72708"/>
                                        </p:tgtEl>
                                        <p:attrNameLst>
                                          <p:attrName>style.visibility</p:attrName>
                                        </p:attrNameLst>
                                      </p:cBhvr>
                                      <p:to>
                                        <p:strVal val="visible"/>
                                      </p:to>
                                    </p:set>
                                    <p:animEffect transition="in" filter="wheel(8)">
                                      <p:cBhvr>
                                        <p:cTn id="11" dur="2000"/>
                                        <p:tgtEl>
                                          <p:spTgt spid="72708"/>
                                        </p:tgtEl>
                                      </p:cBhvr>
                                    </p:animEffect>
                                  </p:childTnLst>
                                </p:cTn>
                              </p:par>
                            </p:childTnLst>
                          </p:cTn>
                        </p:par>
                        <p:par>
                          <p:cTn id="12" fill="hold">
                            <p:stCondLst>
                              <p:cond delay="5000"/>
                            </p:stCondLst>
                            <p:childTnLst>
                              <p:par>
                                <p:cTn id="13" presetID="22" presetClass="entr" presetSubtype="8" fill="hold" grpId="0" nodeType="afterEffect">
                                  <p:stCondLst>
                                    <p:cond delay="0"/>
                                  </p:stCondLst>
                                  <p:childTnLst>
                                    <p:set>
                                      <p:cBhvr>
                                        <p:cTn id="14" dur="1" fill="hold">
                                          <p:stCondLst>
                                            <p:cond delay="0"/>
                                          </p:stCondLst>
                                        </p:cTn>
                                        <p:tgtEl>
                                          <p:spTgt spid="72709"/>
                                        </p:tgtEl>
                                        <p:attrNameLst>
                                          <p:attrName>style.visibility</p:attrName>
                                        </p:attrNameLst>
                                      </p:cBhvr>
                                      <p:to>
                                        <p:strVal val="visible"/>
                                      </p:to>
                                    </p:set>
                                    <p:animEffect transition="in" filter="wipe(left)">
                                      <p:cBhvr>
                                        <p:cTn id="15" dur="2000"/>
                                        <p:tgtEl>
                                          <p:spTgt spid="72709"/>
                                        </p:tgtEl>
                                      </p:cBhvr>
                                    </p:animEffect>
                                  </p:childTnLst>
                                </p:cTn>
                              </p:par>
                            </p:childTnLst>
                          </p:cTn>
                        </p:par>
                        <p:par>
                          <p:cTn id="16" fill="hold">
                            <p:stCondLst>
                              <p:cond delay="7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72712"/>
                                        </p:tgtEl>
                                        <p:attrNameLst>
                                          <p:attrName>style.visibility</p:attrName>
                                        </p:attrNameLst>
                                      </p:cBhvr>
                                      <p:to>
                                        <p:strVal val="visible"/>
                                      </p:to>
                                    </p:set>
                                    <p:anim by="(-#ppt_w*2)" calcmode="lin" valueType="num">
                                      <p:cBhvr rctx="PPT">
                                        <p:cTn id="19" dur="250" autoRev="1" fill="hold">
                                          <p:stCondLst>
                                            <p:cond delay="0"/>
                                          </p:stCondLst>
                                        </p:cTn>
                                        <p:tgtEl>
                                          <p:spTgt spid="72712"/>
                                        </p:tgtEl>
                                        <p:attrNameLst>
                                          <p:attrName>ppt_w</p:attrName>
                                        </p:attrNameLst>
                                      </p:cBhvr>
                                    </p:anim>
                                    <p:anim by="(#ppt_w*0.50)" calcmode="lin" valueType="num">
                                      <p:cBhvr>
                                        <p:cTn id="20" dur="250" decel="50000" autoRev="1" fill="hold">
                                          <p:stCondLst>
                                            <p:cond delay="0"/>
                                          </p:stCondLst>
                                        </p:cTn>
                                        <p:tgtEl>
                                          <p:spTgt spid="72712"/>
                                        </p:tgtEl>
                                        <p:attrNameLst>
                                          <p:attrName>ppt_x</p:attrName>
                                        </p:attrNameLst>
                                      </p:cBhvr>
                                    </p:anim>
                                    <p:anim from="(-#ppt_h/2)" to="(#ppt_y)" calcmode="lin" valueType="num">
                                      <p:cBhvr>
                                        <p:cTn id="21" dur="500" fill="hold">
                                          <p:stCondLst>
                                            <p:cond delay="0"/>
                                          </p:stCondLst>
                                        </p:cTn>
                                        <p:tgtEl>
                                          <p:spTgt spid="72712"/>
                                        </p:tgtEl>
                                        <p:attrNameLst>
                                          <p:attrName>ppt_y</p:attrName>
                                        </p:attrNameLst>
                                      </p:cBhvr>
                                    </p:anim>
                                    <p:animRot by="21600000">
                                      <p:cBhvr>
                                        <p:cTn id="22" dur="500" fill="hold">
                                          <p:stCondLst>
                                            <p:cond delay="0"/>
                                          </p:stCondLst>
                                        </p:cTn>
                                        <p:tgtEl>
                                          <p:spTgt spid="727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nimBg="1"/>
      <p:bldP spid="72709" grpId="0" animBg="1"/>
      <p:bldP spid="7271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838200" y="228600"/>
            <a:ext cx="7162800" cy="1143000"/>
          </a:xfrm>
        </p:spPr>
        <p:txBody>
          <a:bodyPr/>
          <a:lstStyle/>
          <a:p>
            <a:pPr>
              <a:defRPr/>
            </a:pPr>
            <a:r>
              <a:rPr lang="en-US" altLang="en-US" sz="4000" smtClean="0">
                <a:solidFill>
                  <a:schemeClr val="hlink"/>
                </a:solidFill>
                <a:effectLst>
                  <a:outerShdw blurRad="38100" dist="38100" dir="2700000" algn="tl">
                    <a:srgbClr val="C0C0C0"/>
                  </a:outerShdw>
                </a:effectLst>
                <a:latin typeface="Comic Sans MS" pitchFamily="66" charset="0"/>
              </a:rPr>
              <a:t>Deviations from </a:t>
            </a:r>
            <a:br>
              <a:rPr lang="en-US" altLang="en-US" sz="4000" smtClean="0">
                <a:solidFill>
                  <a:schemeClr val="hlink"/>
                </a:solidFill>
                <a:effectLst>
                  <a:outerShdw blurRad="38100" dist="38100" dir="2700000" algn="tl">
                    <a:srgbClr val="C0C0C0"/>
                  </a:outerShdw>
                </a:effectLst>
                <a:latin typeface="Comic Sans MS" pitchFamily="66" charset="0"/>
              </a:rPr>
            </a:br>
            <a:r>
              <a:rPr lang="en-US" altLang="en-US" sz="4000" smtClean="0">
                <a:solidFill>
                  <a:schemeClr val="hlink"/>
                </a:solidFill>
                <a:effectLst>
                  <a:outerShdw blurRad="38100" dist="38100" dir="2700000" algn="tl">
                    <a:srgbClr val="C0C0C0"/>
                  </a:outerShdw>
                </a:effectLst>
                <a:latin typeface="Comic Sans MS" pitchFamily="66" charset="0"/>
              </a:rPr>
              <a:t>Ideal Gas Law</a:t>
            </a:r>
            <a:endParaRPr lang="en-US" altLang="en-US" sz="4400" smtClean="0">
              <a:solidFill>
                <a:schemeClr val="hlink"/>
              </a:solidFill>
              <a:effectLst>
                <a:outerShdw blurRad="38100" dist="38100" dir="2700000" algn="tl">
                  <a:srgbClr val="C0C0C0"/>
                </a:outerShdw>
              </a:effectLst>
            </a:endParaRPr>
          </a:p>
        </p:txBody>
      </p:sp>
      <p:sp>
        <p:nvSpPr>
          <p:cNvPr id="56323" name="Rectangle 3"/>
          <p:cNvSpPr>
            <a:spLocks noGrp="1" noChangeArrowheads="1"/>
          </p:cNvSpPr>
          <p:nvPr>
            <p:ph type="body" idx="1"/>
          </p:nvPr>
        </p:nvSpPr>
        <p:spPr>
          <a:xfrm>
            <a:off x="381000" y="1371600"/>
            <a:ext cx="4114800" cy="5257800"/>
          </a:xfrm>
          <a:solidFill>
            <a:schemeClr val="accent2">
              <a:alpha val="29019"/>
            </a:schemeClr>
          </a:solidFill>
        </p:spPr>
        <p:txBody>
          <a:bodyPr/>
          <a:lstStyle/>
          <a:p>
            <a:pPr>
              <a:lnSpc>
                <a:spcPct val="80000"/>
              </a:lnSpc>
            </a:pPr>
            <a:r>
              <a:rPr lang="en-US" altLang="en-US" sz="2000" smtClean="0">
                <a:solidFill>
                  <a:schemeClr val="bg1"/>
                </a:solidFill>
              </a:rPr>
              <a:t>Real molecules have</a:t>
            </a:r>
            <a:r>
              <a:rPr lang="en-US" altLang="en-US" sz="2000" smtClean="0"/>
              <a:t> </a:t>
            </a:r>
            <a:r>
              <a:rPr lang="en-US" altLang="en-US" sz="3200" smtClean="0">
                <a:solidFill>
                  <a:schemeClr val="hlink"/>
                </a:solidFill>
              </a:rPr>
              <a:t>volume</a:t>
            </a:r>
            <a:r>
              <a:rPr lang="en-US" altLang="en-US" sz="2000" smtClean="0"/>
              <a:t>.</a:t>
            </a:r>
          </a:p>
          <a:p>
            <a:pPr>
              <a:lnSpc>
                <a:spcPct val="80000"/>
              </a:lnSpc>
              <a:buFontTx/>
              <a:buNone/>
            </a:pPr>
            <a:r>
              <a:rPr lang="en-US" altLang="en-US" sz="2000" smtClean="0">
                <a:solidFill>
                  <a:schemeClr val="bg1"/>
                </a:solidFill>
              </a:rPr>
              <a:t>The ideal gas consumes the entire amount of available volume.  It does not account for the volume of the molecules themselves.</a:t>
            </a:r>
          </a:p>
          <a:p>
            <a:pPr>
              <a:lnSpc>
                <a:spcPct val="80000"/>
              </a:lnSpc>
            </a:pPr>
            <a:r>
              <a:rPr lang="en-US" altLang="en-US" sz="2000" smtClean="0">
                <a:solidFill>
                  <a:schemeClr val="bg1"/>
                </a:solidFill>
              </a:rPr>
              <a:t>There are</a:t>
            </a:r>
            <a:r>
              <a:rPr lang="en-US" altLang="en-US" sz="2000" smtClean="0"/>
              <a:t> </a:t>
            </a:r>
            <a:r>
              <a:rPr lang="en-US" altLang="en-US" sz="2800" smtClean="0">
                <a:solidFill>
                  <a:schemeClr val="hlink"/>
                </a:solidFill>
              </a:rPr>
              <a:t>intermolecular forces</a:t>
            </a:r>
            <a:r>
              <a:rPr lang="en-US" altLang="en-US" sz="2000" smtClean="0">
                <a:solidFill>
                  <a:schemeClr val="bg1"/>
                </a:solidFill>
              </a:rPr>
              <a:t>.</a:t>
            </a:r>
          </a:p>
          <a:p>
            <a:pPr>
              <a:lnSpc>
                <a:spcPct val="80000"/>
              </a:lnSpc>
              <a:buFontTx/>
              <a:buNone/>
            </a:pPr>
            <a:r>
              <a:rPr lang="en-US" altLang="en-US" sz="2000" smtClean="0">
                <a:solidFill>
                  <a:schemeClr val="bg1"/>
                </a:solidFill>
              </a:rPr>
              <a:t>An ideal gas assumes there are no attractions between molecules.  Attractions slow down the molecules and reduce the amount of collisions.</a:t>
            </a:r>
          </a:p>
          <a:p>
            <a:pPr lvl="1">
              <a:lnSpc>
                <a:spcPct val="80000"/>
              </a:lnSpc>
            </a:pPr>
            <a:r>
              <a:rPr lang="en-US" altLang="en-US" sz="1800" smtClean="0">
                <a:solidFill>
                  <a:schemeClr val="bg1"/>
                </a:solidFill>
              </a:rPr>
              <a:t>Otherwise a gas could not condense to become a liquid.</a:t>
            </a:r>
          </a:p>
        </p:txBody>
      </p:sp>
      <p:pic>
        <p:nvPicPr>
          <p:cNvPr id="56324" name="Picture 4"/>
          <p:cNvPicPr>
            <a:picLocks noChangeArrowheads="1"/>
          </p:cNvPicPr>
          <p:nvPr/>
        </p:nvPicPr>
        <p:blipFill>
          <a:blip r:embed="rId2" cstate="print"/>
          <a:srcRect/>
          <a:stretch>
            <a:fillRect/>
          </a:stretch>
        </p:blipFill>
        <p:spPr bwMode="auto">
          <a:xfrm>
            <a:off x="4800600" y="1689100"/>
            <a:ext cx="3340100" cy="4394200"/>
          </a:xfrm>
          <a:prstGeom prst="rect">
            <a:avLst/>
          </a:prstGeom>
          <a:noFill/>
          <a:ln w="12700">
            <a:noFill/>
            <a:miter lim="800000"/>
            <a:headEnd/>
            <a:tailEnd/>
          </a:ln>
          <a:effectLst>
            <a:outerShdw dist="107763" dir="2700000" algn="ctr" rotWithShape="0">
              <a:schemeClr val="bg2"/>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additive="base">
                                        <p:cTn id="13" dur="500" fill="hold"/>
                                        <p:tgtEl>
                                          <p:spTgt spid="563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63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6323">
                                            <p:txEl>
                                              <p:pRg st="3" end="3"/>
                                            </p:txEl>
                                          </p:spTgt>
                                        </p:tgtEl>
                                        <p:attrNameLst>
                                          <p:attrName>style.visibility</p:attrName>
                                        </p:attrNameLst>
                                      </p:cBhvr>
                                      <p:to>
                                        <p:strVal val="visible"/>
                                      </p:to>
                                    </p:set>
                                    <p:anim calcmode="lin" valueType="num">
                                      <p:cBhvr additive="base">
                                        <p:cTn id="25" dur="500" fill="hold"/>
                                        <p:tgtEl>
                                          <p:spTgt spid="5632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632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6323">
                                            <p:txEl>
                                              <p:pRg st="4" end="4"/>
                                            </p:txEl>
                                          </p:spTgt>
                                        </p:tgtEl>
                                        <p:attrNameLst>
                                          <p:attrName>style.visibility</p:attrName>
                                        </p:attrNameLst>
                                      </p:cBhvr>
                                      <p:to>
                                        <p:strVal val="visible"/>
                                      </p:to>
                                    </p:set>
                                    <p:anim calcmode="lin" valueType="num">
                                      <p:cBhvr additive="base">
                                        <p:cTn id="29" dur="500" fill="hold"/>
                                        <p:tgtEl>
                                          <p:spTgt spid="56323">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563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533400" y="228600"/>
            <a:ext cx="7162800" cy="533400"/>
          </a:xfrm>
          <a:solidFill>
            <a:schemeClr val="accent1">
              <a:alpha val="50980"/>
            </a:schemeClr>
          </a:solidFill>
        </p:spPr>
        <p:txBody>
          <a:bodyPr/>
          <a:lstStyle/>
          <a:p>
            <a:r>
              <a:rPr lang="en-US" sz="4400" smtClean="0">
                <a:solidFill>
                  <a:schemeClr val="bg1"/>
                </a:solidFill>
              </a:rPr>
              <a:t>Health Note</a:t>
            </a:r>
          </a:p>
        </p:txBody>
      </p:sp>
      <p:sp>
        <p:nvSpPr>
          <p:cNvPr id="15364" name="Rectangle 3"/>
          <p:cNvSpPr>
            <a:spLocks noGrp="1" noChangeArrowheads="1"/>
          </p:cNvSpPr>
          <p:nvPr>
            <p:ph type="body" sz="half" idx="1"/>
          </p:nvPr>
        </p:nvSpPr>
        <p:spPr>
          <a:xfrm>
            <a:off x="0" y="914400"/>
            <a:ext cx="5105400" cy="5943600"/>
          </a:xfrm>
          <a:solidFill>
            <a:schemeClr val="accent1">
              <a:alpha val="52156"/>
            </a:schemeClr>
          </a:solidFill>
        </p:spPr>
        <p:txBody>
          <a:bodyPr/>
          <a:lstStyle/>
          <a:p>
            <a:pPr marL="342900" indent="-342900">
              <a:lnSpc>
                <a:spcPct val="110000"/>
              </a:lnSpc>
              <a:buFontTx/>
              <a:buNone/>
            </a:pPr>
            <a:r>
              <a:rPr lang="en-US" b="0" smtClean="0">
                <a:solidFill>
                  <a:schemeClr val="bg1"/>
                </a:solidFill>
              </a:rPr>
              <a:t>	</a:t>
            </a:r>
            <a:r>
              <a:rPr lang="en-US" smtClean="0">
                <a:solidFill>
                  <a:schemeClr val="bg1"/>
                </a:solidFill>
              </a:rPr>
              <a:t>When  a scuba diver is several hundred feet under water, the high pressures cause N</a:t>
            </a:r>
            <a:r>
              <a:rPr lang="en-US" baseline="-25000" smtClean="0">
                <a:solidFill>
                  <a:schemeClr val="bg1"/>
                </a:solidFill>
              </a:rPr>
              <a:t>2 </a:t>
            </a:r>
            <a:r>
              <a:rPr lang="en-US" smtClean="0">
                <a:solidFill>
                  <a:schemeClr val="bg1"/>
                </a:solidFill>
              </a:rPr>
              <a:t>from the tank air to dissolve in the blood.  If the diver rises too fast, the dissolved N</a:t>
            </a:r>
            <a:r>
              <a:rPr lang="en-US" baseline="-25000" smtClean="0">
                <a:solidFill>
                  <a:schemeClr val="bg1"/>
                </a:solidFill>
              </a:rPr>
              <a:t>2</a:t>
            </a:r>
            <a:r>
              <a:rPr lang="en-US" smtClean="0">
                <a:solidFill>
                  <a:schemeClr val="bg1"/>
                </a:solidFill>
              </a:rPr>
              <a:t> will form bubbles in the blood, a dangerous and painful condition called "the bends".  Helium, which is inert, less dense, and does not dissolve in the blood, is mixed with O</a:t>
            </a:r>
            <a:r>
              <a:rPr lang="en-US" baseline="-25000" smtClean="0">
                <a:solidFill>
                  <a:schemeClr val="bg1"/>
                </a:solidFill>
              </a:rPr>
              <a:t>2</a:t>
            </a:r>
            <a:r>
              <a:rPr lang="en-US" smtClean="0">
                <a:solidFill>
                  <a:schemeClr val="bg1"/>
                </a:solidFill>
              </a:rPr>
              <a:t> in scuba tanks used for deep descents.</a:t>
            </a:r>
            <a:r>
              <a:rPr lang="en-US" sz="1900" smtClean="0"/>
              <a:t>  </a:t>
            </a:r>
          </a:p>
          <a:p>
            <a:pPr marL="342900" indent="-342900">
              <a:buFontTx/>
              <a:buNone/>
            </a:pPr>
            <a:r>
              <a:rPr lang="en-US" sz="1800" smtClean="0"/>
              <a:t> </a:t>
            </a:r>
          </a:p>
          <a:p>
            <a:pPr marL="342900" indent="-342900">
              <a:buFontTx/>
              <a:buNone/>
            </a:pPr>
            <a:endParaRPr lang="en-US" sz="2000" smtClean="0"/>
          </a:p>
        </p:txBody>
      </p:sp>
      <p:graphicFrame>
        <p:nvGraphicFramePr>
          <p:cNvPr id="15362" name="Object 4"/>
          <p:cNvGraphicFramePr>
            <a:graphicFrameLocks noChangeAspect="1"/>
          </p:cNvGraphicFramePr>
          <p:nvPr/>
        </p:nvGraphicFramePr>
        <p:xfrm>
          <a:off x="5638800" y="1066800"/>
          <a:ext cx="3124200" cy="1185863"/>
        </p:xfrm>
        <a:graphic>
          <a:graphicData uri="http://schemas.openxmlformats.org/presentationml/2006/ole">
            <p:oleObj spid="_x0000_s15362" name="Clip" r:id="rId3" imgW="2173320" imgH="806760" progId="">
              <p:embed/>
            </p:oleObj>
          </a:graphicData>
        </a:graphic>
      </p:graphicFrame>
      <p:pic>
        <p:nvPicPr>
          <p:cNvPr id="15365" name="Picture 5" descr="scuba"/>
          <p:cNvPicPr>
            <a:picLocks noGrp="1" noChangeAspect="1" noChangeArrowheads="1"/>
          </p:cNvPicPr>
          <p:nvPr>
            <p:ph sz="half" idx="2"/>
          </p:nvPr>
        </p:nvPicPr>
        <p:blipFill>
          <a:blip r:embed="rId4" cstate="print"/>
          <a:srcRect/>
          <a:stretch>
            <a:fillRect/>
          </a:stretch>
        </p:blipFill>
        <p:spPr>
          <a:xfrm>
            <a:off x="5105400" y="2914650"/>
            <a:ext cx="4038600" cy="3943350"/>
          </a:xfr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152400" y="457200"/>
            <a:ext cx="3962400" cy="519113"/>
          </a:xfrm>
          <a:prstGeom prst="rect">
            <a:avLst/>
          </a:prstGeom>
          <a:noFill/>
          <a:ln w="9525">
            <a:noFill/>
            <a:miter lim="800000"/>
            <a:headEnd/>
            <a:tailEnd/>
          </a:ln>
        </p:spPr>
        <p:txBody>
          <a:bodyPr>
            <a:spAutoFit/>
          </a:bodyPr>
          <a:lstStyle/>
          <a:p>
            <a:pPr>
              <a:spcBef>
                <a:spcPct val="50000"/>
              </a:spcBef>
            </a:pPr>
            <a:r>
              <a:rPr lang="en-US" sz="2800" u="sng">
                <a:latin typeface="Times New Roman" pitchFamily="18" charset="0"/>
              </a:rPr>
              <a:t>Density (</a:t>
            </a:r>
            <a:r>
              <a:rPr lang="en-US" sz="2800" i="1" u="sng">
                <a:latin typeface="Times New Roman" pitchFamily="18" charset="0"/>
              </a:rPr>
              <a:t>d</a:t>
            </a:r>
            <a:r>
              <a:rPr lang="en-US" sz="2800" u="sng">
                <a:latin typeface="Times New Roman" pitchFamily="18" charset="0"/>
              </a:rPr>
              <a:t>) Calculations</a:t>
            </a:r>
          </a:p>
        </p:txBody>
      </p:sp>
      <p:sp>
        <p:nvSpPr>
          <p:cNvPr id="88067" name="Text Box 3"/>
          <p:cNvSpPr txBox="1">
            <a:spLocks noChangeArrowheads="1"/>
          </p:cNvSpPr>
          <p:nvPr/>
        </p:nvSpPr>
        <p:spPr bwMode="auto">
          <a:xfrm>
            <a:off x="457200" y="1600200"/>
            <a:ext cx="787400" cy="519113"/>
          </a:xfrm>
          <a:prstGeom prst="rect">
            <a:avLst/>
          </a:prstGeom>
          <a:noFill/>
          <a:ln w="9525">
            <a:noFill/>
            <a:miter lim="800000"/>
            <a:headEnd/>
            <a:tailEnd/>
          </a:ln>
        </p:spPr>
        <p:txBody>
          <a:bodyPr wrap="none">
            <a:spAutoFit/>
          </a:bodyPr>
          <a:lstStyle/>
          <a:p>
            <a:r>
              <a:rPr lang="en-US" sz="2800" i="1">
                <a:latin typeface="Times New Roman" pitchFamily="18" charset="0"/>
              </a:rPr>
              <a:t>d = </a:t>
            </a:r>
          </a:p>
        </p:txBody>
      </p:sp>
      <p:grpSp>
        <p:nvGrpSpPr>
          <p:cNvPr id="2" name="Group 7"/>
          <p:cNvGrpSpPr>
            <a:grpSpLocks/>
          </p:cNvGrpSpPr>
          <p:nvPr/>
        </p:nvGrpSpPr>
        <p:grpSpPr bwMode="auto">
          <a:xfrm>
            <a:off x="1130300" y="1433513"/>
            <a:ext cx="481013" cy="885825"/>
            <a:chOff x="1573" y="1433"/>
            <a:chExt cx="303" cy="558"/>
          </a:xfrm>
        </p:grpSpPr>
        <p:sp>
          <p:nvSpPr>
            <p:cNvPr id="88087" name="Text Box 4"/>
            <p:cNvSpPr txBox="1">
              <a:spLocks noChangeArrowheads="1"/>
            </p:cNvSpPr>
            <p:nvPr/>
          </p:nvSpPr>
          <p:spPr bwMode="auto">
            <a:xfrm>
              <a:off x="1573" y="1433"/>
              <a:ext cx="303" cy="327"/>
            </a:xfrm>
            <a:prstGeom prst="rect">
              <a:avLst/>
            </a:prstGeom>
            <a:noFill/>
            <a:ln w="9525">
              <a:noFill/>
              <a:miter lim="800000"/>
              <a:headEnd/>
              <a:tailEnd/>
            </a:ln>
          </p:spPr>
          <p:txBody>
            <a:bodyPr wrap="none">
              <a:spAutoFit/>
            </a:bodyPr>
            <a:lstStyle/>
            <a:p>
              <a:r>
                <a:rPr lang="en-US" sz="2800" i="1">
                  <a:latin typeface="Times New Roman" pitchFamily="18" charset="0"/>
                </a:rPr>
                <a:t>m</a:t>
              </a:r>
            </a:p>
          </p:txBody>
        </p:sp>
        <p:sp>
          <p:nvSpPr>
            <p:cNvPr id="88088" name="Text Box 5"/>
            <p:cNvSpPr txBox="1">
              <a:spLocks noChangeArrowheads="1"/>
            </p:cNvSpPr>
            <p:nvPr/>
          </p:nvSpPr>
          <p:spPr bwMode="auto">
            <a:xfrm>
              <a:off x="1591" y="1664"/>
              <a:ext cx="265" cy="327"/>
            </a:xfrm>
            <a:prstGeom prst="rect">
              <a:avLst/>
            </a:prstGeom>
            <a:noFill/>
            <a:ln w="9525">
              <a:noFill/>
              <a:miter lim="800000"/>
              <a:headEnd/>
              <a:tailEnd/>
            </a:ln>
          </p:spPr>
          <p:txBody>
            <a:bodyPr wrap="none">
              <a:spAutoFit/>
            </a:bodyPr>
            <a:lstStyle/>
            <a:p>
              <a:r>
                <a:rPr lang="en-US" sz="2800" i="1">
                  <a:latin typeface="Times New Roman" pitchFamily="18" charset="0"/>
                </a:rPr>
                <a:t>V</a:t>
              </a:r>
            </a:p>
          </p:txBody>
        </p:sp>
        <p:sp>
          <p:nvSpPr>
            <p:cNvPr id="88089" name="Line 6"/>
            <p:cNvSpPr>
              <a:spLocks noChangeShapeType="1"/>
            </p:cNvSpPr>
            <p:nvPr/>
          </p:nvSpPr>
          <p:spPr bwMode="auto">
            <a:xfrm>
              <a:off x="1580" y="1712"/>
              <a:ext cx="288" cy="0"/>
            </a:xfrm>
            <a:prstGeom prst="line">
              <a:avLst/>
            </a:prstGeom>
            <a:noFill/>
            <a:ln w="28575">
              <a:solidFill>
                <a:schemeClr val="tx1"/>
              </a:solidFill>
              <a:round/>
              <a:headEnd/>
              <a:tailEnd/>
            </a:ln>
          </p:spPr>
          <p:txBody>
            <a:bodyPr/>
            <a:lstStyle/>
            <a:p>
              <a:endParaRPr lang="en-US"/>
            </a:p>
          </p:txBody>
        </p:sp>
      </p:grpSp>
      <p:grpSp>
        <p:nvGrpSpPr>
          <p:cNvPr id="3" name="Group 13"/>
          <p:cNvGrpSpPr>
            <a:grpSpLocks/>
          </p:cNvGrpSpPr>
          <p:nvPr/>
        </p:nvGrpSpPr>
        <p:grpSpPr bwMode="auto">
          <a:xfrm>
            <a:off x="1662113" y="1382713"/>
            <a:ext cx="1168400" cy="957262"/>
            <a:chOff x="1173" y="2925"/>
            <a:chExt cx="736" cy="603"/>
          </a:xfrm>
        </p:grpSpPr>
        <p:sp>
          <p:nvSpPr>
            <p:cNvPr id="88082" name="Text Box 8"/>
            <p:cNvSpPr txBox="1">
              <a:spLocks noChangeArrowheads="1"/>
            </p:cNvSpPr>
            <p:nvPr/>
          </p:nvSpPr>
          <p:spPr bwMode="auto">
            <a:xfrm>
              <a:off x="1173" y="3065"/>
              <a:ext cx="247" cy="327"/>
            </a:xfrm>
            <a:prstGeom prst="rect">
              <a:avLst/>
            </a:prstGeom>
            <a:noFill/>
            <a:ln w="9525">
              <a:noFill/>
              <a:miter lim="800000"/>
              <a:headEnd/>
              <a:tailEnd/>
            </a:ln>
          </p:spPr>
          <p:txBody>
            <a:bodyPr wrap="none">
              <a:spAutoFit/>
            </a:bodyPr>
            <a:lstStyle/>
            <a:p>
              <a:r>
                <a:rPr lang="en-US" sz="2800">
                  <a:latin typeface="Times New Roman" pitchFamily="18" charset="0"/>
                </a:rPr>
                <a:t>=</a:t>
              </a:r>
            </a:p>
          </p:txBody>
        </p:sp>
        <p:grpSp>
          <p:nvGrpSpPr>
            <p:cNvPr id="4" name="Group 12"/>
            <p:cNvGrpSpPr>
              <a:grpSpLocks/>
            </p:cNvGrpSpPr>
            <p:nvPr/>
          </p:nvGrpSpPr>
          <p:grpSpPr bwMode="auto">
            <a:xfrm>
              <a:off x="1384" y="2925"/>
              <a:ext cx="525" cy="603"/>
              <a:chOff x="1755" y="2892"/>
              <a:chExt cx="525" cy="603"/>
            </a:xfrm>
          </p:grpSpPr>
          <p:sp>
            <p:nvSpPr>
              <p:cNvPr id="88084" name="Text Box 9"/>
              <p:cNvSpPr txBox="1">
                <a:spLocks noChangeArrowheads="1"/>
              </p:cNvSpPr>
              <p:nvPr/>
            </p:nvSpPr>
            <p:spPr bwMode="auto">
              <a:xfrm>
                <a:off x="1755" y="2892"/>
                <a:ext cx="525" cy="327"/>
              </a:xfrm>
              <a:prstGeom prst="rect">
                <a:avLst/>
              </a:prstGeom>
              <a:noFill/>
              <a:ln w="9525">
                <a:noFill/>
                <a:miter lim="800000"/>
                <a:headEnd/>
                <a:tailEnd/>
              </a:ln>
            </p:spPr>
            <p:txBody>
              <a:bodyPr wrap="none">
                <a:spAutoFit/>
              </a:bodyPr>
              <a:lstStyle/>
              <a:p>
                <a:r>
                  <a:rPr lang="en-US" sz="2800" i="1">
                    <a:latin typeface="Times New Roman" pitchFamily="18" charset="0"/>
                  </a:rPr>
                  <a:t>P</a:t>
                </a:r>
                <a:r>
                  <a:rPr lang="en-US" sz="2800" i="1">
                    <a:latin typeface="Lucida Calligraphy" pitchFamily="66" charset="0"/>
                  </a:rPr>
                  <a:t>M</a:t>
                </a:r>
              </a:p>
            </p:txBody>
          </p:sp>
          <p:sp>
            <p:nvSpPr>
              <p:cNvPr id="88085" name="Text Box 10"/>
              <p:cNvSpPr txBox="1">
                <a:spLocks noChangeArrowheads="1"/>
              </p:cNvSpPr>
              <p:nvPr/>
            </p:nvSpPr>
            <p:spPr bwMode="auto">
              <a:xfrm>
                <a:off x="1810" y="3168"/>
                <a:ext cx="415" cy="327"/>
              </a:xfrm>
              <a:prstGeom prst="rect">
                <a:avLst/>
              </a:prstGeom>
              <a:noFill/>
              <a:ln w="9525">
                <a:noFill/>
                <a:miter lim="800000"/>
                <a:headEnd/>
                <a:tailEnd/>
              </a:ln>
            </p:spPr>
            <p:txBody>
              <a:bodyPr wrap="none">
                <a:spAutoFit/>
              </a:bodyPr>
              <a:lstStyle/>
              <a:p>
                <a:r>
                  <a:rPr lang="en-US" sz="2800" i="1">
                    <a:latin typeface="Times New Roman" pitchFamily="18" charset="0"/>
                  </a:rPr>
                  <a:t>RT</a:t>
                </a:r>
              </a:p>
            </p:txBody>
          </p:sp>
          <p:sp>
            <p:nvSpPr>
              <p:cNvPr id="88086" name="Line 11"/>
              <p:cNvSpPr>
                <a:spLocks noChangeShapeType="1"/>
              </p:cNvSpPr>
              <p:nvPr/>
            </p:nvSpPr>
            <p:spPr bwMode="auto">
              <a:xfrm>
                <a:off x="1777" y="3194"/>
                <a:ext cx="480" cy="0"/>
              </a:xfrm>
              <a:prstGeom prst="line">
                <a:avLst/>
              </a:prstGeom>
              <a:noFill/>
              <a:ln w="28575">
                <a:solidFill>
                  <a:schemeClr val="tx1"/>
                </a:solidFill>
                <a:round/>
                <a:headEnd/>
                <a:tailEnd/>
              </a:ln>
            </p:spPr>
            <p:txBody>
              <a:bodyPr/>
              <a:lstStyle/>
              <a:p>
                <a:endParaRPr lang="en-US"/>
              </a:p>
            </p:txBody>
          </p:sp>
        </p:grpSp>
      </p:grpSp>
      <p:sp>
        <p:nvSpPr>
          <p:cNvPr id="88070" name="Text Box 14"/>
          <p:cNvSpPr txBox="1">
            <a:spLocks noChangeArrowheads="1"/>
          </p:cNvSpPr>
          <p:nvPr/>
        </p:nvSpPr>
        <p:spPr bwMode="auto">
          <a:xfrm>
            <a:off x="3581400" y="1295400"/>
            <a:ext cx="4714875" cy="519113"/>
          </a:xfrm>
          <a:prstGeom prst="rect">
            <a:avLst/>
          </a:prstGeom>
          <a:noFill/>
          <a:ln w="9525">
            <a:noFill/>
            <a:miter lim="800000"/>
            <a:headEnd/>
            <a:tailEnd/>
          </a:ln>
        </p:spPr>
        <p:txBody>
          <a:bodyPr wrap="none">
            <a:spAutoFit/>
          </a:bodyPr>
          <a:lstStyle/>
          <a:p>
            <a:r>
              <a:rPr lang="en-US" sz="2800" i="1">
                <a:latin typeface="Times New Roman" pitchFamily="18" charset="0"/>
              </a:rPr>
              <a:t>m </a:t>
            </a:r>
            <a:r>
              <a:rPr lang="en-US" sz="2800">
                <a:latin typeface="Times New Roman" pitchFamily="18" charset="0"/>
              </a:rPr>
              <a:t>is the mass of the gas in g</a:t>
            </a:r>
          </a:p>
        </p:txBody>
      </p:sp>
      <p:sp>
        <p:nvSpPr>
          <p:cNvPr id="88071" name="Text Box 15"/>
          <p:cNvSpPr txBox="1">
            <a:spLocks noChangeArrowheads="1"/>
          </p:cNvSpPr>
          <p:nvPr/>
        </p:nvSpPr>
        <p:spPr bwMode="auto">
          <a:xfrm>
            <a:off x="3581400" y="1828800"/>
            <a:ext cx="5148263" cy="519113"/>
          </a:xfrm>
          <a:prstGeom prst="rect">
            <a:avLst/>
          </a:prstGeom>
          <a:noFill/>
          <a:ln w="9525">
            <a:noFill/>
            <a:miter lim="800000"/>
            <a:headEnd/>
            <a:tailEnd/>
          </a:ln>
        </p:spPr>
        <p:txBody>
          <a:bodyPr wrap="none">
            <a:spAutoFit/>
          </a:bodyPr>
          <a:lstStyle/>
          <a:p>
            <a:r>
              <a:rPr lang="en-US" sz="2800" i="1">
                <a:latin typeface="Lucida Calligraphy" pitchFamily="66" charset="0"/>
              </a:rPr>
              <a:t>M</a:t>
            </a:r>
            <a:r>
              <a:rPr lang="en-US" sz="2800">
                <a:latin typeface="Times New Roman" pitchFamily="18" charset="0"/>
              </a:rPr>
              <a:t> is the molar mass of the gas</a:t>
            </a:r>
            <a:endParaRPr lang="en-US" sz="2800" i="1">
              <a:latin typeface="Times New Roman" pitchFamily="18" charset="0"/>
            </a:endParaRPr>
          </a:p>
        </p:txBody>
      </p:sp>
      <p:sp>
        <p:nvSpPr>
          <p:cNvPr id="88072" name="Text Box 16"/>
          <p:cNvSpPr txBox="1">
            <a:spLocks noChangeArrowheads="1"/>
          </p:cNvSpPr>
          <p:nvPr/>
        </p:nvSpPr>
        <p:spPr bwMode="auto">
          <a:xfrm>
            <a:off x="152400" y="3524250"/>
            <a:ext cx="6889750" cy="519113"/>
          </a:xfrm>
          <a:prstGeom prst="rect">
            <a:avLst/>
          </a:prstGeom>
          <a:noFill/>
          <a:ln w="9525">
            <a:noFill/>
            <a:miter lim="800000"/>
            <a:headEnd/>
            <a:tailEnd/>
          </a:ln>
        </p:spPr>
        <p:txBody>
          <a:bodyPr wrap="none">
            <a:spAutoFit/>
          </a:bodyPr>
          <a:lstStyle/>
          <a:p>
            <a:r>
              <a:rPr lang="en-US" sz="2800" u="sng">
                <a:latin typeface="Times New Roman" pitchFamily="18" charset="0"/>
              </a:rPr>
              <a:t>Molar Mass (</a:t>
            </a:r>
            <a:r>
              <a:rPr lang="en-US" sz="2800" i="1" u="sng">
                <a:latin typeface="Lucida Calligraphy" pitchFamily="66" charset="0"/>
              </a:rPr>
              <a:t>M </a:t>
            </a:r>
            <a:r>
              <a:rPr lang="en-US" sz="2800" u="sng">
                <a:latin typeface="Times New Roman" pitchFamily="18" charset="0"/>
              </a:rPr>
              <a:t>) of a Gaseous Substance</a:t>
            </a:r>
          </a:p>
        </p:txBody>
      </p:sp>
      <p:grpSp>
        <p:nvGrpSpPr>
          <p:cNvPr id="5" name="Group 21"/>
          <p:cNvGrpSpPr>
            <a:grpSpLocks/>
          </p:cNvGrpSpPr>
          <p:nvPr/>
        </p:nvGrpSpPr>
        <p:grpSpPr bwMode="auto">
          <a:xfrm>
            <a:off x="1981200" y="5562600"/>
            <a:ext cx="857250" cy="987425"/>
            <a:chOff x="1171" y="3401"/>
            <a:chExt cx="540" cy="622"/>
          </a:xfrm>
        </p:grpSpPr>
        <p:sp>
          <p:nvSpPr>
            <p:cNvPr id="88079" name="Text Box 18"/>
            <p:cNvSpPr txBox="1">
              <a:spLocks noChangeArrowheads="1"/>
            </p:cNvSpPr>
            <p:nvPr/>
          </p:nvSpPr>
          <p:spPr bwMode="auto">
            <a:xfrm>
              <a:off x="1171" y="3401"/>
              <a:ext cx="540" cy="327"/>
            </a:xfrm>
            <a:prstGeom prst="rect">
              <a:avLst/>
            </a:prstGeom>
            <a:noFill/>
            <a:ln w="9525">
              <a:noFill/>
              <a:miter lim="800000"/>
              <a:headEnd/>
              <a:tailEnd/>
            </a:ln>
          </p:spPr>
          <p:txBody>
            <a:bodyPr wrap="none">
              <a:spAutoFit/>
            </a:bodyPr>
            <a:lstStyle/>
            <a:p>
              <a:r>
                <a:rPr lang="en-US" sz="2800" i="1">
                  <a:latin typeface="Times New Roman" pitchFamily="18" charset="0"/>
                </a:rPr>
                <a:t>dRT</a:t>
              </a:r>
            </a:p>
          </p:txBody>
        </p:sp>
        <p:sp>
          <p:nvSpPr>
            <p:cNvPr id="88080" name="Text Box 19"/>
            <p:cNvSpPr txBox="1">
              <a:spLocks noChangeArrowheads="1"/>
            </p:cNvSpPr>
            <p:nvPr/>
          </p:nvSpPr>
          <p:spPr bwMode="auto">
            <a:xfrm>
              <a:off x="1308" y="3696"/>
              <a:ext cx="265" cy="327"/>
            </a:xfrm>
            <a:prstGeom prst="rect">
              <a:avLst/>
            </a:prstGeom>
            <a:noFill/>
            <a:ln w="9525">
              <a:noFill/>
              <a:miter lim="800000"/>
              <a:headEnd/>
              <a:tailEnd/>
            </a:ln>
          </p:spPr>
          <p:txBody>
            <a:bodyPr wrap="none">
              <a:spAutoFit/>
            </a:bodyPr>
            <a:lstStyle/>
            <a:p>
              <a:r>
                <a:rPr lang="en-US" sz="2800" i="1">
                  <a:latin typeface="Times New Roman" pitchFamily="18" charset="0"/>
                </a:rPr>
                <a:t>P</a:t>
              </a:r>
            </a:p>
          </p:txBody>
        </p:sp>
        <p:sp>
          <p:nvSpPr>
            <p:cNvPr id="88081" name="Line 20"/>
            <p:cNvSpPr>
              <a:spLocks noChangeShapeType="1"/>
            </p:cNvSpPr>
            <p:nvPr/>
          </p:nvSpPr>
          <p:spPr bwMode="auto">
            <a:xfrm>
              <a:off x="1225" y="3712"/>
              <a:ext cx="432" cy="0"/>
            </a:xfrm>
            <a:prstGeom prst="line">
              <a:avLst/>
            </a:prstGeom>
            <a:noFill/>
            <a:ln w="28575">
              <a:solidFill>
                <a:schemeClr val="tx1"/>
              </a:solidFill>
              <a:round/>
              <a:headEnd/>
              <a:tailEnd/>
            </a:ln>
          </p:spPr>
          <p:txBody>
            <a:bodyPr/>
            <a:lstStyle/>
            <a:p>
              <a:endParaRPr lang="en-US"/>
            </a:p>
          </p:txBody>
        </p:sp>
      </p:grpSp>
      <p:sp>
        <p:nvSpPr>
          <p:cNvPr id="88074" name="Text Box 22"/>
          <p:cNvSpPr txBox="1">
            <a:spLocks noChangeArrowheads="1"/>
          </p:cNvSpPr>
          <p:nvPr/>
        </p:nvSpPr>
        <p:spPr bwMode="auto">
          <a:xfrm>
            <a:off x="1219200" y="5791200"/>
            <a:ext cx="787400" cy="519113"/>
          </a:xfrm>
          <a:prstGeom prst="rect">
            <a:avLst/>
          </a:prstGeom>
          <a:noFill/>
          <a:ln w="9525">
            <a:noFill/>
            <a:miter lim="800000"/>
            <a:headEnd/>
            <a:tailEnd/>
          </a:ln>
        </p:spPr>
        <p:txBody>
          <a:bodyPr wrap="none">
            <a:spAutoFit/>
          </a:bodyPr>
          <a:lstStyle/>
          <a:p>
            <a:r>
              <a:rPr lang="en-US" sz="2800" i="1">
                <a:latin typeface="Lucida Calligraphy" pitchFamily="66" charset="0"/>
              </a:rPr>
              <a:t>M</a:t>
            </a:r>
            <a:r>
              <a:rPr lang="en-US" sz="2800">
                <a:latin typeface="Times New Roman" pitchFamily="18" charset="0"/>
              </a:rPr>
              <a:t> =</a:t>
            </a:r>
            <a:endParaRPr lang="en-US" sz="2800" i="1">
              <a:latin typeface="Times New Roman" pitchFamily="18" charset="0"/>
            </a:endParaRPr>
          </a:p>
        </p:txBody>
      </p:sp>
      <p:sp>
        <p:nvSpPr>
          <p:cNvPr id="88075" name="Text Box 23"/>
          <p:cNvSpPr txBox="1">
            <a:spLocks noChangeArrowheads="1"/>
          </p:cNvSpPr>
          <p:nvPr/>
        </p:nvSpPr>
        <p:spPr bwMode="auto">
          <a:xfrm>
            <a:off x="3657600" y="5791200"/>
            <a:ext cx="5191125" cy="519113"/>
          </a:xfrm>
          <a:prstGeom prst="rect">
            <a:avLst/>
          </a:prstGeom>
          <a:noFill/>
          <a:ln w="9525">
            <a:noFill/>
            <a:miter lim="800000"/>
            <a:headEnd/>
            <a:tailEnd/>
          </a:ln>
        </p:spPr>
        <p:txBody>
          <a:bodyPr wrap="none">
            <a:spAutoFit/>
          </a:bodyPr>
          <a:lstStyle/>
          <a:p>
            <a:r>
              <a:rPr lang="en-US" sz="2800" i="1">
                <a:latin typeface="Times New Roman" pitchFamily="18" charset="0"/>
              </a:rPr>
              <a:t>d</a:t>
            </a:r>
            <a:r>
              <a:rPr lang="en-US" sz="2800">
                <a:latin typeface="Times New Roman" pitchFamily="18" charset="0"/>
              </a:rPr>
              <a:t> is the density of the gas in g/L</a:t>
            </a:r>
            <a:endParaRPr lang="en-US" sz="2800" i="1">
              <a:latin typeface="Times New Roman" pitchFamily="18" charset="0"/>
            </a:endParaRPr>
          </a:p>
        </p:txBody>
      </p:sp>
      <p:sp>
        <p:nvSpPr>
          <p:cNvPr id="88076" name="Text Box 24"/>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5.4</a:t>
            </a:r>
          </a:p>
        </p:txBody>
      </p:sp>
      <p:sp>
        <p:nvSpPr>
          <p:cNvPr id="88077" name="Text Box 25"/>
          <p:cNvSpPr txBox="1">
            <a:spLocks noChangeArrowheads="1"/>
          </p:cNvSpPr>
          <p:nvPr/>
        </p:nvSpPr>
        <p:spPr bwMode="auto">
          <a:xfrm>
            <a:off x="0" y="4114800"/>
            <a:ext cx="8458200" cy="1431925"/>
          </a:xfrm>
          <a:prstGeom prst="rect">
            <a:avLst/>
          </a:prstGeom>
          <a:noFill/>
          <a:ln w="9525">
            <a:noFill/>
            <a:miter lim="800000"/>
            <a:headEnd/>
            <a:tailEnd/>
          </a:ln>
        </p:spPr>
        <p:txBody>
          <a:bodyPr>
            <a:spAutoFit/>
          </a:bodyPr>
          <a:lstStyle/>
          <a:p>
            <a:pPr>
              <a:spcBef>
                <a:spcPct val="50000"/>
              </a:spcBef>
            </a:pPr>
            <a:r>
              <a:rPr lang="en-US">
                <a:latin typeface="Times New Roman" pitchFamily="18" charset="0"/>
              </a:rPr>
              <a:t>Solve for n, which = </a:t>
            </a:r>
            <a:br>
              <a:rPr lang="en-US">
                <a:latin typeface="Times New Roman" pitchFamily="18" charset="0"/>
              </a:rPr>
            </a:br>
            <a:r>
              <a:rPr lang="en-US">
                <a:latin typeface="Times New Roman" pitchFamily="18" charset="0"/>
              </a:rPr>
              <a:t>mass/molar mass</a:t>
            </a:r>
          </a:p>
        </p:txBody>
      </p:sp>
      <p:sp>
        <p:nvSpPr>
          <p:cNvPr id="88078" name="Text Box 26"/>
          <p:cNvSpPr txBox="1">
            <a:spLocks noChangeArrowheads="1"/>
          </p:cNvSpPr>
          <p:nvPr/>
        </p:nvSpPr>
        <p:spPr bwMode="auto">
          <a:xfrm>
            <a:off x="228600" y="5638800"/>
            <a:ext cx="990600" cy="762000"/>
          </a:xfrm>
          <a:prstGeom prst="rect">
            <a:avLst/>
          </a:prstGeom>
          <a:noFill/>
          <a:ln w="9525">
            <a:noFill/>
            <a:miter lim="800000"/>
            <a:headEnd/>
            <a:tailEnd/>
          </a:ln>
        </p:spPr>
        <p:txBody>
          <a:bodyPr>
            <a:spAutoFit/>
          </a:bodyPr>
          <a:lstStyle/>
          <a:p>
            <a:pPr>
              <a:spcBef>
                <a:spcPct val="50000"/>
              </a:spcBef>
            </a:pPr>
            <a:r>
              <a:rPr lang="en-US">
                <a:latin typeface="Times New Roman" pitchFamily="18" charset="0"/>
              </a:rPr>
              <a:t>Or,</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2" cstate="print"/>
          <a:srcRect l="13126" t="52000" r="9375" b="37000"/>
          <a:stretch>
            <a:fillRect/>
          </a:stretch>
        </p:blipFill>
        <p:spPr bwMode="auto">
          <a:xfrm>
            <a:off x="0" y="914400"/>
            <a:ext cx="8915400" cy="790575"/>
          </a:xfrm>
          <a:prstGeom prst="rect">
            <a:avLst/>
          </a:prstGeom>
          <a:noFill/>
          <a:ln w="9525">
            <a:noFill/>
            <a:miter lim="800000"/>
            <a:headEnd/>
            <a:tailEnd/>
          </a:ln>
        </p:spPr>
      </p:pic>
      <p:pic>
        <p:nvPicPr>
          <p:cNvPr id="89091" name="Picture 3"/>
          <p:cNvPicPr>
            <a:picLocks noChangeAspect="1" noChangeArrowheads="1"/>
          </p:cNvPicPr>
          <p:nvPr/>
        </p:nvPicPr>
        <p:blipFill>
          <a:blip r:embed="rId3" cstate="print"/>
          <a:srcRect l="13750" t="36000" r="10001" b="58000"/>
          <a:stretch>
            <a:fillRect/>
          </a:stretch>
        </p:blipFill>
        <p:spPr bwMode="auto">
          <a:xfrm>
            <a:off x="152400" y="2362200"/>
            <a:ext cx="8763000" cy="45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228600" y="228600"/>
          <a:ext cx="855663" cy="1636713"/>
        </p:xfrm>
        <a:graphic>
          <a:graphicData uri="http://schemas.openxmlformats.org/presentationml/2006/ole">
            <p:oleObj spid="_x0000_s71682" name="Clip" r:id="rId3" imgW="856440" imgH="1637640" progId="">
              <p:embed/>
            </p:oleObj>
          </a:graphicData>
        </a:graphic>
      </p:graphicFrame>
      <p:sp>
        <p:nvSpPr>
          <p:cNvPr id="6147" name="Text Box 3"/>
          <p:cNvSpPr txBox="1">
            <a:spLocks noChangeArrowheads="1"/>
          </p:cNvSpPr>
          <p:nvPr/>
        </p:nvSpPr>
        <p:spPr bwMode="auto">
          <a:xfrm>
            <a:off x="1295400" y="381000"/>
            <a:ext cx="7620000" cy="822325"/>
          </a:xfrm>
          <a:prstGeom prst="rect">
            <a:avLst/>
          </a:prstGeom>
          <a:noFill/>
          <a:ln w="9525">
            <a:noFill/>
            <a:miter lim="800000"/>
            <a:headEnd/>
            <a:tailEnd/>
          </a:ln>
        </p:spPr>
        <p:txBody>
          <a:bodyPr>
            <a:spAutoFit/>
          </a:bodyPr>
          <a:lstStyle/>
          <a:p>
            <a:pPr>
              <a:spcBef>
                <a:spcPct val="50000"/>
              </a:spcBef>
            </a:pPr>
            <a:r>
              <a:rPr lang="en-US" sz="2400" dirty="0">
                <a:solidFill>
                  <a:schemeClr val="accent2"/>
                </a:solidFill>
                <a:latin typeface="Times New Roman" pitchFamily="18" charset="0"/>
              </a:rPr>
              <a:t>A 2.10-L vessel contains 4.65 g of a gas at 1.00 </a:t>
            </a:r>
            <a:r>
              <a:rPr lang="en-US" sz="2400" dirty="0" err="1">
                <a:solidFill>
                  <a:schemeClr val="accent2"/>
                </a:solidFill>
                <a:latin typeface="Times New Roman" pitchFamily="18" charset="0"/>
              </a:rPr>
              <a:t>atm</a:t>
            </a:r>
            <a:r>
              <a:rPr lang="en-US" sz="2400" dirty="0">
                <a:solidFill>
                  <a:schemeClr val="accent2"/>
                </a:solidFill>
                <a:latin typeface="Times New Roman" pitchFamily="18" charset="0"/>
              </a:rPr>
              <a:t> and 27.0</a:t>
            </a:r>
            <a:r>
              <a:rPr lang="en-US" sz="2400" baseline="30000" dirty="0">
                <a:solidFill>
                  <a:schemeClr val="accent2"/>
                </a:solidFill>
                <a:latin typeface="Times New Roman" pitchFamily="18" charset="0"/>
              </a:rPr>
              <a:t>0</a:t>
            </a:r>
            <a:r>
              <a:rPr lang="en-US" sz="2400" dirty="0">
                <a:solidFill>
                  <a:schemeClr val="accent2"/>
                </a:solidFill>
                <a:latin typeface="Times New Roman" pitchFamily="18" charset="0"/>
              </a:rPr>
              <a:t>C. What is the molar mass of the gas?</a:t>
            </a:r>
          </a:p>
        </p:txBody>
      </p:sp>
      <p:sp>
        <p:nvSpPr>
          <p:cNvPr id="6148" name="Text Box 21"/>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5.3</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2"/>
          <p:cNvSpPr txBox="1">
            <a:spLocks noChangeArrowheads="1"/>
          </p:cNvSpPr>
          <p:nvPr/>
        </p:nvSpPr>
        <p:spPr bwMode="auto">
          <a:xfrm>
            <a:off x="2828925" y="92075"/>
            <a:ext cx="3500438" cy="579438"/>
          </a:xfrm>
          <a:prstGeom prst="rect">
            <a:avLst/>
          </a:prstGeom>
          <a:noFill/>
          <a:ln w="9525">
            <a:noFill/>
            <a:miter lim="800000"/>
            <a:headEnd/>
            <a:tailEnd/>
          </a:ln>
        </p:spPr>
        <p:txBody>
          <a:bodyPr wrap="none">
            <a:spAutoFit/>
          </a:bodyPr>
          <a:lstStyle/>
          <a:p>
            <a:r>
              <a:rPr lang="en-US" sz="3200">
                <a:latin typeface="Times New Roman" pitchFamily="18" charset="0"/>
              </a:rPr>
              <a:t>Gas Stoichiometry</a:t>
            </a:r>
          </a:p>
        </p:txBody>
      </p:sp>
      <p:pic>
        <p:nvPicPr>
          <p:cNvPr id="7172" name="Picture 3" descr="npo00013b"/>
          <p:cNvPicPr>
            <a:picLocks noChangeAspect="1" noChangeArrowheads="1"/>
          </p:cNvPicPr>
          <p:nvPr/>
        </p:nvPicPr>
        <p:blipFill>
          <a:blip r:embed="rId3" cstate="print"/>
          <a:srcRect/>
          <a:stretch>
            <a:fillRect/>
          </a:stretch>
        </p:blipFill>
        <p:spPr bwMode="auto">
          <a:xfrm>
            <a:off x="0" y="685800"/>
            <a:ext cx="9144000" cy="1073150"/>
          </a:xfrm>
          <a:prstGeom prst="rect">
            <a:avLst/>
          </a:prstGeom>
          <a:noFill/>
          <a:ln w="9525">
            <a:noFill/>
            <a:miter lim="800000"/>
            <a:headEnd/>
            <a:tailEnd/>
          </a:ln>
        </p:spPr>
      </p:pic>
      <p:grpSp>
        <p:nvGrpSpPr>
          <p:cNvPr id="2" name="Group 70"/>
          <p:cNvGrpSpPr>
            <a:grpSpLocks/>
          </p:cNvGrpSpPr>
          <p:nvPr/>
        </p:nvGrpSpPr>
        <p:grpSpPr bwMode="auto">
          <a:xfrm>
            <a:off x="228600" y="1981200"/>
            <a:ext cx="8458200" cy="1636713"/>
            <a:chOff x="144" y="1248"/>
            <a:chExt cx="5328" cy="1031"/>
          </a:xfrm>
        </p:grpSpPr>
        <p:grpSp>
          <p:nvGrpSpPr>
            <p:cNvPr id="3" name="Group 20"/>
            <p:cNvGrpSpPr>
              <a:grpSpLocks/>
            </p:cNvGrpSpPr>
            <p:nvPr/>
          </p:nvGrpSpPr>
          <p:grpSpPr bwMode="auto">
            <a:xfrm>
              <a:off x="144" y="1248"/>
              <a:ext cx="5328" cy="1031"/>
              <a:chOff x="144" y="1248"/>
              <a:chExt cx="5328" cy="1031"/>
            </a:xfrm>
          </p:grpSpPr>
          <p:graphicFrame>
            <p:nvGraphicFramePr>
              <p:cNvPr id="7170" name="Object 2"/>
              <p:cNvGraphicFramePr>
                <a:graphicFrameLocks noChangeAspect="1"/>
              </p:cNvGraphicFramePr>
              <p:nvPr/>
            </p:nvGraphicFramePr>
            <p:xfrm>
              <a:off x="144" y="1248"/>
              <a:ext cx="539" cy="1031"/>
            </p:xfrm>
            <a:graphic>
              <a:graphicData uri="http://schemas.openxmlformats.org/presentationml/2006/ole">
                <p:oleObj spid="_x0000_s72706" name="Clip" r:id="rId4" imgW="856440" imgH="1637640" progId="">
                  <p:embed/>
                </p:oleObj>
              </a:graphicData>
            </a:graphic>
          </p:graphicFrame>
          <p:sp>
            <p:nvSpPr>
              <p:cNvPr id="7221" name="Text Box 5"/>
              <p:cNvSpPr txBox="1">
                <a:spLocks noChangeArrowheads="1"/>
              </p:cNvSpPr>
              <p:nvPr/>
            </p:nvSpPr>
            <p:spPr bwMode="auto">
              <a:xfrm>
                <a:off x="624" y="1344"/>
                <a:ext cx="4848" cy="863"/>
              </a:xfrm>
              <a:prstGeom prst="rect">
                <a:avLst/>
              </a:prstGeom>
              <a:noFill/>
              <a:ln w="9525">
                <a:noFill/>
                <a:miter lim="800000"/>
                <a:headEnd/>
                <a:tailEnd/>
              </a:ln>
            </p:spPr>
            <p:txBody>
              <a:bodyPr>
                <a:spAutoFit/>
              </a:bodyPr>
              <a:lstStyle/>
              <a:p>
                <a:pPr>
                  <a:spcBef>
                    <a:spcPct val="50000"/>
                  </a:spcBef>
                </a:pPr>
                <a:r>
                  <a:rPr lang="en-US" sz="2400" dirty="0">
                    <a:solidFill>
                      <a:schemeClr val="accent2"/>
                    </a:solidFill>
                    <a:latin typeface="Times New Roman" pitchFamily="18" charset="0"/>
                  </a:rPr>
                  <a:t>What is the volume of CO</a:t>
                </a:r>
                <a:r>
                  <a:rPr lang="en-US" sz="2400" baseline="-25000" dirty="0">
                    <a:solidFill>
                      <a:schemeClr val="accent2"/>
                    </a:solidFill>
                    <a:latin typeface="Times New Roman" pitchFamily="18" charset="0"/>
                  </a:rPr>
                  <a:t>2</a:t>
                </a:r>
                <a:r>
                  <a:rPr lang="en-US" sz="2400" dirty="0">
                    <a:solidFill>
                      <a:schemeClr val="accent2"/>
                    </a:solidFill>
                    <a:latin typeface="Times New Roman" pitchFamily="18" charset="0"/>
                  </a:rPr>
                  <a:t> produced at 37</a:t>
                </a:r>
                <a:r>
                  <a:rPr lang="en-US" sz="2400" baseline="30000" dirty="0">
                    <a:solidFill>
                      <a:schemeClr val="accent2"/>
                    </a:solidFill>
                    <a:latin typeface="Times New Roman" pitchFamily="18" charset="0"/>
                  </a:rPr>
                  <a:t>0 </a:t>
                </a:r>
                <a:r>
                  <a:rPr lang="en-US" sz="2400" dirty="0">
                    <a:solidFill>
                      <a:schemeClr val="accent2"/>
                    </a:solidFill>
                    <a:latin typeface="Times New Roman" pitchFamily="18" charset="0"/>
                  </a:rPr>
                  <a:t>C and 1.00 </a:t>
                </a:r>
                <a:r>
                  <a:rPr lang="en-US" sz="2400" dirty="0" err="1">
                    <a:solidFill>
                      <a:schemeClr val="accent2"/>
                    </a:solidFill>
                    <a:latin typeface="Times New Roman" pitchFamily="18" charset="0"/>
                  </a:rPr>
                  <a:t>atm</a:t>
                </a:r>
                <a:r>
                  <a:rPr lang="en-US" sz="2400" dirty="0">
                    <a:solidFill>
                      <a:schemeClr val="accent2"/>
                    </a:solidFill>
                    <a:latin typeface="Times New Roman" pitchFamily="18" charset="0"/>
                  </a:rPr>
                  <a:t> when 5.60 g of glucose are used up in the reaction:</a:t>
                </a:r>
              </a:p>
              <a:p>
                <a:pPr>
                  <a:spcBef>
                    <a:spcPct val="50000"/>
                  </a:spcBef>
                </a:pPr>
                <a:r>
                  <a:rPr lang="en-US" sz="2400" dirty="0">
                    <a:solidFill>
                      <a:schemeClr val="accent2"/>
                    </a:solidFill>
                    <a:latin typeface="Times New Roman" pitchFamily="18" charset="0"/>
                  </a:rPr>
                  <a:t>C</a:t>
                </a:r>
                <a:r>
                  <a:rPr lang="en-US" sz="2400" baseline="-25000" dirty="0">
                    <a:solidFill>
                      <a:schemeClr val="accent2"/>
                    </a:solidFill>
                    <a:latin typeface="Times New Roman" pitchFamily="18" charset="0"/>
                  </a:rPr>
                  <a:t>6</a:t>
                </a:r>
                <a:r>
                  <a:rPr lang="en-US" sz="2400" dirty="0">
                    <a:solidFill>
                      <a:schemeClr val="accent2"/>
                    </a:solidFill>
                    <a:latin typeface="Times New Roman" pitchFamily="18" charset="0"/>
                  </a:rPr>
                  <a:t>H</a:t>
                </a:r>
                <a:r>
                  <a:rPr lang="en-US" sz="2400" baseline="-25000" dirty="0">
                    <a:solidFill>
                      <a:schemeClr val="accent2"/>
                    </a:solidFill>
                    <a:latin typeface="Times New Roman" pitchFamily="18" charset="0"/>
                  </a:rPr>
                  <a:t>12</a:t>
                </a:r>
                <a:r>
                  <a:rPr lang="en-US" sz="2400" dirty="0">
                    <a:solidFill>
                      <a:schemeClr val="accent2"/>
                    </a:solidFill>
                    <a:latin typeface="Times New Roman" pitchFamily="18" charset="0"/>
                  </a:rPr>
                  <a:t>O</a:t>
                </a:r>
                <a:r>
                  <a:rPr lang="en-US" sz="2400" baseline="-25000" dirty="0">
                    <a:solidFill>
                      <a:schemeClr val="accent2"/>
                    </a:solidFill>
                    <a:latin typeface="Times New Roman" pitchFamily="18" charset="0"/>
                  </a:rPr>
                  <a:t>6</a:t>
                </a:r>
                <a:r>
                  <a:rPr lang="en-US" sz="2400" dirty="0">
                    <a:solidFill>
                      <a:schemeClr val="accent2"/>
                    </a:solidFill>
                    <a:latin typeface="Times New Roman" pitchFamily="18" charset="0"/>
                  </a:rPr>
                  <a:t> (</a:t>
                </a:r>
                <a:r>
                  <a:rPr lang="en-US" sz="2400" i="1" dirty="0">
                    <a:solidFill>
                      <a:schemeClr val="accent2"/>
                    </a:solidFill>
                    <a:latin typeface="Times New Roman" pitchFamily="18" charset="0"/>
                  </a:rPr>
                  <a:t>s</a:t>
                </a:r>
                <a:r>
                  <a:rPr lang="en-US" sz="2400" dirty="0">
                    <a:solidFill>
                      <a:schemeClr val="accent2"/>
                    </a:solidFill>
                    <a:latin typeface="Times New Roman" pitchFamily="18" charset="0"/>
                  </a:rPr>
                  <a:t>) + 6O</a:t>
                </a:r>
                <a:r>
                  <a:rPr lang="en-US" sz="2400" baseline="-25000" dirty="0">
                    <a:solidFill>
                      <a:schemeClr val="accent2"/>
                    </a:solidFill>
                    <a:latin typeface="Times New Roman" pitchFamily="18" charset="0"/>
                  </a:rPr>
                  <a:t>2</a:t>
                </a:r>
                <a:r>
                  <a:rPr lang="en-US" sz="2400" dirty="0">
                    <a:solidFill>
                      <a:schemeClr val="accent2"/>
                    </a:solidFill>
                    <a:latin typeface="Times New Roman" pitchFamily="18" charset="0"/>
                  </a:rPr>
                  <a:t> (</a:t>
                </a:r>
                <a:r>
                  <a:rPr lang="en-US" sz="2400" i="1" dirty="0">
                    <a:solidFill>
                      <a:schemeClr val="accent2"/>
                    </a:solidFill>
                    <a:latin typeface="Times New Roman" pitchFamily="18" charset="0"/>
                  </a:rPr>
                  <a:t>g</a:t>
                </a:r>
                <a:r>
                  <a:rPr lang="en-US" sz="2400" dirty="0">
                    <a:solidFill>
                      <a:schemeClr val="accent2"/>
                    </a:solidFill>
                    <a:latin typeface="Times New Roman" pitchFamily="18" charset="0"/>
                  </a:rPr>
                  <a:t>)           6CO</a:t>
                </a:r>
                <a:r>
                  <a:rPr lang="en-US" sz="2400" baseline="-25000" dirty="0">
                    <a:solidFill>
                      <a:schemeClr val="accent2"/>
                    </a:solidFill>
                    <a:latin typeface="Times New Roman" pitchFamily="18" charset="0"/>
                  </a:rPr>
                  <a:t>2</a:t>
                </a:r>
                <a:r>
                  <a:rPr lang="en-US" sz="2400" dirty="0">
                    <a:solidFill>
                      <a:schemeClr val="accent2"/>
                    </a:solidFill>
                    <a:latin typeface="Times New Roman" pitchFamily="18" charset="0"/>
                  </a:rPr>
                  <a:t> (</a:t>
                </a:r>
                <a:r>
                  <a:rPr lang="en-US" sz="2400" i="1" dirty="0">
                    <a:solidFill>
                      <a:schemeClr val="accent2"/>
                    </a:solidFill>
                    <a:latin typeface="Times New Roman" pitchFamily="18" charset="0"/>
                  </a:rPr>
                  <a:t>g</a:t>
                </a:r>
                <a:r>
                  <a:rPr lang="en-US" sz="2400" dirty="0">
                    <a:solidFill>
                      <a:schemeClr val="accent2"/>
                    </a:solidFill>
                    <a:latin typeface="Times New Roman" pitchFamily="18" charset="0"/>
                  </a:rPr>
                  <a:t>) + 6H</a:t>
                </a:r>
                <a:r>
                  <a:rPr lang="en-US" sz="2400" baseline="-25000" dirty="0">
                    <a:solidFill>
                      <a:schemeClr val="accent2"/>
                    </a:solidFill>
                    <a:latin typeface="Times New Roman" pitchFamily="18" charset="0"/>
                  </a:rPr>
                  <a:t>2</a:t>
                </a:r>
                <a:r>
                  <a:rPr lang="en-US" sz="2400" dirty="0">
                    <a:solidFill>
                      <a:schemeClr val="accent2"/>
                    </a:solidFill>
                    <a:latin typeface="Times New Roman" pitchFamily="18" charset="0"/>
                  </a:rPr>
                  <a:t>O (</a:t>
                </a:r>
                <a:r>
                  <a:rPr lang="en-US" sz="2400" i="1" dirty="0">
                    <a:solidFill>
                      <a:schemeClr val="accent2"/>
                    </a:solidFill>
                    <a:latin typeface="Times New Roman" pitchFamily="18" charset="0"/>
                  </a:rPr>
                  <a:t>l</a:t>
                </a:r>
                <a:r>
                  <a:rPr lang="en-US" sz="2400" dirty="0">
                    <a:solidFill>
                      <a:schemeClr val="accent2"/>
                    </a:solidFill>
                    <a:latin typeface="Times New Roman" pitchFamily="18" charset="0"/>
                  </a:rPr>
                  <a:t>)</a:t>
                </a:r>
              </a:p>
            </p:txBody>
          </p:sp>
        </p:grpSp>
        <p:sp>
          <p:nvSpPr>
            <p:cNvPr id="7220" name="Line 6"/>
            <p:cNvSpPr>
              <a:spLocks noChangeShapeType="1"/>
            </p:cNvSpPr>
            <p:nvPr/>
          </p:nvSpPr>
          <p:spPr bwMode="auto">
            <a:xfrm>
              <a:off x="2880" y="2016"/>
              <a:ext cx="432" cy="0"/>
            </a:xfrm>
            <a:prstGeom prst="line">
              <a:avLst/>
            </a:prstGeom>
            <a:noFill/>
            <a:ln w="28575">
              <a:solidFill>
                <a:schemeClr val="accent2"/>
              </a:solidFill>
              <a:round/>
              <a:headEnd/>
              <a:tailEnd type="triangle" w="med" len="med"/>
            </a:ln>
          </p:spPr>
          <p:txBody>
            <a:bodyPr/>
            <a:lstStyle/>
            <a:p>
              <a:endParaRPr lang="en-US"/>
            </a:p>
          </p:txBody>
        </p:sp>
      </p:grpSp>
      <p:grpSp>
        <p:nvGrpSpPr>
          <p:cNvPr id="4" name="Group 19"/>
          <p:cNvGrpSpPr>
            <a:grpSpLocks/>
          </p:cNvGrpSpPr>
          <p:nvPr/>
        </p:nvGrpSpPr>
        <p:grpSpPr bwMode="auto">
          <a:xfrm>
            <a:off x="228600" y="3810000"/>
            <a:ext cx="7358063" cy="461963"/>
            <a:chOff x="206" y="2665"/>
            <a:chExt cx="4635" cy="291"/>
          </a:xfrm>
        </p:grpSpPr>
        <p:sp>
          <p:nvSpPr>
            <p:cNvPr id="7215" name="Text Box 15"/>
            <p:cNvSpPr txBox="1">
              <a:spLocks noChangeArrowheads="1"/>
            </p:cNvSpPr>
            <p:nvPr/>
          </p:nvSpPr>
          <p:spPr bwMode="auto">
            <a:xfrm>
              <a:off x="206" y="2665"/>
              <a:ext cx="4635" cy="291"/>
            </a:xfrm>
            <a:prstGeom prst="rect">
              <a:avLst/>
            </a:prstGeom>
            <a:noFill/>
            <a:ln w="9525">
              <a:noFill/>
              <a:miter lim="800000"/>
              <a:headEnd/>
              <a:tailEnd/>
            </a:ln>
          </p:spPr>
          <p:txBody>
            <a:bodyPr wrap="none">
              <a:spAutoFit/>
            </a:bodyPr>
            <a:lstStyle/>
            <a:p>
              <a:r>
                <a:rPr lang="en-US" sz="2400">
                  <a:latin typeface="Times New Roman" pitchFamily="18" charset="0"/>
                </a:rPr>
                <a:t>g C</a:t>
              </a:r>
              <a:r>
                <a:rPr lang="en-US" sz="2400" baseline="-25000">
                  <a:latin typeface="Times New Roman" pitchFamily="18" charset="0"/>
                </a:rPr>
                <a:t>6</a:t>
              </a:r>
              <a:r>
                <a:rPr lang="en-US" sz="2400">
                  <a:latin typeface="Times New Roman" pitchFamily="18" charset="0"/>
                </a:rPr>
                <a:t>H</a:t>
              </a:r>
              <a:r>
                <a:rPr lang="en-US" sz="2400" baseline="-25000">
                  <a:latin typeface="Times New Roman" pitchFamily="18" charset="0"/>
                </a:rPr>
                <a:t>12</a:t>
              </a:r>
              <a:r>
                <a:rPr lang="en-US" sz="2400">
                  <a:latin typeface="Times New Roman" pitchFamily="18" charset="0"/>
                </a:rPr>
                <a:t>O</a:t>
              </a:r>
              <a:r>
                <a:rPr lang="en-US" sz="2400" baseline="-25000">
                  <a:latin typeface="Times New Roman" pitchFamily="18" charset="0"/>
                </a:rPr>
                <a:t>6</a:t>
              </a:r>
              <a:r>
                <a:rPr lang="en-US" sz="2400">
                  <a:latin typeface="Times New Roman" pitchFamily="18" charset="0"/>
                </a:rPr>
                <a:t>            mol C</a:t>
              </a:r>
              <a:r>
                <a:rPr lang="en-US" sz="2400" baseline="-25000">
                  <a:latin typeface="Times New Roman" pitchFamily="18" charset="0"/>
                </a:rPr>
                <a:t>6</a:t>
              </a:r>
              <a:r>
                <a:rPr lang="en-US" sz="2400">
                  <a:latin typeface="Times New Roman" pitchFamily="18" charset="0"/>
                </a:rPr>
                <a:t>H</a:t>
              </a:r>
              <a:r>
                <a:rPr lang="en-US" sz="2400" baseline="-25000">
                  <a:latin typeface="Times New Roman" pitchFamily="18" charset="0"/>
                </a:rPr>
                <a:t>12</a:t>
              </a:r>
              <a:r>
                <a:rPr lang="en-US" sz="2400">
                  <a:latin typeface="Times New Roman" pitchFamily="18" charset="0"/>
                </a:rPr>
                <a:t>O</a:t>
              </a:r>
              <a:r>
                <a:rPr lang="en-US" sz="2400" baseline="-25000">
                  <a:latin typeface="Times New Roman" pitchFamily="18" charset="0"/>
                </a:rPr>
                <a:t>6</a:t>
              </a:r>
              <a:r>
                <a:rPr lang="en-US" sz="2400">
                  <a:latin typeface="Times New Roman" pitchFamily="18" charset="0"/>
                </a:rPr>
                <a:t>         mol CO</a:t>
              </a:r>
              <a:r>
                <a:rPr lang="en-US" sz="2400" baseline="-25000">
                  <a:latin typeface="Times New Roman" pitchFamily="18" charset="0"/>
                </a:rPr>
                <a:t>2</a:t>
              </a:r>
              <a:r>
                <a:rPr lang="en-US" sz="2400">
                  <a:latin typeface="Times New Roman" pitchFamily="18" charset="0"/>
                </a:rPr>
                <a:t>          </a:t>
              </a:r>
              <a:r>
                <a:rPr lang="en-US" sz="2400" i="1">
                  <a:latin typeface="Times New Roman" pitchFamily="18" charset="0"/>
                </a:rPr>
                <a:t>V</a:t>
              </a:r>
              <a:r>
                <a:rPr lang="en-US" sz="2400">
                  <a:latin typeface="Times New Roman" pitchFamily="18" charset="0"/>
                </a:rPr>
                <a:t> CO</a:t>
              </a:r>
              <a:r>
                <a:rPr lang="en-US" sz="2400" baseline="-25000">
                  <a:latin typeface="Times New Roman" pitchFamily="18" charset="0"/>
                </a:rPr>
                <a:t>2</a:t>
              </a:r>
            </a:p>
          </p:txBody>
        </p:sp>
        <p:sp>
          <p:nvSpPr>
            <p:cNvPr id="7216" name="Line 16"/>
            <p:cNvSpPr>
              <a:spLocks noChangeShapeType="1"/>
            </p:cNvSpPr>
            <p:nvPr/>
          </p:nvSpPr>
          <p:spPr bwMode="auto">
            <a:xfrm>
              <a:off x="1184" y="2824"/>
              <a:ext cx="336" cy="0"/>
            </a:xfrm>
            <a:prstGeom prst="line">
              <a:avLst/>
            </a:prstGeom>
            <a:noFill/>
            <a:ln w="28575">
              <a:solidFill>
                <a:schemeClr val="tx1"/>
              </a:solidFill>
              <a:round/>
              <a:headEnd/>
              <a:tailEnd type="triangle" w="med" len="med"/>
            </a:ln>
          </p:spPr>
          <p:txBody>
            <a:bodyPr/>
            <a:lstStyle/>
            <a:p>
              <a:endParaRPr lang="en-US"/>
            </a:p>
          </p:txBody>
        </p:sp>
        <p:sp>
          <p:nvSpPr>
            <p:cNvPr id="7217" name="Line 17"/>
            <p:cNvSpPr>
              <a:spLocks noChangeShapeType="1"/>
            </p:cNvSpPr>
            <p:nvPr/>
          </p:nvSpPr>
          <p:spPr bwMode="auto">
            <a:xfrm>
              <a:off x="2680" y="2824"/>
              <a:ext cx="336" cy="0"/>
            </a:xfrm>
            <a:prstGeom prst="line">
              <a:avLst/>
            </a:prstGeom>
            <a:noFill/>
            <a:ln w="28575">
              <a:solidFill>
                <a:schemeClr val="tx1"/>
              </a:solidFill>
              <a:round/>
              <a:headEnd/>
              <a:tailEnd type="triangle" w="med" len="med"/>
            </a:ln>
          </p:spPr>
          <p:txBody>
            <a:bodyPr/>
            <a:lstStyle/>
            <a:p>
              <a:endParaRPr lang="en-US"/>
            </a:p>
          </p:txBody>
        </p:sp>
        <p:sp>
          <p:nvSpPr>
            <p:cNvPr id="7218" name="Line 18"/>
            <p:cNvSpPr>
              <a:spLocks noChangeShapeType="1"/>
            </p:cNvSpPr>
            <p:nvPr/>
          </p:nvSpPr>
          <p:spPr bwMode="auto">
            <a:xfrm>
              <a:off x="3840" y="2824"/>
              <a:ext cx="336" cy="0"/>
            </a:xfrm>
            <a:prstGeom prst="line">
              <a:avLst/>
            </a:prstGeom>
            <a:noFill/>
            <a:ln w="28575">
              <a:solidFill>
                <a:schemeClr val="tx1"/>
              </a:solidFill>
              <a:round/>
              <a:headEnd/>
              <a:tailEnd type="triangle" w="med" len="med"/>
            </a:ln>
          </p:spPr>
          <p:txBody>
            <a:bodyPr/>
            <a:lstStyle/>
            <a:p>
              <a:endParaRPr lang="en-US"/>
            </a:p>
          </p:txBody>
        </p:sp>
      </p:grpSp>
      <p:sp>
        <p:nvSpPr>
          <p:cNvPr id="25621" name="Text Box 21"/>
          <p:cNvSpPr txBox="1">
            <a:spLocks noChangeArrowheads="1"/>
          </p:cNvSpPr>
          <p:nvPr/>
        </p:nvSpPr>
        <p:spPr bwMode="auto">
          <a:xfrm>
            <a:off x="228600" y="4678363"/>
            <a:ext cx="1892300"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5.60 g C</a:t>
            </a:r>
            <a:r>
              <a:rPr lang="en-US" sz="2000" baseline="-25000">
                <a:latin typeface="Times New Roman" pitchFamily="18" charset="0"/>
              </a:rPr>
              <a:t>6</a:t>
            </a:r>
            <a:r>
              <a:rPr lang="en-US" sz="2000">
                <a:latin typeface="Times New Roman" pitchFamily="18" charset="0"/>
              </a:rPr>
              <a:t>H</a:t>
            </a:r>
            <a:r>
              <a:rPr lang="en-US" sz="2000" baseline="-25000">
                <a:latin typeface="Times New Roman" pitchFamily="18" charset="0"/>
              </a:rPr>
              <a:t>12</a:t>
            </a:r>
            <a:r>
              <a:rPr lang="en-US" sz="2000">
                <a:latin typeface="Times New Roman" pitchFamily="18" charset="0"/>
              </a:rPr>
              <a:t>O</a:t>
            </a:r>
            <a:r>
              <a:rPr lang="en-US" sz="2000" baseline="-25000">
                <a:latin typeface="Times New Roman" pitchFamily="18" charset="0"/>
              </a:rPr>
              <a:t>6</a:t>
            </a:r>
            <a:endParaRPr lang="en-US" sz="2000">
              <a:latin typeface="Times New Roman" pitchFamily="18" charset="0"/>
            </a:endParaRPr>
          </a:p>
        </p:txBody>
      </p:sp>
      <p:grpSp>
        <p:nvGrpSpPr>
          <p:cNvPr id="5" name="Group 45"/>
          <p:cNvGrpSpPr>
            <a:grpSpLocks/>
          </p:cNvGrpSpPr>
          <p:nvPr/>
        </p:nvGrpSpPr>
        <p:grpSpPr bwMode="auto">
          <a:xfrm>
            <a:off x="2068513" y="4500563"/>
            <a:ext cx="2033587" cy="754062"/>
            <a:chOff x="1297" y="3056"/>
            <a:chExt cx="1281" cy="475"/>
          </a:xfrm>
        </p:grpSpPr>
        <p:sp>
          <p:nvSpPr>
            <p:cNvPr id="7211" name="Text Box 23"/>
            <p:cNvSpPr txBox="1">
              <a:spLocks noChangeArrowheads="1"/>
            </p:cNvSpPr>
            <p:nvPr/>
          </p:nvSpPr>
          <p:spPr bwMode="auto">
            <a:xfrm>
              <a:off x="1430" y="3056"/>
              <a:ext cx="1139" cy="250"/>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1 mol C</a:t>
              </a:r>
              <a:r>
                <a:rPr lang="en-US" sz="2000" baseline="-25000">
                  <a:latin typeface="Times New Roman" pitchFamily="18" charset="0"/>
                </a:rPr>
                <a:t>6</a:t>
              </a:r>
              <a:r>
                <a:rPr lang="en-US" sz="2000">
                  <a:latin typeface="Times New Roman" pitchFamily="18" charset="0"/>
                </a:rPr>
                <a:t>H</a:t>
              </a:r>
              <a:r>
                <a:rPr lang="en-US" sz="2000" baseline="-25000">
                  <a:latin typeface="Times New Roman" pitchFamily="18" charset="0"/>
                </a:rPr>
                <a:t>12</a:t>
              </a:r>
              <a:r>
                <a:rPr lang="en-US" sz="2000">
                  <a:latin typeface="Times New Roman" pitchFamily="18" charset="0"/>
                </a:rPr>
                <a:t>O</a:t>
              </a:r>
              <a:r>
                <a:rPr lang="en-US" sz="2000" baseline="-25000">
                  <a:latin typeface="Times New Roman" pitchFamily="18" charset="0"/>
                </a:rPr>
                <a:t>6</a:t>
              </a:r>
            </a:p>
          </p:txBody>
        </p:sp>
        <p:sp>
          <p:nvSpPr>
            <p:cNvPr id="7212" name="Text Box 24"/>
            <p:cNvSpPr txBox="1">
              <a:spLocks noChangeArrowheads="1"/>
            </p:cNvSpPr>
            <p:nvPr/>
          </p:nvSpPr>
          <p:spPr bwMode="auto">
            <a:xfrm>
              <a:off x="1430" y="3281"/>
              <a:ext cx="1148" cy="250"/>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180 g C</a:t>
              </a:r>
              <a:r>
                <a:rPr lang="en-US" sz="2000" baseline="-25000">
                  <a:latin typeface="Times New Roman" pitchFamily="18" charset="0"/>
                </a:rPr>
                <a:t>6</a:t>
              </a:r>
              <a:r>
                <a:rPr lang="en-US" sz="2000">
                  <a:latin typeface="Times New Roman" pitchFamily="18" charset="0"/>
                </a:rPr>
                <a:t>H</a:t>
              </a:r>
              <a:r>
                <a:rPr lang="en-US" sz="2000" baseline="-25000">
                  <a:latin typeface="Times New Roman" pitchFamily="18" charset="0"/>
                </a:rPr>
                <a:t>12</a:t>
              </a:r>
              <a:r>
                <a:rPr lang="en-US" sz="2000">
                  <a:latin typeface="Times New Roman" pitchFamily="18" charset="0"/>
                </a:rPr>
                <a:t>O</a:t>
              </a:r>
              <a:r>
                <a:rPr lang="en-US" sz="2000" baseline="-25000">
                  <a:latin typeface="Times New Roman" pitchFamily="18" charset="0"/>
                </a:rPr>
                <a:t>6</a:t>
              </a:r>
            </a:p>
          </p:txBody>
        </p:sp>
        <p:sp>
          <p:nvSpPr>
            <p:cNvPr id="7213" name="Line 25"/>
            <p:cNvSpPr>
              <a:spLocks noChangeShapeType="1"/>
            </p:cNvSpPr>
            <p:nvPr/>
          </p:nvSpPr>
          <p:spPr bwMode="auto">
            <a:xfrm>
              <a:off x="1514" y="3297"/>
              <a:ext cx="912" cy="0"/>
            </a:xfrm>
            <a:prstGeom prst="line">
              <a:avLst/>
            </a:prstGeom>
            <a:noFill/>
            <a:ln w="22225">
              <a:solidFill>
                <a:schemeClr val="tx1"/>
              </a:solidFill>
              <a:round/>
              <a:headEnd/>
              <a:tailEnd/>
            </a:ln>
          </p:spPr>
          <p:txBody>
            <a:bodyPr/>
            <a:lstStyle/>
            <a:p>
              <a:endParaRPr lang="en-US"/>
            </a:p>
          </p:txBody>
        </p:sp>
        <p:sp>
          <p:nvSpPr>
            <p:cNvPr id="7214" name="Text Box 26"/>
            <p:cNvSpPr txBox="1">
              <a:spLocks noChangeArrowheads="1"/>
            </p:cNvSpPr>
            <p:nvPr/>
          </p:nvSpPr>
          <p:spPr bwMode="auto">
            <a:xfrm>
              <a:off x="1297" y="3161"/>
              <a:ext cx="196" cy="250"/>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x</a:t>
              </a:r>
            </a:p>
          </p:txBody>
        </p:sp>
      </p:grpSp>
      <p:grpSp>
        <p:nvGrpSpPr>
          <p:cNvPr id="6" name="Group 27"/>
          <p:cNvGrpSpPr>
            <a:grpSpLocks/>
          </p:cNvGrpSpPr>
          <p:nvPr/>
        </p:nvGrpSpPr>
        <p:grpSpPr bwMode="auto">
          <a:xfrm>
            <a:off x="4038600" y="4495800"/>
            <a:ext cx="2132013" cy="762000"/>
            <a:chOff x="2352" y="2632"/>
            <a:chExt cx="1343" cy="480"/>
          </a:xfrm>
        </p:grpSpPr>
        <p:sp>
          <p:nvSpPr>
            <p:cNvPr id="7207" name="Text Box 28"/>
            <p:cNvSpPr txBox="1">
              <a:spLocks noChangeArrowheads="1"/>
            </p:cNvSpPr>
            <p:nvPr/>
          </p:nvSpPr>
          <p:spPr bwMode="auto">
            <a:xfrm>
              <a:off x="2671" y="2632"/>
              <a:ext cx="849" cy="250"/>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6 mol CO</a:t>
              </a:r>
              <a:r>
                <a:rPr lang="en-US" sz="2000" baseline="-25000">
                  <a:latin typeface="Times New Roman" pitchFamily="18" charset="0"/>
                </a:rPr>
                <a:t>2</a:t>
              </a:r>
              <a:endParaRPr lang="en-US" sz="2000">
                <a:latin typeface="Times New Roman" pitchFamily="18" charset="0"/>
              </a:endParaRPr>
            </a:p>
          </p:txBody>
        </p:sp>
        <p:sp>
          <p:nvSpPr>
            <p:cNvPr id="7208" name="Text Box 29"/>
            <p:cNvSpPr txBox="1">
              <a:spLocks noChangeArrowheads="1"/>
            </p:cNvSpPr>
            <p:nvPr/>
          </p:nvSpPr>
          <p:spPr bwMode="auto">
            <a:xfrm>
              <a:off x="2556" y="2862"/>
              <a:ext cx="1139" cy="250"/>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1 mol C</a:t>
              </a:r>
              <a:r>
                <a:rPr lang="en-US" sz="2000" baseline="-25000">
                  <a:latin typeface="Times New Roman" pitchFamily="18" charset="0"/>
                </a:rPr>
                <a:t>6</a:t>
              </a:r>
              <a:r>
                <a:rPr lang="en-US" sz="2000">
                  <a:latin typeface="Times New Roman" pitchFamily="18" charset="0"/>
                </a:rPr>
                <a:t>H</a:t>
              </a:r>
              <a:r>
                <a:rPr lang="en-US" sz="2000" baseline="-25000">
                  <a:latin typeface="Times New Roman" pitchFamily="18" charset="0"/>
                </a:rPr>
                <a:t>12</a:t>
              </a:r>
              <a:r>
                <a:rPr lang="en-US" sz="2000">
                  <a:latin typeface="Times New Roman" pitchFamily="18" charset="0"/>
                </a:rPr>
                <a:t>O</a:t>
              </a:r>
              <a:r>
                <a:rPr lang="en-US" sz="2000" baseline="-25000">
                  <a:latin typeface="Times New Roman" pitchFamily="18" charset="0"/>
                </a:rPr>
                <a:t>6</a:t>
              </a:r>
            </a:p>
          </p:txBody>
        </p:sp>
        <p:sp>
          <p:nvSpPr>
            <p:cNvPr id="7209" name="Line 30"/>
            <p:cNvSpPr>
              <a:spLocks noChangeShapeType="1"/>
            </p:cNvSpPr>
            <p:nvPr/>
          </p:nvSpPr>
          <p:spPr bwMode="auto">
            <a:xfrm>
              <a:off x="2544" y="2880"/>
              <a:ext cx="1104" cy="0"/>
            </a:xfrm>
            <a:prstGeom prst="line">
              <a:avLst/>
            </a:prstGeom>
            <a:noFill/>
            <a:ln w="22225">
              <a:solidFill>
                <a:schemeClr val="tx1"/>
              </a:solidFill>
              <a:round/>
              <a:headEnd/>
              <a:tailEnd/>
            </a:ln>
          </p:spPr>
          <p:txBody>
            <a:bodyPr/>
            <a:lstStyle/>
            <a:p>
              <a:endParaRPr lang="en-US"/>
            </a:p>
          </p:txBody>
        </p:sp>
        <p:sp>
          <p:nvSpPr>
            <p:cNvPr id="7210" name="Text Box 31"/>
            <p:cNvSpPr txBox="1">
              <a:spLocks noChangeArrowheads="1"/>
            </p:cNvSpPr>
            <p:nvPr/>
          </p:nvSpPr>
          <p:spPr bwMode="auto">
            <a:xfrm>
              <a:off x="2352" y="2744"/>
              <a:ext cx="196" cy="250"/>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x</a:t>
              </a:r>
            </a:p>
          </p:txBody>
        </p:sp>
      </p:grpSp>
      <p:sp>
        <p:nvSpPr>
          <p:cNvPr id="25639" name="Line 39"/>
          <p:cNvSpPr>
            <a:spLocks noChangeShapeType="1"/>
          </p:cNvSpPr>
          <p:nvPr/>
        </p:nvSpPr>
        <p:spPr bwMode="auto">
          <a:xfrm flipV="1">
            <a:off x="2667000" y="4953000"/>
            <a:ext cx="990600" cy="304800"/>
          </a:xfrm>
          <a:prstGeom prst="line">
            <a:avLst/>
          </a:prstGeom>
          <a:noFill/>
          <a:ln w="22225">
            <a:solidFill>
              <a:srgbClr val="FF0000"/>
            </a:solidFill>
            <a:round/>
            <a:headEnd/>
            <a:tailEnd/>
          </a:ln>
        </p:spPr>
        <p:txBody>
          <a:bodyPr/>
          <a:lstStyle/>
          <a:p>
            <a:endParaRPr lang="en-US"/>
          </a:p>
        </p:txBody>
      </p:sp>
      <p:sp>
        <p:nvSpPr>
          <p:cNvPr id="25640" name="Line 40"/>
          <p:cNvSpPr>
            <a:spLocks noChangeShapeType="1"/>
          </p:cNvSpPr>
          <p:nvPr/>
        </p:nvSpPr>
        <p:spPr bwMode="auto">
          <a:xfrm flipV="1">
            <a:off x="2667000" y="4495800"/>
            <a:ext cx="990600" cy="304800"/>
          </a:xfrm>
          <a:prstGeom prst="line">
            <a:avLst/>
          </a:prstGeom>
          <a:noFill/>
          <a:ln w="22225">
            <a:solidFill>
              <a:srgbClr val="FF0000"/>
            </a:solidFill>
            <a:round/>
            <a:headEnd/>
            <a:tailEnd/>
          </a:ln>
        </p:spPr>
        <p:txBody>
          <a:bodyPr/>
          <a:lstStyle/>
          <a:p>
            <a:endParaRPr lang="en-US"/>
          </a:p>
        </p:txBody>
      </p:sp>
      <p:sp>
        <p:nvSpPr>
          <p:cNvPr id="25641" name="Line 41"/>
          <p:cNvSpPr>
            <a:spLocks noChangeShapeType="1"/>
          </p:cNvSpPr>
          <p:nvPr/>
        </p:nvSpPr>
        <p:spPr bwMode="auto">
          <a:xfrm flipV="1">
            <a:off x="838200" y="4724400"/>
            <a:ext cx="990600" cy="304800"/>
          </a:xfrm>
          <a:prstGeom prst="line">
            <a:avLst/>
          </a:prstGeom>
          <a:noFill/>
          <a:ln w="22225">
            <a:solidFill>
              <a:srgbClr val="FF0000"/>
            </a:solidFill>
            <a:round/>
            <a:headEnd/>
            <a:tailEnd/>
          </a:ln>
        </p:spPr>
        <p:txBody>
          <a:bodyPr/>
          <a:lstStyle/>
          <a:p>
            <a:endParaRPr lang="en-US"/>
          </a:p>
        </p:txBody>
      </p:sp>
      <p:sp>
        <p:nvSpPr>
          <p:cNvPr id="25642" name="Line 42"/>
          <p:cNvSpPr>
            <a:spLocks noChangeShapeType="1"/>
          </p:cNvSpPr>
          <p:nvPr/>
        </p:nvSpPr>
        <p:spPr bwMode="auto">
          <a:xfrm flipV="1">
            <a:off x="4648200" y="4876800"/>
            <a:ext cx="990600" cy="304800"/>
          </a:xfrm>
          <a:prstGeom prst="line">
            <a:avLst/>
          </a:prstGeom>
          <a:noFill/>
          <a:ln w="22225">
            <a:solidFill>
              <a:srgbClr val="FF0000"/>
            </a:solidFill>
            <a:round/>
            <a:headEnd/>
            <a:tailEnd/>
          </a:ln>
        </p:spPr>
        <p:txBody>
          <a:bodyPr/>
          <a:lstStyle/>
          <a:p>
            <a:endParaRPr lang="en-US"/>
          </a:p>
        </p:txBody>
      </p:sp>
      <p:sp>
        <p:nvSpPr>
          <p:cNvPr id="25646" name="Text Box 46"/>
          <p:cNvSpPr txBox="1">
            <a:spLocks noChangeArrowheads="1"/>
          </p:cNvSpPr>
          <p:nvPr/>
        </p:nvSpPr>
        <p:spPr bwMode="auto">
          <a:xfrm>
            <a:off x="6096000" y="4678363"/>
            <a:ext cx="2058988" cy="396875"/>
          </a:xfrm>
          <a:prstGeom prst="rect">
            <a:avLst/>
          </a:prstGeom>
          <a:noFill/>
          <a:ln w="9525">
            <a:noFill/>
            <a:miter lim="800000"/>
            <a:headEnd/>
            <a:tailEnd/>
          </a:ln>
        </p:spPr>
        <p:txBody>
          <a:bodyPr wrap="none">
            <a:spAutoFit/>
          </a:bodyPr>
          <a:lstStyle/>
          <a:p>
            <a:r>
              <a:rPr lang="en-US" sz="2000">
                <a:latin typeface="Times New Roman" pitchFamily="18" charset="0"/>
              </a:rPr>
              <a:t>= 0.187 mol CO</a:t>
            </a:r>
            <a:r>
              <a:rPr lang="en-US" sz="2000" baseline="-25000">
                <a:latin typeface="Times New Roman" pitchFamily="18" charset="0"/>
              </a:rPr>
              <a:t>2</a:t>
            </a:r>
            <a:endParaRPr lang="en-US" sz="2000">
              <a:latin typeface="Times New Roman" pitchFamily="18" charset="0"/>
            </a:endParaRPr>
          </a:p>
        </p:txBody>
      </p:sp>
      <p:sp>
        <p:nvSpPr>
          <p:cNvPr id="25647" name="Text Box 47"/>
          <p:cNvSpPr txBox="1">
            <a:spLocks noChangeArrowheads="1"/>
          </p:cNvSpPr>
          <p:nvPr/>
        </p:nvSpPr>
        <p:spPr bwMode="auto">
          <a:xfrm>
            <a:off x="900113" y="5980113"/>
            <a:ext cx="641350" cy="396875"/>
          </a:xfrm>
          <a:prstGeom prst="rect">
            <a:avLst/>
          </a:prstGeom>
          <a:noFill/>
          <a:ln w="9525">
            <a:noFill/>
            <a:miter lim="800000"/>
            <a:headEnd/>
            <a:tailEnd/>
          </a:ln>
        </p:spPr>
        <p:txBody>
          <a:bodyPr wrap="none">
            <a:spAutoFit/>
          </a:bodyPr>
          <a:lstStyle/>
          <a:p>
            <a:r>
              <a:rPr lang="en-US" sz="2000" i="1">
                <a:latin typeface="Times New Roman" pitchFamily="18" charset="0"/>
              </a:rPr>
              <a:t>V</a:t>
            </a:r>
            <a:r>
              <a:rPr lang="en-US" sz="2000">
                <a:latin typeface="Times New Roman" pitchFamily="18" charset="0"/>
              </a:rPr>
              <a:t> = </a:t>
            </a:r>
            <a:endParaRPr lang="en-US" sz="2000" i="1">
              <a:latin typeface="Times New Roman" pitchFamily="18" charset="0"/>
            </a:endParaRPr>
          </a:p>
        </p:txBody>
      </p:sp>
      <p:grpSp>
        <p:nvGrpSpPr>
          <p:cNvPr id="7" name="Group 51"/>
          <p:cNvGrpSpPr>
            <a:grpSpLocks/>
          </p:cNvGrpSpPr>
          <p:nvPr/>
        </p:nvGrpSpPr>
        <p:grpSpPr bwMode="auto">
          <a:xfrm>
            <a:off x="1371600" y="5816600"/>
            <a:ext cx="665163" cy="739775"/>
            <a:chOff x="1152" y="3648"/>
            <a:chExt cx="419" cy="466"/>
          </a:xfrm>
        </p:grpSpPr>
        <p:sp>
          <p:nvSpPr>
            <p:cNvPr id="7204" name="Text Box 48"/>
            <p:cNvSpPr txBox="1">
              <a:spLocks noChangeArrowheads="1"/>
            </p:cNvSpPr>
            <p:nvPr/>
          </p:nvSpPr>
          <p:spPr bwMode="auto">
            <a:xfrm>
              <a:off x="1152" y="3648"/>
              <a:ext cx="419" cy="250"/>
            </a:xfrm>
            <a:prstGeom prst="rect">
              <a:avLst/>
            </a:prstGeom>
            <a:noFill/>
            <a:ln w="9525">
              <a:noFill/>
              <a:miter lim="800000"/>
              <a:headEnd/>
              <a:tailEnd/>
            </a:ln>
          </p:spPr>
          <p:txBody>
            <a:bodyPr wrap="none">
              <a:spAutoFit/>
            </a:bodyPr>
            <a:lstStyle/>
            <a:p>
              <a:r>
                <a:rPr lang="en-US" sz="2000" i="1">
                  <a:latin typeface="Times New Roman" pitchFamily="18" charset="0"/>
                </a:rPr>
                <a:t>nRT</a:t>
              </a:r>
            </a:p>
          </p:txBody>
        </p:sp>
        <p:sp>
          <p:nvSpPr>
            <p:cNvPr id="7205" name="Text Box 49"/>
            <p:cNvSpPr txBox="1">
              <a:spLocks noChangeArrowheads="1"/>
            </p:cNvSpPr>
            <p:nvPr/>
          </p:nvSpPr>
          <p:spPr bwMode="auto">
            <a:xfrm>
              <a:off x="1250" y="3864"/>
              <a:ext cx="223" cy="250"/>
            </a:xfrm>
            <a:prstGeom prst="rect">
              <a:avLst/>
            </a:prstGeom>
            <a:noFill/>
            <a:ln w="9525">
              <a:noFill/>
              <a:miter lim="800000"/>
              <a:headEnd/>
              <a:tailEnd/>
            </a:ln>
          </p:spPr>
          <p:txBody>
            <a:bodyPr wrap="none">
              <a:spAutoFit/>
            </a:bodyPr>
            <a:lstStyle/>
            <a:p>
              <a:r>
                <a:rPr lang="en-US" sz="2000" i="1">
                  <a:latin typeface="Times New Roman" pitchFamily="18" charset="0"/>
                </a:rPr>
                <a:t>P</a:t>
              </a:r>
            </a:p>
          </p:txBody>
        </p:sp>
        <p:sp>
          <p:nvSpPr>
            <p:cNvPr id="7206" name="Line 50"/>
            <p:cNvSpPr>
              <a:spLocks noChangeShapeType="1"/>
            </p:cNvSpPr>
            <p:nvPr/>
          </p:nvSpPr>
          <p:spPr bwMode="auto">
            <a:xfrm>
              <a:off x="1217" y="3881"/>
              <a:ext cx="288" cy="0"/>
            </a:xfrm>
            <a:prstGeom prst="line">
              <a:avLst/>
            </a:prstGeom>
            <a:noFill/>
            <a:ln w="28575">
              <a:solidFill>
                <a:schemeClr val="tx1"/>
              </a:solidFill>
              <a:round/>
              <a:headEnd/>
              <a:tailEnd/>
            </a:ln>
          </p:spPr>
          <p:txBody>
            <a:bodyPr/>
            <a:lstStyle/>
            <a:p>
              <a:endParaRPr lang="en-US"/>
            </a:p>
          </p:txBody>
        </p:sp>
      </p:grpSp>
      <p:grpSp>
        <p:nvGrpSpPr>
          <p:cNvPr id="8" name="Group 71"/>
          <p:cNvGrpSpPr>
            <a:grpSpLocks/>
          </p:cNvGrpSpPr>
          <p:nvPr/>
        </p:nvGrpSpPr>
        <p:grpSpPr bwMode="auto">
          <a:xfrm>
            <a:off x="1954213" y="5486400"/>
            <a:ext cx="4827587" cy="1066800"/>
            <a:chOff x="1231" y="3456"/>
            <a:chExt cx="3041" cy="672"/>
          </a:xfrm>
        </p:grpSpPr>
        <p:grpSp>
          <p:nvGrpSpPr>
            <p:cNvPr id="9" name="Group 61"/>
            <p:cNvGrpSpPr>
              <a:grpSpLocks/>
            </p:cNvGrpSpPr>
            <p:nvPr/>
          </p:nvGrpSpPr>
          <p:grpSpPr bwMode="auto">
            <a:xfrm>
              <a:off x="1417" y="3456"/>
              <a:ext cx="2855" cy="672"/>
              <a:chOff x="1753" y="3552"/>
              <a:chExt cx="2855" cy="672"/>
            </a:xfrm>
          </p:grpSpPr>
          <p:grpSp>
            <p:nvGrpSpPr>
              <p:cNvPr id="10" name="Group 59"/>
              <p:cNvGrpSpPr>
                <a:grpSpLocks/>
              </p:cNvGrpSpPr>
              <p:nvPr/>
            </p:nvGrpSpPr>
            <p:grpSpPr bwMode="auto">
              <a:xfrm>
                <a:off x="1753" y="3552"/>
                <a:ext cx="2827" cy="458"/>
                <a:chOff x="1832" y="3648"/>
                <a:chExt cx="2827" cy="458"/>
              </a:xfrm>
            </p:grpSpPr>
            <p:sp>
              <p:nvSpPr>
                <p:cNvPr id="7199" name="Text Box 52"/>
                <p:cNvSpPr txBox="1">
                  <a:spLocks noChangeArrowheads="1"/>
                </p:cNvSpPr>
                <p:nvPr/>
              </p:nvSpPr>
              <p:spPr bwMode="auto">
                <a:xfrm>
                  <a:off x="1832" y="3744"/>
                  <a:ext cx="2827" cy="252"/>
                </a:xfrm>
                <a:prstGeom prst="rect">
                  <a:avLst/>
                </a:prstGeom>
                <a:noFill/>
                <a:ln w="9525">
                  <a:noFill/>
                  <a:miter lim="800000"/>
                  <a:headEnd/>
                  <a:tailEnd/>
                </a:ln>
              </p:spPr>
              <p:txBody>
                <a:bodyPr wrap="none">
                  <a:spAutoFit/>
                </a:bodyPr>
                <a:lstStyle/>
                <a:p>
                  <a:r>
                    <a:rPr lang="en-US" sz="2000">
                      <a:latin typeface="Times New Roman" pitchFamily="18" charset="0"/>
                    </a:rPr>
                    <a:t>0.187 mol x 0.0821                  x 310.15 K</a:t>
                  </a:r>
                </a:p>
              </p:txBody>
            </p:sp>
            <p:grpSp>
              <p:nvGrpSpPr>
                <p:cNvPr id="11" name="Group 53"/>
                <p:cNvGrpSpPr>
                  <a:grpSpLocks/>
                </p:cNvGrpSpPr>
                <p:nvPr/>
              </p:nvGrpSpPr>
              <p:grpSpPr bwMode="auto">
                <a:xfrm>
                  <a:off x="3264" y="3648"/>
                  <a:ext cx="537" cy="458"/>
                  <a:chOff x="3544" y="3408"/>
                  <a:chExt cx="537" cy="458"/>
                </a:xfrm>
              </p:grpSpPr>
              <p:sp>
                <p:nvSpPr>
                  <p:cNvPr id="7201" name="Text Box 54"/>
                  <p:cNvSpPr txBox="1">
                    <a:spLocks noChangeArrowheads="1"/>
                  </p:cNvSpPr>
                  <p:nvPr/>
                </p:nvSpPr>
                <p:spPr bwMode="auto">
                  <a:xfrm>
                    <a:off x="3549" y="3408"/>
                    <a:ext cx="527" cy="250"/>
                  </a:xfrm>
                  <a:prstGeom prst="rect">
                    <a:avLst/>
                  </a:prstGeom>
                  <a:noFill/>
                  <a:ln w="9525">
                    <a:noFill/>
                    <a:miter lim="800000"/>
                    <a:headEnd/>
                    <a:tailEnd/>
                  </a:ln>
                </p:spPr>
                <p:txBody>
                  <a:bodyPr wrap="none">
                    <a:spAutoFit/>
                  </a:bodyPr>
                  <a:lstStyle/>
                  <a:p>
                    <a:r>
                      <a:rPr lang="en-US" sz="2000">
                        <a:latin typeface="Times New Roman" pitchFamily="18" charset="0"/>
                      </a:rPr>
                      <a:t>L</a:t>
                    </a:r>
                    <a:r>
                      <a:rPr lang="en-US" sz="2000">
                        <a:latin typeface="Times New Roman" pitchFamily="18" charset="0"/>
                        <a:cs typeface="Arial" charset="0"/>
                      </a:rPr>
                      <a:t>•</a:t>
                    </a:r>
                    <a:r>
                      <a:rPr lang="en-US" sz="2000">
                        <a:latin typeface="Times New Roman" pitchFamily="18" charset="0"/>
                      </a:rPr>
                      <a:t>atm</a:t>
                    </a:r>
                  </a:p>
                </p:txBody>
              </p:sp>
              <p:sp>
                <p:nvSpPr>
                  <p:cNvPr id="7202" name="Text Box 55"/>
                  <p:cNvSpPr txBox="1">
                    <a:spLocks noChangeArrowheads="1"/>
                  </p:cNvSpPr>
                  <p:nvPr/>
                </p:nvSpPr>
                <p:spPr bwMode="auto">
                  <a:xfrm>
                    <a:off x="3544" y="3616"/>
                    <a:ext cx="537" cy="250"/>
                  </a:xfrm>
                  <a:prstGeom prst="rect">
                    <a:avLst/>
                  </a:prstGeom>
                  <a:noFill/>
                  <a:ln w="9525">
                    <a:noFill/>
                    <a:miter lim="800000"/>
                    <a:headEnd/>
                    <a:tailEnd/>
                  </a:ln>
                </p:spPr>
                <p:txBody>
                  <a:bodyPr wrap="none">
                    <a:spAutoFit/>
                  </a:bodyPr>
                  <a:lstStyle/>
                  <a:p>
                    <a:r>
                      <a:rPr lang="en-US" sz="2000">
                        <a:latin typeface="Times New Roman" pitchFamily="18" charset="0"/>
                      </a:rPr>
                      <a:t>mol</a:t>
                    </a:r>
                    <a:r>
                      <a:rPr lang="en-US" sz="2000">
                        <a:latin typeface="Times New Roman" pitchFamily="18" charset="0"/>
                        <a:cs typeface="Arial" charset="0"/>
                      </a:rPr>
                      <a:t>•</a:t>
                    </a:r>
                    <a:r>
                      <a:rPr lang="en-US" sz="2000">
                        <a:latin typeface="Times New Roman" pitchFamily="18" charset="0"/>
                      </a:rPr>
                      <a:t>K</a:t>
                    </a:r>
                  </a:p>
                </p:txBody>
              </p:sp>
              <p:sp>
                <p:nvSpPr>
                  <p:cNvPr id="7203" name="Line 56"/>
                  <p:cNvSpPr>
                    <a:spLocks noChangeShapeType="1"/>
                  </p:cNvSpPr>
                  <p:nvPr/>
                </p:nvSpPr>
                <p:spPr bwMode="auto">
                  <a:xfrm>
                    <a:off x="3597" y="3637"/>
                    <a:ext cx="432" cy="0"/>
                  </a:xfrm>
                  <a:prstGeom prst="line">
                    <a:avLst/>
                  </a:prstGeom>
                  <a:noFill/>
                  <a:ln w="28575">
                    <a:solidFill>
                      <a:schemeClr val="tx1"/>
                    </a:solidFill>
                    <a:round/>
                    <a:headEnd/>
                    <a:tailEnd/>
                  </a:ln>
                </p:spPr>
                <p:txBody>
                  <a:bodyPr/>
                  <a:lstStyle/>
                  <a:p>
                    <a:endParaRPr lang="en-US"/>
                  </a:p>
                </p:txBody>
              </p:sp>
            </p:grpSp>
          </p:grpSp>
          <p:sp>
            <p:nvSpPr>
              <p:cNvPr id="7197" name="Line 57"/>
              <p:cNvSpPr>
                <a:spLocks noChangeShapeType="1"/>
              </p:cNvSpPr>
              <p:nvPr/>
            </p:nvSpPr>
            <p:spPr bwMode="auto">
              <a:xfrm>
                <a:off x="1824" y="3992"/>
                <a:ext cx="2784" cy="0"/>
              </a:xfrm>
              <a:prstGeom prst="line">
                <a:avLst/>
              </a:prstGeom>
              <a:noFill/>
              <a:ln w="28575">
                <a:solidFill>
                  <a:schemeClr val="tx1"/>
                </a:solidFill>
                <a:round/>
                <a:headEnd/>
                <a:tailEnd/>
              </a:ln>
            </p:spPr>
            <p:txBody>
              <a:bodyPr/>
              <a:lstStyle/>
              <a:p>
                <a:endParaRPr lang="en-US"/>
              </a:p>
            </p:txBody>
          </p:sp>
          <p:sp>
            <p:nvSpPr>
              <p:cNvPr id="7198" name="Text Box 58"/>
              <p:cNvSpPr txBox="1">
                <a:spLocks noChangeArrowheads="1"/>
              </p:cNvSpPr>
              <p:nvPr/>
            </p:nvSpPr>
            <p:spPr bwMode="auto">
              <a:xfrm>
                <a:off x="2812" y="3974"/>
                <a:ext cx="737" cy="250"/>
              </a:xfrm>
              <a:prstGeom prst="rect">
                <a:avLst/>
              </a:prstGeom>
              <a:noFill/>
              <a:ln w="9525">
                <a:noFill/>
                <a:miter lim="800000"/>
                <a:headEnd/>
                <a:tailEnd/>
              </a:ln>
            </p:spPr>
            <p:txBody>
              <a:bodyPr wrap="none">
                <a:spAutoFit/>
              </a:bodyPr>
              <a:lstStyle/>
              <a:p>
                <a:r>
                  <a:rPr lang="en-US" sz="2000">
                    <a:latin typeface="Times New Roman" pitchFamily="18" charset="0"/>
                  </a:rPr>
                  <a:t>1.00 atm</a:t>
                </a:r>
              </a:p>
            </p:txBody>
          </p:sp>
        </p:grpSp>
        <p:sp>
          <p:nvSpPr>
            <p:cNvPr id="7195" name="Text Box 60"/>
            <p:cNvSpPr txBox="1">
              <a:spLocks noChangeArrowheads="1"/>
            </p:cNvSpPr>
            <p:nvPr/>
          </p:nvSpPr>
          <p:spPr bwMode="auto">
            <a:xfrm>
              <a:off x="1231" y="3768"/>
              <a:ext cx="209" cy="250"/>
            </a:xfrm>
            <a:prstGeom prst="rect">
              <a:avLst/>
            </a:prstGeom>
            <a:noFill/>
            <a:ln w="9525">
              <a:noFill/>
              <a:miter lim="800000"/>
              <a:headEnd/>
              <a:tailEnd/>
            </a:ln>
          </p:spPr>
          <p:txBody>
            <a:bodyPr wrap="none">
              <a:spAutoFit/>
            </a:bodyPr>
            <a:lstStyle/>
            <a:p>
              <a:r>
                <a:rPr lang="en-US" sz="2000">
                  <a:latin typeface="Times New Roman" pitchFamily="18" charset="0"/>
                </a:rPr>
                <a:t>=</a:t>
              </a:r>
            </a:p>
          </p:txBody>
        </p:sp>
      </p:grpSp>
      <p:sp>
        <p:nvSpPr>
          <p:cNvPr id="25662" name="Line 62"/>
          <p:cNvSpPr>
            <a:spLocks noChangeShapeType="1"/>
          </p:cNvSpPr>
          <p:nvPr/>
        </p:nvSpPr>
        <p:spPr bwMode="auto">
          <a:xfrm flipV="1">
            <a:off x="3048000" y="5740400"/>
            <a:ext cx="457200" cy="228600"/>
          </a:xfrm>
          <a:prstGeom prst="line">
            <a:avLst/>
          </a:prstGeom>
          <a:noFill/>
          <a:ln w="28575">
            <a:solidFill>
              <a:srgbClr val="FF0000"/>
            </a:solidFill>
            <a:round/>
            <a:headEnd/>
            <a:tailEnd/>
          </a:ln>
        </p:spPr>
        <p:txBody>
          <a:bodyPr/>
          <a:lstStyle/>
          <a:p>
            <a:endParaRPr lang="en-US"/>
          </a:p>
        </p:txBody>
      </p:sp>
      <p:sp>
        <p:nvSpPr>
          <p:cNvPr id="25663" name="Line 63"/>
          <p:cNvSpPr>
            <a:spLocks noChangeShapeType="1"/>
          </p:cNvSpPr>
          <p:nvPr/>
        </p:nvSpPr>
        <p:spPr bwMode="auto">
          <a:xfrm flipV="1">
            <a:off x="4572000" y="5892800"/>
            <a:ext cx="457200" cy="228600"/>
          </a:xfrm>
          <a:prstGeom prst="line">
            <a:avLst/>
          </a:prstGeom>
          <a:noFill/>
          <a:ln w="28575">
            <a:solidFill>
              <a:srgbClr val="FF0000"/>
            </a:solidFill>
            <a:round/>
            <a:headEnd/>
            <a:tailEnd/>
          </a:ln>
        </p:spPr>
        <p:txBody>
          <a:bodyPr/>
          <a:lstStyle/>
          <a:p>
            <a:endParaRPr lang="en-US"/>
          </a:p>
        </p:txBody>
      </p:sp>
      <p:sp>
        <p:nvSpPr>
          <p:cNvPr id="25664" name="Line 64"/>
          <p:cNvSpPr>
            <a:spLocks noChangeShapeType="1"/>
          </p:cNvSpPr>
          <p:nvPr/>
        </p:nvSpPr>
        <p:spPr bwMode="auto">
          <a:xfrm flipV="1">
            <a:off x="4800600" y="5588000"/>
            <a:ext cx="457200" cy="228600"/>
          </a:xfrm>
          <a:prstGeom prst="line">
            <a:avLst/>
          </a:prstGeom>
          <a:noFill/>
          <a:ln w="28575">
            <a:solidFill>
              <a:srgbClr val="FF0000"/>
            </a:solidFill>
            <a:round/>
            <a:headEnd/>
            <a:tailEnd/>
          </a:ln>
        </p:spPr>
        <p:txBody>
          <a:bodyPr/>
          <a:lstStyle/>
          <a:p>
            <a:endParaRPr lang="en-US"/>
          </a:p>
        </p:txBody>
      </p:sp>
      <p:sp>
        <p:nvSpPr>
          <p:cNvPr id="25665" name="Line 65"/>
          <p:cNvSpPr>
            <a:spLocks noChangeShapeType="1"/>
          </p:cNvSpPr>
          <p:nvPr/>
        </p:nvSpPr>
        <p:spPr bwMode="auto">
          <a:xfrm flipV="1">
            <a:off x="4572000" y="6273800"/>
            <a:ext cx="457200" cy="228600"/>
          </a:xfrm>
          <a:prstGeom prst="line">
            <a:avLst/>
          </a:prstGeom>
          <a:noFill/>
          <a:ln w="28575">
            <a:solidFill>
              <a:srgbClr val="FF0000"/>
            </a:solidFill>
            <a:round/>
            <a:headEnd/>
            <a:tailEnd/>
          </a:ln>
        </p:spPr>
        <p:txBody>
          <a:bodyPr/>
          <a:lstStyle/>
          <a:p>
            <a:endParaRPr lang="en-US"/>
          </a:p>
        </p:txBody>
      </p:sp>
      <p:sp>
        <p:nvSpPr>
          <p:cNvPr id="25666" name="Line 66"/>
          <p:cNvSpPr>
            <a:spLocks noChangeShapeType="1"/>
          </p:cNvSpPr>
          <p:nvPr/>
        </p:nvSpPr>
        <p:spPr bwMode="auto">
          <a:xfrm flipV="1">
            <a:off x="5105400" y="5892800"/>
            <a:ext cx="228600" cy="228600"/>
          </a:xfrm>
          <a:prstGeom prst="line">
            <a:avLst/>
          </a:prstGeom>
          <a:noFill/>
          <a:ln w="28575">
            <a:solidFill>
              <a:srgbClr val="FF0000"/>
            </a:solidFill>
            <a:round/>
            <a:headEnd/>
            <a:tailEnd/>
          </a:ln>
        </p:spPr>
        <p:txBody>
          <a:bodyPr/>
          <a:lstStyle/>
          <a:p>
            <a:endParaRPr lang="en-US"/>
          </a:p>
        </p:txBody>
      </p:sp>
      <p:sp>
        <p:nvSpPr>
          <p:cNvPr id="25667" name="Line 67"/>
          <p:cNvSpPr>
            <a:spLocks noChangeShapeType="1"/>
          </p:cNvSpPr>
          <p:nvPr/>
        </p:nvSpPr>
        <p:spPr bwMode="auto">
          <a:xfrm flipV="1">
            <a:off x="6324600" y="5791200"/>
            <a:ext cx="228600" cy="228600"/>
          </a:xfrm>
          <a:prstGeom prst="line">
            <a:avLst/>
          </a:prstGeom>
          <a:noFill/>
          <a:ln w="28575">
            <a:solidFill>
              <a:srgbClr val="FF0000"/>
            </a:solidFill>
            <a:round/>
            <a:headEnd/>
            <a:tailEnd/>
          </a:ln>
        </p:spPr>
        <p:txBody>
          <a:bodyPr/>
          <a:lstStyle/>
          <a:p>
            <a:endParaRPr lang="en-US"/>
          </a:p>
        </p:txBody>
      </p:sp>
      <p:sp>
        <p:nvSpPr>
          <p:cNvPr id="25668" name="Text Box 68"/>
          <p:cNvSpPr txBox="1">
            <a:spLocks noChangeArrowheads="1"/>
          </p:cNvSpPr>
          <p:nvPr/>
        </p:nvSpPr>
        <p:spPr bwMode="auto">
          <a:xfrm>
            <a:off x="6858000" y="5981700"/>
            <a:ext cx="1106488" cy="396875"/>
          </a:xfrm>
          <a:prstGeom prst="rect">
            <a:avLst/>
          </a:prstGeom>
          <a:noFill/>
          <a:ln w="9525">
            <a:noFill/>
            <a:miter lim="800000"/>
            <a:headEnd/>
            <a:tailEnd/>
          </a:ln>
        </p:spPr>
        <p:txBody>
          <a:bodyPr wrap="none">
            <a:spAutoFit/>
          </a:bodyPr>
          <a:lstStyle/>
          <a:p>
            <a:r>
              <a:rPr lang="en-US" sz="2000">
                <a:latin typeface="Times New Roman" pitchFamily="18" charset="0"/>
              </a:rPr>
              <a:t>= 4.76 L</a:t>
            </a:r>
          </a:p>
        </p:txBody>
      </p:sp>
      <p:sp>
        <p:nvSpPr>
          <p:cNvPr id="7193" name="Text Box 69"/>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621"/>
                                        </p:tgtEl>
                                        <p:attrNameLst>
                                          <p:attrName>style.visibility</p:attrName>
                                        </p:attrNameLst>
                                      </p:cBhvr>
                                      <p:to>
                                        <p:strVal val="visible"/>
                                      </p:to>
                                    </p:set>
                                    <p:anim calcmode="lin" valueType="num">
                                      <p:cBhvr additive="base">
                                        <p:cTn id="19" dur="500" fill="hold"/>
                                        <p:tgtEl>
                                          <p:spTgt spid="25621"/>
                                        </p:tgtEl>
                                        <p:attrNameLst>
                                          <p:attrName>ppt_x</p:attrName>
                                        </p:attrNameLst>
                                      </p:cBhvr>
                                      <p:tavLst>
                                        <p:tav tm="0">
                                          <p:val>
                                            <p:strVal val="0-#ppt_w/2"/>
                                          </p:val>
                                        </p:tav>
                                        <p:tav tm="100000">
                                          <p:val>
                                            <p:strVal val="#ppt_x"/>
                                          </p:val>
                                        </p:tav>
                                      </p:tavLst>
                                    </p:anim>
                                    <p:anim calcmode="lin" valueType="num">
                                      <p:cBhvr additive="base">
                                        <p:cTn id="20" dur="500" fill="hold"/>
                                        <p:tgtEl>
                                          <p:spTgt spid="256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564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499"/>
                                          </p:stCondLst>
                                        </p:cTn>
                                        <p:tgtEl>
                                          <p:spTgt spid="256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2564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2564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25646"/>
                                        </p:tgtEl>
                                        <p:attrNameLst>
                                          <p:attrName>style.visibility</p:attrName>
                                        </p:attrNameLst>
                                      </p:cBhvr>
                                      <p:to>
                                        <p:strVal val="visible"/>
                                      </p:to>
                                    </p:set>
                                    <p:anim calcmode="lin" valueType="num">
                                      <p:cBhvr additive="base">
                                        <p:cTn id="53" dur="500" fill="hold"/>
                                        <p:tgtEl>
                                          <p:spTgt spid="25646"/>
                                        </p:tgtEl>
                                        <p:attrNameLst>
                                          <p:attrName>ppt_x</p:attrName>
                                        </p:attrNameLst>
                                      </p:cBhvr>
                                      <p:tavLst>
                                        <p:tav tm="0">
                                          <p:val>
                                            <p:strVal val="1+#ppt_w/2"/>
                                          </p:val>
                                        </p:tav>
                                        <p:tav tm="100000">
                                          <p:val>
                                            <p:strVal val="#ppt_x"/>
                                          </p:val>
                                        </p:tav>
                                      </p:tavLst>
                                    </p:anim>
                                    <p:anim calcmode="lin" valueType="num">
                                      <p:cBhvr additive="base">
                                        <p:cTn id="54" dur="500" fill="hold"/>
                                        <p:tgtEl>
                                          <p:spTgt spid="25646"/>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25647"/>
                                        </p:tgtEl>
                                        <p:attrNameLst>
                                          <p:attrName>style.visibility</p:attrName>
                                        </p:attrNameLst>
                                      </p:cBhvr>
                                      <p:to>
                                        <p:strVal val="visible"/>
                                      </p:to>
                                    </p:set>
                                    <p:anim calcmode="lin" valueType="num">
                                      <p:cBhvr additive="base">
                                        <p:cTn id="59" dur="500" fill="hold"/>
                                        <p:tgtEl>
                                          <p:spTgt spid="25647"/>
                                        </p:tgtEl>
                                        <p:attrNameLst>
                                          <p:attrName>ppt_x</p:attrName>
                                        </p:attrNameLst>
                                      </p:cBhvr>
                                      <p:tavLst>
                                        <p:tav tm="0">
                                          <p:val>
                                            <p:strVal val="0-#ppt_w/2"/>
                                          </p:val>
                                        </p:tav>
                                        <p:tav tm="100000">
                                          <p:val>
                                            <p:strVal val="#ppt_x"/>
                                          </p:val>
                                        </p:tav>
                                      </p:tavLst>
                                    </p:anim>
                                    <p:anim calcmode="lin" valueType="num">
                                      <p:cBhvr additive="base">
                                        <p:cTn id="60" dur="500" fill="hold"/>
                                        <p:tgtEl>
                                          <p:spTgt spid="25647"/>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fill="hold"/>
                                        <p:tgtEl>
                                          <p:spTgt spid="7"/>
                                        </p:tgtEl>
                                        <p:attrNameLst>
                                          <p:attrName>ppt_x</p:attrName>
                                        </p:attrNameLst>
                                      </p:cBhvr>
                                      <p:tavLst>
                                        <p:tav tm="0">
                                          <p:val>
                                            <p:strVal val="1+#ppt_w/2"/>
                                          </p:val>
                                        </p:tav>
                                        <p:tav tm="100000">
                                          <p:val>
                                            <p:strVal val="#ppt_x"/>
                                          </p:val>
                                        </p:tav>
                                      </p:tavLst>
                                    </p:anim>
                                    <p:anim calcmode="lin" valueType="num">
                                      <p:cBhvr additive="base">
                                        <p:cTn id="6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25662"/>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499"/>
                                          </p:stCondLst>
                                        </p:cTn>
                                        <p:tgtEl>
                                          <p:spTgt spid="2566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499"/>
                                          </p:stCondLst>
                                        </p:cTn>
                                        <p:tgtEl>
                                          <p:spTgt spid="25664"/>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499"/>
                                          </p:stCondLst>
                                        </p:cTn>
                                        <p:tgtEl>
                                          <p:spTgt spid="25665"/>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499"/>
                                          </p:stCondLst>
                                        </p:cTn>
                                        <p:tgtEl>
                                          <p:spTgt spid="25666"/>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499"/>
                                          </p:stCondLst>
                                        </p:cTn>
                                        <p:tgtEl>
                                          <p:spTgt spid="25667"/>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2" presetClass="entr" presetSubtype="2" fill="hold" grpId="0" nodeType="clickEffect">
                                  <p:stCondLst>
                                    <p:cond delay="0"/>
                                  </p:stCondLst>
                                  <p:childTnLst>
                                    <p:set>
                                      <p:cBhvr>
                                        <p:cTn id="100" dur="1" fill="hold">
                                          <p:stCondLst>
                                            <p:cond delay="0"/>
                                          </p:stCondLst>
                                        </p:cTn>
                                        <p:tgtEl>
                                          <p:spTgt spid="25668"/>
                                        </p:tgtEl>
                                        <p:attrNameLst>
                                          <p:attrName>style.visibility</p:attrName>
                                        </p:attrNameLst>
                                      </p:cBhvr>
                                      <p:to>
                                        <p:strVal val="visible"/>
                                      </p:to>
                                    </p:set>
                                    <p:anim calcmode="lin" valueType="num">
                                      <p:cBhvr additive="base">
                                        <p:cTn id="101" dur="500" fill="hold"/>
                                        <p:tgtEl>
                                          <p:spTgt spid="25668"/>
                                        </p:tgtEl>
                                        <p:attrNameLst>
                                          <p:attrName>ppt_x</p:attrName>
                                        </p:attrNameLst>
                                      </p:cBhvr>
                                      <p:tavLst>
                                        <p:tav tm="0">
                                          <p:val>
                                            <p:strVal val="1+#ppt_w/2"/>
                                          </p:val>
                                        </p:tav>
                                        <p:tav tm="100000">
                                          <p:val>
                                            <p:strVal val="#ppt_x"/>
                                          </p:val>
                                        </p:tav>
                                      </p:tavLst>
                                    </p:anim>
                                    <p:anim calcmode="lin" valueType="num">
                                      <p:cBhvr additive="base">
                                        <p:cTn id="102" dur="500" fill="hold"/>
                                        <p:tgtEl>
                                          <p:spTgt spid="256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1" grpId="0" autoUpdateAnimBg="0"/>
      <p:bldP spid="25639" grpId="0" animBg="1"/>
      <p:bldP spid="25640" grpId="0" animBg="1"/>
      <p:bldP spid="25641" grpId="0" animBg="1"/>
      <p:bldP spid="25642" grpId="0" animBg="1"/>
      <p:bldP spid="25646" grpId="0" autoUpdateAnimBg="0"/>
      <p:bldP spid="25647" grpId="0" autoUpdateAnimBg="0"/>
      <p:bldP spid="25662" grpId="0" animBg="1"/>
      <p:bldP spid="25663" grpId="0" animBg="1"/>
      <p:bldP spid="25664" grpId="0" animBg="1"/>
      <p:bldP spid="25665" grpId="0" animBg="1"/>
      <p:bldP spid="25666" grpId="0" animBg="1"/>
      <p:bldP spid="25667" grpId="0" animBg="1"/>
      <p:bldP spid="25668"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tiger-template"/>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sp>
        <p:nvSpPr>
          <p:cNvPr id="66565" name="Rectangle 5"/>
          <p:cNvSpPr>
            <a:spLocks noChangeArrowheads="1"/>
          </p:cNvSpPr>
          <p:nvPr/>
        </p:nvSpPr>
        <p:spPr bwMode="auto">
          <a:xfrm>
            <a:off x="457200" y="1570038"/>
            <a:ext cx="8229600" cy="1143000"/>
          </a:xfrm>
          <a:prstGeom prst="rect">
            <a:avLst/>
          </a:prstGeom>
          <a:noFill/>
          <a:ln w="9525">
            <a:noFill/>
            <a:miter lim="800000"/>
            <a:headEnd/>
            <a:tailEnd/>
          </a:ln>
          <a:effectLst/>
        </p:spPr>
        <p:txBody>
          <a:bodyPr anchor="ctr"/>
          <a:lstStyle/>
          <a:p>
            <a:pPr algn="ctr"/>
            <a:r>
              <a:rPr lang="en-US" sz="4400" b="1" dirty="0" err="1" smtClean="0">
                <a:solidFill>
                  <a:srgbClr val="EAEAEA"/>
                </a:solidFill>
                <a:latin typeface="Arial Narrow" pitchFamily="34" charset="0"/>
              </a:rPr>
              <a:t>Stoichiometry</a:t>
            </a:r>
            <a:r>
              <a:rPr lang="en-US" sz="4400" b="1" dirty="0" smtClean="0">
                <a:solidFill>
                  <a:srgbClr val="EAEAEA"/>
                </a:solidFill>
                <a:latin typeface="Arial Narrow" pitchFamily="34" charset="0"/>
              </a:rPr>
              <a:t> of gases</a:t>
            </a:r>
            <a:endParaRPr lang="en-US" sz="4400" b="1" dirty="0">
              <a:solidFill>
                <a:srgbClr val="EAEAEA"/>
              </a:solidFill>
              <a:latin typeface="Arial Narrow" pitchFamily="34" charset="0"/>
            </a:endParaRPr>
          </a:p>
        </p:txBody>
      </p:sp>
      <p:sp>
        <p:nvSpPr>
          <p:cNvPr id="66566" name="Rectangle 6"/>
          <p:cNvSpPr>
            <a:spLocks noChangeArrowheads="1"/>
          </p:cNvSpPr>
          <p:nvPr/>
        </p:nvSpPr>
        <p:spPr bwMode="auto">
          <a:xfrm>
            <a:off x="76200" y="3429000"/>
            <a:ext cx="8915400" cy="3505200"/>
          </a:xfrm>
          <a:prstGeom prst="rect">
            <a:avLst/>
          </a:prstGeom>
          <a:noFill/>
          <a:ln w="9525">
            <a:noFill/>
            <a:miter lim="800000"/>
            <a:headEnd/>
            <a:tailEnd/>
          </a:ln>
          <a:effectLst/>
        </p:spPr>
        <p:txBody>
          <a:bodyPr/>
          <a:lstStyle/>
          <a:p>
            <a:pPr marL="342900" indent="-342900">
              <a:spcBef>
                <a:spcPct val="20000"/>
              </a:spcBef>
              <a:buFontTx/>
              <a:buChar char="•"/>
            </a:pPr>
            <a:r>
              <a:rPr lang="en-US" sz="2800" b="1" dirty="0">
                <a:solidFill>
                  <a:srgbClr val="EAEAEA"/>
                </a:solidFill>
                <a:latin typeface="Arial Narrow" pitchFamily="34" charset="0"/>
              </a:rPr>
              <a:t>Steps in Solving Mass-Volume Stoichiometry Problems</a:t>
            </a:r>
          </a:p>
          <a:p>
            <a:pPr marL="742950" lvl="1" indent="-285750">
              <a:spcBef>
                <a:spcPct val="20000"/>
              </a:spcBef>
              <a:buFontTx/>
              <a:buChar char="–"/>
            </a:pPr>
            <a:r>
              <a:rPr lang="en-US" sz="2400" b="1" dirty="0">
                <a:solidFill>
                  <a:srgbClr val="EAEAEA"/>
                </a:solidFill>
                <a:latin typeface="Arial Narrow" pitchFamily="34" charset="0"/>
              </a:rPr>
              <a:t>1. Write a balanced equation.</a:t>
            </a:r>
          </a:p>
          <a:p>
            <a:pPr marL="742950" lvl="1" indent="-285750">
              <a:spcBef>
                <a:spcPct val="20000"/>
              </a:spcBef>
              <a:buFontTx/>
              <a:buChar char="–"/>
            </a:pPr>
            <a:r>
              <a:rPr lang="en-US" sz="2400" b="1" dirty="0">
                <a:solidFill>
                  <a:srgbClr val="EAEAEA"/>
                </a:solidFill>
                <a:latin typeface="Arial Narrow" pitchFamily="34" charset="0"/>
              </a:rPr>
              <a:t>2. Find the number of moles of a given substance.</a:t>
            </a:r>
          </a:p>
          <a:p>
            <a:pPr marL="742950" lvl="1" indent="-285750">
              <a:spcBef>
                <a:spcPct val="20000"/>
              </a:spcBef>
              <a:buFontTx/>
              <a:buChar char="–"/>
            </a:pPr>
            <a:r>
              <a:rPr lang="en-US" sz="2400" b="1" dirty="0">
                <a:solidFill>
                  <a:srgbClr val="EAEAEA"/>
                </a:solidFill>
                <a:latin typeface="Arial Narrow" pitchFamily="34" charset="0"/>
              </a:rPr>
              <a:t>3. Use the ratio of moles of a given substance to   </a:t>
            </a:r>
          </a:p>
          <a:p>
            <a:pPr marL="742950" lvl="1" indent="-285750">
              <a:spcBef>
                <a:spcPct val="20000"/>
              </a:spcBef>
            </a:pPr>
            <a:r>
              <a:rPr lang="en-US" sz="2400" b="1" dirty="0">
                <a:solidFill>
                  <a:srgbClr val="EAEAEA"/>
                </a:solidFill>
                <a:latin typeface="Arial Narrow" pitchFamily="34" charset="0"/>
              </a:rPr>
              <a:t>       moles of a required substance to find the moles of a gas.</a:t>
            </a:r>
          </a:p>
          <a:p>
            <a:pPr marL="742950" lvl="1" indent="-285750">
              <a:spcBef>
                <a:spcPct val="20000"/>
              </a:spcBef>
            </a:pPr>
            <a:r>
              <a:rPr lang="en-US" sz="2400" b="1" dirty="0">
                <a:solidFill>
                  <a:srgbClr val="EAEAEA"/>
                </a:solidFill>
                <a:latin typeface="Arial Narrow" pitchFamily="34" charset="0"/>
              </a:rPr>
              <a:t>--4. Express moles of a gas in terms of volume of a gas.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slide(fromBottom)">
                                      <p:cBhvr>
                                        <p:cTn id="7" dur="3000"/>
                                        <p:tgtEl>
                                          <p:spTgt spid="66562"/>
                                        </p:tgtEl>
                                      </p:cBhvr>
                                    </p:animEffect>
                                  </p:childTnLst>
                                </p:cTn>
                              </p:par>
                            </p:childTnLst>
                          </p:cTn>
                        </p:par>
                        <p:par>
                          <p:cTn id="8" fill="hold">
                            <p:stCondLst>
                              <p:cond delay="3000"/>
                            </p:stCondLst>
                            <p:childTnLst>
                              <p:par>
                                <p:cTn id="9" presetID="35" presetClass="entr" presetSubtype="0" fill="hold" grpId="0" nodeType="afterEffect">
                                  <p:stCondLst>
                                    <p:cond delay="0"/>
                                  </p:stCondLst>
                                  <p:iterate type="lt">
                                    <p:tmPct val="6000"/>
                                  </p:iterate>
                                  <p:childTnLst>
                                    <p:set>
                                      <p:cBhvr>
                                        <p:cTn id="10" dur="1" fill="hold">
                                          <p:stCondLst>
                                            <p:cond delay="0"/>
                                          </p:stCondLst>
                                        </p:cTn>
                                        <p:tgtEl>
                                          <p:spTgt spid="66565"/>
                                        </p:tgtEl>
                                        <p:attrNameLst>
                                          <p:attrName>style.visibility</p:attrName>
                                        </p:attrNameLst>
                                      </p:cBhvr>
                                      <p:to>
                                        <p:strVal val="visible"/>
                                      </p:to>
                                    </p:set>
                                    <p:animEffect transition="in" filter="fade">
                                      <p:cBhvr>
                                        <p:cTn id="11" dur="1000"/>
                                        <p:tgtEl>
                                          <p:spTgt spid="66565"/>
                                        </p:tgtEl>
                                      </p:cBhvr>
                                    </p:animEffect>
                                    <p:anim calcmode="lin" valueType="num">
                                      <p:cBhvr>
                                        <p:cTn id="12" dur="1000" fill="hold"/>
                                        <p:tgtEl>
                                          <p:spTgt spid="66565"/>
                                        </p:tgtEl>
                                        <p:attrNameLst>
                                          <p:attrName>style.rotation</p:attrName>
                                        </p:attrNameLst>
                                      </p:cBhvr>
                                      <p:tavLst>
                                        <p:tav tm="0">
                                          <p:val>
                                            <p:fltVal val="720"/>
                                          </p:val>
                                        </p:tav>
                                        <p:tav tm="100000">
                                          <p:val>
                                            <p:fltVal val="0"/>
                                          </p:val>
                                        </p:tav>
                                      </p:tavLst>
                                    </p:anim>
                                    <p:anim calcmode="lin" valueType="num">
                                      <p:cBhvr>
                                        <p:cTn id="13" dur="1000" fill="hold"/>
                                        <p:tgtEl>
                                          <p:spTgt spid="66565"/>
                                        </p:tgtEl>
                                        <p:attrNameLst>
                                          <p:attrName>ppt_h</p:attrName>
                                        </p:attrNameLst>
                                      </p:cBhvr>
                                      <p:tavLst>
                                        <p:tav tm="0">
                                          <p:val>
                                            <p:fltVal val="0"/>
                                          </p:val>
                                        </p:tav>
                                        <p:tav tm="100000">
                                          <p:val>
                                            <p:strVal val="#ppt_h"/>
                                          </p:val>
                                        </p:tav>
                                      </p:tavLst>
                                    </p:anim>
                                    <p:anim calcmode="lin" valueType="num">
                                      <p:cBhvr>
                                        <p:cTn id="14" dur="1000" fill="hold"/>
                                        <p:tgtEl>
                                          <p:spTgt spid="66565"/>
                                        </p:tgtEl>
                                        <p:attrNameLst>
                                          <p:attrName>ppt_w</p:attrName>
                                        </p:attrNameLst>
                                      </p:cBhvr>
                                      <p:tavLst>
                                        <p:tav tm="0">
                                          <p:val>
                                            <p:fltVal val="0"/>
                                          </p:val>
                                        </p:tav>
                                        <p:tav tm="100000">
                                          <p:val>
                                            <p:strVal val="#ppt_w"/>
                                          </p:val>
                                        </p:tav>
                                      </p:tavLst>
                                    </p:anim>
                                  </p:childTnLst>
                                </p:cTn>
                              </p:par>
                            </p:childTnLst>
                          </p:cTn>
                        </p:par>
                        <p:par>
                          <p:cTn id="15" fill="hold">
                            <p:stCondLst>
                              <p:cond delay="5140"/>
                            </p:stCondLst>
                            <p:childTnLst>
                              <p:par>
                                <p:cTn id="16" presetID="35" presetClass="entr" presetSubtype="0" fill="hold" grpId="0" nodeType="afterEffect">
                                  <p:stCondLst>
                                    <p:cond delay="0"/>
                                  </p:stCondLst>
                                  <p:iterate type="wd">
                                    <p:tmPct val="5000"/>
                                  </p:iterate>
                                  <p:childTnLst>
                                    <p:set>
                                      <p:cBhvr>
                                        <p:cTn id="17" dur="1" fill="hold">
                                          <p:stCondLst>
                                            <p:cond delay="0"/>
                                          </p:stCondLst>
                                        </p:cTn>
                                        <p:tgtEl>
                                          <p:spTgt spid="66566"/>
                                        </p:tgtEl>
                                        <p:attrNameLst>
                                          <p:attrName>style.visibility</p:attrName>
                                        </p:attrNameLst>
                                      </p:cBhvr>
                                      <p:to>
                                        <p:strVal val="visible"/>
                                      </p:to>
                                    </p:set>
                                    <p:animEffect transition="in" filter="fade">
                                      <p:cBhvr>
                                        <p:cTn id="18" dur="2000"/>
                                        <p:tgtEl>
                                          <p:spTgt spid="66566"/>
                                        </p:tgtEl>
                                      </p:cBhvr>
                                    </p:animEffect>
                                    <p:anim calcmode="lin" valueType="num">
                                      <p:cBhvr>
                                        <p:cTn id="19" dur="2000" fill="hold"/>
                                        <p:tgtEl>
                                          <p:spTgt spid="66566"/>
                                        </p:tgtEl>
                                        <p:attrNameLst>
                                          <p:attrName>style.rotation</p:attrName>
                                        </p:attrNameLst>
                                      </p:cBhvr>
                                      <p:tavLst>
                                        <p:tav tm="0">
                                          <p:val>
                                            <p:fltVal val="720"/>
                                          </p:val>
                                        </p:tav>
                                        <p:tav tm="100000">
                                          <p:val>
                                            <p:fltVal val="0"/>
                                          </p:val>
                                        </p:tav>
                                      </p:tavLst>
                                    </p:anim>
                                    <p:anim calcmode="lin" valueType="num">
                                      <p:cBhvr>
                                        <p:cTn id="20" dur="2000" fill="hold"/>
                                        <p:tgtEl>
                                          <p:spTgt spid="66566"/>
                                        </p:tgtEl>
                                        <p:attrNameLst>
                                          <p:attrName>ppt_h</p:attrName>
                                        </p:attrNameLst>
                                      </p:cBhvr>
                                      <p:tavLst>
                                        <p:tav tm="0">
                                          <p:val>
                                            <p:fltVal val="0"/>
                                          </p:val>
                                        </p:tav>
                                        <p:tav tm="100000">
                                          <p:val>
                                            <p:strVal val="#ppt_h"/>
                                          </p:val>
                                        </p:tav>
                                      </p:tavLst>
                                    </p:anim>
                                    <p:anim calcmode="lin" valueType="num">
                                      <p:cBhvr>
                                        <p:cTn id="21" dur="2000" fill="hold"/>
                                        <p:tgtEl>
                                          <p:spTgt spid="6656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P spid="665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WordArt 2"/>
          <p:cNvSpPr>
            <a:spLocks noChangeArrowheads="1" noChangeShapeType="1" noTextEdit="1"/>
          </p:cNvSpPr>
          <p:nvPr/>
        </p:nvSpPr>
        <p:spPr bwMode="auto">
          <a:xfrm>
            <a:off x="3124200" y="533400"/>
            <a:ext cx="2667000" cy="1219200"/>
          </a:xfrm>
          <a:prstGeom prst="rect">
            <a:avLst/>
          </a:prstGeom>
        </p:spPr>
        <p:txBody>
          <a:bodyPr wrap="none" fromWordArt="1">
            <a:prstTxWarp prst="textPlain">
              <a:avLst>
                <a:gd name="adj" fmla="val 50000"/>
              </a:avLst>
            </a:prstTxWarp>
          </a:bodyPr>
          <a:lstStyle/>
          <a:p>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Gases</a:t>
            </a:r>
          </a:p>
        </p:txBody>
      </p:sp>
      <p:sp>
        <p:nvSpPr>
          <p:cNvPr id="37891" name="Text Box 3"/>
          <p:cNvSpPr txBox="1">
            <a:spLocks noChangeArrowheads="1"/>
          </p:cNvSpPr>
          <p:nvPr/>
        </p:nvSpPr>
        <p:spPr bwMode="auto">
          <a:xfrm>
            <a:off x="1981200" y="2057400"/>
            <a:ext cx="5208588" cy="1190625"/>
          </a:xfrm>
          <a:prstGeom prst="rect">
            <a:avLst/>
          </a:prstGeom>
          <a:noFill/>
          <a:ln w="9525">
            <a:noFill/>
            <a:miter lim="800000"/>
            <a:headEnd/>
            <a:tailEnd/>
          </a:ln>
        </p:spPr>
        <p:txBody>
          <a:bodyPr wrap="none">
            <a:spAutoFit/>
          </a:bodyPr>
          <a:lstStyle/>
          <a:p>
            <a:pPr>
              <a:buFontTx/>
              <a:buChar char="•"/>
            </a:pPr>
            <a:r>
              <a:rPr lang="en-US" sz="3600"/>
              <a:t>Have an indefinite shape</a:t>
            </a:r>
          </a:p>
          <a:p>
            <a:pPr>
              <a:buFontTx/>
              <a:buChar char="•"/>
            </a:pPr>
            <a:r>
              <a:rPr lang="en-US" sz="3600"/>
              <a:t>Have an indefinite volume</a:t>
            </a:r>
          </a:p>
        </p:txBody>
      </p:sp>
      <p:sp>
        <p:nvSpPr>
          <p:cNvPr id="37892" name="Text Box 4"/>
          <p:cNvSpPr txBox="1">
            <a:spLocks noChangeArrowheads="1"/>
          </p:cNvSpPr>
          <p:nvPr/>
        </p:nvSpPr>
        <p:spPr bwMode="auto">
          <a:xfrm>
            <a:off x="1524000" y="3470275"/>
            <a:ext cx="6629400" cy="3638550"/>
          </a:xfrm>
          <a:prstGeom prst="rect">
            <a:avLst/>
          </a:prstGeom>
          <a:noFill/>
          <a:ln w="9525">
            <a:noFill/>
            <a:miter lim="800000"/>
            <a:headEnd/>
            <a:tailEnd/>
          </a:ln>
        </p:spPr>
        <p:txBody>
          <a:bodyPr>
            <a:spAutoFit/>
          </a:bodyPr>
          <a:lstStyle/>
          <a:p>
            <a:pPr>
              <a:spcBef>
                <a:spcPct val="50000"/>
              </a:spcBef>
            </a:pPr>
            <a:r>
              <a:rPr lang="en-US" sz="3600">
                <a:solidFill>
                  <a:schemeClr val="tx1"/>
                </a:solidFill>
              </a:rPr>
              <a:t>Kinetic Molecular Theory:</a:t>
            </a:r>
          </a:p>
          <a:p>
            <a:pPr>
              <a:spcBef>
                <a:spcPct val="50000"/>
              </a:spcBef>
            </a:pPr>
            <a:r>
              <a:rPr lang="en-US" sz="3600"/>
              <a:t>Molecules are moving in random patterns with varying amounts of distance between the particles.</a:t>
            </a:r>
          </a:p>
          <a:p>
            <a:pPr>
              <a:spcBef>
                <a:spcPct val="50000"/>
              </a:spcBef>
            </a:pPr>
            <a:endParaRPr lang="en-US" sz="360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master03_background"/>
          <p:cNvPicPr>
            <a:picLocks noChangeAspect="1" noChangeArrowheads="1"/>
          </p:cNvPicPr>
          <p:nvPr/>
        </p:nvPicPr>
        <p:blipFill>
          <a:blip r:embed="rId2" cstate="print"/>
          <a:srcRect/>
          <a:stretch>
            <a:fillRect/>
          </a:stretch>
        </p:blipFill>
        <p:spPr bwMode="auto">
          <a:xfrm>
            <a:off x="0" y="4763"/>
            <a:ext cx="9144000" cy="6850062"/>
          </a:xfrm>
          <a:prstGeom prst="rect">
            <a:avLst/>
          </a:prstGeom>
          <a:noFill/>
        </p:spPr>
      </p:pic>
      <p:sp>
        <p:nvSpPr>
          <p:cNvPr id="86019" name="Rectangle 3"/>
          <p:cNvSpPr>
            <a:spLocks noChangeArrowheads="1"/>
          </p:cNvSpPr>
          <p:nvPr/>
        </p:nvSpPr>
        <p:spPr bwMode="auto">
          <a:xfrm>
            <a:off x="381000" y="381000"/>
            <a:ext cx="8305800" cy="6019800"/>
          </a:xfrm>
          <a:prstGeom prst="rect">
            <a:avLst/>
          </a:prstGeom>
          <a:solidFill>
            <a:srgbClr val="416F64"/>
          </a:solidFill>
          <a:ln w="34925">
            <a:solidFill>
              <a:schemeClr val="tx1"/>
            </a:solidFill>
            <a:miter lim="800000"/>
            <a:headEnd/>
            <a:tailEnd/>
          </a:ln>
          <a:effectLst/>
        </p:spPr>
        <p:txBody>
          <a:bodyPr wrap="none" anchor="ctr"/>
          <a:lstStyle/>
          <a:p>
            <a:pPr eaLnBrk="0" hangingPunct="0"/>
            <a:endParaRPr lang="en-US"/>
          </a:p>
        </p:txBody>
      </p:sp>
      <p:sp>
        <p:nvSpPr>
          <p:cNvPr id="86022" name="Rectangle 6"/>
          <p:cNvSpPr>
            <a:spLocks noChangeArrowheads="1"/>
          </p:cNvSpPr>
          <p:nvPr/>
        </p:nvSpPr>
        <p:spPr bwMode="auto">
          <a:xfrm>
            <a:off x="457200" y="274638"/>
            <a:ext cx="8229600" cy="1143000"/>
          </a:xfrm>
          <a:prstGeom prst="rect">
            <a:avLst/>
          </a:prstGeom>
          <a:noFill/>
          <a:ln w="9525">
            <a:noFill/>
            <a:miter lim="800000"/>
            <a:headEnd/>
            <a:tailEnd/>
          </a:ln>
          <a:effectLst/>
        </p:spPr>
        <p:txBody>
          <a:bodyPr anchor="ctr"/>
          <a:lstStyle/>
          <a:p>
            <a:pPr algn="ctr"/>
            <a:r>
              <a:rPr lang="en-US" sz="4400">
                <a:solidFill>
                  <a:srgbClr val="FFFFCC"/>
                </a:solidFill>
                <a:latin typeface="Arial Narrow" pitchFamily="34" charset="0"/>
              </a:rPr>
              <a:t>Sample Mass- Volume Problem</a:t>
            </a:r>
          </a:p>
        </p:txBody>
      </p:sp>
      <p:sp>
        <p:nvSpPr>
          <p:cNvPr id="86024" name="Rectangle 8"/>
          <p:cNvSpPr>
            <a:spLocks noGrp="1" noChangeArrowheads="1"/>
          </p:cNvSpPr>
          <p:nvPr>
            <p:ph type="body" idx="1"/>
          </p:nvPr>
        </p:nvSpPr>
        <p:spPr>
          <a:xfrm>
            <a:off x="457200" y="1295400"/>
            <a:ext cx="8229600" cy="4830763"/>
          </a:xfrm>
        </p:spPr>
        <p:txBody>
          <a:bodyPr/>
          <a:lstStyle/>
          <a:p>
            <a:r>
              <a:rPr lang="en-US" sz="2800" b="1" dirty="0">
                <a:solidFill>
                  <a:srgbClr val="FFFFCC"/>
                </a:solidFill>
                <a:latin typeface="Arial Narrow" pitchFamily="34" charset="0"/>
              </a:rPr>
              <a:t>Pg. 900 #315. Sodium reacts vigorously with water to produce hydrogen and sodium hydroxide according to the following equation:</a:t>
            </a:r>
          </a:p>
          <a:p>
            <a:endParaRPr lang="en-US" sz="2800" b="1" dirty="0">
              <a:solidFill>
                <a:srgbClr val="FFFFCC"/>
              </a:solidFill>
              <a:latin typeface="Arial Narrow" pitchFamily="34" charset="0"/>
            </a:endParaRPr>
          </a:p>
          <a:p>
            <a:pPr algn="ctr">
              <a:buFontTx/>
              <a:buNone/>
            </a:pPr>
            <a:r>
              <a:rPr lang="en-US" sz="2800" b="1" dirty="0">
                <a:solidFill>
                  <a:srgbClr val="FFFFCC"/>
                </a:solidFill>
                <a:latin typeface="Arial Narrow" pitchFamily="34" charset="0"/>
              </a:rPr>
              <a:t>2Na(s)  +  2H</a:t>
            </a:r>
            <a:r>
              <a:rPr lang="en-US" sz="2800" b="1" baseline="-25000" dirty="0">
                <a:solidFill>
                  <a:srgbClr val="FFFFCC"/>
                </a:solidFill>
                <a:latin typeface="Arial Narrow" pitchFamily="34" charset="0"/>
              </a:rPr>
              <a:t>2</a:t>
            </a:r>
            <a:r>
              <a:rPr lang="en-US" sz="2800" b="1" dirty="0">
                <a:solidFill>
                  <a:srgbClr val="FFFFCC"/>
                </a:solidFill>
                <a:latin typeface="Arial Narrow" pitchFamily="34" charset="0"/>
              </a:rPr>
              <a:t>O(l) </a:t>
            </a:r>
            <a:r>
              <a:rPr lang="en-US" sz="2800" b="1" dirty="0">
                <a:solidFill>
                  <a:srgbClr val="FFFFCC"/>
                </a:solidFill>
                <a:latin typeface="Arial Narrow" pitchFamily="34" charset="0"/>
                <a:sym typeface="Wingdings" pitchFamily="2" charset="2"/>
              </a:rPr>
              <a:t>  2 </a:t>
            </a:r>
            <a:r>
              <a:rPr lang="en-US" sz="2800" b="1" dirty="0" err="1">
                <a:solidFill>
                  <a:srgbClr val="FFFFCC"/>
                </a:solidFill>
                <a:latin typeface="Arial Narrow" pitchFamily="34" charset="0"/>
                <a:sym typeface="Wingdings" pitchFamily="2" charset="2"/>
              </a:rPr>
              <a:t>NaOH</a:t>
            </a:r>
            <a:r>
              <a:rPr lang="en-US" sz="2800" b="1" dirty="0">
                <a:solidFill>
                  <a:srgbClr val="FFFFCC"/>
                </a:solidFill>
                <a:latin typeface="Arial Narrow" pitchFamily="34" charset="0"/>
                <a:sym typeface="Wingdings" pitchFamily="2" charset="2"/>
              </a:rPr>
              <a:t>(</a:t>
            </a:r>
            <a:r>
              <a:rPr lang="en-US" sz="2800" b="1" dirty="0" err="1">
                <a:solidFill>
                  <a:srgbClr val="FFFFCC"/>
                </a:solidFill>
                <a:latin typeface="Arial Narrow" pitchFamily="34" charset="0"/>
                <a:sym typeface="Wingdings" pitchFamily="2" charset="2"/>
              </a:rPr>
              <a:t>aq</a:t>
            </a:r>
            <a:r>
              <a:rPr lang="en-US" sz="2800" b="1" dirty="0">
                <a:solidFill>
                  <a:srgbClr val="FFFFCC"/>
                </a:solidFill>
                <a:latin typeface="Arial Narrow" pitchFamily="34" charset="0"/>
                <a:sym typeface="Wingdings" pitchFamily="2" charset="2"/>
              </a:rPr>
              <a:t>)  +  H</a:t>
            </a:r>
            <a:r>
              <a:rPr lang="en-US" sz="2800" b="1" baseline="-25000" dirty="0">
                <a:solidFill>
                  <a:srgbClr val="FFFFCC"/>
                </a:solidFill>
                <a:latin typeface="Arial Narrow" pitchFamily="34" charset="0"/>
                <a:sym typeface="Wingdings" pitchFamily="2" charset="2"/>
              </a:rPr>
              <a:t>2</a:t>
            </a:r>
            <a:r>
              <a:rPr lang="en-US" sz="2800" b="1" dirty="0">
                <a:solidFill>
                  <a:srgbClr val="FFFFCC"/>
                </a:solidFill>
                <a:latin typeface="Arial Narrow" pitchFamily="34" charset="0"/>
                <a:sym typeface="Wingdings" pitchFamily="2" charset="2"/>
              </a:rPr>
              <a:t>(g)</a:t>
            </a:r>
          </a:p>
          <a:p>
            <a:pPr>
              <a:buFontTx/>
              <a:buNone/>
            </a:pPr>
            <a:endParaRPr lang="en-US" sz="2800" b="1" dirty="0">
              <a:solidFill>
                <a:srgbClr val="FFFFCC"/>
              </a:solidFill>
              <a:latin typeface="Arial Narrow" pitchFamily="34" charset="0"/>
              <a:sym typeface="Wingdings" pitchFamily="2" charset="2"/>
            </a:endParaRPr>
          </a:p>
          <a:p>
            <a:pPr>
              <a:buFontTx/>
              <a:buNone/>
            </a:pPr>
            <a:r>
              <a:rPr lang="en-US" sz="2800" b="1" dirty="0">
                <a:solidFill>
                  <a:srgbClr val="FFFFCC"/>
                </a:solidFill>
                <a:latin typeface="Arial Narrow" pitchFamily="34" charset="0"/>
                <a:sym typeface="Wingdings" pitchFamily="2" charset="2"/>
              </a:rPr>
              <a:t>If 0.027 g of sodium reacts with excess water, what volume of hydrogen at STP is formed? </a:t>
            </a:r>
            <a:r>
              <a:rPr lang="en-US" sz="2800" b="1" dirty="0">
                <a:solidFill>
                  <a:srgbClr val="FFFFCC"/>
                </a:solidFill>
                <a:latin typeface="Arial Narrow"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dissolve">
                                      <p:cBhvr>
                                        <p:cTn id="7" dur="2000"/>
                                        <p:tgtEl>
                                          <p:spTgt spid="86018"/>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86019"/>
                                        </p:tgtEl>
                                        <p:attrNameLst>
                                          <p:attrName>style.visibility</p:attrName>
                                        </p:attrNameLst>
                                      </p:cBhvr>
                                      <p:to>
                                        <p:strVal val="visible"/>
                                      </p:to>
                                    </p:set>
                                    <p:animEffect transition="in" filter="wedge">
                                      <p:cBhvr>
                                        <p:cTn id="11" dur="2000"/>
                                        <p:tgtEl>
                                          <p:spTgt spid="86019"/>
                                        </p:tgtEl>
                                      </p:cBhvr>
                                    </p:animEffect>
                                  </p:childTnLst>
                                </p:cTn>
                              </p:par>
                            </p:childTnLst>
                          </p:cTn>
                        </p:par>
                        <p:par>
                          <p:cTn id="12" fill="hold">
                            <p:stCondLst>
                              <p:cond delay="4000"/>
                            </p:stCondLst>
                            <p:childTnLst>
                              <p:par>
                                <p:cTn id="13" presetID="34" presetClass="entr" presetSubtype="0" fill="hold" grpId="0" nodeType="afterEffect">
                                  <p:stCondLst>
                                    <p:cond delay="0"/>
                                  </p:stCondLst>
                                  <p:childTnLst>
                                    <p:set>
                                      <p:cBhvr>
                                        <p:cTn id="14" dur="1" fill="hold">
                                          <p:stCondLst>
                                            <p:cond delay="0"/>
                                          </p:stCondLst>
                                        </p:cTn>
                                        <p:tgtEl>
                                          <p:spTgt spid="86022"/>
                                        </p:tgtEl>
                                        <p:attrNameLst>
                                          <p:attrName>style.visibility</p:attrName>
                                        </p:attrNameLst>
                                      </p:cBhvr>
                                      <p:to>
                                        <p:strVal val="visible"/>
                                      </p:to>
                                    </p:set>
                                    <p:anim from="(-#ppt_w/2)" to="(#ppt_x)" calcmode="lin" valueType="num">
                                      <p:cBhvr>
                                        <p:cTn id="15" dur="600" fill="hold">
                                          <p:stCondLst>
                                            <p:cond delay="0"/>
                                          </p:stCondLst>
                                        </p:cTn>
                                        <p:tgtEl>
                                          <p:spTgt spid="86022"/>
                                        </p:tgtEl>
                                        <p:attrNameLst>
                                          <p:attrName>ppt_x</p:attrName>
                                        </p:attrNameLst>
                                      </p:cBhvr>
                                    </p:anim>
                                    <p:anim from="0" to="-1.0" calcmode="lin" valueType="num">
                                      <p:cBhvr>
                                        <p:cTn id="16" dur="200" decel="50000" autoRev="1" fill="hold">
                                          <p:stCondLst>
                                            <p:cond delay="600"/>
                                          </p:stCondLst>
                                        </p:cTn>
                                        <p:tgtEl>
                                          <p:spTgt spid="86022"/>
                                        </p:tgtEl>
                                        <p:attrNameLst>
                                          <p:attrName>xshear</p:attrName>
                                        </p:attrNameLst>
                                      </p:cBhvr>
                                    </p:anim>
                                    <p:animScale>
                                      <p:cBhvr>
                                        <p:cTn id="17" dur="200" decel="100000" autoRev="1" fill="hold">
                                          <p:stCondLst>
                                            <p:cond delay="600"/>
                                          </p:stCondLst>
                                        </p:cTn>
                                        <p:tgtEl>
                                          <p:spTgt spid="86022"/>
                                        </p:tgtEl>
                                      </p:cBhvr>
                                      <p:from x="100000" y="100000"/>
                                      <p:to x="80000" y="100000"/>
                                    </p:animScale>
                                    <p:anim by="(#ppt_h/3+#ppt_w*0.1)" calcmode="lin" valueType="num">
                                      <p:cBhvr additive="sum">
                                        <p:cTn id="18" dur="200" decel="100000" autoRev="1" fill="hold">
                                          <p:stCondLst>
                                            <p:cond delay="600"/>
                                          </p:stCondLst>
                                        </p:cTn>
                                        <p:tgtEl>
                                          <p:spTgt spid="86022"/>
                                        </p:tgtEl>
                                        <p:attrNameLst>
                                          <p:attrName>ppt_x</p:attrName>
                                        </p:attrNameLst>
                                      </p:cBhvr>
                                    </p:anim>
                                  </p:childTnLst>
                                </p:cTn>
                              </p:par>
                            </p:childTnLst>
                          </p:cTn>
                        </p:par>
                        <p:par>
                          <p:cTn id="19" fill="hold">
                            <p:stCondLst>
                              <p:cond delay="5000"/>
                            </p:stCondLst>
                            <p:childTnLst>
                              <p:par>
                                <p:cTn id="20" presetID="34" presetClass="entr" presetSubtype="0" fill="hold" grpId="0" nodeType="afterEffect">
                                  <p:stCondLst>
                                    <p:cond delay="0"/>
                                  </p:stCondLst>
                                  <p:iterate type="wd">
                                    <p:tmPct val="8000"/>
                                  </p:iterate>
                                  <p:childTnLst>
                                    <p:set>
                                      <p:cBhvr>
                                        <p:cTn id="21" dur="1" fill="hold">
                                          <p:stCondLst>
                                            <p:cond delay="0"/>
                                          </p:stCondLst>
                                        </p:cTn>
                                        <p:tgtEl>
                                          <p:spTgt spid="86024">
                                            <p:txEl>
                                              <p:pRg st="0" end="0"/>
                                            </p:txEl>
                                          </p:spTgt>
                                        </p:tgtEl>
                                        <p:attrNameLst>
                                          <p:attrName>style.visibility</p:attrName>
                                        </p:attrNameLst>
                                      </p:cBhvr>
                                      <p:to>
                                        <p:strVal val="visible"/>
                                      </p:to>
                                    </p:set>
                                    <p:anim from="(-#ppt_w/2)" to="(#ppt_x)" calcmode="lin" valueType="num">
                                      <p:cBhvr>
                                        <p:cTn id="22" dur="600" fill="hold">
                                          <p:stCondLst>
                                            <p:cond delay="0"/>
                                          </p:stCondLst>
                                        </p:cTn>
                                        <p:tgtEl>
                                          <p:spTgt spid="86024">
                                            <p:txEl>
                                              <p:pRg st="0" end="0"/>
                                            </p:txEl>
                                          </p:spTgt>
                                        </p:tgtEl>
                                        <p:attrNameLst>
                                          <p:attrName>ppt_x</p:attrName>
                                        </p:attrNameLst>
                                      </p:cBhvr>
                                    </p:anim>
                                    <p:anim from="0" to="-1.0" calcmode="lin" valueType="num">
                                      <p:cBhvr>
                                        <p:cTn id="23" dur="200" decel="50000" autoRev="1" fill="hold">
                                          <p:stCondLst>
                                            <p:cond delay="600"/>
                                          </p:stCondLst>
                                        </p:cTn>
                                        <p:tgtEl>
                                          <p:spTgt spid="86024">
                                            <p:txEl>
                                              <p:pRg st="0" end="0"/>
                                            </p:txEl>
                                          </p:spTgt>
                                        </p:tgtEl>
                                        <p:attrNameLst>
                                          <p:attrName>xshear</p:attrName>
                                        </p:attrNameLst>
                                      </p:cBhvr>
                                    </p:anim>
                                    <p:animScale>
                                      <p:cBhvr>
                                        <p:cTn id="24" dur="200" decel="100000" autoRev="1" fill="hold">
                                          <p:stCondLst>
                                            <p:cond delay="600"/>
                                          </p:stCondLst>
                                        </p:cTn>
                                        <p:tgtEl>
                                          <p:spTgt spid="86024">
                                            <p:txEl>
                                              <p:pRg st="0" end="0"/>
                                            </p:txEl>
                                          </p:spTgt>
                                        </p:tgtEl>
                                      </p:cBhvr>
                                      <p:from x="100000" y="100000"/>
                                      <p:to x="80000" y="100000"/>
                                    </p:animScale>
                                    <p:anim by="(#ppt_h/3+#ppt_w*0.1)" calcmode="lin" valueType="num">
                                      <p:cBhvr additive="sum">
                                        <p:cTn id="25" dur="200" decel="100000" autoRev="1" fill="hold">
                                          <p:stCondLst>
                                            <p:cond delay="600"/>
                                          </p:stCondLst>
                                        </p:cTn>
                                        <p:tgtEl>
                                          <p:spTgt spid="86024">
                                            <p:txEl>
                                              <p:pRg st="0" end="0"/>
                                            </p:txEl>
                                          </p:spTgt>
                                        </p:tgtEl>
                                        <p:attrNameLst>
                                          <p:attrName>ppt_x</p:attrName>
                                        </p:attrNameLst>
                                      </p:cBhvr>
                                    </p:anim>
                                  </p:childTnLst>
                                </p:cTn>
                              </p:par>
                            </p:childTnLst>
                          </p:cTn>
                        </p:par>
                        <p:par>
                          <p:cTn id="26" fill="hold">
                            <p:stCondLst>
                              <p:cond delay="7760"/>
                            </p:stCondLst>
                            <p:childTnLst>
                              <p:par>
                                <p:cTn id="27" presetID="34" presetClass="entr" presetSubtype="0" fill="hold" grpId="0" nodeType="afterEffect">
                                  <p:stCondLst>
                                    <p:cond delay="0"/>
                                  </p:stCondLst>
                                  <p:iterate type="wd">
                                    <p:tmPct val="8000"/>
                                  </p:iterate>
                                  <p:childTnLst>
                                    <p:set>
                                      <p:cBhvr>
                                        <p:cTn id="28" dur="1" fill="hold">
                                          <p:stCondLst>
                                            <p:cond delay="0"/>
                                          </p:stCondLst>
                                        </p:cTn>
                                        <p:tgtEl>
                                          <p:spTgt spid="86024">
                                            <p:txEl>
                                              <p:pRg st="2" end="2"/>
                                            </p:txEl>
                                          </p:spTgt>
                                        </p:tgtEl>
                                        <p:attrNameLst>
                                          <p:attrName>style.visibility</p:attrName>
                                        </p:attrNameLst>
                                      </p:cBhvr>
                                      <p:to>
                                        <p:strVal val="visible"/>
                                      </p:to>
                                    </p:set>
                                    <p:anim from="(-#ppt_w/2)" to="(#ppt_x)" calcmode="lin" valueType="num">
                                      <p:cBhvr>
                                        <p:cTn id="29" dur="600" fill="hold">
                                          <p:stCondLst>
                                            <p:cond delay="0"/>
                                          </p:stCondLst>
                                        </p:cTn>
                                        <p:tgtEl>
                                          <p:spTgt spid="86024">
                                            <p:txEl>
                                              <p:pRg st="2" end="2"/>
                                            </p:txEl>
                                          </p:spTgt>
                                        </p:tgtEl>
                                        <p:attrNameLst>
                                          <p:attrName>ppt_x</p:attrName>
                                        </p:attrNameLst>
                                      </p:cBhvr>
                                    </p:anim>
                                    <p:anim from="0" to="-1.0" calcmode="lin" valueType="num">
                                      <p:cBhvr>
                                        <p:cTn id="30" dur="200" decel="50000" autoRev="1" fill="hold">
                                          <p:stCondLst>
                                            <p:cond delay="600"/>
                                          </p:stCondLst>
                                        </p:cTn>
                                        <p:tgtEl>
                                          <p:spTgt spid="86024">
                                            <p:txEl>
                                              <p:pRg st="2" end="2"/>
                                            </p:txEl>
                                          </p:spTgt>
                                        </p:tgtEl>
                                        <p:attrNameLst>
                                          <p:attrName>xshear</p:attrName>
                                        </p:attrNameLst>
                                      </p:cBhvr>
                                    </p:anim>
                                    <p:animScale>
                                      <p:cBhvr>
                                        <p:cTn id="31" dur="200" decel="100000" autoRev="1" fill="hold">
                                          <p:stCondLst>
                                            <p:cond delay="600"/>
                                          </p:stCondLst>
                                        </p:cTn>
                                        <p:tgtEl>
                                          <p:spTgt spid="86024">
                                            <p:txEl>
                                              <p:pRg st="2" end="2"/>
                                            </p:txEl>
                                          </p:spTgt>
                                        </p:tgtEl>
                                      </p:cBhvr>
                                      <p:from x="100000" y="100000"/>
                                      <p:to x="80000" y="100000"/>
                                    </p:animScale>
                                    <p:anim by="(#ppt_h/3+#ppt_w*0.1)" calcmode="lin" valueType="num">
                                      <p:cBhvr additive="sum">
                                        <p:cTn id="32" dur="200" decel="100000" autoRev="1" fill="hold">
                                          <p:stCondLst>
                                            <p:cond delay="600"/>
                                          </p:stCondLst>
                                        </p:cTn>
                                        <p:tgtEl>
                                          <p:spTgt spid="86024">
                                            <p:txEl>
                                              <p:pRg st="2" end="2"/>
                                            </p:txEl>
                                          </p:spTgt>
                                        </p:tgtEl>
                                        <p:attrNameLst>
                                          <p:attrName>ppt_x</p:attrName>
                                        </p:attrNameLst>
                                      </p:cBhvr>
                                    </p:anim>
                                  </p:childTnLst>
                                </p:cTn>
                              </p:par>
                            </p:childTnLst>
                          </p:cTn>
                        </p:par>
                        <p:par>
                          <p:cTn id="33" fill="hold">
                            <p:stCondLst>
                              <p:cond delay="9640"/>
                            </p:stCondLst>
                            <p:childTnLst>
                              <p:par>
                                <p:cTn id="34" presetID="34" presetClass="entr" presetSubtype="0" fill="hold" grpId="0" nodeType="afterEffect">
                                  <p:stCondLst>
                                    <p:cond delay="0"/>
                                  </p:stCondLst>
                                  <p:iterate type="wd">
                                    <p:tmPct val="8000"/>
                                  </p:iterate>
                                  <p:childTnLst>
                                    <p:set>
                                      <p:cBhvr>
                                        <p:cTn id="35" dur="1" fill="hold">
                                          <p:stCondLst>
                                            <p:cond delay="0"/>
                                          </p:stCondLst>
                                        </p:cTn>
                                        <p:tgtEl>
                                          <p:spTgt spid="86024">
                                            <p:txEl>
                                              <p:pRg st="4" end="4"/>
                                            </p:txEl>
                                          </p:spTgt>
                                        </p:tgtEl>
                                        <p:attrNameLst>
                                          <p:attrName>style.visibility</p:attrName>
                                        </p:attrNameLst>
                                      </p:cBhvr>
                                      <p:to>
                                        <p:strVal val="visible"/>
                                      </p:to>
                                    </p:set>
                                    <p:anim from="(-#ppt_w/2)" to="(#ppt_x)" calcmode="lin" valueType="num">
                                      <p:cBhvr>
                                        <p:cTn id="36" dur="600" fill="hold">
                                          <p:stCondLst>
                                            <p:cond delay="0"/>
                                          </p:stCondLst>
                                        </p:cTn>
                                        <p:tgtEl>
                                          <p:spTgt spid="86024">
                                            <p:txEl>
                                              <p:pRg st="4" end="4"/>
                                            </p:txEl>
                                          </p:spTgt>
                                        </p:tgtEl>
                                        <p:attrNameLst>
                                          <p:attrName>ppt_x</p:attrName>
                                        </p:attrNameLst>
                                      </p:cBhvr>
                                    </p:anim>
                                    <p:anim from="0" to="-1.0" calcmode="lin" valueType="num">
                                      <p:cBhvr>
                                        <p:cTn id="37" dur="200" decel="50000" autoRev="1" fill="hold">
                                          <p:stCondLst>
                                            <p:cond delay="600"/>
                                          </p:stCondLst>
                                        </p:cTn>
                                        <p:tgtEl>
                                          <p:spTgt spid="86024">
                                            <p:txEl>
                                              <p:pRg st="4" end="4"/>
                                            </p:txEl>
                                          </p:spTgt>
                                        </p:tgtEl>
                                        <p:attrNameLst>
                                          <p:attrName>xshear</p:attrName>
                                        </p:attrNameLst>
                                      </p:cBhvr>
                                    </p:anim>
                                    <p:animScale>
                                      <p:cBhvr>
                                        <p:cTn id="38" dur="200" decel="100000" autoRev="1" fill="hold">
                                          <p:stCondLst>
                                            <p:cond delay="600"/>
                                          </p:stCondLst>
                                        </p:cTn>
                                        <p:tgtEl>
                                          <p:spTgt spid="86024">
                                            <p:txEl>
                                              <p:pRg st="4" end="4"/>
                                            </p:txEl>
                                          </p:spTgt>
                                        </p:tgtEl>
                                      </p:cBhvr>
                                      <p:from x="100000" y="100000"/>
                                      <p:to x="80000" y="100000"/>
                                    </p:animScale>
                                    <p:anim by="(#ppt_h/3+#ppt_w*0.1)" calcmode="lin" valueType="num">
                                      <p:cBhvr additive="sum">
                                        <p:cTn id="39" dur="200" decel="100000" autoRev="1" fill="hold">
                                          <p:stCondLst>
                                            <p:cond delay="600"/>
                                          </p:stCondLst>
                                        </p:cTn>
                                        <p:tgtEl>
                                          <p:spTgt spid="86024">
                                            <p:txEl>
                                              <p:pRg st="4" end="4"/>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animBg="1"/>
      <p:bldP spid="86022" grpId="0"/>
      <p:bldP spid="86024"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0" y="2657475"/>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87043" name="Object 3"/>
          <p:cNvGraphicFramePr>
            <a:graphicFrameLocks noChangeAspect="1"/>
          </p:cNvGraphicFramePr>
          <p:nvPr/>
        </p:nvGraphicFramePr>
        <p:xfrm>
          <a:off x="0" y="19050"/>
          <a:ext cx="9144000" cy="7315200"/>
        </p:xfrm>
        <a:graphic>
          <a:graphicData uri="http://schemas.openxmlformats.org/presentationml/2006/ole">
            <p:oleObj spid="_x0000_s95234" name="Slide" r:id="rId3" imgW="4572180" imgH="3428896" progId="PowerPoint.Slide.8">
              <p:embed/>
            </p:oleObj>
          </a:graphicData>
        </a:graphic>
      </p:graphicFrame>
      <p:sp>
        <p:nvSpPr>
          <p:cNvPr id="87045" name="Text Box 5"/>
          <p:cNvSpPr txBox="1">
            <a:spLocks noChangeArrowheads="1"/>
          </p:cNvSpPr>
          <p:nvPr/>
        </p:nvSpPr>
        <p:spPr bwMode="auto">
          <a:xfrm>
            <a:off x="914400" y="1401763"/>
            <a:ext cx="8001000" cy="3990975"/>
          </a:xfrm>
          <a:prstGeom prst="rect">
            <a:avLst/>
          </a:prstGeom>
          <a:noFill/>
          <a:ln w="9525">
            <a:noFill/>
            <a:miter lim="800000"/>
            <a:headEnd/>
            <a:tailEnd/>
          </a:ln>
          <a:effectLst/>
        </p:spPr>
        <p:txBody>
          <a:bodyPr>
            <a:spAutoFit/>
          </a:bodyPr>
          <a:lstStyle/>
          <a:p>
            <a:r>
              <a:rPr lang="en-US" sz="3200" b="1" dirty="0">
                <a:solidFill>
                  <a:srgbClr val="FF0066"/>
                </a:solidFill>
                <a:latin typeface="Arial Narrow" pitchFamily="34" charset="0"/>
              </a:rPr>
              <a:t>Pg. 900 #321. Urea, (NH</a:t>
            </a:r>
            <a:r>
              <a:rPr lang="en-US" sz="3200" b="1" baseline="-25000" dirty="0">
                <a:solidFill>
                  <a:srgbClr val="FF0066"/>
                </a:solidFill>
                <a:latin typeface="Arial Narrow" pitchFamily="34" charset="0"/>
              </a:rPr>
              <a:t>2</a:t>
            </a:r>
            <a:r>
              <a:rPr lang="en-US" sz="3200" b="1" dirty="0">
                <a:solidFill>
                  <a:srgbClr val="FF0066"/>
                </a:solidFill>
                <a:latin typeface="Arial Narrow" pitchFamily="34" charset="0"/>
              </a:rPr>
              <a:t>)</a:t>
            </a:r>
            <a:r>
              <a:rPr lang="en-US" sz="3200" b="1" baseline="-25000" dirty="0">
                <a:solidFill>
                  <a:srgbClr val="FF0066"/>
                </a:solidFill>
                <a:latin typeface="Arial Narrow" pitchFamily="34" charset="0"/>
              </a:rPr>
              <a:t>2</a:t>
            </a:r>
            <a:r>
              <a:rPr lang="en-US" sz="3200" b="1" dirty="0">
                <a:solidFill>
                  <a:srgbClr val="FF0066"/>
                </a:solidFill>
                <a:latin typeface="Arial Narrow" pitchFamily="34" charset="0"/>
              </a:rPr>
              <a:t>CO is an important fertilizer that is manufactured by the following reaction:</a:t>
            </a:r>
          </a:p>
          <a:p>
            <a:pPr>
              <a:buFontTx/>
              <a:buChar char="•"/>
            </a:pPr>
            <a:endParaRPr lang="en-US" sz="3200" b="1" dirty="0">
              <a:solidFill>
                <a:srgbClr val="FF0066"/>
              </a:solidFill>
              <a:latin typeface="Arial Narrow" pitchFamily="34" charset="0"/>
            </a:endParaRPr>
          </a:p>
          <a:p>
            <a:pPr algn="ctr"/>
            <a:r>
              <a:rPr lang="en-US" sz="3200" b="1" dirty="0">
                <a:solidFill>
                  <a:srgbClr val="FF0066"/>
                </a:solidFill>
                <a:latin typeface="Arial Narrow" pitchFamily="34" charset="0"/>
              </a:rPr>
              <a:t>2NH</a:t>
            </a:r>
            <a:r>
              <a:rPr lang="en-US" sz="3200" b="1" baseline="-25000" dirty="0">
                <a:solidFill>
                  <a:srgbClr val="FF0066"/>
                </a:solidFill>
                <a:latin typeface="Arial Narrow" pitchFamily="34" charset="0"/>
              </a:rPr>
              <a:t>3</a:t>
            </a:r>
            <a:r>
              <a:rPr lang="en-US" sz="3200" b="1" dirty="0">
                <a:solidFill>
                  <a:srgbClr val="FF0066"/>
                </a:solidFill>
                <a:latin typeface="Arial Narrow" pitchFamily="34" charset="0"/>
              </a:rPr>
              <a:t>(g)  +  CO</a:t>
            </a:r>
            <a:r>
              <a:rPr lang="en-US" sz="3200" b="1" baseline="-25000" dirty="0">
                <a:solidFill>
                  <a:srgbClr val="FF0066"/>
                </a:solidFill>
                <a:latin typeface="Arial Narrow" pitchFamily="34" charset="0"/>
              </a:rPr>
              <a:t>2</a:t>
            </a:r>
            <a:r>
              <a:rPr lang="en-US" sz="3200" b="1" dirty="0">
                <a:solidFill>
                  <a:srgbClr val="FF0066"/>
                </a:solidFill>
                <a:latin typeface="Arial Narrow" pitchFamily="34" charset="0"/>
              </a:rPr>
              <a:t>(g)  </a:t>
            </a:r>
            <a:r>
              <a:rPr lang="en-US" sz="3200" b="1" dirty="0">
                <a:solidFill>
                  <a:srgbClr val="FF0066"/>
                </a:solidFill>
                <a:latin typeface="Arial Narrow" pitchFamily="34" charset="0"/>
                <a:sym typeface="Wingdings" pitchFamily="2" charset="2"/>
              </a:rPr>
              <a:t>  (NH</a:t>
            </a:r>
            <a:r>
              <a:rPr lang="en-US" sz="3200" b="1" baseline="-25000" dirty="0">
                <a:solidFill>
                  <a:srgbClr val="FF0066"/>
                </a:solidFill>
                <a:latin typeface="Arial Narrow" pitchFamily="34" charset="0"/>
                <a:sym typeface="Wingdings" pitchFamily="2" charset="2"/>
              </a:rPr>
              <a:t>2</a:t>
            </a:r>
            <a:r>
              <a:rPr lang="en-US" sz="3200" b="1" dirty="0">
                <a:solidFill>
                  <a:srgbClr val="FF0066"/>
                </a:solidFill>
                <a:latin typeface="Arial Narrow" pitchFamily="34" charset="0"/>
                <a:sym typeface="Wingdings" pitchFamily="2" charset="2"/>
              </a:rPr>
              <a:t>)</a:t>
            </a:r>
            <a:r>
              <a:rPr lang="en-US" sz="3200" b="1" baseline="-25000" dirty="0">
                <a:solidFill>
                  <a:srgbClr val="FF0066"/>
                </a:solidFill>
                <a:latin typeface="Arial Narrow" pitchFamily="34" charset="0"/>
                <a:sym typeface="Wingdings" pitchFamily="2" charset="2"/>
              </a:rPr>
              <a:t>2</a:t>
            </a:r>
            <a:r>
              <a:rPr lang="en-US" sz="3200" b="1" dirty="0">
                <a:solidFill>
                  <a:srgbClr val="FF0066"/>
                </a:solidFill>
                <a:latin typeface="Arial Narrow" pitchFamily="34" charset="0"/>
                <a:sym typeface="Wingdings" pitchFamily="2" charset="2"/>
              </a:rPr>
              <a:t>CO(s)  +  H</a:t>
            </a:r>
            <a:r>
              <a:rPr lang="en-US" sz="3200" b="1" baseline="-25000" dirty="0">
                <a:solidFill>
                  <a:srgbClr val="FF0066"/>
                </a:solidFill>
                <a:latin typeface="Arial Narrow" pitchFamily="34" charset="0"/>
                <a:sym typeface="Wingdings" pitchFamily="2" charset="2"/>
              </a:rPr>
              <a:t>2</a:t>
            </a:r>
            <a:r>
              <a:rPr lang="en-US" sz="3200" b="1" dirty="0">
                <a:solidFill>
                  <a:srgbClr val="FF0066"/>
                </a:solidFill>
                <a:latin typeface="Arial Narrow" pitchFamily="34" charset="0"/>
                <a:sym typeface="Wingdings" pitchFamily="2" charset="2"/>
              </a:rPr>
              <a:t>O(g)</a:t>
            </a:r>
          </a:p>
          <a:p>
            <a:pPr algn="ctr"/>
            <a:endParaRPr lang="en-US" sz="3200" b="1" dirty="0">
              <a:solidFill>
                <a:srgbClr val="FF0066"/>
              </a:solidFill>
              <a:latin typeface="Arial Narrow" pitchFamily="34" charset="0"/>
              <a:sym typeface="Wingdings" pitchFamily="2" charset="2"/>
            </a:endParaRPr>
          </a:p>
          <a:p>
            <a:r>
              <a:rPr lang="en-US" sz="3200" b="1" dirty="0">
                <a:solidFill>
                  <a:srgbClr val="FF0066"/>
                </a:solidFill>
                <a:latin typeface="Arial Narrow" pitchFamily="34" charset="0"/>
                <a:sym typeface="Wingdings" pitchFamily="2" charset="2"/>
              </a:rPr>
              <a:t>What volume of NH</a:t>
            </a:r>
            <a:r>
              <a:rPr lang="en-US" sz="3200" b="1" baseline="-25000" dirty="0">
                <a:solidFill>
                  <a:srgbClr val="FF0066"/>
                </a:solidFill>
                <a:latin typeface="Arial Narrow" pitchFamily="34" charset="0"/>
                <a:sym typeface="Wingdings" pitchFamily="2" charset="2"/>
              </a:rPr>
              <a:t>3</a:t>
            </a:r>
            <a:r>
              <a:rPr lang="en-US" sz="3200" b="1" dirty="0">
                <a:solidFill>
                  <a:srgbClr val="FF0066"/>
                </a:solidFill>
                <a:latin typeface="Arial Narrow" pitchFamily="34" charset="0"/>
                <a:sym typeface="Wingdings" pitchFamily="2" charset="2"/>
              </a:rPr>
              <a:t> at STP will be needed to produce 8.50 X 10</a:t>
            </a:r>
            <a:r>
              <a:rPr lang="en-US" sz="3200" b="1" baseline="30000" dirty="0">
                <a:solidFill>
                  <a:srgbClr val="FF0066"/>
                </a:solidFill>
                <a:latin typeface="Arial Narrow" pitchFamily="34" charset="0"/>
                <a:sym typeface="Wingdings" pitchFamily="2" charset="2"/>
              </a:rPr>
              <a:t>4</a:t>
            </a:r>
            <a:r>
              <a:rPr lang="en-US" sz="3200" b="1" dirty="0">
                <a:solidFill>
                  <a:srgbClr val="FF0066"/>
                </a:solidFill>
                <a:latin typeface="Arial Narrow" pitchFamily="34" charset="0"/>
                <a:sym typeface="Wingdings" pitchFamily="2" charset="2"/>
              </a:rPr>
              <a:t> kg of urea?  </a:t>
            </a:r>
            <a:r>
              <a:rPr lang="en-US" sz="3200" b="1" dirty="0">
                <a:solidFill>
                  <a:srgbClr val="FF0066"/>
                </a:solidFill>
                <a:latin typeface="Arial Narrow" pitchFamily="34" charset="0"/>
              </a:rPr>
              <a:t>  </a:t>
            </a:r>
          </a:p>
        </p:txBody>
      </p:sp>
      <p:sp>
        <p:nvSpPr>
          <p:cNvPr id="87046" name="Rectangle 6"/>
          <p:cNvSpPr>
            <a:spLocks noChangeArrowheads="1"/>
          </p:cNvSpPr>
          <p:nvPr/>
        </p:nvSpPr>
        <p:spPr bwMode="auto">
          <a:xfrm>
            <a:off x="457200" y="274638"/>
            <a:ext cx="8229600" cy="1143000"/>
          </a:xfrm>
          <a:prstGeom prst="rect">
            <a:avLst/>
          </a:prstGeom>
          <a:noFill/>
          <a:ln w="9525">
            <a:noFill/>
            <a:miter lim="800000"/>
            <a:headEnd/>
            <a:tailEnd/>
          </a:ln>
          <a:effectLst/>
        </p:spPr>
        <p:txBody>
          <a:bodyPr anchor="ctr"/>
          <a:lstStyle/>
          <a:p>
            <a:pPr algn="ctr"/>
            <a:r>
              <a:rPr lang="en-US" sz="4400" b="1">
                <a:solidFill>
                  <a:schemeClr val="tx2"/>
                </a:solidFill>
                <a:latin typeface="Arial Narrow" pitchFamily="34" charset="0"/>
              </a:rPr>
              <a:t>Mass-Volume Problem- You Try!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diamond(out)">
                                      <p:cBhvr>
                                        <p:cTn id="7" dur="3000"/>
                                        <p:tgtEl>
                                          <p:spTgt spid="87043"/>
                                        </p:tgtEl>
                                      </p:cBhvr>
                                    </p:animEffect>
                                  </p:childTnLst>
                                </p:cTn>
                              </p:par>
                            </p:childTnLst>
                          </p:cTn>
                        </p:par>
                        <p:par>
                          <p:cTn id="8" fill="hold">
                            <p:stCondLst>
                              <p:cond delay="3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87046"/>
                                        </p:tgtEl>
                                        <p:attrNameLst>
                                          <p:attrName>style.visibility</p:attrName>
                                        </p:attrNameLst>
                                      </p:cBhvr>
                                      <p:to>
                                        <p:strVal val="visible"/>
                                      </p:to>
                                    </p:set>
                                    <p:anim by="(-#ppt_w*2)" calcmode="lin" valueType="num">
                                      <p:cBhvr rctx="PPT">
                                        <p:cTn id="11" dur="500" autoRev="1" fill="hold">
                                          <p:stCondLst>
                                            <p:cond delay="0"/>
                                          </p:stCondLst>
                                        </p:cTn>
                                        <p:tgtEl>
                                          <p:spTgt spid="87046"/>
                                        </p:tgtEl>
                                        <p:attrNameLst>
                                          <p:attrName>ppt_w</p:attrName>
                                        </p:attrNameLst>
                                      </p:cBhvr>
                                    </p:anim>
                                    <p:anim by="(#ppt_w*0.50)" calcmode="lin" valueType="num">
                                      <p:cBhvr>
                                        <p:cTn id="12" dur="500" decel="50000" autoRev="1" fill="hold">
                                          <p:stCondLst>
                                            <p:cond delay="0"/>
                                          </p:stCondLst>
                                        </p:cTn>
                                        <p:tgtEl>
                                          <p:spTgt spid="87046"/>
                                        </p:tgtEl>
                                        <p:attrNameLst>
                                          <p:attrName>ppt_x</p:attrName>
                                        </p:attrNameLst>
                                      </p:cBhvr>
                                    </p:anim>
                                    <p:anim from="(-#ppt_h/2)" to="(#ppt_y)" calcmode="lin" valueType="num">
                                      <p:cBhvr>
                                        <p:cTn id="13" dur="1000" fill="hold">
                                          <p:stCondLst>
                                            <p:cond delay="0"/>
                                          </p:stCondLst>
                                        </p:cTn>
                                        <p:tgtEl>
                                          <p:spTgt spid="87046"/>
                                        </p:tgtEl>
                                        <p:attrNameLst>
                                          <p:attrName>ppt_y</p:attrName>
                                        </p:attrNameLst>
                                      </p:cBhvr>
                                    </p:anim>
                                    <p:animRot by="21600000">
                                      <p:cBhvr>
                                        <p:cTn id="14" dur="1000" fill="hold">
                                          <p:stCondLst>
                                            <p:cond delay="0"/>
                                          </p:stCondLst>
                                        </p:cTn>
                                        <p:tgtEl>
                                          <p:spTgt spid="87046"/>
                                        </p:tgtEl>
                                        <p:attrNameLst>
                                          <p:attrName>r</p:attrName>
                                        </p:attrNameLst>
                                      </p:cBhvr>
                                    </p:animRot>
                                  </p:childTnLst>
                                </p:cTn>
                              </p:par>
                            </p:childTnLst>
                          </p:cTn>
                        </p:par>
                        <p:par>
                          <p:cTn id="15" fill="hold">
                            <p:stCondLst>
                              <p:cond delay="6500"/>
                            </p:stCondLst>
                            <p:childTnLst>
                              <p:par>
                                <p:cTn id="16" presetID="8" presetClass="entr" presetSubtype="16" fill="hold" grpId="0" nodeType="afterEffect">
                                  <p:stCondLst>
                                    <p:cond delay="0"/>
                                  </p:stCondLst>
                                  <p:childTnLst>
                                    <p:set>
                                      <p:cBhvr>
                                        <p:cTn id="17" dur="1" fill="hold">
                                          <p:stCondLst>
                                            <p:cond delay="0"/>
                                          </p:stCondLst>
                                        </p:cTn>
                                        <p:tgtEl>
                                          <p:spTgt spid="87045">
                                            <p:txEl>
                                              <p:pRg st="0" end="0"/>
                                            </p:txEl>
                                          </p:spTgt>
                                        </p:tgtEl>
                                        <p:attrNameLst>
                                          <p:attrName>style.visibility</p:attrName>
                                        </p:attrNameLst>
                                      </p:cBhvr>
                                      <p:to>
                                        <p:strVal val="visible"/>
                                      </p:to>
                                    </p:set>
                                    <p:animEffect transition="in" filter="diamond(in)">
                                      <p:cBhvr>
                                        <p:cTn id="18" dur="1000"/>
                                        <p:tgtEl>
                                          <p:spTgt spid="87045">
                                            <p:txEl>
                                              <p:pRg st="0" end="0"/>
                                            </p:txEl>
                                          </p:spTgt>
                                        </p:tgtEl>
                                      </p:cBhvr>
                                    </p:animEffect>
                                  </p:childTnLst>
                                </p:cTn>
                              </p:par>
                            </p:childTnLst>
                          </p:cTn>
                        </p:par>
                        <p:par>
                          <p:cTn id="19" fill="hold">
                            <p:stCondLst>
                              <p:cond delay="7500"/>
                            </p:stCondLst>
                            <p:childTnLst>
                              <p:par>
                                <p:cTn id="20" presetID="8" presetClass="entr" presetSubtype="16" fill="hold" grpId="0" nodeType="afterEffect">
                                  <p:stCondLst>
                                    <p:cond delay="0"/>
                                  </p:stCondLst>
                                  <p:childTnLst>
                                    <p:set>
                                      <p:cBhvr>
                                        <p:cTn id="21" dur="1" fill="hold">
                                          <p:stCondLst>
                                            <p:cond delay="0"/>
                                          </p:stCondLst>
                                        </p:cTn>
                                        <p:tgtEl>
                                          <p:spTgt spid="87045">
                                            <p:txEl>
                                              <p:pRg st="2" end="2"/>
                                            </p:txEl>
                                          </p:spTgt>
                                        </p:tgtEl>
                                        <p:attrNameLst>
                                          <p:attrName>style.visibility</p:attrName>
                                        </p:attrNameLst>
                                      </p:cBhvr>
                                      <p:to>
                                        <p:strVal val="visible"/>
                                      </p:to>
                                    </p:set>
                                    <p:animEffect transition="in" filter="diamond(in)">
                                      <p:cBhvr>
                                        <p:cTn id="22" dur="1000"/>
                                        <p:tgtEl>
                                          <p:spTgt spid="87045">
                                            <p:txEl>
                                              <p:pRg st="2" end="2"/>
                                            </p:txEl>
                                          </p:spTgt>
                                        </p:tgtEl>
                                      </p:cBhvr>
                                    </p:animEffect>
                                  </p:childTnLst>
                                </p:cTn>
                              </p:par>
                            </p:childTnLst>
                          </p:cTn>
                        </p:par>
                        <p:par>
                          <p:cTn id="23" fill="hold">
                            <p:stCondLst>
                              <p:cond delay="8500"/>
                            </p:stCondLst>
                            <p:childTnLst>
                              <p:par>
                                <p:cTn id="24" presetID="8" presetClass="entr" presetSubtype="16" fill="hold" grpId="0" nodeType="afterEffect">
                                  <p:stCondLst>
                                    <p:cond delay="0"/>
                                  </p:stCondLst>
                                  <p:childTnLst>
                                    <p:set>
                                      <p:cBhvr>
                                        <p:cTn id="25" dur="1" fill="hold">
                                          <p:stCondLst>
                                            <p:cond delay="0"/>
                                          </p:stCondLst>
                                        </p:cTn>
                                        <p:tgtEl>
                                          <p:spTgt spid="87045">
                                            <p:txEl>
                                              <p:pRg st="4" end="4"/>
                                            </p:txEl>
                                          </p:spTgt>
                                        </p:tgtEl>
                                        <p:attrNameLst>
                                          <p:attrName>style.visibility</p:attrName>
                                        </p:attrNameLst>
                                      </p:cBhvr>
                                      <p:to>
                                        <p:strVal val="visible"/>
                                      </p:to>
                                    </p:set>
                                    <p:animEffect transition="in" filter="diamond(in)">
                                      <p:cBhvr>
                                        <p:cTn id="26" dur="1000"/>
                                        <p:tgtEl>
                                          <p:spTgt spid="870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build="p"/>
      <p:bldP spid="87046" grpId="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90115" name="Rectangle 3"/>
          <p:cNvSpPr>
            <a:spLocks noGrp="1" noChangeArrowheads="1"/>
          </p:cNvSpPr>
          <p:nvPr>
            <p:ph type="ctrTitle"/>
          </p:nvPr>
        </p:nvSpPr>
        <p:spPr>
          <a:xfrm>
            <a:off x="1295400" y="914400"/>
            <a:ext cx="6629400" cy="990600"/>
          </a:xfrm>
          <a:solidFill>
            <a:srgbClr val="FF9999"/>
          </a:solidFill>
          <a:ln w="41275">
            <a:solidFill>
              <a:schemeClr val="tx1"/>
            </a:solidFill>
          </a:ln>
        </p:spPr>
        <p:txBody>
          <a:bodyPr/>
          <a:lstStyle/>
          <a:p>
            <a:r>
              <a:rPr lang="en-US" sz="4000">
                <a:latin typeface="Arial Narrow" pitchFamily="34" charset="0"/>
              </a:rPr>
              <a:t>Sample Volume Mass Problem</a:t>
            </a:r>
          </a:p>
        </p:txBody>
      </p:sp>
      <p:sp>
        <p:nvSpPr>
          <p:cNvPr id="90116" name="Rectangle 4"/>
          <p:cNvSpPr>
            <a:spLocks noGrp="1" noChangeArrowheads="1"/>
          </p:cNvSpPr>
          <p:nvPr>
            <p:ph type="subTitle" idx="1"/>
          </p:nvPr>
        </p:nvSpPr>
        <p:spPr>
          <a:xfrm>
            <a:off x="1143000" y="2209800"/>
            <a:ext cx="6934200" cy="3810000"/>
          </a:xfrm>
          <a:solidFill>
            <a:srgbClr val="FF9999"/>
          </a:solidFill>
          <a:ln w="53975">
            <a:solidFill>
              <a:schemeClr val="tx1"/>
            </a:solidFill>
          </a:ln>
        </p:spPr>
        <p:txBody>
          <a:bodyPr/>
          <a:lstStyle/>
          <a:p>
            <a:pPr algn="l"/>
            <a:r>
              <a:rPr lang="en-US" sz="2400" b="1" dirty="0">
                <a:latin typeface="Arial Narrow" pitchFamily="34" charset="0"/>
              </a:rPr>
              <a:t>Pg. 900 #318.  </a:t>
            </a:r>
            <a:r>
              <a:rPr lang="en-US" sz="2400" b="1" dirty="0" err="1">
                <a:latin typeface="Arial Narrow" pitchFamily="34" charset="0"/>
              </a:rPr>
              <a:t>Dinitrogen</a:t>
            </a:r>
            <a:r>
              <a:rPr lang="en-US" sz="2400" b="1" dirty="0">
                <a:latin typeface="Arial Narrow" pitchFamily="34" charset="0"/>
              </a:rPr>
              <a:t> monoxide can be prepared by heating ammonium nitrate, which decomposes according to the following equation:</a:t>
            </a:r>
          </a:p>
          <a:p>
            <a:pPr algn="l"/>
            <a:endParaRPr lang="en-US" sz="2400" b="1" dirty="0">
              <a:latin typeface="Arial Narrow" pitchFamily="34" charset="0"/>
            </a:endParaRPr>
          </a:p>
          <a:p>
            <a:r>
              <a:rPr lang="en-US" sz="2400" b="1" dirty="0">
                <a:latin typeface="Arial Narrow" pitchFamily="34" charset="0"/>
              </a:rPr>
              <a:t>NH</a:t>
            </a:r>
            <a:r>
              <a:rPr lang="en-US" sz="2400" b="1" baseline="-25000" dirty="0">
                <a:latin typeface="Arial Narrow" pitchFamily="34" charset="0"/>
              </a:rPr>
              <a:t>4</a:t>
            </a:r>
            <a:r>
              <a:rPr lang="en-US" sz="2400" b="1" dirty="0">
                <a:latin typeface="Arial Narrow" pitchFamily="34" charset="0"/>
              </a:rPr>
              <a:t>NO</a:t>
            </a:r>
            <a:r>
              <a:rPr lang="en-US" sz="2400" b="1" baseline="-25000" dirty="0">
                <a:latin typeface="Arial Narrow" pitchFamily="34" charset="0"/>
              </a:rPr>
              <a:t>3</a:t>
            </a:r>
            <a:r>
              <a:rPr lang="en-US" sz="2400" b="1" dirty="0">
                <a:latin typeface="Arial Narrow" pitchFamily="34" charset="0"/>
              </a:rPr>
              <a:t>(s) </a:t>
            </a:r>
            <a:r>
              <a:rPr lang="en-US" sz="2400" b="1" dirty="0">
                <a:latin typeface="Arial Narrow" pitchFamily="34" charset="0"/>
                <a:sym typeface="Wingdings" pitchFamily="2" charset="2"/>
              </a:rPr>
              <a:t> N</a:t>
            </a:r>
            <a:r>
              <a:rPr lang="en-US" sz="2400" b="1" baseline="-25000" dirty="0">
                <a:latin typeface="Arial Narrow" pitchFamily="34" charset="0"/>
                <a:sym typeface="Wingdings" pitchFamily="2" charset="2"/>
              </a:rPr>
              <a:t>2</a:t>
            </a:r>
            <a:r>
              <a:rPr lang="en-US" sz="2400" b="1" dirty="0">
                <a:latin typeface="Arial Narrow" pitchFamily="34" charset="0"/>
                <a:sym typeface="Wingdings" pitchFamily="2" charset="2"/>
              </a:rPr>
              <a:t>O (g) + 2H</a:t>
            </a:r>
            <a:r>
              <a:rPr lang="en-US" sz="2400" b="1" baseline="-25000" dirty="0">
                <a:latin typeface="Arial Narrow" pitchFamily="34" charset="0"/>
                <a:sym typeface="Wingdings" pitchFamily="2" charset="2"/>
              </a:rPr>
              <a:t>2</a:t>
            </a:r>
            <a:r>
              <a:rPr lang="en-US" sz="2400" b="1" dirty="0">
                <a:latin typeface="Arial Narrow" pitchFamily="34" charset="0"/>
                <a:sym typeface="Wingdings" pitchFamily="2" charset="2"/>
              </a:rPr>
              <a:t>O(l)</a:t>
            </a:r>
          </a:p>
          <a:p>
            <a:endParaRPr lang="en-US" sz="2400" b="1" dirty="0">
              <a:latin typeface="Arial Narrow" pitchFamily="34" charset="0"/>
              <a:sym typeface="Wingdings" pitchFamily="2" charset="2"/>
            </a:endParaRPr>
          </a:p>
          <a:p>
            <a:pPr algn="l"/>
            <a:r>
              <a:rPr lang="en-US" sz="2400" b="1" dirty="0">
                <a:latin typeface="Arial Narrow" pitchFamily="34" charset="0"/>
                <a:sym typeface="Wingdings" pitchFamily="2" charset="2"/>
              </a:rPr>
              <a:t>What mass of ammonium nitrate should be decomposed in order to produce 250. </a:t>
            </a:r>
            <a:r>
              <a:rPr lang="en-US" sz="2400" b="1" dirty="0" err="1">
                <a:latin typeface="Arial Narrow" pitchFamily="34" charset="0"/>
                <a:sym typeface="Wingdings" pitchFamily="2" charset="2"/>
              </a:rPr>
              <a:t>mL</a:t>
            </a:r>
            <a:r>
              <a:rPr lang="en-US" sz="2400" b="1" dirty="0">
                <a:latin typeface="Arial Narrow" pitchFamily="34" charset="0"/>
                <a:sym typeface="Wingdings" pitchFamily="2" charset="2"/>
              </a:rPr>
              <a:t> of N</a:t>
            </a:r>
            <a:r>
              <a:rPr lang="en-US" sz="2400" b="1" baseline="-25000" dirty="0">
                <a:latin typeface="Arial Narrow" pitchFamily="34" charset="0"/>
                <a:sym typeface="Wingdings" pitchFamily="2" charset="2"/>
              </a:rPr>
              <a:t>2</a:t>
            </a:r>
            <a:r>
              <a:rPr lang="en-US" sz="2400" b="1" dirty="0">
                <a:latin typeface="Arial Narrow" pitchFamily="34" charset="0"/>
                <a:sym typeface="Wingdings" pitchFamily="2" charset="2"/>
              </a:rPr>
              <a:t>O measured at STP? </a:t>
            </a:r>
            <a:r>
              <a:rPr lang="en-US" sz="2400" b="1" dirty="0">
                <a:latin typeface="Arial Narrow"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plus(out)">
                                      <p:cBhvr>
                                        <p:cTn id="7" dur="3000"/>
                                        <p:tgtEl>
                                          <p:spTgt spid="90114"/>
                                        </p:tgtEl>
                                      </p:cBhvr>
                                    </p:animEffect>
                                  </p:childTnLst>
                                </p:cTn>
                              </p:par>
                            </p:childTnLst>
                          </p:cTn>
                        </p:par>
                        <p:par>
                          <p:cTn id="8" fill="hold">
                            <p:stCondLst>
                              <p:cond delay="3000"/>
                            </p:stCondLst>
                            <p:childTnLst>
                              <p:par>
                                <p:cTn id="9" presetID="15" presetClass="entr" presetSubtype="0" fill="hold" grpId="0" nodeType="afterEffect">
                                  <p:stCondLst>
                                    <p:cond delay="0"/>
                                  </p:stCondLst>
                                  <p:iterate type="wd">
                                    <p:tmPct val="10000"/>
                                  </p:iterate>
                                  <p:childTnLst>
                                    <p:set>
                                      <p:cBhvr>
                                        <p:cTn id="10" dur="1" fill="hold">
                                          <p:stCondLst>
                                            <p:cond delay="0"/>
                                          </p:stCondLst>
                                        </p:cTn>
                                        <p:tgtEl>
                                          <p:spTgt spid="90115"/>
                                        </p:tgtEl>
                                        <p:attrNameLst>
                                          <p:attrName>style.visibility</p:attrName>
                                        </p:attrNameLst>
                                      </p:cBhvr>
                                      <p:to>
                                        <p:strVal val="visible"/>
                                      </p:to>
                                    </p:set>
                                    <p:anim calcmode="lin" valueType="num">
                                      <p:cBhvr>
                                        <p:cTn id="11" dur="1000" fill="hold"/>
                                        <p:tgtEl>
                                          <p:spTgt spid="90115"/>
                                        </p:tgtEl>
                                        <p:attrNameLst>
                                          <p:attrName>ppt_w</p:attrName>
                                        </p:attrNameLst>
                                      </p:cBhvr>
                                      <p:tavLst>
                                        <p:tav tm="0">
                                          <p:val>
                                            <p:fltVal val="0"/>
                                          </p:val>
                                        </p:tav>
                                        <p:tav tm="100000">
                                          <p:val>
                                            <p:strVal val="#ppt_w"/>
                                          </p:val>
                                        </p:tav>
                                      </p:tavLst>
                                    </p:anim>
                                    <p:anim calcmode="lin" valueType="num">
                                      <p:cBhvr>
                                        <p:cTn id="12" dur="1000" fill="hold"/>
                                        <p:tgtEl>
                                          <p:spTgt spid="90115"/>
                                        </p:tgtEl>
                                        <p:attrNameLst>
                                          <p:attrName>ppt_h</p:attrName>
                                        </p:attrNameLst>
                                      </p:cBhvr>
                                      <p:tavLst>
                                        <p:tav tm="0">
                                          <p:val>
                                            <p:fltVal val="0"/>
                                          </p:val>
                                        </p:tav>
                                        <p:tav tm="100000">
                                          <p:val>
                                            <p:strVal val="#ppt_h"/>
                                          </p:val>
                                        </p:tav>
                                      </p:tavLst>
                                    </p:anim>
                                    <p:anim calcmode="lin" valueType="num">
                                      <p:cBhvr>
                                        <p:cTn id="13" dur="1000" fill="hold"/>
                                        <p:tgtEl>
                                          <p:spTgt spid="9011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90115"/>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4300"/>
                            </p:stCondLst>
                            <p:childTnLst>
                              <p:par>
                                <p:cTn id="16" presetID="15" presetClass="entr" presetSubtype="0" fill="hold" grpId="0" nodeType="afterEffect">
                                  <p:stCondLst>
                                    <p:cond delay="0"/>
                                  </p:stCondLst>
                                  <p:childTnLst>
                                    <p:set>
                                      <p:cBhvr>
                                        <p:cTn id="17" dur="1" fill="hold">
                                          <p:stCondLst>
                                            <p:cond delay="0"/>
                                          </p:stCondLst>
                                        </p:cTn>
                                        <p:tgtEl>
                                          <p:spTgt spid="90116">
                                            <p:bg/>
                                          </p:spTgt>
                                        </p:tgtEl>
                                        <p:attrNameLst>
                                          <p:attrName>style.visibility</p:attrName>
                                        </p:attrNameLst>
                                      </p:cBhvr>
                                      <p:to>
                                        <p:strVal val="visible"/>
                                      </p:to>
                                    </p:set>
                                    <p:anim calcmode="lin" valueType="num">
                                      <p:cBhvr>
                                        <p:cTn id="18" dur="1000" fill="hold"/>
                                        <p:tgtEl>
                                          <p:spTgt spid="90116">
                                            <p:bg/>
                                          </p:spTgt>
                                        </p:tgtEl>
                                        <p:attrNameLst>
                                          <p:attrName>ppt_w</p:attrName>
                                        </p:attrNameLst>
                                      </p:cBhvr>
                                      <p:tavLst>
                                        <p:tav tm="0">
                                          <p:val>
                                            <p:fltVal val="0"/>
                                          </p:val>
                                        </p:tav>
                                        <p:tav tm="100000">
                                          <p:val>
                                            <p:strVal val="#ppt_w"/>
                                          </p:val>
                                        </p:tav>
                                      </p:tavLst>
                                    </p:anim>
                                    <p:anim calcmode="lin" valueType="num">
                                      <p:cBhvr>
                                        <p:cTn id="19" dur="1000" fill="hold"/>
                                        <p:tgtEl>
                                          <p:spTgt spid="90116">
                                            <p:bg/>
                                          </p:spTgt>
                                        </p:tgtEl>
                                        <p:attrNameLst>
                                          <p:attrName>ppt_h</p:attrName>
                                        </p:attrNameLst>
                                      </p:cBhvr>
                                      <p:tavLst>
                                        <p:tav tm="0">
                                          <p:val>
                                            <p:fltVal val="0"/>
                                          </p:val>
                                        </p:tav>
                                        <p:tav tm="100000">
                                          <p:val>
                                            <p:strVal val="#ppt_h"/>
                                          </p:val>
                                        </p:tav>
                                      </p:tavLst>
                                    </p:anim>
                                    <p:anim calcmode="lin" valueType="num">
                                      <p:cBhvr>
                                        <p:cTn id="20" dur="1000" fill="hold"/>
                                        <p:tgtEl>
                                          <p:spTgt spid="90116">
                                            <p:bg/>
                                          </p:spTgt>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90116">
                                            <p:bg/>
                                          </p:spTgt>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5300"/>
                            </p:stCondLst>
                            <p:childTnLst>
                              <p:par>
                                <p:cTn id="23" presetID="15" presetClass="entr" presetSubtype="0" fill="hold" grpId="0" nodeType="afterEffect">
                                  <p:stCondLst>
                                    <p:cond delay="0"/>
                                  </p:stCondLst>
                                  <p:iterate type="wd">
                                    <p:tmPct val="10000"/>
                                  </p:iterate>
                                  <p:childTnLst>
                                    <p:set>
                                      <p:cBhvr>
                                        <p:cTn id="24" dur="1" fill="hold">
                                          <p:stCondLst>
                                            <p:cond delay="0"/>
                                          </p:stCondLst>
                                        </p:cTn>
                                        <p:tgtEl>
                                          <p:spTgt spid="90116">
                                            <p:txEl>
                                              <p:pRg st="0" end="0"/>
                                            </p:txEl>
                                          </p:spTgt>
                                        </p:tgtEl>
                                        <p:attrNameLst>
                                          <p:attrName>style.visibility</p:attrName>
                                        </p:attrNameLst>
                                      </p:cBhvr>
                                      <p:to>
                                        <p:strVal val="visible"/>
                                      </p:to>
                                    </p:set>
                                    <p:anim calcmode="lin" valueType="num">
                                      <p:cBhvr>
                                        <p:cTn id="25" dur="1000" fill="hold"/>
                                        <p:tgtEl>
                                          <p:spTgt spid="90116">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90116">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9011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011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8600"/>
                            </p:stCondLst>
                            <p:childTnLst>
                              <p:par>
                                <p:cTn id="30" presetID="15" presetClass="entr" presetSubtype="0" fill="hold" grpId="0" nodeType="afterEffect">
                                  <p:stCondLst>
                                    <p:cond delay="0"/>
                                  </p:stCondLst>
                                  <p:iterate type="wd">
                                    <p:tmPct val="10000"/>
                                  </p:iterate>
                                  <p:childTnLst>
                                    <p:set>
                                      <p:cBhvr>
                                        <p:cTn id="31" dur="1" fill="hold">
                                          <p:stCondLst>
                                            <p:cond delay="0"/>
                                          </p:stCondLst>
                                        </p:cTn>
                                        <p:tgtEl>
                                          <p:spTgt spid="90116">
                                            <p:txEl>
                                              <p:pRg st="2" end="2"/>
                                            </p:txEl>
                                          </p:spTgt>
                                        </p:tgtEl>
                                        <p:attrNameLst>
                                          <p:attrName>style.visibility</p:attrName>
                                        </p:attrNameLst>
                                      </p:cBhvr>
                                      <p:to>
                                        <p:strVal val="visible"/>
                                      </p:to>
                                    </p:set>
                                    <p:anim calcmode="lin" valueType="num">
                                      <p:cBhvr>
                                        <p:cTn id="32" dur="1000" fill="hold"/>
                                        <p:tgtEl>
                                          <p:spTgt spid="90116">
                                            <p:txEl>
                                              <p:pRg st="2" end="2"/>
                                            </p:txEl>
                                          </p:spTgt>
                                        </p:tgtEl>
                                        <p:attrNameLst>
                                          <p:attrName>ppt_w</p:attrName>
                                        </p:attrNameLst>
                                      </p:cBhvr>
                                      <p:tavLst>
                                        <p:tav tm="0">
                                          <p:val>
                                            <p:fltVal val="0"/>
                                          </p:val>
                                        </p:tav>
                                        <p:tav tm="100000">
                                          <p:val>
                                            <p:strVal val="#ppt_w"/>
                                          </p:val>
                                        </p:tav>
                                      </p:tavLst>
                                    </p:anim>
                                    <p:anim calcmode="lin" valueType="num">
                                      <p:cBhvr>
                                        <p:cTn id="33" dur="1000" fill="hold"/>
                                        <p:tgtEl>
                                          <p:spTgt spid="90116">
                                            <p:txEl>
                                              <p:pRg st="2" end="2"/>
                                            </p:txEl>
                                          </p:spTgt>
                                        </p:tgtEl>
                                        <p:attrNameLst>
                                          <p:attrName>ppt_h</p:attrName>
                                        </p:attrNameLst>
                                      </p:cBhvr>
                                      <p:tavLst>
                                        <p:tav tm="0">
                                          <p:val>
                                            <p:fltVal val="0"/>
                                          </p:val>
                                        </p:tav>
                                        <p:tav tm="100000">
                                          <p:val>
                                            <p:strVal val="#ppt_h"/>
                                          </p:val>
                                        </p:tav>
                                      </p:tavLst>
                                    </p:anim>
                                    <p:anim calcmode="lin" valueType="num">
                                      <p:cBhvr>
                                        <p:cTn id="34" dur="1000" fill="hold"/>
                                        <p:tgtEl>
                                          <p:spTgt spid="9011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9011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10500"/>
                            </p:stCondLst>
                            <p:childTnLst>
                              <p:par>
                                <p:cTn id="37" presetID="15" presetClass="entr" presetSubtype="0" fill="hold" grpId="0" nodeType="afterEffect">
                                  <p:stCondLst>
                                    <p:cond delay="0"/>
                                  </p:stCondLst>
                                  <p:iterate type="wd">
                                    <p:tmPct val="10000"/>
                                  </p:iterate>
                                  <p:childTnLst>
                                    <p:set>
                                      <p:cBhvr>
                                        <p:cTn id="38" dur="1" fill="hold">
                                          <p:stCondLst>
                                            <p:cond delay="0"/>
                                          </p:stCondLst>
                                        </p:cTn>
                                        <p:tgtEl>
                                          <p:spTgt spid="90116">
                                            <p:txEl>
                                              <p:pRg st="4" end="4"/>
                                            </p:txEl>
                                          </p:spTgt>
                                        </p:tgtEl>
                                        <p:attrNameLst>
                                          <p:attrName>style.visibility</p:attrName>
                                        </p:attrNameLst>
                                      </p:cBhvr>
                                      <p:to>
                                        <p:strVal val="visible"/>
                                      </p:to>
                                    </p:set>
                                    <p:anim calcmode="lin" valueType="num">
                                      <p:cBhvr>
                                        <p:cTn id="39" dur="1000" fill="hold"/>
                                        <p:tgtEl>
                                          <p:spTgt spid="9011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9011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90116">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90116">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animBg="1"/>
      <p:bldP spid="90116"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0" y="2657475"/>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1139" name="Object 3"/>
          <p:cNvGraphicFramePr>
            <a:graphicFrameLocks noChangeAspect="1"/>
          </p:cNvGraphicFramePr>
          <p:nvPr/>
        </p:nvGraphicFramePr>
        <p:xfrm>
          <a:off x="0" y="28575"/>
          <a:ext cx="9144000" cy="6858000"/>
        </p:xfrm>
        <a:graphic>
          <a:graphicData uri="http://schemas.openxmlformats.org/presentationml/2006/ole">
            <p:oleObj spid="_x0000_s96258" name="Slide" r:id="rId3" imgW="4572147" imgH="3428904" progId="PowerPoint.Slide.8">
              <p:embed/>
            </p:oleObj>
          </a:graphicData>
        </a:graphic>
      </p:graphicFrame>
      <p:sp>
        <p:nvSpPr>
          <p:cNvPr id="91140" name="Rectangle 4"/>
          <p:cNvSpPr>
            <a:spLocks noChangeArrowheads="1"/>
          </p:cNvSpPr>
          <p:nvPr/>
        </p:nvSpPr>
        <p:spPr bwMode="auto">
          <a:xfrm>
            <a:off x="1068388" y="2544763"/>
            <a:ext cx="7315200" cy="1190625"/>
          </a:xfrm>
          <a:prstGeom prst="rect">
            <a:avLst/>
          </a:prstGeom>
          <a:noFill/>
          <a:ln w="12700">
            <a:noFill/>
            <a:miter lim="800000"/>
            <a:headEnd/>
            <a:tailEnd/>
          </a:ln>
          <a:effectLst/>
        </p:spPr>
        <p:txBody>
          <a:bodyPr wrap="none" anchor="ctr"/>
          <a:lstStyle/>
          <a:p>
            <a:endParaRPr lang="en-US"/>
          </a:p>
        </p:txBody>
      </p:sp>
      <p:sp>
        <p:nvSpPr>
          <p:cNvPr id="91141" name="Rectangle 5"/>
          <p:cNvSpPr>
            <a:spLocks noChangeArrowheads="1"/>
          </p:cNvSpPr>
          <p:nvPr/>
        </p:nvSpPr>
        <p:spPr bwMode="auto">
          <a:xfrm>
            <a:off x="1068388" y="4343400"/>
            <a:ext cx="7770812" cy="1739900"/>
          </a:xfrm>
          <a:prstGeom prst="rect">
            <a:avLst/>
          </a:prstGeom>
          <a:noFill/>
          <a:ln w="12700">
            <a:noFill/>
            <a:miter lim="800000"/>
            <a:headEnd/>
            <a:tailEnd/>
          </a:ln>
          <a:effectLst/>
        </p:spPr>
        <p:txBody>
          <a:bodyPr wrap="none" anchor="ctr"/>
          <a:lstStyle/>
          <a:p>
            <a:endParaRPr lang="en-US"/>
          </a:p>
        </p:txBody>
      </p:sp>
      <p:sp>
        <p:nvSpPr>
          <p:cNvPr id="91142" name="Rectangle 6"/>
          <p:cNvSpPr>
            <a:spLocks noChangeArrowheads="1"/>
          </p:cNvSpPr>
          <p:nvPr/>
        </p:nvSpPr>
        <p:spPr bwMode="auto">
          <a:xfrm>
            <a:off x="609600" y="1524000"/>
            <a:ext cx="7543800" cy="4495800"/>
          </a:xfrm>
          <a:prstGeom prst="rect">
            <a:avLst/>
          </a:prstGeom>
          <a:noFill/>
          <a:ln w="9525">
            <a:noFill/>
            <a:miter lim="800000"/>
            <a:headEnd/>
            <a:tailEnd/>
          </a:ln>
          <a:effectLst/>
        </p:spPr>
        <p:txBody>
          <a:bodyPr/>
          <a:lstStyle/>
          <a:p>
            <a:pPr marL="609600" indent="-609600">
              <a:lnSpc>
                <a:spcPct val="90000"/>
              </a:lnSpc>
              <a:spcBef>
                <a:spcPct val="20000"/>
              </a:spcBef>
            </a:pPr>
            <a:r>
              <a:rPr lang="en-US" sz="2800" b="1" dirty="0">
                <a:solidFill>
                  <a:schemeClr val="bg1"/>
                </a:solidFill>
                <a:latin typeface="Arial Narrow" pitchFamily="34" charset="0"/>
              </a:rPr>
              <a:t>       </a:t>
            </a:r>
            <a:r>
              <a:rPr lang="en-US" sz="2400" b="1" dirty="0">
                <a:solidFill>
                  <a:schemeClr val="bg1"/>
                </a:solidFill>
                <a:latin typeface="Arial Narrow" pitchFamily="34" charset="0"/>
              </a:rPr>
              <a:t>Pg. 900 #325. Oxygen can be generated in the laboratory by heating potassium chlorate. The reaction is represented by the following equation:</a:t>
            </a:r>
          </a:p>
          <a:p>
            <a:pPr marL="609600" indent="-609600">
              <a:lnSpc>
                <a:spcPct val="90000"/>
              </a:lnSpc>
              <a:spcBef>
                <a:spcPct val="20000"/>
              </a:spcBef>
            </a:pPr>
            <a:endParaRPr lang="en-US" sz="2400" b="1" dirty="0">
              <a:solidFill>
                <a:schemeClr val="bg1"/>
              </a:solidFill>
              <a:latin typeface="Arial Narrow" pitchFamily="34" charset="0"/>
            </a:endParaRPr>
          </a:p>
          <a:p>
            <a:pPr marL="609600" indent="-609600" algn="ctr">
              <a:lnSpc>
                <a:spcPct val="90000"/>
              </a:lnSpc>
              <a:spcBef>
                <a:spcPct val="20000"/>
              </a:spcBef>
            </a:pPr>
            <a:r>
              <a:rPr lang="en-US" sz="2400" b="1" dirty="0">
                <a:solidFill>
                  <a:schemeClr val="bg1"/>
                </a:solidFill>
                <a:latin typeface="Arial Narrow" pitchFamily="34" charset="0"/>
              </a:rPr>
              <a:t>2KClO</a:t>
            </a:r>
            <a:r>
              <a:rPr lang="en-US" sz="2400" b="1" baseline="-25000" dirty="0">
                <a:solidFill>
                  <a:schemeClr val="bg1"/>
                </a:solidFill>
                <a:latin typeface="Arial Narrow" pitchFamily="34" charset="0"/>
              </a:rPr>
              <a:t>3</a:t>
            </a:r>
            <a:r>
              <a:rPr lang="en-US" sz="2400" b="1" dirty="0">
                <a:solidFill>
                  <a:schemeClr val="bg1"/>
                </a:solidFill>
                <a:latin typeface="Arial Narrow" pitchFamily="34" charset="0"/>
              </a:rPr>
              <a:t>(s) </a:t>
            </a:r>
            <a:r>
              <a:rPr lang="en-US" sz="2400" b="1" dirty="0">
                <a:solidFill>
                  <a:schemeClr val="bg1"/>
                </a:solidFill>
                <a:latin typeface="Arial Narrow" pitchFamily="34" charset="0"/>
                <a:sym typeface="Wingdings" pitchFamily="2" charset="2"/>
              </a:rPr>
              <a:t> 2KCl(s)  + 3O</a:t>
            </a:r>
            <a:r>
              <a:rPr lang="en-US" sz="2400" b="1" baseline="-25000" dirty="0">
                <a:solidFill>
                  <a:schemeClr val="bg1"/>
                </a:solidFill>
                <a:latin typeface="Arial Narrow" pitchFamily="34" charset="0"/>
                <a:sym typeface="Wingdings" pitchFamily="2" charset="2"/>
              </a:rPr>
              <a:t>2</a:t>
            </a:r>
            <a:r>
              <a:rPr lang="en-US" sz="2400" b="1" dirty="0">
                <a:solidFill>
                  <a:schemeClr val="bg1"/>
                </a:solidFill>
                <a:latin typeface="Arial Narrow" pitchFamily="34" charset="0"/>
                <a:sym typeface="Wingdings" pitchFamily="2" charset="2"/>
              </a:rPr>
              <a:t>(g)</a:t>
            </a:r>
          </a:p>
          <a:p>
            <a:pPr marL="609600" indent="-609600" algn="ctr">
              <a:lnSpc>
                <a:spcPct val="90000"/>
              </a:lnSpc>
              <a:spcBef>
                <a:spcPct val="20000"/>
              </a:spcBef>
            </a:pPr>
            <a:endParaRPr lang="en-US" sz="2400" b="1" dirty="0">
              <a:solidFill>
                <a:schemeClr val="bg1"/>
              </a:solidFill>
              <a:latin typeface="Arial Narrow" pitchFamily="34" charset="0"/>
              <a:sym typeface="Wingdings" pitchFamily="2" charset="2"/>
            </a:endParaRPr>
          </a:p>
          <a:p>
            <a:pPr marL="609600" indent="-609600">
              <a:lnSpc>
                <a:spcPct val="90000"/>
              </a:lnSpc>
              <a:spcBef>
                <a:spcPct val="20000"/>
              </a:spcBef>
            </a:pPr>
            <a:r>
              <a:rPr lang="en-US" sz="2400" b="1" dirty="0">
                <a:solidFill>
                  <a:schemeClr val="bg1"/>
                </a:solidFill>
                <a:latin typeface="Arial Narrow" pitchFamily="34" charset="0"/>
                <a:sym typeface="Wingdings" pitchFamily="2" charset="2"/>
              </a:rPr>
              <a:t>        What mass of KClO</a:t>
            </a:r>
            <a:r>
              <a:rPr lang="en-US" sz="2400" b="1" baseline="-25000" dirty="0">
                <a:solidFill>
                  <a:schemeClr val="bg1"/>
                </a:solidFill>
                <a:latin typeface="Arial Narrow" pitchFamily="34" charset="0"/>
                <a:sym typeface="Wingdings" pitchFamily="2" charset="2"/>
              </a:rPr>
              <a:t>3</a:t>
            </a:r>
            <a:r>
              <a:rPr lang="en-US" sz="2400" b="1" dirty="0">
                <a:solidFill>
                  <a:schemeClr val="bg1"/>
                </a:solidFill>
                <a:latin typeface="Arial Narrow" pitchFamily="34" charset="0"/>
                <a:sym typeface="Wingdings" pitchFamily="2" charset="2"/>
              </a:rPr>
              <a:t> must be used in order to generate 5.00 L of O</a:t>
            </a:r>
            <a:r>
              <a:rPr lang="en-US" sz="2400" b="1" baseline="-25000" dirty="0">
                <a:solidFill>
                  <a:schemeClr val="bg1"/>
                </a:solidFill>
                <a:latin typeface="Arial Narrow" pitchFamily="34" charset="0"/>
                <a:sym typeface="Wingdings" pitchFamily="2" charset="2"/>
              </a:rPr>
              <a:t>2</a:t>
            </a:r>
            <a:r>
              <a:rPr lang="en-US" sz="2400" b="1" dirty="0">
                <a:solidFill>
                  <a:schemeClr val="bg1"/>
                </a:solidFill>
                <a:latin typeface="Arial Narrow" pitchFamily="34" charset="0"/>
                <a:sym typeface="Wingdings" pitchFamily="2" charset="2"/>
              </a:rPr>
              <a:t>, measured at STP </a:t>
            </a:r>
            <a:endParaRPr lang="en-US" sz="2400" b="1" dirty="0">
              <a:solidFill>
                <a:schemeClr val="bg1"/>
              </a:solidFill>
              <a:latin typeface="Arial Narrow" pitchFamily="34" charset="0"/>
            </a:endParaRPr>
          </a:p>
        </p:txBody>
      </p:sp>
      <p:sp>
        <p:nvSpPr>
          <p:cNvPr id="91143" name="Rectangle 7"/>
          <p:cNvSpPr>
            <a:spLocks noChangeArrowheads="1"/>
          </p:cNvSpPr>
          <p:nvPr/>
        </p:nvSpPr>
        <p:spPr bwMode="auto">
          <a:xfrm>
            <a:off x="533400" y="533400"/>
            <a:ext cx="8077200" cy="1066800"/>
          </a:xfrm>
          <a:prstGeom prst="rect">
            <a:avLst/>
          </a:prstGeom>
          <a:noFill/>
          <a:ln w="9525">
            <a:noFill/>
            <a:miter lim="800000"/>
            <a:headEnd/>
            <a:tailEnd/>
          </a:ln>
          <a:effectLst/>
        </p:spPr>
        <p:txBody>
          <a:bodyPr anchor="ctr"/>
          <a:lstStyle/>
          <a:p>
            <a:pPr algn="ctr"/>
            <a:r>
              <a:rPr lang="en-US" sz="4400" b="1">
                <a:solidFill>
                  <a:schemeClr val="bg1"/>
                </a:solidFill>
                <a:latin typeface="Arial Narrow" pitchFamily="34" charset="0"/>
              </a:rPr>
              <a:t>Volume- Mass Problem- You Try!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wedge">
                                      <p:cBhvr>
                                        <p:cTn id="7" dur="3000"/>
                                        <p:tgtEl>
                                          <p:spTgt spid="91139"/>
                                        </p:tgtEl>
                                      </p:cBhvr>
                                    </p:animEffect>
                                  </p:childTnLst>
                                </p:cTn>
                              </p:par>
                            </p:childTnLst>
                          </p:cTn>
                        </p:par>
                        <p:par>
                          <p:cTn id="8" fill="hold">
                            <p:stCondLst>
                              <p:cond delay="3000"/>
                            </p:stCondLst>
                            <p:childTnLst>
                              <p:par>
                                <p:cTn id="9" presetID="4" presetClass="entr" presetSubtype="16" fill="hold" grpId="0" nodeType="afterEffect">
                                  <p:stCondLst>
                                    <p:cond delay="0"/>
                                  </p:stCondLst>
                                  <p:childTnLst>
                                    <p:set>
                                      <p:cBhvr>
                                        <p:cTn id="10" dur="1" fill="hold">
                                          <p:stCondLst>
                                            <p:cond delay="0"/>
                                          </p:stCondLst>
                                        </p:cTn>
                                        <p:tgtEl>
                                          <p:spTgt spid="91143"/>
                                        </p:tgtEl>
                                        <p:attrNameLst>
                                          <p:attrName>style.visibility</p:attrName>
                                        </p:attrNameLst>
                                      </p:cBhvr>
                                      <p:to>
                                        <p:strVal val="visible"/>
                                      </p:to>
                                    </p:set>
                                    <p:animEffect transition="in" filter="box(in)">
                                      <p:cBhvr>
                                        <p:cTn id="11" dur="1000"/>
                                        <p:tgtEl>
                                          <p:spTgt spid="91143"/>
                                        </p:tgtEl>
                                      </p:cBhvr>
                                    </p:animEffect>
                                  </p:childTnLst>
                                </p:cTn>
                              </p:par>
                            </p:childTnLst>
                          </p:cTn>
                        </p:par>
                        <p:par>
                          <p:cTn id="12" fill="hold">
                            <p:stCondLst>
                              <p:cond delay="4000"/>
                            </p:stCondLst>
                            <p:childTnLst>
                              <p:par>
                                <p:cTn id="13" presetID="15" presetClass="entr" presetSubtype="0" fill="hold" grpId="0" nodeType="afterEffect">
                                  <p:stCondLst>
                                    <p:cond delay="0"/>
                                  </p:stCondLst>
                                  <p:iterate type="wd">
                                    <p:tmPct val="6000"/>
                                  </p:iterate>
                                  <p:childTnLst>
                                    <p:set>
                                      <p:cBhvr>
                                        <p:cTn id="14" dur="1" fill="hold">
                                          <p:stCondLst>
                                            <p:cond delay="0"/>
                                          </p:stCondLst>
                                        </p:cTn>
                                        <p:tgtEl>
                                          <p:spTgt spid="91142">
                                            <p:txEl>
                                              <p:pRg st="0" end="0"/>
                                            </p:txEl>
                                          </p:spTgt>
                                        </p:tgtEl>
                                        <p:attrNameLst>
                                          <p:attrName>style.visibility</p:attrName>
                                        </p:attrNameLst>
                                      </p:cBhvr>
                                      <p:to>
                                        <p:strVal val="visible"/>
                                      </p:to>
                                    </p:set>
                                    <p:anim calcmode="lin" valueType="num">
                                      <p:cBhvr>
                                        <p:cTn id="15" dur="1000" fill="hold"/>
                                        <p:tgtEl>
                                          <p:spTgt spid="91142">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91142">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91142">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142">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6560"/>
                            </p:stCondLst>
                            <p:childTnLst>
                              <p:par>
                                <p:cTn id="20" presetID="15" presetClass="entr" presetSubtype="0" fill="hold" grpId="0" nodeType="afterEffect">
                                  <p:stCondLst>
                                    <p:cond delay="0"/>
                                  </p:stCondLst>
                                  <p:iterate type="wd">
                                    <p:tmPct val="6000"/>
                                  </p:iterate>
                                  <p:childTnLst>
                                    <p:set>
                                      <p:cBhvr>
                                        <p:cTn id="21" dur="1" fill="hold">
                                          <p:stCondLst>
                                            <p:cond delay="0"/>
                                          </p:stCondLst>
                                        </p:cTn>
                                        <p:tgtEl>
                                          <p:spTgt spid="91142">
                                            <p:txEl>
                                              <p:pRg st="2" end="2"/>
                                            </p:txEl>
                                          </p:spTgt>
                                        </p:tgtEl>
                                        <p:attrNameLst>
                                          <p:attrName>style.visibility</p:attrName>
                                        </p:attrNameLst>
                                      </p:cBhvr>
                                      <p:to>
                                        <p:strVal val="visible"/>
                                      </p:to>
                                    </p:set>
                                    <p:anim calcmode="lin" valueType="num">
                                      <p:cBhvr>
                                        <p:cTn id="22" dur="1000" fill="hold"/>
                                        <p:tgtEl>
                                          <p:spTgt spid="91142">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91142">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91142">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91142">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7980"/>
                            </p:stCondLst>
                            <p:childTnLst>
                              <p:par>
                                <p:cTn id="27" presetID="15" presetClass="entr" presetSubtype="0" fill="hold" grpId="0" nodeType="afterEffect">
                                  <p:stCondLst>
                                    <p:cond delay="0"/>
                                  </p:stCondLst>
                                  <p:iterate type="wd">
                                    <p:tmPct val="6000"/>
                                  </p:iterate>
                                  <p:childTnLst>
                                    <p:set>
                                      <p:cBhvr>
                                        <p:cTn id="28" dur="1" fill="hold">
                                          <p:stCondLst>
                                            <p:cond delay="0"/>
                                          </p:stCondLst>
                                        </p:cTn>
                                        <p:tgtEl>
                                          <p:spTgt spid="91142">
                                            <p:txEl>
                                              <p:pRg st="4" end="4"/>
                                            </p:txEl>
                                          </p:spTgt>
                                        </p:tgtEl>
                                        <p:attrNameLst>
                                          <p:attrName>style.visibility</p:attrName>
                                        </p:attrNameLst>
                                      </p:cBhvr>
                                      <p:to>
                                        <p:strVal val="visible"/>
                                      </p:to>
                                    </p:set>
                                    <p:anim calcmode="lin" valueType="num">
                                      <p:cBhvr>
                                        <p:cTn id="29" dur="1000" fill="hold"/>
                                        <p:tgtEl>
                                          <p:spTgt spid="91142">
                                            <p:txEl>
                                              <p:pRg st="4" end="4"/>
                                            </p:txEl>
                                          </p:spTgt>
                                        </p:tgtEl>
                                        <p:attrNameLst>
                                          <p:attrName>ppt_w</p:attrName>
                                        </p:attrNameLst>
                                      </p:cBhvr>
                                      <p:tavLst>
                                        <p:tav tm="0">
                                          <p:val>
                                            <p:fltVal val="0"/>
                                          </p:val>
                                        </p:tav>
                                        <p:tav tm="100000">
                                          <p:val>
                                            <p:strVal val="#ppt_w"/>
                                          </p:val>
                                        </p:tav>
                                      </p:tavLst>
                                    </p:anim>
                                    <p:anim calcmode="lin" valueType="num">
                                      <p:cBhvr>
                                        <p:cTn id="30" dur="1000" fill="hold"/>
                                        <p:tgtEl>
                                          <p:spTgt spid="91142">
                                            <p:txEl>
                                              <p:pRg st="4" end="4"/>
                                            </p:txEl>
                                          </p:spTgt>
                                        </p:tgtEl>
                                        <p:attrNameLst>
                                          <p:attrName>ppt_h</p:attrName>
                                        </p:attrNameLst>
                                      </p:cBhvr>
                                      <p:tavLst>
                                        <p:tav tm="0">
                                          <p:val>
                                            <p:fltVal val="0"/>
                                          </p:val>
                                        </p:tav>
                                        <p:tav tm="100000">
                                          <p:val>
                                            <p:strVal val="#ppt_h"/>
                                          </p:val>
                                        </p:tav>
                                      </p:tavLst>
                                    </p:anim>
                                    <p:anim calcmode="lin" valueType="num">
                                      <p:cBhvr>
                                        <p:cTn id="31" dur="1000" fill="hold"/>
                                        <p:tgtEl>
                                          <p:spTgt spid="91142">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91142">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2" grpId="0" build="p"/>
      <p:bldP spid="9114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3" name="Picture 5" descr="paesaggi-landscapes42"/>
          <p:cNvPicPr>
            <a:picLocks noChangeAspect="1" noChangeArrowheads="1"/>
          </p:cNvPicPr>
          <p:nvPr/>
        </p:nvPicPr>
        <p:blipFill>
          <a:blip r:embed="rId2" cstate="print"/>
          <a:srcRect/>
          <a:stretch>
            <a:fillRect/>
          </a:stretch>
        </p:blipFill>
        <p:spPr bwMode="auto">
          <a:xfrm>
            <a:off x="0" y="0"/>
            <a:ext cx="9144000" cy="7010400"/>
          </a:xfrm>
          <a:prstGeom prst="rect">
            <a:avLst/>
          </a:prstGeom>
          <a:noFill/>
        </p:spPr>
      </p:pic>
      <p:sp>
        <p:nvSpPr>
          <p:cNvPr id="104454" name="Text Box 6"/>
          <p:cNvSpPr txBox="1">
            <a:spLocks noChangeArrowheads="1"/>
          </p:cNvSpPr>
          <p:nvPr/>
        </p:nvSpPr>
        <p:spPr bwMode="auto">
          <a:xfrm>
            <a:off x="0" y="1447800"/>
            <a:ext cx="9144000" cy="3194721"/>
          </a:xfrm>
          <a:prstGeom prst="rect">
            <a:avLst/>
          </a:prstGeom>
          <a:solidFill>
            <a:srgbClr val="C2DCC4">
              <a:alpha val="89000"/>
            </a:srgbClr>
          </a:solidFill>
          <a:ln w="9525">
            <a:noFill/>
            <a:miter lim="800000"/>
            <a:headEnd/>
            <a:tailEnd/>
          </a:ln>
          <a:effectLst/>
        </p:spPr>
        <p:txBody>
          <a:bodyPr>
            <a:spAutoFit/>
          </a:bodyPr>
          <a:lstStyle/>
          <a:p>
            <a:pPr>
              <a:spcBef>
                <a:spcPct val="50000"/>
              </a:spcBef>
            </a:pPr>
            <a:r>
              <a:rPr lang="en-US" sz="3200" b="1" dirty="0">
                <a:latin typeface="Arial Narrow" pitchFamily="34" charset="0"/>
              </a:rPr>
              <a:t>The principal source of sulfur is in the form of deposits of free sulfur occurring in volcanically active regions. The sulfur was initially formed by the reaction between the two volcanic vapors SO</a:t>
            </a:r>
            <a:r>
              <a:rPr lang="en-US" sz="3200" b="1" baseline="-25000" dirty="0">
                <a:latin typeface="Arial Narrow" pitchFamily="34" charset="0"/>
              </a:rPr>
              <a:t>2</a:t>
            </a:r>
            <a:r>
              <a:rPr lang="en-US" sz="3200" b="1" dirty="0">
                <a:latin typeface="Arial Narrow" pitchFamily="34" charset="0"/>
              </a:rPr>
              <a:t> and H</a:t>
            </a:r>
            <a:r>
              <a:rPr lang="en-US" sz="3200" b="1" baseline="-25000" dirty="0">
                <a:latin typeface="Arial Narrow" pitchFamily="34" charset="0"/>
              </a:rPr>
              <a:t>2</a:t>
            </a:r>
            <a:r>
              <a:rPr lang="en-US" sz="3200" b="1" dirty="0">
                <a:latin typeface="Arial Narrow" pitchFamily="34" charset="0"/>
              </a:rPr>
              <a:t>S to form H</a:t>
            </a:r>
            <a:r>
              <a:rPr lang="en-US" sz="3200" b="1" baseline="-25000" dirty="0">
                <a:latin typeface="Arial Narrow" pitchFamily="34" charset="0"/>
              </a:rPr>
              <a:t>2</a:t>
            </a:r>
            <a:r>
              <a:rPr lang="en-US" sz="3200" b="1" dirty="0">
                <a:latin typeface="Arial Narrow" pitchFamily="34" charset="0"/>
              </a:rPr>
              <a:t>O(</a:t>
            </a:r>
            <a:r>
              <a:rPr lang="en-US" sz="3200" b="1" i="1" dirty="0">
                <a:latin typeface="Arial Narrow" pitchFamily="34" charset="0"/>
              </a:rPr>
              <a:t>l</a:t>
            </a:r>
            <a:r>
              <a:rPr lang="en-US" sz="3200" b="1" dirty="0">
                <a:latin typeface="Arial Narrow" pitchFamily="34" charset="0"/>
              </a:rPr>
              <a:t>) and S (</a:t>
            </a:r>
            <a:r>
              <a:rPr lang="en-US" sz="3200" b="1" i="1" dirty="0">
                <a:latin typeface="Arial Narrow" pitchFamily="34" charset="0"/>
              </a:rPr>
              <a:t>s</a:t>
            </a:r>
            <a:r>
              <a:rPr lang="en-US" sz="3200" b="1" dirty="0">
                <a:latin typeface="Arial Narrow" pitchFamily="34" charset="0"/>
              </a:rPr>
              <a:t>). What volume of each gas, at 730 mm of Hg and 22</a:t>
            </a:r>
            <a:r>
              <a:rPr lang="en-US" sz="3200" b="1" baseline="30000" dirty="0">
                <a:latin typeface="Arial Narrow" pitchFamily="34" charset="0"/>
              </a:rPr>
              <a:t>o</a:t>
            </a:r>
            <a:r>
              <a:rPr lang="en-US" sz="3200" b="1" dirty="0">
                <a:latin typeface="Arial Narrow" pitchFamily="34" charset="0"/>
              </a:rPr>
              <a:t>C, was needed to form a sulfur deposit of 4.50 X 10</a:t>
            </a:r>
            <a:r>
              <a:rPr lang="en-US" sz="3200" b="1" baseline="30000" dirty="0">
                <a:latin typeface="Arial Narrow" pitchFamily="34" charset="0"/>
              </a:rPr>
              <a:t>5</a:t>
            </a:r>
            <a:r>
              <a:rPr lang="en-US" sz="3200" b="1" dirty="0">
                <a:latin typeface="Arial Narrow" pitchFamily="34" charset="0"/>
              </a:rPr>
              <a:t> kg on the slopes of a volcano in Hawaii?</a:t>
            </a:r>
          </a:p>
        </p:txBody>
      </p:sp>
      <p:sp>
        <p:nvSpPr>
          <p:cNvPr id="104455" name="Rectangle 7"/>
          <p:cNvSpPr>
            <a:spLocks noChangeArrowheads="1"/>
          </p:cNvSpPr>
          <p:nvPr/>
        </p:nvSpPr>
        <p:spPr bwMode="auto">
          <a:xfrm>
            <a:off x="609600" y="-76200"/>
            <a:ext cx="7543800" cy="1295400"/>
          </a:xfrm>
          <a:prstGeom prst="rect">
            <a:avLst/>
          </a:prstGeom>
          <a:noFill/>
          <a:ln w="9525">
            <a:noFill/>
            <a:miter lim="800000"/>
            <a:headEnd/>
            <a:tailEnd/>
          </a:ln>
          <a:effectLst/>
        </p:spPr>
        <p:txBody>
          <a:bodyPr anchor="ctr"/>
          <a:lstStyle/>
          <a:p>
            <a:pPr algn="ctr" eaLnBrk="0" hangingPunct="0"/>
            <a:r>
              <a:rPr lang="en-US" sz="3200" b="1">
                <a:solidFill>
                  <a:schemeClr val="bg1"/>
                </a:solidFill>
                <a:latin typeface="Arial Narrow" pitchFamily="34" charset="0"/>
              </a:rPr>
              <a:t>Practice Problem on Using Stoichiometry Under Nonstandard Conditions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04453"/>
                                        </p:tgtEl>
                                        <p:attrNameLst>
                                          <p:attrName>style.visibility</p:attrName>
                                        </p:attrNameLst>
                                      </p:cBhvr>
                                      <p:to>
                                        <p:strVal val="visible"/>
                                      </p:to>
                                    </p:set>
                                    <p:animEffect transition="in" filter="checkerboard(across)">
                                      <p:cBhvr>
                                        <p:cTn id="7" dur="3000"/>
                                        <p:tgtEl>
                                          <p:spTgt spid="104453"/>
                                        </p:tgtEl>
                                      </p:cBhvr>
                                    </p:animEffect>
                                  </p:childTnLst>
                                </p:cTn>
                              </p:par>
                            </p:childTnLst>
                          </p:cTn>
                        </p:par>
                        <p:par>
                          <p:cTn id="8" fill="hold">
                            <p:stCondLst>
                              <p:cond delay="3000"/>
                            </p:stCondLst>
                            <p:childTnLst>
                              <p:par>
                                <p:cTn id="9" presetID="5" presetClass="entr" presetSubtype="5" fill="hold" grpId="0" nodeType="afterEffect">
                                  <p:stCondLst>
                                    <p:cond delay="0"/>
                                  </p:stCondLst>
                                  <p:childTnLst>
                                    <p:set>
                                      <p:cBhvr>
                                        <p:cTn id="10" dur="1" fill="hold">
                                          <p:stCondLst>
                                            <p:cond delay="0"/>
                                          </p:stCondLst>
                                        </p:cTn>
                                        <p:tgtEl>
                                          <p:spTgt spid="104454"/>
                                        </p:tgtEl>
                                        <p:attrNameLst>
                                          <p:attrName>style.visibility</p:attrName>
                                        </p:attrNameLst>
                                      </p:cBhvr>
                                      <p:to>
                                        <p:strVal val="visible"/>
                                      </p:to>
                                    </p:set>
                                    <p:animEffect transition="in" filter="checkerboard(down)">
                                      <p:cBhvr>
                                        <p:cTn id="11" dur="2000"/>
                                        <p:tgtEl>
                                          <p:spTgt spid="104454"/>
                                        </p:tgtEl>
                                      </p:cBhvr>
                                    </p:animEffect>
                                  </p:childTnLst>
                                </p:cTn>
                              </p:par>
                            </p:childTnLst>
                          </p:cTn>
                        </p:par>
                        <p:par>
                          <p:cTn id="12" fill="hold">
                            <p:stCondLst>
                              <p:cond delay="5000"/>
                            </p:stCondLst>
                            <p:childTnLst>
                              <p:par>
                                <p:cTn id="13" presetID="13" presetClass="entr" presetSubtype="16" fill="hold" nodeType="afterEffect">
                                  <p:stCondLst>
                                    <p:cond delay="0"/>
                                  </p:stCondLst>
                                  <p:childTnLst>
                                    <p:set>
                                      <p:cBhvr>
                                        <p:cTn id="14" dur="1" fill="hold">
                                          <p:stCondLst>
                                            <p:cond delay="0"/>
                                          </p:stCondLst>
                                        </p:cTn>
                                        <p:tgtEl>
                                          <p:spTgt spid="104455">
                                            <p:txEl>
                                              <p:pRg st="0" end="0"/>
                                            </p:txEl>
                                          </p:spTgt>
                                        </p:tgtEl>
                                        <p:attrNameLst>
                                          <p:attrName>style.visibility</p:attrName>
                                        </p:attrNameLst>
                                      </p:cBhvr>
                                      <p:to>
                                        <p:strVal val="visible"/>
                                      </p:to>
                                    </p:set>
                                    <p:animEffect transition="in" filter="plus(in)">
                                      <p:cBhvr>
                                        <p:cTn id="15" dur="2000"/>
                                        <p:tgtEl>
                                          <p:spTgt spid="1044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Background8"/>
          <p:cNvPicPr>
            <a:picLocks noChangeAspect="1" noChangeArrowheads="1"/>
          </p:cNvPicPr>
          <p:nvPr/>
        </p:nvPicPr>
        <p:blipFill>
          <a:blip r:embed="rId2" cstate="print"/>
          <a:srcRect/>
          <a:stretch>
            <a:fillRect/>
          </a:stretch>
        </p:blipFill>
        <p:spPr bwMode="auto">
          <a:xfrm>
            <a:off x="0" y="0"/>
            <a:ext cx="9144000" cy="7086600"/>
          </a:xfrm>
          <a:prstGeom prst="rect">
            <a:avLst/>
          </a:prstGeom>
          <a:noFill/>
        </p:spPr>
      </p:pic>
      <p:sp>
        <p:nvSpPr>
          <p:cNvPr id="96259" name="Rectangle 3"/>
          <p:cNvSpPr>
            <a:spLocks noGrp="1" noChangeArrowheads="1"/>
          </p:cNvSpPr>
          <p:nvPr>
            <p:ph type="title"/>
          </p:nvPr>
        </p:nvSpPr>
        <p:spPr>
          <a:xfrm>
            <a:off x="228600" y="304800"/>
            <a:ext cx="8458200" cy="1447800"/>
          </a:xfrm>
        </p:spPr>
        <p:txBody>
          <a:bodyPr/>
          <a:lstStyle/>
          <a:p>
            <a:r>
              <a:rPr lang="en-US" sz="4000" b="1">
                <a:latin typeface="Arial Narrow" pitchFamily="34" charset="0"/>
              </a:rPr>
              <a:t>Practice Problem on Using Stoichiometry Under Nonstandard Conditions- You Try!</a:t>
            </a:r>
          </a:p>
        </p:txBody>
      </p:sp>
      <p:sp>
        <p:nvSpPr>
          <p:cNvPr id="96260" name="Rectangle 4"/>
          <p:cNvSpPr>
            <a:spLocks noGrp="1" noChangeArrowheads="1"/>
          </p:cNvSpPr>
          <p:nvPr>
            <p:ph type="body" idx="1"/>
          </p:nvPr>
        </p:nvSpPr>
        <p:spPr>
          <a:xfrm>
            <a:off x="304800" y="2133600"/>
            <a:ext cx="8458200" cy="4419600"/>
          </a:xfrm>
          <a:solidFill>
            <a:srgbClr val="00FFCC">
              <a:alpha val="71001"/>
            </a:srgbClr>
          </a:solidFill>
        </p:spPr>
        <p:txBody>
          <a:bodyPr/>
          <a:lstStyle/>
          <a:p>
            <a:r>
              <a:rPr lang="en-US" b="1" dirty="0">
                <a:latin typeface="Arial Narrow" pitchFamily="34" charset="0"/>
              </a:rPr>
              <a:t>A 3.25-g sample of solid calcium carbide (CaC</a:t>
            </a:r>
            <a:r>
              <a:rPr lang="en-US" b="1" baseline="-25000" dirty="0">
                <a:latin typeface="Arial Narrow" pitchFamily="34" charset="0"/>
              </a:rPr>
              <a:t>2</a:t>
            </a:r>
            <a:r>
              <a:rPr lang="en-US" b="1" dirty="0">
                <a:latin typeface="Arial Narrow" pitchFamily="34" charset="0"/>
              </a:rPr>
              <a:t>) reacts with water to produce acetylene gas (C</a:t>
            </a:r>
            <a:r>
              <a:rPr lang="en-US" b="1" baseline="-25000" dirty="0">
                <a:latin typeface="Arial Narrow" pitchFamily="34" charset="0"/>
              </a:rPr>
              <a:t>2</a:t>
            </a:r>
            <a:r>
              <a:rPr lang="en-US" b="1" dirty="0">
                <a:latin typeface="Arial Narrow" pitchFamily="34" charset="0"/>
              </a:rPr>
              <a:t>H</a:t>
            </a:r>
            <a:r>
              <a:rPr lang="en-US" b="1" baseline="-25000" dirty="0">
                <a:latin typeface="Arial Narrow" pitchFamily="34" charset="0"/>
              </a:rPr>
              <a:t>2</a:t>
            </a:r>
            <a:r>
              <a:rPr lang="en-US" b="1" dirty="0">
                <a:latin typeface="Arial Narrow" pitchFamily="34" charset="0"/>
              </a:rPr>
              <a:t>) and aqueous calcium hydroxide. If the </a:t>
            </a:r>
            <a:r>
              <a:rPr lang="en-US" b="1" dirty="0" err="1">
                <a:latin typeface="Arial Narrow" pitchFamily="34" charset="0"/>
              </a:rPr>
              <a:t>acetlylene</a:t>
            </a:r>
            <a:r>
              <a:rPr lang="en-US" b="1" dirty="0">
                <a:latin typeface="Arial Narrow" pitchFamily="34" charset="0"/>
              </a:rPr>
              <a:t> is at 17</a:t>
            </a:r>
            <a:r>
              <a:rPr lang="en-US" b="1" baseline="30000" dirty="0">
                <a:latin typeface="Arial Narrow" pitchFamily="34" charset="0"/>
              </a:rPr>
              <a:t>o</a:t>
            </a:r>
            <a:r>
              <a:rPr lang="en-US" b="1" dirty="0">
                <a:latin typeface="Arial Narrow" pitchFamily="34" charset="0"/>
              </a:rPr>
              <a:t>C and 740 mm of Hg, how many </a:t>
            </a:r>
            <a:r>
              <a:rPr lang="en-US" b="1" dirty="0" err="1">
                <a:latin typeface="Arial Narrow" pitchFamily="34" charset="0"/>
              </a:rPr>
              <a:t>mL</a:t>
            </a:r>
            <a:r>
              <a:rPr lang="en-US" b="1" dirty="0">
                <a:latin typeface="Arial Narrow" pitchFamily="34" charset="0"/>
              </a:rPr>
              <a:t> of acetylene were produced?</a:t>
            </a:r>
          </a:p>
          <a:p>
            <a:pPr>
              <a:buFontTx/>
              <a:buNone/>
            </a:pPr>
            <a:endParaRPr lang="en-US" b="1" dirty="0">
              <a:latin typeface="Arial Narrow" pitchFamily="34" charset="0"/>
            </a:endParaRPr>
          </a:p>
          <a:p>
            <a:pPr algn="ctr">
              <a:buFontTx/>
              <a:buNone/>
            </a:pPr>
            <a:r>
              <a:rPr lang="en-US" b="1" dirty="0">
                <a:latin typeface="Arial Narrow" pitchFamily="34" charset="0"/>
              </a:rPr>
              <a:t>CaC</a:t>
            </a:r>
            <a:r>
              <a:rPr lang="en-US" b="1" baseline="-25000" dirty="0">
                <a:latin typeface="Arial Narrow" pitchFamily="34" charset="0"/>
              </a:rPr>
              <a:t>2 </a:t>
            </a:r>
            <a:r>
              <a:rPr lang="en-US" b="1" dirty="0">
                <a:latin typeface="Arial Narrow" pitchFamily="34" charset="0"/>
              </a:rPr>
              <a:t> +  H</a:t>
            </a:r>
            <a:r>
              <a:rPr lang="en-US" b="1" baseline="-25000" dirty="0">
                <a:latin typeface="Arial Narrow" pitchFamily="34" charset="0"/>
              </a:rPr>
              <a:t>2</a:t>
            </a:r>
            <a:r>
              <a:rPr lang="en-US" b="1" dirty="0">
                <a:latin typeface="Arial Narrow" pitchFamily="34" charset="0"/>
              </a:rPr>
              <a:t>O  </a:t>
            </a:r>
            <a:r>
              <a:rPr lang="en-US" b="1" dirty="0">
                <a:latin typeface="Arial Narrow" pitchFamily="34" charset="0"/>
                <a:sym typeface="Wingdings" pitchFamily="2" charset="2"/>
              </a:rPr>
              <a:t> C</a:t>
            </a:r>
            <a:r>
              <a:rPr lang="en-US" b="1" baseline="-25000" dirty="0">
                <a:latin typeface="Arial Narrow" pitchFamily="34" charset="0"/>
                <a:sym typeface="Wingdings" pitchFamily="2" charset="2"/>
              </a:rPr>
              <a:t>2</a:t>
            </a:r>
            <a:r>
              <a:rPr lang="en-US" b="1" dirty="0">
                <a:latin typeface="Arial Narrow" pitchFamily="34" charset="0"/>
                <a:sym typeface="Wingdings" pitchFamily="2" charset="2"/>
              </a:rPr>
              <a:t>H</a:t>
            </a:r>
            <a:r>
              <a:rPr lang="en-US" b="1" baseline="-25000" dirty="0">
                <a:latin typeface="Arial Narrow" pitchFamily="34" charset="0"/>
                <a:sym typeface="Wingdings" pitchFamily="2" charset="2"/>
              </a:rPr>
              <a:t>2</a:t>
            </a:r>
            <a:r>
              <a:rPr lang="en-US" b="1" dirty="0">
                <a:latin typeface="Arial Narrow" pitchFamily="34" charset="0"/>
                <a:sym typeface="Wingdings" pitchFamily="2" charset="2"/>
              </a:rPr>
              <a:t>  +  Ca(OH)</a:t>
            </a:r>
            <a:r>
              <a:rPr lang="en-US" b="1" baseline="-25000" dirty="0">
                <a:latin typeface="Arial Narrow" pitchFamily="34" charset="0"/>
                <a:sym typeface="Wingdings" pitchFamily="2" charset="2"/>
              </a:rPr>
              <a:t>2</a:t>
            </a:r>
            <a:endParaRPr lang="en-US" b="1" baseline="-25000" dirty="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plus(in)">
                                      <p:cBhvr>
                                        <p:cTn id="7" dur="3000"/>
                                        <p:tgtEl>
                                          <p:spTgt spid="96258"/>
                                        </p:tgtEl>
                                      </p:cBhvr>
                                    </p:animEffect>
                                  </p:childTnLst>
                                </p:cTn>
                              </p:par>
                            </p:childTnLst>
                          </p:cTn>
                        </p:par>
                        <p:par>
                          <p:cTn id="8" fill="hold">
                            <p:stCondLst>
                              <p:cond delay="3000"/>
                            </p:stCondLst>
                            <p:childTnLst>
                              <p:par>
                                <p:cTn id="9" presetID="8" presetClass="entr" presetSubtype="16" fill="hold" grpId="0" nodeType="afterEffect">
                                  <p:stCondLst>
                                    <p:cond delay="0"/>
                                  </p:stCondLst>
                                  <p:childTnLst>
                                    <p:set>
                                      <p:cBhvr>
                                        <p:cTn id="10" dur="1" fill="hold">
                                          <p:stCondLst>
                                            <p:cond delay="0"/>
                                          </p:stCondLst>
                                        </p:cTn>
                                        <p:tgtEl>
                                          <p:spTgt spid="96259"/>
                                        </p:tgtEl>
                                        <p:attrNameLst>
                                          <p:attrName>style.visibility</p:attrName>
                                        </p:attrNameLst>
                                      </p:cBhvr>
                                      <p:to>
                                        <p:strVal val="visible"/>
                                      </p:to>
                                    </p:set>
                                    <p:animEffect transition="in" filter="diamond(in)">
                                      <p:cBhvr>
                                        <p:cTn id="11" dur="2000"/>
                                        <p:tgtEl>
                                          <p:spTgt spid="96259"/>
                                        </p:tgtEl>
                                      </p:cBhvr>
                                    </p:animEffect>
                                  </p:childTnLst>
                                </p:cTn>
                              </p:par>
                            </p:childTnLst>
                          </p:cTn>
                        </p:par>
                        <p:par>
                          <p:cTn id="12" fill="hold">
                            <p:stCondLst>
                              <p:cond delay="5000"/>
                            </p:stCondLst>
                            <p:childTnLst>
                              <p:par>
                                <p:cTn id="13" presetID="8" presetClass="entr" presetSubtype="16" fill="hold" grpId="0" nodeType="afterEffect">
                                  <p:stCondLst>
                                    <p:cond delay="0"/>
                                  </p:stCondLst>
                                  <p:childTnLst>
                                    <p:set>
                                      <p:cBhvr>
                                        <p:cTn id="14" dur="1" fill="hold">
                                          <p:stCondLst>
                                            <p:cond delay="0"/>
                                          </p:stCondLst>
                                        </p:cTn>
                                        <p:tgtEl>
                                          <p:spTgt spid="96260">
                                            <p:bg/>
                                          </p:spTgt>
                                        </p:tgtEl>
                                        <p:attrNameLst>
                                          <p:attrName>style.visibility</p:attrName>
                                        </p:attrNameLst>
                                      </p:cBhvr>
                                      <p:to>
                                        <p:strVal val="visible"/>
                                      </p:to>
                                    </p:set>
                                    <p:animEffect transition="in" filter="diamond(in)">
                                      <p:cBhvr>
                                        <p:cTn id="15" dur="3000"/>
                                        <p:tgtEl>
                                          <p:spTgt spid="96260">
                                            <p:bg/>
                                          </p:spTgt>
                                        </p:tgtEl>
                                      </p:cBhvr>
                                    </p:animEffect>
                                  </p:childTnLst>
                                </p:cTn>
                              </p:par>
                            </p:childTnLst>
                          </p:cTn>
                        </p:par>
                        <p:par>
                          <p:cTn id="16" fill="hold">
                            <p:stCondLst>
                              <p:cond delay="8000"/>
                            </p:stCondLst>
                            <p:childTnLst>
                              <p:par>
                                <p:cTn id="17" presetID="8" presetClass="entr" presetSubtype="32" fill="hold" grpId="0" nodeType="afterEffect">
                                  <p:stCondLst>
                                    <p:cond delay="0"/>
                                  </p:stCondLst>
                                  <p:childTnLst>
                                    <p:set>
                                      <p:cBhvr>
                                        <p:cTn id="18" dur="1" fill="hold">
                                          <p:stCondLst>
                                            <p:cond delay="0"/>
                                          </p:stCondLst>
                                        </p:cTn>
                                        <p:tgtEl>
                                          <p:spTgt spid="96260">
                                            <p:txEl>
                                              <p:pRg st="0" end="0"/>
                                            </p:txEl>
                                          </p:spTgt>
                                        </p:tgtEl>
                                        <p:attrNameLst>
                                          <p:attrName>style.visibility</p:attrName>
                                        </p:attrNameLst>
                                      </p:cBhvr>
                                      <p:to>
                                        <p:strVal val="visible"/>
                                      </p:to>
                                    </p:set>
                                    <p:animEffect transition="in" filter="diamond(out)">
                                      <p:cBhvr>
                                        <p:cTn id="19" dur="2000"/>
                                        <p:tgtEl>
                                          <p:spTgt spid="96260">
                                            <p:txEl>
                                              <p:pRg st="0" end="0"/>
                                            </p:txEl>
                                          </p:spTgt>
                                        </p:tgtEl>
                                      </p:cBhvr>
                                    </p:animEffect>
                                  </p:childTnLst>
                                </p:cTn>
                              </p:par>
                            </p:childTnLst>
                          </p:cTn>
                        </p:par>
                        <p:par>
                          <p:cTn id="20" fill="hold">
                            <p:stCondLst>
                              <p:cond delay="10000"/>
                            </p:stCondLst>
                            <p:childTnLst>
                              <p:par>
                                <p:cTn id="21" presetID="8" presetClass="entr" presetSubtype="32" fill="hold" grpId="0" nodeType="afterEffect">
                                  <p:stCondLst>
                                    <p:cond delay="0"/>
                                  </p:stCondLst>
                                  <p:childTnLst>
                                    <p:set>
                                      <p:cBhvr>
                                        <p:cTn id="22" dur="1" fill="hold">
                                          <p:stCondLst>
                                            <p:cond delay="0"/>
                                          </p:stCondLst>
                                        </p:cTn>
                                        <p:tgtEl>
                                          <p:spTgt spid="96260">
                                            <p:txEl>
                                              <p:pRg st="2" end="2"/>
                                            </p:txEl>
                                          </p:spTgt>
                                        </p:tgtEl>
                                        <p:attrNameLst>
                                          <p:attrName>style.visibility</p:attrName>
                                        </p:attrNameLst>
                                      </p:cBhvr>
                                      <p:to>
                                        <p:strVal val="visible"/>
                                      </p:to>
                                    </p:set>
                                    <p:animEffect transition="in" filter="diamond(out)">
                                      <p:cBhvr>
                                        <p:cTn id="23" dur="2000"/>
                                        <p:tgtEl>
                                          <p:spTgt spid="9626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P spid="96260"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0" y="2657475"/>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98307" name="Object 3"/>
          <p:cNvGraphicFramePr>
            <a:graphicFrameLocks noChangeAspect="1"/>
          </p:cNvGraphicFramePr>
          <p:nvPr/>
        </p:nvGraphicFramePr>
        <p:xfrm>
          <a:off x="0" y="-28575"/>
          <a:ext cx="9144000" cy="6886575"/>
        </p:xfrm>
        <a:graphic>
          <a:graphicData uri="http://schemas.openxmlformats.org/presentationml/2006/ole">
            <p:oleObj spid="_x0000_s98306" name="Slide" r:id="rId3" imgW="4572147" imgH="3428904" progId="PowerPoint.Slide.8">
              <p:embed/>
            </p:oleObj>
          </a:graphicData>
        </a:graphic>
      </p:graphicFrame>
      <p:sp>
        <p:nvSpPr>
          <p:cNvPr id="98311" name="Rectangle 7"/>
          <p:cNvSpPr>
            <a:spLocks noChangeArrowheads="1"/>
          </p:cNvSpPr>
          <p:nvPr/>
        </p:nvSpPr>
        <p:spPr bwMode="auto">
          <a:xfrm>
            <a:off x="914400" y="990600"/>
            <a:ext cx="7239000" cy="1143000"/>
          </a:xfrm>
          <a:prstGeom prst="rect">
            <a:avLst/>
          </a:prstGeom>
          <a:noFill/>
          <a:ln w="9525">
            <a:noFill/>
            <a:miter lim="800000"/>
            <a:headEnd/>
            <a:tailEnd/>
          </a:ln>
          <a:effectLst/>
        </p:spPr>
        <p:txBody>
          <a:bodyPr anchor="ctr"/>
          <a:lstStyle/>
          <a:p>
            <a:pPr algn="ctr"/>
            <a:r>
              <a:rPr lang="en-US" sz="3200" b="1">
                <a:solidFill>
                  <a:schemeClr val="tx2"/>
                </a:solidFill>
                <a:latin typeface="Arial Narrow" pitchFamily="34" charset="0"/>
              </a:rPr>
              <a:t>Practice Problem on Using Stoichiometry Under Nonstandard Conditions</a:t>
            </a:r>
          </a:p>
        </p:txBody>
      </p:sp>
      <p:sp>
        <p:nvSpPr>
          <p:cNvPr id="98313" name="Rectangle 9"/>
          <p:cNvSpPr>
            <a:spLocks noGrp="1" noChangeArrowheads="1"/>
          </p:cNvSpPr>
          <p:nvPr>
            <p:ph type="body" idx="1"/>
          </p:nvPr>
        </p:nvSpPr>
        <p:spPr>
          <a:xfrm>
            <a:off x="990600" y="2286000"/>
            <a:ext cx="7086600" cy="3840163"/>
          </a:xfrm>
        </p:spPr>
        <p:txBody>
          <a:bodyPr/>
          <a:lstStyle/>
          <a:p>
            <a:r>
              <a:rPr lang="en-US" sz="2800" b="1" dirty="0">
                <a:latin typeface="Arial Narrow" pitchFamily="34" charset="0"/>
              </a:rPr>
              <a:t>What volume of oxygen gas in liters can be collected at 0.987 </a:t>
            </a:r>
            <a:r>
              <a:rPr lang="en-US" sz="2800" b="1" dirty="0" err="1">
                <a:latin typeface="Arial Narrow" pitchFamily="34" charset="0"/>
              </a:rPr>
              <a:t>atm</a:t>
            </a:r>
            <a:r>
              <a:rPr lang="en-US" sz="2800" b="1" dirty="0">
                <a:latin typeface="Arial Narrow" pitchFamily="34" charset="0"/>
              </a:rPr>
              <a:t> pressure and 25</a:t>
            </a:r>
            <a:r>
              <a:rPr lang="en-US" sz="2800" b="1" baseline="30000" dirty="0">
                <a:latin typeface="Arial Narrow" pitchFamily="34" charset="0"/>
              </a:rPr>
              <a:t>o</a:t>
            </a:r>
            <a:r>
              <a:rPr lang="en-US" sz="2800" b="1" dirty="0">
                <a:latin typeface="Arial Narrow" pitchFamily="34" charset="0"/>
              </a:rPr>
              <a:t>C when 30.6 g of KClO</a:t>
            </a:r>
            <a:r>
              <a:rPr lang="en-US" sz="2800" b="1" baseline="-25000" dirty="0">
                <a:latin typeface="Arial Narrow" pitchFamily="34" charset="0"/>
              </a:rPr>
              <a:t>3</a:t>
            </a:r>
            <a:r>
              <a:rPr lang="en-US" sz="2800" b="1" dirty="0">
                <a:latin typeface="Arial Narrow" pitchFamily="34" charset="0"/>
              </a:rPr>
              <a:t> decompose by heating according to the following equation? </a:t>
            </a:r>
          </a:p>
          <a:p>
            <a:pPr>
              <a:buFontTx/>
              <a:buNone/>
            </a:pPr>
            <a:endParaRPr lang="en-US" sz="2800" b="1" dirty="0">
              <a:latin typeface="Arial Narrow" pitchFamily="34" charset="0"/>
            </a:endParaRPr>
          </a:p>
          <a:p>
            <a:pPr algn="ctr">
              <a:buFontTx/>
              <a:buNone/>
            </a:pPr>
            <a:r>
              <a:rPr lang="en-US" sz="2800" b="1" dirty="0">
                <a:latin typeface="Arial Narrow" pitchFamily="34" charset="0"/>
              </a:rPr>
              <a:t>2KClO</a:t>
            </a:r>
            <a:r>
              <a:rPr lang="en-US" sz="2800" b="1" baseline="-25000" dirty="0">
                <a:latin typeface="Arial Narrow" pitchFamily="34" charset="0"/>
              </a:rPr>
              <a:t>3</a:t>
            </a:r>
            <a:r>
              <a:rPr lang="en-US" sz="2800" b="1" dirty="0">
                <a:latin typeface="Arial Narrow" pitchFamily="34" charset="0"/>
              </a:rPr>
              <a:t>(s) </a:t>
            </a:r>
            <a:r>
              <a:rPr lang="en-US" sz="2800" b="1" dirty="0">
                <a:latin typeface="Arial Narrow" pitchFamily="34" charset="0"/>
                <a:sym typeface="Wingdings" pitchFamily="2" charset="2"/>
              </a:rPr>
              <a:t> 2KCl(s)  +  3O</a:t>
            </a:r>
            <a:r>
              <a:rPr lang="en-US" sz="2800" b="1" baseline="-25000" dirty="0">
                <a:latin typeface="Arial Narrow" pitchFamily="34" charset="0"/>
                <a:sym typeface="Wingdings" pitchFamily="2" charset="2"/>
              </a:rPr>
              <a:t>2</a:t>
            </a:r>
            <a:r>
              <a:rPr lang="en-US" sz="2800" b="1" dirty="0">
                <a:latin typeface="Arial Narrow" pitchFamily="34" charset="0"/>
                <a:sym typeface="Wingdings" pitchFamily="2" charset="2"/>
              </a:rPr>
              <a:t>(g)</a:t>
            </a:r>
            <a:endParaRPr lang="en-US" sz="2800" b="1" baseline="-25000" dirty="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iterate type="lt">
                                    <p:tmPct val="4000"/>
                                  </p:iterate>
                                  <p:childTnLst>
                                    <p:set>
                                      <p:cBhvr>
                                        <p:cTn id="6" dur="1" fill="hold">
                                          <p:stCondLst>
                                            <p:cond delay="0"/>
                                          </p:stCondLst>
                                        </p:cTn>
                                        <p:tgtEl>
                                          <p:spTgt spid="98311"/>
                                        </p:tgtEl>
                                        <p:attrNameLst>
                                          <p:attrName>style.visibility</p:attrName>
                                        </p:attrNameLst>
                                      </p:cBhvr>
                                      <p:to>
                                        <p:strVal val="visible"/>
                                      </p:to>
                                    </p:set>
                                    <p:anim from="(-#ppt_w/2)" to="(#ppt_x)" calcmode="lin" valueType="num">
                                      <p:cBhvr>
                                        <p:cTn id="7" dur="600" fill="hold">
                                          <p:stCondLst>
                                            <p:cond delay="0"/>
                                          </p:stCondLst>
                                        </p:cTn>
                                        <p:tgtEl>
                                          <p:spTgt spid="98311"/>
                                        </p:tgtEl>
                                        <p:attrNameLst>
                                          <p:attrName>ppt_x</p:attrName>
                                        </p:attrNameLst>
                                      </p:cBhvr>
                                    </p:anim>
                                    <p:anim from="0" to="-1.0" calcmode="lin" valueType="num">
                                      <p:cBhvr>
                                        <p:cTn id="8" dur="200" decel="50000" autoRev="1" fill="hold">
                                          <p:stCondLst>
                                            <p:cond delay="600"/>
                                          </p:stCondLst>
                                        </p:cTn>
                                        <p:tgtEl>
                                          <p:spTgt spid="98311"/>
                                        </p:tgtEl>
                                        <p:attrNameLst>
                                          <p:attrName>xshear</p:attrName>
                                        </p:attrNameLst>
                                      </p:cBhvr>
                                    </p:anim>
                                    <p:animScale>
                                      <p:cBhvr>
                                        <p:cTn id="9" dur="200" decel="100000" autoRev="1" fill="hold">
                                          <p:stCondLst>
                                            <p:cond delay="600"/>
                                          </p:stCondLst>
                                        </p:cTn>
                                        <p:tgtEl>
                                          <p:spTgt spid="98311"/>
                                        </p:tgtEl>
                                      </p:cBhvr>
                                      <p:from x="100000" y="100000"/>
                                      <p:to x="80000" y="100000"/>
                                    </p:animScale>
                                    <p:anim by="(#ppt_h/3+#ppt_w*0.1)" calcmode="lin" valueType="num">
                                      <p:cBhvr additive="sum">
                                        <p:cTn id="10" dur="200" decel="100000" autoRev="1" fill="hold">
                                          <p:stCondLst>
                                            <p:cond delay="600"/>
                                          </p:stCondLst>
                                        </p:cTn>
                                        <p:tgtEl>
                                          <p:spTgt spid="98311"/>
                                        </p:tgtEl>
                                        <p:attrNameLst>
                                          <p:attrName>ppt_x</p:attrName>
                                        </p:attrNameLst>
                                      </p:cBhvr>
                                    </p:anim>
                                  </p:childTnLst>
                                </p:cTn>
                              </p:par>
                            </p:childTnLst>
                          </p:cTn>
                        </p:par>
                        <p:par>
                          <p:cTn id="11" fill="hold">
                            <p:stCondLst>
                              <p:cond delay="3400"/>
                            </p:stCondLst>
                            <p:childTnLst>
                              <p:par>
                                <p:cTn id="12" presetID="34" presetClass="entr" presetSubtype="0" fill="hold" grpId="0" nodeType="afterEffect">
                                  <p:stCondLst>
                                    <p:cond delay="0"/>
                                  </p:stCondLst>
                                  <p:iterate type="lt">
                                    <p:tmPct val="4000"/>
                                  </p:iterate>
                                  <p:childTnLst>
                                    <p:set>
                                      <p:cBhvr>
                                        <p:cTn id="13" dur="1" fill="hold">
                                          <p:stCondLst>
                                            <p:cond delay="0"/>
                                          </p:stCondLst>
                                        </p:cTn>
                                        <p:tgtEl>
                                          <p:spTgt spid="98313">
                                            <p:txEl>
                                              <p:pRg st="0" end="0"/>
                                            </p:txEl>
                                          </p:spTgt>
                                        </p:tgtEl>
                                        <p:attrNameLst>
                                          <p:attrName>style.visibility</p:attrName>
                                        </p:attrNameLst>
                                      </p:cBhvr>
                                      <p:to>
                                        <p:strVal val="visible"/>
                                      </p:to>
                                    </p:set>
                                    <p:anim from="(-#ppt_w/2)" to="(#ppt_x)" calcmode="lin" valueType="num">
                                      <p:cBhvr>
                                        <p:cTn id="14" dur="300" fill="hold">
                                          <p:stCondLst>
                                            <p:cond delay="0"/>
                                          </p:stCondLst>
                                        </p:cTn>
                                        <p:tgtEl>
                                          <p:spTgt spid="98313">
                                            <p:txEl>
                                              <p:pRg st="0" end="0"/>
                                            </p:txEl>
                                          </p:spTgt>
                                        </p:tgtEl>
                                        <p:attrNameLst>
                                          <p:attrName>ppt_x</p:attrName>
                                        </p:attrNameLst>
                                      </p:cBhvr>
                                    </p:anim>
                                    <p:anim from="0" to="-1.0" calcmode="lin" valueType="num">
                                      <p:cBhvr>
                                        <p:cTn id="15" dur="100" decel="50000" autoRev="1" fill="hold">
                                          <p:stCondLst>
                                            <p:cond delay="300"/>
                                          </p:stCondLst>
                                        </p:cTn>
                                        <p:tgtEl>
                                          <p:spTgt spid="98313">
                                            <p:txEl>
                                              <p:pRg st="0" end="0"/>
                                            </p:txEl>
                                          </p:spTgt>
                                        </p:tgtEl>
                                        <p:attrNameLst>
                                          <p:attrName>xshear</p:attrName>
                                        </p:attrNameLst>
                                      </p:cBhvr>
                                    </p:anim>
                                    <p:animScale>
                                      <p:cBhvr>
                                        <p:cTn id="16" dur="100" decel="100000" autoRev="1" fill="hold">
                                          <p:stCondLst>
                                            <p:cond delay="300"/>
                                          </p:stCondLst>
                                        </p:cTn>
                                        <p:tgtEl>
                                          <p:spTgt spid="98313">
                                            <p:txEl>
                                              <p:pRg st="0" end="0"/>
                                            </p:txEl>
                                          </p:spTgt>
                                        </p:tgtEl>
                                      </p:cBhvr>
                                      <p:from x="100000" y="100000"/>
                                      <p:to x="80000" y="100000"/>
                                    </p:animScale>
                                    <p:anim by="(#ppt_h/3+#ppt_w*0.1)" calcmode="lin" valueType="num">
                                      <p:cBhvr additive="sum">
                                        <p:cTn id="17" dur="100" decel="100000" autoRev="1" fill="hold">
                                          <p:stCondLst>
                                            <p:cond delay="300"/>
                                          </p:stCondLst>
                                        </p:cTn>
                                        <p:tgtEl>
                                          <p:spTgt spid="98313">
                                            <p:txEl>
                                              <p:pRg st="0" end="0"/>
                                            </p:txEl>
                                          </p:spTgt>
                                        </p:tgtEl>
                                        <p:attrNameLst>
                                          <p:attrName>ppt_x</p:attrName>
                                        </p:attrNameLst>
                                      </p:cBhvr>
                                    </p:anim>
                                  </p:childTnLst>
                                </p:cTn>
                              </p:par>
                            </p:childTnLst>
                          </p:cTn>
                        </p:par>
                        <p:par>
                          <p:cTn id="18" fill="hold">
                            <p:stCondLst>
                              <p:cond delay="6560"/>
                            </p:stCondLst>
                            <p:childTnLst>
                              <p:par>
                                <p:cTn id="19" presetID="34" presetClass="entr" presetSubtype="0" fill="hold" grpId="0" nodeType="afterEffect">
                                  <p:stCondLst>
                                    <p:cond delay="0"/>
                                  </p:stCondLst>
                                  <p:iterate type="lt">
                                    <p:tmPct val="4000"/>
                                  </p:iterate>
                                  <p:childTnLst>
                                    <p:set>
                                      <p:cBhvr>
                                        <p:cTn id="20" dur="1" fill="hold">
                                          <p:stCondLst>
                                            <p:cond delay="0"/>
                                          </p:stCondLst>
                                        </p:cTn>
                                        <p:tgtEl>
                                          <p:spTgt spid="98313">
                                            <p:txEl>
                                              <p:pRg st="2" end="2"/>
                                            </p:txEl>
                                          </p:spTgt>
                                        </p:tgtEl>
                                        <p:attrNameLst>
                                          <p:attrName>style.visibility</p:attrName>
                                        </p:attrNameLst>
                                      </p:cBhvr>
                                      <p:to>
                                        <p:strVal val="visible"/>
                                      </p:to>
                                    </p:set>
                                    <p:anim from="(-#ppt_w/2)" to="(#ppt_x)" calcmode="lin" valueType="num">
                                      <p:cBhvr>
                                        <p:cTn id="21" dur="300" fill="hold">
                                          <p:stCondLst>
                                            <p:cond delay="0"/>
                                          </p:stCondLst>
                                        </p:cTn>
                                        <p:tgtEl>
                                          <p:spTgt spid="98313">
                                            <p:txEl>
                                              <p:pRg st="2" end="2"/>
                                            </p:txEl>
                                          </p:spTgt>
                                        </p:tgtEl>
                                        <p:attrNameLst>
                                          <p:attrName>ppt_x</p:attrName>
                                        </p:attrNameLst>
                                      </p:cBhvr>
                                    </p:anim>
                                    <p:anim from="0" to="-1.0" calcmode="lin" valueType="num">
                                      <p:cBhvr>
                                        <p:cTn id="22" dur="100" decel="50000" autoRev="1" fill="hold">
                                          <p:stCondLst>
                                            <p:cond delay="300"/>
                                          </p:stCondLst>
                                        </p:cTn>
                                        <p:tgtEl>
                                          <p:spTgt spid="98313">
                                            <p:txEl>
                                              <p:pRg st="2" end="2"/>
                                            </p:txEl>
                                          </p:spTgt>
                                        </p:tgtEl>
                                        <p:attrNameLst>
                                          <p:attrName>xshear</p:attrName>
                                        </p:attrNameLst>
                                      </p:cBhvr>
                                    </p:anim>
                                    <p:animScale>
                                      <p:cBhvr>
                                        <p:cTn id="23" dur="100" decel="100000" autoRev="1" fill="hold">
                                          <p:stCondLst>
                                            <p:cond delay="300"/>
                                          </p:stCondLst>
                                        </p:cTn>
                                        <p:tgtEl>
                                          <p:spTgt spid="98313">
                                            <p:txEl>
                                              <p:pRg st="2" end="2"/>
                                            </p:txEl>
                                          </p:spTgt>
                                        </p:tgtEl>
                                      </p:cBhvr>
                                      <p:from x="100000" y="100000"/>
                                      <p:to x="80000" y="100000"/>
                                    </p:animScale>
                                    <p:anim by="(#ppt_h/3+#ppt_w*0.1)" calcmode="lin" valueType="num">
                                      <p:cBhvr additive="sum">
                                        <p:cTn id="24" dur="100" decel="100000" autoRev="1" fill="hold">
                                          <p:stCondLst>
                                            <p:cond delay="300"/>
                                          </p:stCondLst>
                                        </p:cTn>
                                        <p:tgtEl>
                                          <p:spTgt spid="98313">
                                            <p:txEl>
                                              <p:pRg st="2" end="2"/>
                                            </p:txEl>
                                          </p:spTgt>
                                        </p:tgtEl>
                                        <p:attrNameLst>
                                          <p:attrName>ppt_x</p:attrName>
                                        </p:attrNameLst>
                                      </p:cBhvr>
                                    </p:anim>
                                  </p:childTnLst>
                                </p:cTn>
                              </p:par>
                            </p:childTnLst>
                          </p:cTn>
                        </p:par>
                        <p:par>
                          <p:cTn id="25" fill="hold">
                            <p:stCondLst>
                              <p:cond delay="7520"/>
                            </p:stCondLst>
                            <p:childTnLst>
                              <p:par>
                                <p:cTn id="26" presetID="8" presetClass="entr" presetSubtype="32" fill="hold" nodeType="afterEffect">
                                  <p:stCondLst>
                                    <p:cond delay="0"/>
                                  </p:stCondLst>
                                  <p:childTnLst>
                                    <p:set>
                                      <p:cBhvr>
                                        <p:cTn id="27" dur="1" fill="hold">
                                          <p:stCondLst>
                                            <p:cond delay="0"/>
                                          </p:stCondLst>
                                        </p:cTn>
                                        <p:tgtEl>
                                          <p:spTgt spid="98307"/>
                                        </p:tgtEl>
                                        <p:attrNameLst>
                                          <p:attrName>style.visibility</p:attrName>
                                        </p:attrNameLst>
                                      </p:cBhvr>
                                      <p:to>
                                        <p:strVal val="visible"/>
                                      </p:to>
                                    </p:set>
                                    <p:animEffect transition="in" filter="diamond(out)">
                                      <p:cBhvr>
                                        <p:cTn id="28" dur="3000"/>
                                        <p:tgtEl>
                                          <p:spTgt spid="98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1" grpId="0"/>
      <p:bldP spid="9831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186" name="Object 2"/>
          <p:cNvGraphicFramePr>
            <a:graphicFrameLocks noChangeAspect="1"/>
          </p:cNvGraphicFramePr>
          <p:nvPr/>
        </p:nvGraphicFramePr>
        <p:xfrm>
          <a:off x="0" y="-28575"/>
          <a:ext cx="9144000" cy="6886575"/>
        </p:xfrm>
        <a:graphic>
          <a:graphicData uri="http://schemas.openxmlformats.org/presentationml/2006/ole">
            <p:oleObj spid="_x0000_s99330" name="Slide" r:id="rId3" imgW="4572147" imgH="3428904" progId="PowerPoint.Slide.8">
              <p:embed/>
            </p:oleObj>
          </a:graphicData>
        </a:graphic>
      </p:graphicFrame>
      <p:sp>
        <p:nvSpPr>
          <p:cNvPr id="93187" name="Rectangle 3"/>
          <p:cNvSpPr>
            <a:spLocks noChangeArrowheads="1"/>
          </p:cNvSpPr>
          <p:nvPr/>
        </p:nvSpPr>
        <p:spPr bwMode="auto">
          <a:xfrm>
            <a:off x="609600" y="838200"/>
            <a:ext cx="7924800" cy="5029200"/>
          </a:xfrm>
          <a:prstGeom prst="rect">
            <a:avLst/>
          </a:prstGeom>
          <a:solidFill>
            <a:srgbClr val="FF9933"/>
          </a:solidFill>
          <a:ln w="63500" algn="ctr">
            <a:solidFill>
              <a:schemeClr val="tx1"/>
            </a:solidFill>
            <a:miter lim="800000"/>
            <a:headEnd/>
            <a:tailEnd/>
          </a:ln>
          <a:effectLst/>
        </p:spPr>
        <p:txBody>
          <a:bodyPr wrap="none" anchor="ctr"/>
          <a:lstStyle/>
          <a:p>
            <a:endParaRPr lang="en-US"/>
          </a:p>
        </p:txBody>
      </p:sp>
      <p:sp>
        <p:nvSpPr>
          <p:cNvPr id="93188" name="Rectangle 4"/>
          <p:cNvSpPr>
            <a:spLocks noChangeArrowheads="1"/>
          </p:cNvSpPr>
          <p:nvPr/>
        </p:nvSpPr>
        <p:spPr bwMode="auto">
          <a:xfrm>
            <a:off x="0" y="2657475"/>
            <a:ext cx="9144000" cy="0"/>
          </a:xfrm>
          <a:prstGeom prst="rect">
            <a:avLst/>
          </a:prstGeom>
          <a:noFill/>
          <a:ln w="9525">
            <a:noFill/>
            <a:miter lim="800000"/>
            <a:headEnd/>
            <a:tailEnd/>
          </a:ln>
          <a:effectLst/>
        </p:spPr>
        <p:txBody>
          <a:bodyPr wrap="none" anchor="ctr">
            <a:spAutoFit/>
          </a:bodyPr>
          <a:lstStyle/>
          <a:p>
            <a:endParaRPr lang="en-US"/>
          </a:p>
        </p:txBody>
      </p:sp>
      <p:sp>
        <p:nvSpPr>
          <p:cNvPr id="93189" name="Rectangle 5"/>
          <p:cNvSpPr>
            <a:spLocks noChangeArrowheads="1"/>
          </p:cNvSpPr>
          <p:nvPr/>
        </p:nvSpPr>
        <p:spPr bwMode="auto">
          <a:xfrm>
            <a:off x="609600" y="914400"/>
            <a:ext cx="7848600" cy="1295400"/>
          </a:xfrm>
          <a:prstGeom prst="rect">
            <a:avLst/>
          </a:prstGeom>
          <a:noFill/>
          <a:ln w="12700">
            <a:noFill/>
            <a:miter lim="800000"/>
            <a:headEnd/>
            <a:tailEnd/>
          </a:ln>
          <a:effectLst/>
        </p:spPr>
        <p:txBody>
          <a:bodyPr lIns="90488" tIns="44450" rIns="90488" bIns="44450" anchor="b"/>
          <a:lstStyle/>
          <a:p>
            <a:pPr algn="ctr" eaLnBrk="0" hangingPunct="0"/>
            <a:r>
              <a:rPr lang="en-US" sz="3600" b="1">
                <a:solidFill>
                  <a:schemeClr val="bg1"/>
                </a:solidFill>
                <a:latin typeface="Arial Narrow" pitchFamily="34" charset="0"/>
              </a:rPr>
              <a:t>Practice Problem on Using Stoichiometry Under Nonstandard Conditions- You Try!</a:t>
            </a:r>
          </a:p>
        </p:txBody>
      </p:sp>
      <p:sp>
        <p:nvSpPr>
          <p:cNvPr id="93190" name="Rectangle 6"/>
          <p:cNvSpPr>
            <a:spLocks noChangeArrowheads="1"/>
          </p:cNvSpPr>
          <p:nvPr/>
        </p:nvSpPr>
        <p:spPr bwMode="auto">
          <a:xfrm>
            <a:off x="1889125" y="3198813"/>
            <a:ext cx="6442075" cy="1190625"/>
          </a:xfrm>
          <a:prstGeom prst="rect">
            <a:avLst/>
          </a:prstGeom>
          <a:noFill/>
          <a:ln w="12700">
            <a:noFill/>
            <a:miter lim="800000"/>
            <a:headEnd/>
            <a:tailEnd/>
          </a:ln>
          <a:effectLst/>
        </p:spPr>
        <p:txBody>
          <a:bodyPr wrap="none" anchor="ctr"/>
          <a:lstStyle/>
          <a:p>
            <a:endParaRPr lang="en-US"/>
          </a:p>
        </p:txBody>
      </p:sp>
      <p:sp>
        <p:nvSpPr>
          <p:cNvPr id="93191" name="Rectangle 7"/>
          <p:cNvSpPr>
            <a:spLocks noChangeArrowheads="1"/>
          </p:cNvSpPr>
          <p:nvPr/>
        </p:nvSpPr>
        <p:spPr bwMode="auto">
          <a:xfrm>
            <a:off x="5013325" y="5043488"/>
            <a:ext cx="2571750" cy="823912"/>
          </a:xfrm>
          <a:prstGeom prst="rect">
            <a:avLst/>
          </a:prstGeom>
          <a:noFill/>
          <a:ln w="12700">
            <a:noFill/>
            <a:miter lim="800000"/>
            <a:headEnd/>
            <a:tailEnd/>
          </a:ln>
          <a:effectLst/>
        </p:spPr>
        <p:txBody>
          <a:bodyPr wrap="none" anchor="ctr"/>
          <a:lstStyle/>
          <a:p>
            <a:endParaRPr lang="en-US"/>
          </a:p>
        </p:txBody>
      </p:sp>
      <p:sp>
        <p:nvSpPr>
          <p:cNvPr id="93192" name="Rectangle 8"/>
          <p:cNvSpPr>
            <a:spLocks noChangeArrowheads="1"/>
          </p:cNvSpPr>
          <p:nvPr/>
        </p:nvSpPr>
        <p:spPr bwMode="auto">
          <a:xfrm>
            <a:off x="990600" y="2209800"/>
            <a:ext cx="7391400" cy="2819400"/>
          </a:xfrm>
          <a:prstGeom prst="rect">
            <a:avLst/>
          </a:prstGeom>
          <a:noFill/>
          <a:ln w="12700">
            <a:noFill/>
            <a:miter lim="800000"/>
            <a:headEnd/>
            <a:tailEnd/>
          </a:ln>
          <a:effectLst/>
        </p:spPr>
        <p:txBody>
          <a:bodyPr lIns="90488" tIns="44450" rIns="90488" bIns="44450"/>
          <a:lstStyle/>
          <a:p>
            <a:pPr marL="342900" indent="-342900">
              <a:spcBef>
                <a:spcPct val="20000"/>
              </a:spcBef>
            </a:pPr>
            <a:r>
              <a:rPr lang="en-US" sz="2800" b="1" dirty="0">
                <a:solidFill>
                  <a:schemeClr val="bg1"/>
                </a:solidFill>
                <a:latin typeface="Arial Narrow" pitchFamily="34" charset="0"/>
                <a:sym typeface="Wingdings" pitchFamily="2" charset="2"/>
              </a:rPr>
              <a:t>    How many liters of gaseous carbon monoxide at 27</a:t>
            </a:r>
            <a:r>
              <a:rPr lang="en-US" sz="2800" b="1" baseline="30000" dirty="0">
                <a:solidFill>
                  <a:schemeClr val="bg1"/>
                </a:solidFill>
                <a:latin typeface="Arial Narrow" pitchFamily="34" charset="0"/>
                <a:sym typeface="Wingdings" pitchFamily="2" charset="2"/>
              </a:rPr>
              <a:t>o</a:t>
            </a:r>
            <a:r>
              <a:rPr lang="en-US" sz="2800" b="1" dirty="0">
                <a:solidFill>
                  <a:schemeClr val="bg1"/>
                </a:solidFill>
                <a:latin typeface="Arial Narrow" pitchFamily="34" charset="0"/>
                <a:sym typeface="Wingdings" pitchFamily="2" charset="2"/>
              </a:rPr>
              <a:t>C and 0.247 </a:t>
            </a:r>
            <a:r>
              <a:rPr lang="en-US" sz="2800" b="1" dirty="0" err="1">
                <a:solidFill>
                  <a:schemeClr val="bg1"/>
                </a:solidFill>
                <a:latin typeface="Arial Narrow" pitchFamily="34" charset="0"/>
                <a:sym typeface="Wingdings" pitchFamily="2" charset="2"/>
              </a:rPr>
              <a:t>atm</a:t>
            </a:r>
            <a:r>
              <a:rPr lang="en-US" sz="2800" b="1" dirty="0">
                <a:solidFill>
                  <a:schemeClr val="bg1"/>
                </a:solidFill>
                <a:latin typeface="Arial Narrow" pitchFamily="34" charset="0"/>
                <a:sym typeface="Wingdings" pitchFamily="2" charset="2"/>
              </a:rPr>
              <a:t> can be produced from the burning of 65.5 g of carbon according to the following equation:</a:t>
            </a:r>
          </a:p>
          <a:p>
            <a:pPr marL="342900" indent="-342900">
              <a:spcBef>
                <a:spcPct val="20000"/>
              </a:spcBef>
            </a:pPr>
            <a:endParaRPr lang="en-US" sz="2800" b="1" dirty="0">
              <a:solidFill>
                <a:schemeClr val="bg1"/>
              </a:solidFill>
              <a:latin typeface="Arial Narrow" pitchFamily="34" charset="0"/>
              <a:sym typeface="Wingdings" pitchFamily="2" charset="2"/>
            </a:endParaRPr>
          </a:p>
          <a:p>
            <a:pPr marL="342900" indent="-342900" algn="ctr">
              <a:spcBef>
                <a:spcPct val="20000"/>
              </a:spcBef>
            </a:pPr>
            <a:r>
              <a:rPr lang="en-US" sz="2800" b="1" dirty="0">
                <a:solidFill>
                  <a:schemeClr val="bg1"/>
                </a:solidFill>
                <a:latin typeface="Arial Narrow" pitchFamily="34" charset="0"/>
                <a:sym typeface="Wingdings" pitchFamily="2" charset="2"/>
              </a:rPr>
              <a:t>2C(s)  +  O</a:t>
            </a:r>
            <a:r>
              <a:rPr lang="en-US" sz="2800" b="1" baseline="-25000" dirty="0">
                <a:solidFill>
                  <a:schemeClr val="bg1"/>
                </a:solidFill>
                <a:latin typeface="Arial Narrow" pitchFamily="34" charset="0"/>
                <a:sym typeface="Wingdings" pitchFamily="2" charset="2"/>
              </a:rPr>
              <a:t>2</a:t>
            </a:r>
            <a:r>
              <a:rPr lang="en-US" sz="2800" b="1" dirty="0">
                <a:solidFill>
                  <a:schemeClr val="bg1"/>
                </a:solidFill>
                <a:latin typeface="Arial Narrow" pitchFamily="34" charset="0"/>
                <a:sym typeface="Wingdings" pitchFamily="2" charset="2"/>
              </a:rPr>
              <a:t>(g)    2CO</a:t>
            </a:r>
            <a:r>
              <a:rPr lang="en-US" sz="2800" b="1" baseline="-25000" dirty="0">
                <a:solidFill>
                  <a:schemeClr val="bg1"/>
                </a:solidFill>
                <a:latin typeface="Arial Narrow" pitchFamily="34" charset="0"/>
                <a:sym typeface="Wingdings" pitchFamily="2" charset="2"/>
              </a:rPr>
              <a:t>2</a:t>
            </a:r>
            <a:r>
              <a:rPr lang="en-US" sz="2800" b="1" dirty="0">
                <a:solidFill>
                  <a:schemeClr val="bg1"/>
                </a:solidFill>
                <a:latin typeface="Arial Narrow" pitchFamily="34" charset="0"/>
                <a:sym typeface="Wingdings" pitchFamily="2" charset="2"/>
              </a:rPr>
              <a:t>(g)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93186"/>
                                        </p:tgtEl>
                                        <p:attrNameLst>
                                          <p:attrName>style.visibility</p:attrName>
                                        </p:attrNameLst>
                                      </p:cBhvr>
                                      <p:to>
                                        <p:strVal val="visible"/>
                                      </p:to>
                                    </p:set>
                                    <p:animEffect transition="in" filter="circle(out)">
                                      <p:cBhvr>
                                        <p:cTn id="7" dur="3000"/>
                                        <p:tgtEl>
                                          <p:spTgt spid="9318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3187"/>
                                        </p:tgtEl>
                                        <p:attrNameLst>
                                          <p:attrName>style.visibility</p:attrName>
                                        </p:attrNameLst>
                                      </p:cBhvr>
                                      <p:to>
                                        <p:strVal val="visible"/>
                                      </p:to>
                                    </p:set>
                                    <p:animEffect transition="in" filter="circle(in)">
                                      <p:cBhvr>
                                        <p:cTn id="10" dur="3000"/>
                                        <p:tgtEl>
                                          <p:spTgt spid="93187"/>
                                        </p:tgtEl>
                                      </p:cBhvr>
                                    </p:animEffect>
                                  </p:childTnLst>
                                </p:cTn>
                              </p:par>
                            </p:childTnLst>
                          </p:cTn>
                        </p:par>
                        <p:par>
                          <p:cTn id="11" fill="hold">
                            <p:stCondLst>
                              <p:cond delay="3000"/>
                            </p:stCondLst>
                            <p:childTnLst>
                              <p:par>
                                <p:cTn id="12" presetID="9" presetClass="entr" presetSubtype="0" fill="hold" grpId="0" nodeType="afterEffect">
                                  <p:stCondLst>
                                    <p:cond delay="0"/>
                                  </p:stCondLst>
                                  <p:childTnLst>
                                    <p:set>
                                      <p:cBhvr>
                                        <p:cTn id="13" dur="1" fill="hold">
                                          <p:stCondLst>
                                            <p:cond delay="0"/>
                                          </p:stCondLst>
                                        </p:cTn>
                                        <p:tgtEl>
                                          <p:spTgt spid="93189"/>
                                        </p:tgtEl>
                                        <p:attrNameLst>
                                          <p:attrName>style.visibility</p:attrName>
                                        </p:attrNameLst>
                                      </p:cBhvr>
                                      <p:to>
                                        <p:strVal val="visible"/>
                                      </p:to>
                                    </p:set>
                                    <p:animEffect transition="in" filter="dissolve">
                                      <p:cBhvr>
                                        <p:cTn id="14" dur="1000"/>
                                        <p:tgtEl>
                                          <p:spTgt spid="93189"/>
                                        </p:tgtEl>
                                      </p:cBhvr>
                                    </p:animEffect>
                                  </p:childTnLst>
                                </p:cTn>
                              </p:par>
                            </p:childTnLst>
                          </p:cTn>
                        </p:par>
                        <p:par>
                          <p:cTn id="15" fill="hold">
                            <p:stCondLst>
                              <p:cond delay="4000"/>
                            </p:stCondLst>
                            <p:childTnLst>
                              <p:par>
                                <p:cTn id="16" presetID="9" presetClass="entr" presetSubtype="0" fill="hold" grpId="0" nodeType="afterEffect">
                                  <p:stCondLst>
                                    <p:cond delay="0"/>
                                  </p:stCondLst>
                                  <p:childTnLst>
                                    <p:set>
                                      <p:cBhvr>
                                        <p:cTn id="17" dur="1" fill="hold">
                                          <p:stCondLst>
                                            <p:cond delay="0"/>
                                          </p:stCondLst>
                                        </p:cTn>
                                        <p:tgtEl>
                                          <p:spTgt spid="93192"/>
                                        </p:tgtEl>
                                        <p:attrNameLst>
                                          <p:attrName>style.visibility</p:attrName>
                                        </p:attrNameLst>
                                      </p:cBhvr>
                                      <p:to>
                                        <p:strVal val="visible"/>
                                      </p:to>
                                    </p:set>
                                    <p:animEffect transition="in" filter="dissolve">
                                      <p:cBhvr>
                                        <p:cTn id="18"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animBg="1"/>
      <p:bldP spid="93189" grpId="0"/>
      <p:bldP spid="9319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npo000147"/>
          <p:cNvPicPr>
            <a:picLocks noChangeAspect="1" noChangeArrowheads="1"/>
          </p:cNvPicPr>
          <p:nvPr/>
        </p:nvPicPr>
        <p:blipFill>
          <a:blip r:embed="rId2" cstate="print"/>
          <a:srcRect r="50903" b="6850"/>
          <a:stretch>
            <a:fillRect/>
          </a:stretch>
        </p:blipFill>
        <p:spPr bwMode="auto">
          <a:xfrm>
            <a:off x="152400" y="152400"/>
            <a:ext cx="4264025" cy="3536950"/>
          </a:xfrm>
          <a:prstGeom prst="rect">
            <a:avLst/>
          </a:prstGeom>
          <a:noFill/>
          <a:ln w="9525">
            <a:noFill/>
            <a:miter lim="800000"/>
            <a:headEnd/>
            <a:tailEnd/>
          </a:ln>
        </p:spPr>
      </p:pic>
      <p:sp>
        <p:nvSpPr>
          <p:cNvPr id="100355" name="Text Box 3"/>
          <p:cNvSpPr txBox="1">
            <a:spLocks noChangeArrowheads="1"/>
          </p:cNvSpPr>
          <p:nvPr/>
        </p:nvSpPr>
        <p:spPr bwMode="auto">
          <a:xfrm>
            <a:off x="85725" y="3849688"/>
            <a:ext cx="4284663" cy="1187450"/>
          </a:xfrm>
          <a:prstGeom prst="rect">
            <a:avLst/>
          </a:prstGeom>
          <a:noFill/>
          <a:ln w="9525">
            <a:noFill/>
            <a:miter lim="800000"/>
            <a:headEnd/>
            <a:tailEnd/>
          </a:ln>
        </p:spPr>
        <p:txBody>
          <a:bodyPr wrap="none">
            <a:spAutoFit/>
          </a:bodyPr>
          <a:lstStyle/>
          <a:p>
            <a:r>
              <a:rPr lang="en-US" sz="2400">
                <a:latin typeface="Times New Roman" pitchFamily="18" charset="0"/>
              </a:rPr>
              <a:t>The distribution of speeds</a:t>
            </a:r>
          </a:p>
          <a:p>
            <a:r>
              <a:rPr lang="en-US" sz="2400">
                <a:latin typeface="Times New Roman" pitchFamily="18" charset="0"/>
              </a:rPr>
              <a:t>for nitrogen gas molecules</a:t>
            </a:r>
          </a:p>
          <a:p>
            <a:r>
              <a:rPr lang="en-US" sz="2400">
                <a:latin typeface="Times New Roman" pitchFamily="18" charset="0"/>
              </a:rPr>
              <a:t>at three different temperatures</a:t>
            </a:r>
          </a:p>
        </p:txBody>
      </p:sp>
      <p:sp>
        <p:nvSpPr>
          <p:cNvPr id="60420" name="Oval 4"/>
          <p:cNvSpPr>
            <a:spLocks noChangeArrowheads="1"/>
          </p:cNvSpPr>
          <p:nvPr/>
        </p:nvSpPr>
        <p:spPr bwMode="auto">
          <a:xfrm>
            <a:off x="1219200" y="381000"/>
            <a:ext cx="762000" cy="609600"/>
          </a:xfrm>
          <a:prstGeom prst="ellipse">
            <a:avLst/>
          </a:prstGeom>
          <a:noFill/>
          <a:ln w="28575">
            <a:solidFill>
              <a:srgbClr val="FF0000"/>
            </a:solidFill>
            <a:round/>
            <a:headEnd/>
            <a:tailEnd/>
          </a:ln>
        </p:spPr>
        <p:txBody>
          <a:bodyPr wrap="none" anchor="ctr"/>
          <a:lstStyle/>
          <a:p>
            <a:endParaRPr lang="en-US">
              <a:latin typeface="Times New Roman" pitchFamily="18" charset="0"/>
            </a:endParaRPr>
          </a:p>
        </p:txBody>
      </p:sp>
      <p:sp>
        <p:nvSpPr>
          <p:cNvPr id="60421" name="Oval 5"/>
          <p:cNvSpPr>
            <a:spLocks noChangeArrowheads="1"/>
          </p:cNvSpPr>
          <p:nvPr/>
        </p:nvSpPr>
        <p:spPr bwMode="auto">
          <a:xfrm>
            <a:off x="1625600" y="1333500"/>
            <a:ext cx="762000" cy="609600"/>
          </a:xfrm>
          <a:prstGeom prst="ellipse">
            <a:avLst/>
          </a:prstGeom>
          <a:noFill/>
          <a:ln w="28575">
            <a:solidFill>
              <a:srgbClr val="FF0000"/>
            </a:solidFill>
            <a:round/>
            <a:headEnd/>
            <a:tailEnd/>
          </a:ln>
        </p:spPr>
        <p:txBody>
          <a:bodyPr wrap="none" anchor="ctr"/>
          <a:lstStyle/>
          <a:p>
            <a:endParaRPr lang="en-US">
              <a:latin typeface="Times New Roman" pitchFamily="18" charset="0"/>
            </a:endParaRPr>
          </a:p>
        </p:txBody>
      </p:sp>
      <p:sp>
        <p:nvSpPr>
          <p:cNvPr id="60422" name="Oval 6"/>
          <p:cNvSpPr>
            <a:spLocks noChangeArrowheads="1"/>
          </p:cNvSpPr>
          <p:nvPr/>
        </p:nvSpPr>
        <p:spPr bwMode="auto">
          <a:xfrm>
            <a:off x="2552700" y="1917700"/>
            <a:ext cx="762000" cy="609600"/>
          </a:xfrm>
          <a:prstGeom prst="ellipse">
            <a:avLst/>
          </a:prstGeom>
          <a:noFill/>
          <a:ln w="28575">
            <a:solidFill>
              <a:srgbClr val="FF0000"/>
            </a:solidFill>
            <a:round/>
            <a:headEnd/>
            <a:tailEnd/>
          </a:ln>
        </p:spPr>
        <p:txBody>
          <a:bodyPr wrap="none" anchor="ctr"/>
          <a:lstStyle/>
          <a:p>
            <a:endParaRPr lang="en-US">
              <a:latin typeface="Times New Roman" pitchFamily="18" charset="0"/>
            </a:endParaRPr>
          </a:p>
        </p:txBody>
      </p:sp>
      <p:grpSp>
        <p:nvGrpSpPr>
          <p:cNvPr id="2" name="Group 12"/>
          <p:cNvGrpSpPr>
            <a:grpSpLocks/>
          </p:cNvGrpSpPr>
          <p:nvPr/>
        </p:nvGrpSpPr>
        <p:grpSpPr bwMode="auto">
          <a:xfrm>
            <a:off x="4737100" y="1631950"/>
            <a:ext cx="4265613" cy="5073650"/>
            <a:chOff x="2984" y="1028"/>
            <a:chExt cx="2687" cy="3196"/>
          </a:xfrm>
        </p:grpSpPr>
        <p:pic>
          <p:nvPicPr>
            <p:cNvPr id="100374" name="Picture 7" descr="npo000149"/>
            <p:cNvPicPr>
              <a:picLocks noChangeAspect="1" noChangeArrowheads="1"/>
            </p:cNvPicPr>
            <p:nvPr/>
          </p:nvPicPr>
          <p:blipFill>
            <a:blip r:embed="rId2" cstate="print"/>
            <a:srcRect l="50903" b="6850"/>
            <a:stretch>
              <a:fillRect/>
            </a:stretch>
          </p:blipFill>
          <p:spPr bwMode="auto">
            <a:xfrm>
              <a:off x="2984" y="1996"/>
              <a:ext cx="2687" cy="2228"/>
            </a:xfrm>
            <a:prstGeom prst="rect">
              <a:avLst/>
            </a:prstGeom>
            <a:noFill/>
            <a:ln w="9525">
              <a:noFill/>
              <a:miter lim="800000"/>
              <a:headEnd/>
              <a:tailEnd/>
            </a:ln>
          </p:spPr>
        </p:pic>
        <p:sp>
          <p:nvSpPr>
            <p:cNvPr id="100375" name="Text Box 9"/>
            <p:cNvSpPr txBox="1">
              <a:spLocks noChangeArrowheads="1"/>
            </p:cNvSpPr>
            <p:nvPr/>
          </p:nvSpPr>
          <p:spPr bwMode="auto">
            <a:xfrm>
              <a:off x="3119" y="1028"/>
              <a:ext cx="2316" cy="748"/>
            </a:xfrm>
            <a:prstGeom prst="rect">
              <a:avLst/>
            </a:prstGeom>
            <a:noFill/>
            <a:ln w="9525">
              <a:noFill/>
              <a:miter lim="800000"/>
              <a:headEnd/>
              <a:tailEnd/>
            </a:ln>
          </p:spPr>
          <p:txBody>
            <a:bodyPr wrap="none">
              <a:spAutoFit/>
            </a:bodyPr>
            <a:lstStyle/>
            <a:p>
              <a:r>
                <a:rPr lang="en-US" sz="2400">
                  <a:latin typeface="Times New Roman" pitchFamily="18" charset="0"/>
                </a:rPr>
                <a:t>The distribution of speeds</a:t>
              </a:r>
            </a:p>
            <a:p>
              <a:r>
                <a:rPr lang="en-US" sz="2400">
                  <a:latin typeface="Times New Roman" pitchFamily="18" charset="0"/>
                </a:rPr>
                <a:t>of three different gases</a:t>
              </a:r>
            </a:p>
            <a:p>
              <a:r>
                <a:rPr lang="en-US" sz="2400">
                  <a:latin typeface="Times New Roman" pitchFamily="18" charset="0"/>
                </a:rPr>
                <a:t>at the same temperature</a:t>
              </a:r>
            </a:p>
          </p:txBody>
        </p:sp>
      </p:grpSp>
      <p:sp>
        <p:nvSpPr>
          <p:cNvPr id="60426" name="Oval 10"/>
          <p:cNvSpPr>
            <a:spLocks noChangeArrowheads="1"/>
          </p:cNvSpPr>
          <p:nvPr/>
        </p:nvSpPr>
        <p:spPr bwMode="auto">
          <a:xfrm>
            <a:off x="5715000" y="3314700"/>
            <a:ext cx="1219200" cy="609600"/>
          </a:xfrm>
          <a:prstGeom prst="ellipse">
            <a:avLst/>
          </a:prstGeom>
          <a:noFill/>
          <a:ln w="28575">
            <a:solidFill>
              <a:srgbClr val="FF0000"/>
            </a:solidFill>
            <a:round/>
            <a:headEnd/>
            <a:tailEnd/>
          </a:ln>
        </p:spPr>
        <p:txBody>
          <a:bodyPr wrap="none" anchor="ctr"/>
          <a:lstStyle/>
          <a:p>
            <a:endParaRPr lang="en-US">
              <a:latin typeface="Times New Roman" pitchFamily="18" charset="0"/>
            </a:endParaRPr>
          </a:p>
        </p:txBody>
      </p:sp>
      <p:sp>
        <p:nvSpPr>
          <p:cNvPr id="60427" name="Oval 11"/>
          <p:cNvSpPr>
            <a:spLocks noChangeArrowheads="1"/>
          </p:cNvSpPr>
          <p:nvPr/>
        </p:nvSpPr>
        <p:spPr bwMode="auto">
          <a:xfrm>
            <a:off x="6057900" y="4330700"/>
            <a:ext cx="1219200" cy="609600"/>
          </a:xfrm>
          <a:prstGeom prst="ellipse">
            <a:avLst/>
          </a:prstGeom>
          <a:noFill/>
          <a:ln w="28575">
            <a:solidFill>
              <a:srgbClr val="FF0000"/>
            </a:solidFill>
            <a:round/>
            <a:headEnd/>
            <a:tailEnd/>
          </a:ln>
        </p:spPr>
        <p:txBody>
          <a:bodyPr wrap="none" anchor="ctr"/>
          <a:lstStyle/>
          <a:p>
            <a:endParaRPr lang="en-US">
              <a:latin typeface="Times New Roman" pitchFamily="18" charset="0"/>
            </a:endParaRPr>
          </a:p>
        </p:txBody>
      </p:sp>
      <p:sp>
        <p:nvSpPr>
          <p:cNvPr id="60428" name="Oval 12"/>
          <p:cNvSpPr>
            <a:spLocks noChangeArrowheads="1"/>
          </p:cNvSpPr>
          <p:nvPr/>
        </p:nvSpPr>
        <p:spPr bwMode="auto">
          <a:xfrm>
            <a:off x="7035800" y="5143500"/>
            <a:ext cx="1219200" cy="609600"/>
          </a:xfrm>
          <a:prstGeom prst="ellipse">
            <a:avLst/>
          </a:prstGeom>
          <a:noFill/>
          <a:ln w="28575">
            <a:solidFill>
              <a:srgbClr val="FF0000"/>
            </a:solidFill>
            <a:round/>
            <a:headEnd/>
            <a:tailEnd/>
          </a:ln>
        </p:spPr>
        <p:txBody>
          <a:bodyPr wrap="none" anchor="ctr"/>
          <a:lstStyle/>
          <a:p>
            <a:endParaRPr lang="en-US">
              <a:latin typeface="Times New Roman" pitchFamily="18" charset="0"/>
            </a:endParaRPr>
          </a:p>
        </p:txBody>
      </p:sp>
      <p:sp>
        <p:nvSpPr>
          <p:cNvPr id="100363" name="Text Box 13"/>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5.7</a:t>
            </a:r>
          </a:p>
        </p:txBody>
      </p:sp>
      <p:grpSp>
        <p:nvGrpSpPr>
          <p:cNvPr id="3" name="Group 14"/>
          <p:cNvGrpSpPr>
            <a:grpSpLocks/>
          </p:cNvGrpSpPr>
          <p:nvPr/>
        </p:nvGrpSpPr>
        <p:grpSpPr bwMode="auto">
          <a:xfrm>
            <a:off x="838200" y="5334000"/>
            <a:ext cx="2344738" cy="963613"/>
            <a:chOff x="402" y="3408"/>
            <a:chExt cx="1477" cy="607"/>
          </a:xfrm>
        </p:grpSpPr>
        <p:sp>
          <p:nvSpPr>
            <p:cNvPr id="100366" name="Text Box 15"/>
            <p:cNvSpPr txBox="1">
              <a:spLocks noChangeArrowheads="1"/>
            </p:cNvSpPr>
            <p:nvPr/>
          </p:nvSpPr>
          <p:spPr bwMode="auto">
            <a:xfrm>
              <a:off x="402" y="3552"/>
              <a:ext cx="750" cy="327"/>
            </a:xfrm>
            <a:prstGeom prst="rect">
              <a:avLst/>
            </a:prstGeom>
            <a:noFill/>
            <a:ln w="9525">
              <a:noFill/>
              <a:miter lim="800000"/>
              <a:headEnd/>
              <a:tailEnd/>
            </a:ln>
          </p:spPr>
          <p:txBody>
            <a:bodyPr wrap="none">
              <a:spAutoFit/>
            </a:bodyPr>
            <a:lstStyle/>
            <a:p>
              <a:r>
                <a:rPr lang="en-US" sz="2800" i="1">
                  <a:solidFill>
                    <a:srgbClr val="FF0000"/>
                  </a:solidFill>
                  <a:latin typeface="Times New Roman" pitchFamily="18" charset="0"/>
                </a:rPr>
                <a:t>u</a:t>
              </a:r>
              <a:r>
                <a:rPr lang="en-US" sz="2800" baseline="-25000">
                  <a:solidFill>
                    <a:srgbClr val="FF0000"/>
                  </a:solidFill>
                  <a:latin typeface="Times New Roman" pitchFamily="18" charset="0"/>
                </a:rPr>
                <a:t>rms</a:t>
              </a:r>
              <a:r>
                <a:rPr lang="en-US" sz="2800">
                  <a:solidFill>
                    <a:srgbClr val="FF0000"/>
                  </a:solidFill>
                  <a:latin typeface="Times New Roman" pitchFamily="18" charset="0"/>
                </a:rPr>
                <a:t> = </a:t>
              </a:r>
              <a:endParaRPr lang="en-US" sz="2800" i="1">
                <a:solidFill>
                  <a:srgbClr val="FF0000"/>
                </a:solidFill>
                <a:latin typeface="Times New Roman" pitchFamily="18" charset="0"/>
              </a:endParaRPr>
            </a:p>
          </p:txBody>
        </p:sp>
        <p:grpSp>
          <p:nvGrpSpPr>
            <p:cNvPr id="4" name="Group 16"/>
            <p:cNvGrpSpPr>
              <a:grpSpLocks/>
            </p:cNvGrpSpPr>
            <p:nvPr/>
          </p:nvGrpSpPr>
          <p:grpSpPr bwMode="auto">
            <a:xfrm>
              <a:off x="1056" y="3408"/>
              <a:ext cx="823" cy="607"/>
              <a:chOff x="1192" y="3416"/>
              <a:chExt cx="823" cy="607"/>
            </a:xfrm>
          </p:grpSpPr>
          <p:sp>
            <p:nvSpPr>
              <p:cNvPr id="100368" name="Text Box 17"/>
              <p:cNvSpPr txBox="1">
                <a:spLocks noChangeArrowheads="1"/>
              </p:cNvSpPr>
              <p:nvPr/>
            </p:nvSpPr>
            <p:spPr bwMode="auto">
              <a:xfrm>
                <a:off x="1459" y="3449"/>
                <a:ext cx="540" cy="327"/>
              </a:xfrm>
              <a:prstGeom prst="rect">
                <a:avLst/>
              </a:prstGeom>
              <a:noFill/>
              <a:ln w="9525">
                <a:noFill/>
                <a:miter lim="800000"/>
                <a:headEnd/>
                <a:tailEnd/>
              </a:ln>
            </p:spPr>
            <p:txBody>
              <a:bodyPr wrap="none">
                <a:spAutoFit/>
              </a:bodyPr>
              <a:lstStyle/>
              <a:p>
                <a:r>
                  <a:rPr lang="en-US" sz="2800">
                    <a:solidFill>
                      <a:srgbClr val="FF0000"/>
                    </a:solidFill>
                    <a:latin typeface="Times New Roman" pitchFamily="18" charset="0"/>
                  </a:rPr>
                  <a:t>3</a:t>
                </a:r>
                <a:r>
                  <a:rPr lang="en-US" sz="2800" i="1">
                    <a:solidFill>
                      <a:srgbClr val="FF0000"/>
                    </a:solidFill>
                    <a:latin typeface="Times New Roman" pitchFamily="18" charset="0"/>
                  </a:rPr>
                  <a:t>RT</a:t>
                </a:r>
                <a:endParaRPr lang="en-US" sz="2800">
                  <a:solidFill>
                    <a:srgbClr val="FF0000"/>
                  </a:solidFill>
                  <a:latin typeface="Times New Roman" pitchFamily="18" charset="0"/>
                </a:endParaRPr>
              </a:p>
            </p:txBody>
          </p:sp>
          <p:sp>
            <p:nvSpPr>
              <p:cNvPr id="100369" name="Text Box 18"/>
              <p:cNvSpPr txBox="1">
                <a:spLocks noChangeArrowheads="1"/>
              </p:cNvSpPr>
              <p:nvPr/>
            </p:nvSpPr>
            <p:spPr bwMode="auto">
              <a:xfrm>
                <a:off x="1521" y="3696"/>
                <a:ext cx="303" cy="327"/>
              </a:xfrm>
              <a:prstGeom prst="rect">
                <a:avLst/>
              </a:prstGeom>
              <a:noFill/>
              <a:ln w="9525">
                <a:noFill/>
                <a:miter lim="800000"/>
                <a:headEnd/>
                <a:tailEnd/>
              </a:ln>
            </p:spPr>
            <p:txBody>
              <a:bodyPr wrap="none">
                <a:spAutoFit/>
              </a:bodyPr>
              <a:lstStyle/>
              <a:p>
                <a:r>
                  <a:rPr lang="en-US" sz="2800" i="1">
                    <a:solidFill>
                      <a:srgbClr val="FF0000"/>
                    </a:solidFill>
                    <a:latin typeface="Lucida Calligraphy" pitchFamily="66" charset="0"/>
                  </a:rPr>
                  <a:t>M</a:t>
                </a:r>
              </a:p>
            </p:txBody>
          </p:sp>
          <p:sp>
            <p:nvSpPr>
              <p:cNvPr id="100370" name="Line 19"/>
              <p:cNvSpPr>
                <a:spLocks noChangeShapeType="1"/>
              </p:cNvSpPr>
              <p:nvPr/>
            </p:nvSpPr>
            <p:spPr bwMode="auto">
              <a:xfrm>
                <a:off x="1513" y="3736"/>
                <a:ext cx="432" cy="0"/>
              </a:xfrm>
              <a:prstGeom prst="line">
                <a:avLst/>
              </a:prstGeom>
              <a:noFill/>
              <a:ln w="28575">
                <a:solidFill>
                  <a:srgbClr val="FF0000"/>
                </a:solidFill>
                <a:round/>
                <a:headEnd/>
                <a:tailEnd/>
              </a:ln>
            </p:spPr>
            <p:txBody>
              <a:bodyPr/>
              <a:lstStyle/>
              <a:p>
                <a:endParaRPr lang="en-US"/>
              </a:p>
            </p:txBody>
          </p:sp>
          <p:grpSp>
            <p:nvGrpSpPr>
              <p:cNvPr id="5" name="Group 20"/>
              <p:cNvGrpSpPr>
                <a:grpSpLocks/>
              </p:cNvGrpSpPr>
              <p:nvPr/>
            </p:nvGrpSpPr>
            <p:grpSpPr bwMode="auto">
              <a:xfrm>
                <a:off x="1192" y="3416"/>
                <a:ext cx="823" cy="576"/>
                <a:chOff x="3425" y="74"/>
                <a:chExt cx="823" cy="576"/>
              </a:xfrm>
            </p:grpSpPr>
            <p:sp>
              <p:nvSpPr>
                <p:cNvPr id="100372" name="Text Box 21"/>
                <p:cNvSpPr txBox="1">
                  <a:spLocks noChangeArrowheads="1"/>
                </p:cNvSpPr>
                <p:nvPr/>
              </p:nvSpPr>
              <p:spPr bwMode="auto">
                <a:xfrm>
                  <a:off x="3425" y="74"/>
                  <a:ext cx="353" cy="576"/>
                </a:xfrm>
                <a:prstGeom prst="rect">
                  <a:avLst/>
                </a:prstGeom>
                <a:noFill/>
                <a:ln w="9525">
                  <a:noFill/>
                  <a:miter lim="800000"/>
                  <a:headEnd/>
                  <a:tailEnd/>
                </a:ln>
              </p:spPr>
              <p:txBody>
                <a:bodyPr wrap="none">
                  <a:spAutoFit/>
                </a:bodyPr>
                <a:lstStyle/>
                <a:p>
                  <a:r>
                    <a:rPr lang="en-US" sz="5400">
                      <a:solidFill>
                        <a:srgbClr val="FF0000"/>
                      </a:solidFill>
                      <a:latin typeface="Times New Roman" pitchFamily="18" charset="0"/>
                      <a:sym typeface="Symbol" pitchFamily="18" charset="2"/>
                    </a:rPr>
                    <a:t></a:t>
                  </a:r>
                  <a:endParaRPr lang="en-US" sz="5400">
                    <a:solidFill>
                      <a:srgbClr val="FF0000"/>
                    </a:solidFill>
                    <a:latin typeface="Times New Roman" pitchFamily="18" charset="0"/>
                  </a:endParaRPr>
                </a:p>
              </p:txBody>
            </p:sp>
            <p:sp>
              <p:nvSpPr>
                <p:cNvPr id="100373" name="Line 22"/>
                <p:cNvSpPr>
                  <a:spLocks noChangeShapeType="1"/>
                </p:cNvSpPr>
                <p:nvPr/>
              </p:nvSpPr>
              <p:spPr bwMode="auto">
                <a:xfrm>
                  <a:off x="3720" y="144"/>
                  <a:ext cx="528" cy="0"/>
                </a:xfrm>
                <a:prstGeom prst="line">
                  <a:avLst/>
                </a:prstGeom>
                <a:noFill/>
                <a:ln w="38100">
                  <a:solidFill>
                    <a:srgbClr val="FF0000"/>
                  </a:solidFill>
                  <a:round/>
                  <a:headEnd/>
                  <a:tailEnd/>
                </a:ln>
              </p:spPr>
              <p:txBody>
                <a:bodyPr/>
                <a:lstStyle/>
                <a:p>
                  <a:endParaRPr lang="en-US"/>
                </a:p>
              </p:txBody>
            </p:sp>
          </p:grpSp>
        </p:grpSp>
      </p:grpSp>
      <p:sp>
        <p:nvSpPr>
          <p:cNvPr id="100365" name="Text Box 23"/>
          <p:cNvSpPr txBox="1">
            <a:spLocks noChangeArrowheads="1"/>
          </p:cNvSpPr>
          <p:nvPr/>
        </p:nvSpPr>
        <p:spPr bwMode="auto">
          <a:xfrm>
            <a:off x="4724400" y="381000"/>
            <a:ext cx="3886200" cy="579438"/>
          </a:xfrm>
          <a:prstGeom prst="rect">
            <a:avLst/>
          </a:prstGeom>
          <a:noFill/>
          <a:ln w="9525">
            <a:noFill/>
            <a:miter lim="800000"/>
            <a:headEnd/>
            <a:tailEnd/>
          </a:ln>
        </p:spPr>
        <p:txBody>
          <a:bodyPr>
            <a:spAutoFit/>
          </a:bodyPr>
          <a:lstStyle/>
          <a:p>
            <a:pPr>
              <a:spcBef>
                <a:spcPct val="50000"/>
              </a:spcBef>
            </a:pPr>
            <a:r>
              <a:rPr lang="en-US" sz="3200" b="1">
                <a:solidFill>
                  <a:srgbClr val="FF0000"/>
                </a:solidFill>
                <a:latin typeface="Comic Sans MS" pitchFamily="66" charset="0"/>
              </a:rPr>
              <a:t>Velocity of a Gas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0420"/>
                                        </p:tgtEl>
                                        <p:attrNameLst>
                                          <p:attrName>style.visibility</p:attrName>
                                        </p:attrNameLst>
                                      </p:cBhvr>
                                      <p:to>
                                        <p:strVal val="visible"/>
                                      </p:to>
                                    </p:set>
                                  </p:childTnLst>
                                  <p:subTnLst>
                                    <p:set>
                                      <p:cBhvr override="childStyle">
                                        <p:cTn dur="1" fill="hold" display="0" masterRel="nextClick" afterEffect="1"/>
                                        <p:tgtEl>
                                          <p:spTgt spid="60420"/>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0421"/>
                                        </p:tgtEl>
                                        <p:attrNameLst>
                                          <p:attrName>style.visibility</p:attrName>
                                        </p:attrNameLst>
                                      </p:cBhvr>
                                      <p:to>
                                        <p:strVal val="visible"/>
                                      </p:to>
                                    </p:set>
                                  </p:childTnLst>
                                  <p:subTnLst>
                                    <p:set>
                                      <p:cBhvr override="childStyle">
                                        <p:cTn dur="1" fill="hold" display="0" masterRel="nextClick" afterEffect="1"/>
                                        <p:tgtEl>
                                          <p:spTgt spid="60421"/>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0422"/>
                                        </p:tgtEl>
                                        <p:attrNameLst>
                                          <p:attrName>style.visibility</p:attrName>
                                        </p:attrNameLst>
                                      </p:cBhvr>
                                      <p:to>
                                        <p:strVal val="visible"/>
                                      </p:to>
                                    </p:set>
                                  </p:childTnLst>
                                  <p:subTnLst>
                                    <p:set>
                                      <p:cBhvr override="childStyle">
                                        <p:cTn dur="1" fill="hold" display="0" masterRel="nextClick" afterEffect="1"/>
                                        <p:tgtEl>
                                          <p:spTgt spid="6042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0426"/>
                                        </p:tgtEl>
                                        <p:attrNameLst>
                                          <p:attrName>style.visibility</p:attrName>
                                        </p:attrNameLst>
                                      </p:cBhvr>
                                      <p:to>
                                        <p:strVal val="visible"/>
                                      </p:to>
                                    </p:set>
                                  </p:childTnLst>
                                  <p:subTnLst>
                                    <p:set>
                                      <p:cBhvr override="childStyle">
                                        <p:cTn dur="1" fill="hold" display="0" masterRel="nextClick" afterEffect="1"/>
                                        <p:tgtEl>
                                          <p:spTgt spid="60426"/>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60427"/>
                                        </p:tgtEl>
                                        <p:attrNameLst>
                                          <p:attrName>style.visibility</p:attrName>
                                        </p:attrNameLst>
                                      </p:cBhvr>
                                      <p:to>
                                        <p:strVal val="visible"/>
                                      </p:to>
                                    </p:set>
                                  </p:childTnLst>
                                  <p:subTnLst>
                                    <p:set>
                                      <p:cBhvr override="childStyle">
                                        <p:cTn dur="1" fill="hold" display="0" masterRel="nextClick" afterEffect="1"/>
                                        <p:tgtEl>
                                          <p:spTgt spid="60427"/>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60428"/>
                                        </p:tgtEl>
                                        <p:attrNameLst>
                                          <p:attrName>style.visibility</p:attrName>
                                        </p:attrNameLst>
                                      </p:cBhvr>
                                      <p:to>
                                        <p:strVal val="visible"/>
                                      </p:to>
                                    </p:set>
                                  </p:childTnLst>
                                  <p:subTnLst>
                                    <p:set>
                                      <p:cBhvr override="childStyle">
                                        <p:cTn dur="1" fill="hold" display="0" masterRel="nextClick" afterEffect="1"/>
                                        <p:tgtEl>
                                          <p:spTgt spid="60428"/>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0-#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p:bldP spid="60421" grpId="0" animBg="1"/>
      <p:bldP spid="60422" grpId="0" animBg="1"/>
      <p:bldP spid="60426" grpId="0" animBg="1"/>
      <p:bldP spid="60427" grpId="0" animBg="1"/>
      <p:bldP spid="6042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190500" y="228600"/>
            <a:ext cx="8763000" cy="822325"/>
          </a:xfrm>
          <a:prstGeom prst="rect">
            <a:avLst/>
          </a:prstGeom>
          <a:noFill/>
          <a:ln w="9525">
            <a:noFill/>
            <a:miter lim="800000"/>
            <a:headEnd/>
            <a:tailEnd/>
          </a:ln>
        </p:spPr>
        <p:txBody>
          <a:bodyPr>
            <a:spAutoFit/>
          </a:bodyPr>
          <a:lstStyle/>
          <a:p>
            <a:pPr>
              <a:spcBef>
                <a:spcPct val="50000"/>
              </a:spcBef>
            </a:pPr>
            <a:r>
              <a:rPr lang="en-US" sz="2400" b="1">
                <a:latin typeface="Times New Roman" pitchFamily="18" charset="0"/>
              </a:rPr>
              <a:t>Gas diffusion</a:t>
            </a:r>
            <a:r>
              <a:rPr lang="en-US" sz="2400">
                <a:latin typeface="Times New Roman" pitchFamily="18" charset="0"/>
              </a:rPr>
              <a:t> is the gradual mixing of molecules of one gas with molecules of another by virtue of their kinetic properties.</a:t>
            </a:r>
            <a:endParaRPr lang="en-US" sz="2400" b="1">
              <a:latin typeface="Times New Roman" pitchFamily="18" charset="0"/>
            </a:endParaRPr>
          </a:p>
        </p:txBody>
      </p:sp>
      <p:pic>
        <p:nvPicPr>
          <p:cNvPr id="101379" name="Picture 3" descr="npo00014e"/>
          <p:cNvPicPr>
            <a:picLocks noChangeAspect="1" noChangeArrowheads="1"/>
          </p:cNvPicPr>
          <p:nvPr/>
        </p:nvPicPr>
        <p:blipFill>
          <a:blip r:embed="rId2" cstate="print"/>
          <a:srcRect/>
          <a:stretch>
            <a:fillRect/>
          </a:stretch>
        </p:blipFill>
        <p:spPr bwMode="auto">
          <a:xfrm>
            <a:off x="152400" y="1066800"/>
            <a:ext cx="3200400" cy="1787525"/>
          </a:xfrm>
          <a:prstGeom prst="rect">
            <a:avLst/>
          </a:prstGeom>
          <a:noFill/>
          <a:ln w="9525">
            <a:noFill/>
            <a:miter lim="800000"/>
            <a:headEnd/>
            <a:tailEnd/>
          </a:ln>
        </p:spPr>
      </p:pic>
      <p:sp>
        <p:nvSpPr>
          <p:cNvPr id="101380" name="Text Box 4"/>
          <p:cNvSpPr txBox="1">
            <a:spLocks noChangeArrowheads="1"/>
          </p:cNvSpPr>
          <p:nvPr/>
        </p:nvSpPr>
        <p:spPr bwMode="auto">
          <a:xfrm>
            <a:off x="8531225" y="6384925"/>
            <a:ext cx="536575" cy="396875"/>
          </a:xfrm>
          <a:prstGeom prst="rect">
            <a:avLst/>
          </a:prstGeom>
          <a:noFill/>
          <a:ln w="9525">
            <a:noFill/>
            <a:miter lim="800000"/>
            <a:headEnd/>
            <a:tailEnd/>
          </a:ln>
        </p:spPr>
        <p:txBody>
          <a:bodyPr wrap="none">
            <a:spAutoFit/>
          </a:bodyPr>
          <a:lstStyle/>
          <a:p>
            <a:pPr algn="r"/>
            <a:r>
              <a:rPr lang="en-US" sz="2000">
                <a:latin typeface="Times New Roman" pitchFamily="18" charset="0"/>
              </a:rPr>
              <a:t>5.7</a:t>
            </a:r>
          </a:p>
        </p:txBody>
      </p:sp>
      <p:pic>
        <p:nvPicPr>
          <p:cNvPr id="101381" name="Picture 5" descr="npo000150"/>
          <p:cNvPicPr>
            <a:picLocks noChangeAspect="1" noChangeArrowheads="1"/>
          </p:cNvPicPr>
          <p:nvPr/>
        </p:nvPicPr>
        <p:blipFill>
          <a:blip r:embed="rId3" cstate="print"/>
          <a:srcRect/>
          <a:stretch>
            <a:fillRect/>
          </a:stretch>
        </p:blipFill>
        <p:spPr bwMode="auto">
          <a:xfrm>
            <a:off x="3200400" y="2362201"/>
            <a:ext cx="5865256" cy="4343400"/>
          </a:xfrm>
          <a:prstGeom prst="rect">
            <a:avLst/>
          </a:prstGeom>
          <a:noFill/>
          <a:ln w="9525">
            <a:noFill/>
            <a:miter lim="800000"/>
            <a:headEnd/>
            <a:tailEnd/>
          </a:ln>
        </p:spPr>
      </p:pic>
      <p:sp>
        <p:nvSpPr>
          <p:cNvPr id="36870" name="Text Box 6"/>
          <p:cNvSpPr txBox="1">
            <a:spLocks noChangeArrowheads="1"/>
          </p:cNvSpPr>
          <p:nvPr/>
        </p:nvSpPr>
        <p:spPr bwMode="auto">
          <a:xfrm>
            <a:off x="3795713" y="5334000"/>
            <a:ext cx="1550987" cy="946150"/>
          </a:xfrm>
          <a:prstGeom prst="rect">
            <a:avLst/>
          </a:prstGeom>
          <a:solidFill>
            <a:schemeClr val="bg1"/>
          </a:solidFill>
          <a:ln w="9525">
            <a:noFill/>
            <a:miter lim="800000"/>
            <a:headEnd/>
            <a:tailEnd/>
          </a:ln>
        </p:spPr>
        <p:txBody>
          <a:bodyPr wrap="none">
            <a:spAutoFit/>
          </a:bodyPr>
          <a:lstStyle/>
          <a:p>
            <a:r>
              <a:rPr lang="en-US" sz="2800">
                <a:latin typeface="Times New Roman" pitchFamily="18" charset="0"/>
              </a:rPr>
              <a:t>NH</a:t>
            </a:r>
            <a:r>
              <a:rPr lang="en-US" sz="2800" baseline="-25000">
                <a:latin typeface="Times New Roman" pitchFamily="18" charset="0"/>
              </a:rPr>
              <a:t>3</a:t>
            </a:r>
          </a:p>
          <a:p>
            <a:r>
              <a:rPr lang="en-US" sz="2800">
                <a:latin typeface="Times New Roman" pitchFamily="18" charset="0"/>
              </a:rPr>
              <a:t>17 g/mol</a:t>
            </a:r>
          </a:p>
        </p:txBody>
      </p:sp>
      <p:sp>
        <p:nvSpPr>
          <p:cNvPr id="36871" name="Text Box 7"/>
          <p:cNvSpPr txBox="1">
            <a:spLocks noChangeArrowheads="1"/>
          </p:cNvSpPr>
          <p:nvPr/>
        </p:nvSpPr>
        <p:spPr bwMode="auto">
          <a:xfrm>
            <a:off x="6172200" y="5334000"/>
            <a:ext cx="1550988" cy="946150"/>
          </a:xfrm>
          <a:prstGeom prst="rect">
            <a:avLst/>
          </a:prstGeom>
          <a:solidFill>
            <a:schemeClr val="bg1"/>
          </a:solidFill>
          <a:ln w="9525">
            <a:noFill/>
            <a:miter lim="800000"/>
            <a:headEnd/>
            <a:tailEnd/>
          </a:ln>
        </p:spPr>
        <p:txBody>
          <a:bodyPr wrap="none">
            <a:spAutoFit/>
          </a:bodyPr>
          <a:lstStyle/>
          <a:p>
            <a:r>
              <a:rPr lang="en-US" sz="2800">
                <a:latin typeface="Times New Roman" pitchFamily="18" charset="0"/>
              </a:rPr>
              <a:t>HCl</a:t>
            </a:r>
            <a:endParaRPr lang="en-US" sz="2800" baseline="-25000">
              <a:latin typeface="Times New Roman" pitchFamily="18" charset="0"/>
            </a:endParaRPr>
          </a:p>
          <a:p>
            <a:r>
              <a:rPr lang="en-US" sz="2800">
                <a:latin typeface="Times New Roman" pitchFamily="18" charset="0"/>
              </a:rPr>
              <a:t>36 g/mol</a:t>
            </a:r>
          </a:p>
        </p:txBody>
      </p:sp>
      <p:grpSp>
        <p:nvGrpSpPr>
          <p:cNvPr id="2" name="Group 10"/>
          <p:cNvGrpSpPr>
            <a:grpSpLocks/>
          </p:cNvGrpSpPr>
          <p:nvPr/>
        </p:nvGrpSpPr>
        <p:grpSpPr bwMode="auto">
          <a:xfrm>
            <a:off x="5715000" y="3429000"/>
            <a:ext cx="1524000" cy="609600"/>
            <a:chOff x="3648" y="1584"/>
            <a:chExt cx="960" cy="384"/>
          </a:xfrm>
        </p:grpSpPr>
        <p:sp>
          <p:nvSpPr>
            <p:cNvPr id="101385" name="Oval 9"/>
            <p:cNvSpPr>
              <a:spLocks noChangeArrowheads="1"/>
            </p:cNvSpPr>
            <p:nvPr/>
          </p:nvSpPr>
          <p:spPr bwMode="auto">
            <a:xfrm>
              <a:off x="3648" y="1584"/>
              <a:ext cx="960" cy="384"/>
            </a:xfrm>
            <a:prstGeom prst="ellipse">
              <a:avLst/>
            </a:prstGeom>
            <a:solidFill>
              <a:schemeClr val="bg1"/>
            </a:solidFill>
            <a:ln w="9525">
              <a:noFill/>
              <a:round/>
              <a:headEnd/>
              <a:tailEnd/>
            </a:ln>
          </p:spPr>
          <p:txBody>
            <a:bodyPr wrap="none" anchor="ctr"/>
            <a:lstStyle/>
            <a:p>
              <a:endParaRPr lang="en-US">
                <a:latin typeface="Times New Roman" pitchFamily="18" charset="0"/>
              </a:endParaRPr>
            </a:p>
          </p:txBody>
        </p:sp>
        <p:sp>
          <p:nvSpPr>
            <p:cNvPr id="101386" name="Text Box 8"/>
            <p:cNvSpPr txBox="1">
              <a:spLocks noChangeArrowheads="1"/>
            </p:cNvSpPr>
            <p:nvPr/>
          </p:nvSpPr>
          <p:spPr bwMode="auto">
            <a:xfrm>
              <a:off x="3759" y="1612"/>
              <a:ext cx="737" cy="327"/>
            </a:xfrm>
            <a:prstGeom prst="rect">
              <a:avLst/>
            </a:prstGeom>
            <a:noFill/>
            <a:ln w="9525">
              <a:noFill/>
              <a:miter lim="800000"/>
              <a:headEnd/>
              <a:tailEnd/>
            </a:ln>
          </p:spPr>
          <p:txBody>
            <a:bodyPr wrap="none">
              <a:spAutoFit/>
            </a:bodyPr>
            <a:lstStyle/>
            <a:p>
              <a:r>
                <a:rPr lang="en-US" sz="2800">
                  <a:latin typeface="Times New Roman" pitchFamily="18" charset="0"/>
                </a:rPr>
                <a:t>NH</a:t>
              </a:r>
              <a:r>
                <a:rPr lang="en-US" sz="2800" baseline="-25000">
                  <a:latin typeface="Times New Roman" pitchFamily="18" charset="0"/>
                </a:rPr>
                <a:t>4</a:t>
              </a:r>
              <a:r>
                <a:rPr lang="en-US" sz="2800">
                  <a:latin typeface="Times New Roman" pitchFamily="18" charset="0"/>
                </a:rPr>
                <a:t>Cl</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8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68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animBg="1" autoUpdateAnimBg="0"/>
      <p:bldP spid="36871"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3200400" y="2132013"/>
          <a:ext cx="4972050" cy="4725987"/>
        </p:xfrm>
        <a:graphic>
          <a:graphicData uri="http://schemas.openxmlformats.org/presentationml/2006/ole">
            <p:oleObj spid="_x0000_s1026" name="Bitmap Image" r:id="rId3" imgW="3847619" imgH="3657143" progId="PBrush">
              <p:embed/>
            </p:oleObj>
          </a:graphicData>
        </a:graphic>
      </p:graphicFrame>
      <p:sp>
        <p:nvSpPr>
          <p:cNvPr id="1027" name="WordArt 8"/>
          <p:cNvSpPr>
            <a:spLocks noChangeArrowheads="1" noChangeShapeType="1" noTextEdit="1"/>
          </p:cNvSpPr>
          <p:nvPr/>
        </p:nvSpPr>
        <p:spPr bwMode="auto">
          <a:xfrm>
            <a:off x="1524000" y="228600"/>
            <a:ext cx="6296025" cy="762000"/>
          </a:xfrm>
          <a:prstGeom prst="rect">
            <a:avLst/>
          </a:prstGeom>
        </p:spPr>
        <p:txBody>
          <a:bodyPr wrap="none" fromWordArt="1">
            <a:prstTxWarp prst="textPlain">
              <a:avLst>
                <a:gd name="adj" fmla="val 50000"/>
              </a:avLst>
            </a:prstTxWarp>
          </a:bodyPr>
          <a:lstStyle/>
          <a:p>
            <a:r>
              <a:rPr lang="en-US" sz="3600" kern="10">
                <a:ln w="19050" cap="sq">
                  <a:solidFill>
                    <a:srgbClr val="99CCFF"/>
                  </a:solidFill>
                  <a:round/>
                  <a:headEnd type="none" w="sm" len="sm"/>
                  <a:tailEnd type="none" w="sm" len="sm"/>
                </a:ln>
                <a:solidFill>
                  <a:srgbClr val="0066CC"/>
                </a:solidFill>
                <a:effectLst>
                  <a:outerShdw dist="35921" dir="2700000" algn="ctr" rotWithShape="0">
                    <a:srgbClr val="990000"/>
                  </a:outerShdw>
                </a:effectLst>
                <a:latin typeface="Impact"/>
              </a:rPr>
              <a:t>Kinetic Molecular Model of Water </a:t>
            </a:r>
          </a:p>
        </p:txBody>
      </p:sp>
      <p:sp>
        <p:nvSpPr>
          <p:cNvPr id="1028" name="Text Box 9"/>
          <p:cNvSpPr txBox="1">
            <a:spLocks noChangeArrowheads="1"/>
          </p:cNvSpPr>
          <p:nvPr/>
        </p:nvSpPr>
        <p:spPr bwMode="auto">
          <a:xfrm>
            <a:off x="5029200" y="990600"/>
            <a:ext cx="1828800" cy="2014538"/>
          </a:xfrm>
          <a:prstGeom prst="rect">
            <a:avLst/>
          </a:prstGeom>
          <a:noFill/>
          <a:ln w="12700" cap="sq">
            <a:noFill/>
            <a:miter lim="800000"/>
            <a:headEnd type="none" w="sm" len="sm"/>
            <a:tailEnd type="none" w="sm" len="sm"/>
          </a:ln>
        </p:spPr>
        <p:txBody>
          <a:bodyPr>
            <a:spAutoFit/>
          </a:bodyPr>
          <a:lstStyle/>
          <a:p>
            <a:pPr>
              <a:spcBef>
                <a:spcPct val="50000"/>
              </a:spcBef>
            </a:pPr>
            <a:r>
              <a:rPr lang="en-US" sz="1800"/>
              <a:t>At 100</a:t>
            </a:r>
            <a:r>
              <a:rPr lang="en-US" sz="1800">
                <a:cs typeface="Times New Roman" pitchFamily="18" charset="0"/>
              </a:rPr>
              <a:t>°C, water becomes water vapor, a gas.  Molecules can move randomly over large distances.</a:t>
            </a:r>
            <a:endParaRPr lang="en-US" sz="1800"/>
          </a:p>
        </p:txBody>
      </p:sp>
      <p:sp>
        <p:nvSpPr>
          <p:cNvPr id="1029" name="Text Box 10"/>
          <p:cNvSpPr txBox="1">
            <a:spLocks noChangeArrowheads="1"/>
          </p:cNvSpPr>
          <p:nvPr/>
        </p:nvSpPr>
        <p:spPr bwMode="auto">
          <a:xfrm>
            <a:off x="990600" y="4343400"/>
            <a:ext cx="2209800" cy="1739900"/>
          </a:xfrm>
          <a:prstGeom prst="rect">
            <a:avLst/>
          </a:prstGeom>
          <a:noFill/>
          <a:ln w="12700" cap="sq">
            <a:noFill/>
            <a:miter lim="800000"/>
            <a:headEnd type="none" w="sm" len="sm"/>
            <a:tailEnd type="none" w="sm" len="sm"/>
          </a:ln>
        </p:spPr>
        <p:txBody>
          <a:bodyPr>
            <a:spAutoFit/>
          </a:bodyPr>
          <a:lstStyle/>
          <a:p>
            <a:pPr>
              <a:spcBef>
                <a:spcPct val="50000"/>
              </a:spcBef>
            </a:pPr>
            <a:r>
              <a:rPr lang="en-US" sz="1800"/>
              <a:t>Below 0</a:t>
            </a:r>
            <a:r>
              <a:rPr lang="en-US" sz="1800">
                <a:cs typeface="Times New Roman" pitchFamily="18" charset="0"/>
              </a:rPr>
              <a:t>°C, water solidifies to become ice.  In the solid state, water molecules are held together in a rigid structure.</a:t>
            </a:r>
          </a:p>
        </p:txBody>
      </p:sp>
      <p:sp>
        <p:nvSpPr>
          <p:cNvPr id="1030" name="Text Box 11"/>
          <p:cNvSpPr txBox="1">
            <a:spLocks noChangeArrowheads="1"/>
          </p:cNvSpPr>
          <p:nvPr/>
        </p:nvSpPr>
        <p:spPr bwMode="auto">
          <a:xfrm>
            <a:off x="2286000" y="4648200"/>
            <a:ext cx="2057400" cy="366713"/>
          </a:xfrm>
          <a:prstGeom prst="rect">
            <a:avLst/>
          </a:prstGeom>
          <a:noFill/>
          <a:ln w="12700" cap="sq">
            <a:noFill/>
            <a:miter lim="800000"/>
            <a:headEnd type="none" w="sm" len="sm"/>
            <a:tailEnd type="none" w="sm" len="sm"/>
          </a:ln>
        </p:spPr>
        <p:txBody>
          <a:bodyPr>
            <a:spAutoFit/>
          </a:bodyPr>
          <a:lstStyle/>
          <a:p>
            <a:pPr>
              <a:spcBef>
                <a:spcPct val="50000"/>
              </a:spcBef>
            </a:pPr>
            <a:endParaRPr lang="en-US" sz="1800"/>
          </a:p>
        </p:txBody>
      </p:sp>
      <p:sp>
        <p:nvSpPr>
          <p:cNvPr id="1031" name="Text Box 13"/>
          <p:cNvSpPr txBox="1">
            <a:spLocks noChangeArrowheads="1"/>
          </p:cNvSpPr>
          <p:nvPr/>
        </p:nvSpPr>
        <p:spPr bwMode="auto">
          <a:xfrm>
            <a:off x="1828800" y="1447800"/>
            <a:ext cx="2209800" cy="2014538"/>
          </a:xfrm>
          <a:prstGeom prst="rect">
            <a:avLst/>
          </a:prstGeom>
          <a:noFill/>
          <a:ln w="12700" cap="sq">
            <a:noFill/>
            <a:miter lim="800000"/>
            <a:headEnd type="none" w="sm" len="sm"/>
            <a:tailEnd type="none" w="sm" len="sm"/>
          </a:ln>
        </p:spPr>
        <p:txBody>
          <a:bodyPr>
            <a:spAutoFit/>
          </a:bodyPr>
          <a:lstStyle/>
          <a:p>
            <a:pPr>
              <a:spcBef>
                <a:spcPct val="50000"/>
              </a:spcBef>
            </a:pPr>
            <a:r>
              <a:rPr lang="en-US" sz="1800"/>
              <a:t>Between 0</a:t>
            </a:r>
            <a:r>
              <a:rPr lang="en-US" sz="1800">
                <a:cs typeface="Times New Roman" pitchFamily="18" charset="0"/>
              </a:rPr>
              <a:t>°C and 100 °C, water is a liquid.  In the liquid state, water molecules are close together, but can move about freely.  </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85800" y="228600"/>
            <a:ext cx="7772400" cy="1143000"/>
          </a:xfrm>
        </p:spPr>
        <p:txBody>
          <a:bodyPr/>
          <a:lstStyle/>
          <a:p>
            <a:pPr eaLnBrk="1" hangingPunct="1">
              <a:defRPr/>
            </a:pPr>
            <a:r>
              <a:rPr lang="en-US" altLang="en-US" smtClean="0">
                <a:solidFill>
                  <a:srgbClr val="FF0000"/>
                </a:solidFill>
                <a:effectLst>
                  <a:outerShdw blurRad="38100" dist="38100" dir="2700000" algn="tl">
                    <a:srgbClr val="C0C0C0"/>
                  </a:outerShdw>
                </a:effectLst>
                <a:latin typeface="Comic Sans MS" pitchFamily="66" charset="0"/>
              </a:rPr>
              <a:t>GAS DIFFUSION AND EFFUSION</a:t>
            </a:r>
          </a:p>
        </p:txBody>
      </p:sp>
      <p:sp>
        <p:nvSpPr>
          <p:cNvPr id="56323" name="Rectangle 3"/>
          <p:cNvSpPr>
            <a:spLocks noGrp="1" noChangeArrowheads="1"/>
          </p:cNvSpPr>
          <p:nvPr>
            <p:ph type="body" sz="half" idx="1"/>
          </p:nvPr>
        </p:nvSpPr>
        <p:spPr>
          <a:xfrm>
            <a:off x="609600" y="1524000"/>
            <a:ext cx="3803650" cy="1600200"/>
          </a:xfrm>
        </p:spPr>
        <p:txBody>
          <a:bodyPr/>
          <a:lstStyle/>
          <a:p>
            <a:pPr eaLnBrk="1" hangingPunct="1">
              <a:defRPr/>
            </a:pPr>
            <a:r>
              <a:rPr lang="en-US" altLang="en-US" sz="3200" dirty="0" smtClean="0">
                <a:solidFill>
                  <a:schemeClr val="accent1"/>
                </a:solidFill>
                <a:effectLst>
                  <a:outerShdw blurRad="38100" dist="38100" dir="2700000" algn="tl">
                    <a:srgbClr val="C0C0C0"/>
                  </a:outerShdw>
                </a:effectLst>
              </a:rPr>
              <a:t>diffusion</a:t>
            </a:r>
            <a:r>
              <a:rPr lang="en-US" altLang="en-US" sz="3200" dirty="0" smtClean="0">
                <a:effectLst>
                  <a:outerShdw blurRad="38100" dist="38100" dir="2700000" algn="tl">
                    <a:srgbClr val="C0C0C0"/>
                  </a:outerShdw>
                </a:effectLst>
              </a:rPr>
              <a:t> is the gradual mixing of molecules of different gases.</a:t>
            </a:r>
          </a:p>
        </p:txBody>
      </p:sp>
      <p:sp>
        <p:nvSpPr>
          <p:cNvPr id="56324" name="Rectangle 4"/>
          <p:cNvSpPr>
            <a:spLocks noGrp="1" noChangeArrowheads="1"/>
          </p:cNvSpPr>
          <p:nvPr>
            <p:ph type="body" sz="half" idx="2"/>
          </p:nvPr>
        </p:nvSpPr>
        <p:spPr>
          <a:xfrm>
            <a:off x="4648200" y="1371600"/>
            <a:ext cx="3803650" cy="1600200"/>
          </a:xfrm>
        </p:spPr>
        <p:txBody>
          <a:bodyPr/>
          <a:lstStyle/>
          <a:p>
            <a:pPr eaLnBrk="1" hangingPunct="1">
              <a:lnSpc>
                <a:spcPct val="80000"/>
              </a:lnSpc>
              <a:defRPr/>
            </a:pPr>
            <a:r>
              <a:rPr lang="en-US" altLang="en-US" sz="3200" dirty="0" smtClean="0">
                <a:solidFill>
                  <a:schemeClr val="accent1"/>
                </a:solidFill>
                <a:effectLst>
                  <a:outerShdw blurRad="38100" dist="38100" dir="2700000" algn="tl">
                    <a:srgbClr val="C0C0C0"/>
                  </a:outerShdw>
                </a:effectLst>
              </a:rPr>
              <a:t>effusion</a:t>
            </a:r>
            <a:r>
              <a:rPr lang="en-US" altLang="en-US" sz="3200" dirty="0" smtClean="0">
                <a:effectLst>
                  <a:outerShdw blurRad="38100" dist="38100" dir="2700000" algn="tl">
                    <a:srgbClr val="C0C0C0"/>
                  </a:outerShdw>
                </a:effectLst>
              </a:rPr>
              <a:t> is the movement of molecules through a small hole into an empty container.</a:t>
            </a:r>
          </a:p>
        </p:txBody>
      </p:sp>
      <p:pic>
        <p:nvPicPr>
          <p:cNvPr id="56325" name="Picture 5"/>
          <p:cNvPicPr>
            <a:picLocks noChangeAspect="1" noChangeArrowheads="1"/>
          </p:cNvPicPr>
          <p:nvPr/>
        </p:nvPicPr>
        <p:blipFill>
          <a:blip r:embed="rId2" cstate="print"/>
          <a:srcRect/>
          <a:stretch>
            <a:fillRect/>
          </a:stretch>
        </p:blipFill>
        <p:spPr bwMode="auto">
          <a:xfrm>
            <a:off x="685800" y="3810000"/>
            <a:ext cx="7772400" cy="2824163"/>
          </a:xfrm>
          <a:prstGeom prst="rect">
            <a:avLst/>
          </a:prstGeom>
          <a:noFill/>
          <a:ln w="12700">
            <a:noFill/>
            <a:miter lim="800000"/>
            <a:headEnd/>
            <a:tailEnd/>
          </a:ln>
          <a:effectLst>
            <a:outerShdw dist="71842" dir="2700000" algn="ctr" rotWithShape="0">
              <a:schemeClr val="bg2"/>
            </a:outerShdw>
          </a:effec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990600" y="304800"/>
            <a:ext cx="7162800" cy="1143000"/>
          </a:xfrm>
        </p:spPr>
        <p:txBody>
          <a:bodyPr lIns="90487" tIns="44450" rIns="90487" bIns="44450"/>
          <a:lstStyle/>
          <a:p>
            <a:pPr eaLnBrk="1" hangingPunct="1">
              <a:defRPr/>
            </a:pPr>
            <a:r>
              <a:rPr lang="en-US" altLang="en-US" smtClean="0">
                <a:solidFill>
                  <a:srgbClr val="FF0000"/>
                </a:solidFill>
                <a:effectLst>
                  <a:outerShdw blurRad="38100" dist="38100" dir="2700000" algn="tl">
                    <a:srgbClr val="C0C0C0"/>
                  </a:outerShdw>
                </a:effectLst>
                <a:latin typeface="Comic Sans MS" pitchFamily="66" charset="0"/>
              </a:rPr>
              <a:t>GAS DIFFUSION AND EFFUSION</a:t>
            </a:r>
            <a:endParaRPr lang="en-US" altLang="en-US" sz="4800" smtClean="0">
              <a:solidFill>
                <a:srgbClr val="FF0000"/>
              </a:solidFill>
              <a:effectLst>
                <a:outerShdw blurRad="38100" dist="38100" dir="2700000" algn="tl">
                  <a:srgbClr val="C0C0C0"/>
                </a:outerShdw>
              </a:effectLst>
              <a:latin typeface="Comic Sans MS" pitchFamily="66" charset="0"/>
            </a:endParaRPr>
          </a:p>
        </p:txBody>
      </p:sp>
      <p:sp>
        <p:nvSpPr>
          <p:cNvPr id="57347" name="Rectangle 3"/>
          <p:cNvSpPr>
            <a:spLocks noGrp="1" noChangeArrowheads="1"/>
          </p:cNvSpPr>
          <p:nvPr>
            <p:ph type="body" idx="1"/>
          </p:nvPr>
        </p:nvSpPr>
        <p:spPr>
          <a:xfrm>
            <a:off x="457200" y="1676400"/>
            <a:ext cx="4038600" cy="1066800"/>
          </a:xfrm>
        </p:spPr>
        <p:txBody>
          <a:bodyPr lIns="90487" tIns="44450" rIns="90487" bIns="44450"/>
          <a:lstStyle/>
          <a:p>
            <a:pPr eaLnBrk="1" hangingPunct="1">
              <a:lnSpc>
                <a:spcPct val="80000"/>
              </a:lnSpc>
              <a:buFontTx/>
              <a:buNone/>
              <a:defRPr/>
            </a:pPr>
            <a:r>
              <a:rPr lang="en-US" altLang="en-US" sz="2800" dirty="0" smtClean="0">
                <a:effectLst>
                  <a:outerShdw blurRad="38100" dist="38100" dir="2700000" algn="tl">
                    <a:srgbClr val="C0C0C0"/>
                  </a:outerShdw>
                </a:effectLst>
              </a:rPr>
              <a:t>Graham’s law governs effusion and diffusion of gas molecules. </a:t>
            </a:r>
            <a:r>
              <a:rPr lang="en-US" sz="2800" dirty="0" smtClean="0"/>
              <a:t>KE=1/2 mv</a:t>
            </a:r>
            <a:r>
              <a:rPr lang="en-US" sz="2800" baseline="30000" dirty="0" smtClean="0"/>
              <a:t>2</a:t>
            </a:r>
          </a:p>
          <a:p>
            <a:pPr eaLnBrk="1" hangingPunct="1">
              <a:lnSpc>
                <a:spcPct val="80000"/>
              </a:lnSpc>
              <a:buFontTx/>
              <a:buNone/>
              <a:defRPr/>
            </a:pPr>
            <a:endParaRPr lang="en-US" altLang="en-US" sz="2800" dirty="0" smtClean="0">
              <a:effectLst>
                <a:outerShdw blurRad="38100" dist="38100" dir="2700000" algn="tl">
                  <a:srgbClr val="C0C0C0"/>
                </a:outerShdw>
              </a:effectLst>
            </a:endParaRPr>
          </a:p>
          <a:p>
            <a:pPr eaLnBrk="1" hangingPunct="1">
              <a:lnSpc>
                <a:spcPct val="80000"/>
              </a:lnSpc>
              <a:defRPr/>
            </a:pPr>
            <a:endParaRPr lang="en-US" altLang="en-US" sz="2000" dirty="0" smtClean="0">
              <a:effectLst>
                <a:outerShdw blurRad="38100" dist="38100" dir="2700000" algn="tl">
                  <a:srgbClr val="C0C0C0"/>
                </a:outerShdw>
              </a:effectLst>
            </a:endParaRPr>
          </a:p>
        </p:txBody>
      </p:sp>
      <p:pic>
        <p:nvPicPr>
          <p:cNvPr id="57348" name="Picture 4"/>
          <p:cNvPicPr>
            <a:picLocks noChangeArrowheads="1"/>
          </p:cNvPicPr>
          <p:nvPr/>
        </p:nvPicPr>
        <p:blipFill>
          <a:blip r:embed="rId2" cstate="print"/>
          <a:srcRect/>
          <a:stretch>
            <a:fillRect/>
          </a:stretch>
        </p:blipFill>
        <p:spPr bwMode="auto">
          <a:xfrm>
            <a:off x="4970463" y="1679575"/>
            <a:ext cx="2822575" cy="3497263"/>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pic>
      <p:sp>
        <p:nvSpPr>
          <p:cNvPr id="57349" name="Rectangle 5"/>
          <p:cNvSpPr>
            <a:spLocks noChangeArrowheads="1"/>
          </p:cNvSpPr>
          <p:nvPr/>
        </p:nvSpPr>
        <p:spPr bwMode="auto">
          <a:xfrm>
            <a:off x="4927600" y="5257800"/>
            <a:ext cx="3835400" cy="577850"/>
          </a:xfrm>
          <a:prstGeom prst="rect">
            <a:avLst/>
          </a:prstGeom>
          <a:noFill/>
          <a:ln w="12700">
            <a:noFill/>
            <a:miter lim="800000"/>
            <a:headEnd/>
            <a:tailEnd/>
          </a:ln>
          <a:effectLst/>
        </p:spPr>
        <p:txBody>
          <a:bodyPr lIns="90487" tIns="44450" rIns="90487" bIns="44450">
            <a:spAutoFit/>
          </a:bodyPr>
          <a:lstStyle/>
          <a:p>
            <a:pPr eaLnBrk="0" fontAlgn="auto" hangingPunct="0">
              <a:spcBef>
                <a:spcPts val="0"/>
              </a:spcBef>
              <a:spcAft>
                <a:spcPts val="0"/>
              </a:spcAft>
              <a:defRPr/>
            </a:pPr>
            <a:r>
              <a:rPr lang="en-US" sz="1600" b="1">
                <a:effectLst>
                  <a:outerShdw blurRad="38100" dist="38100" dir="2700000" algn="tl">
                    <a:srgbClr val="C0C0C0"/>
                  </a:outerShdw>
                </a:effectLst>
                <a:latin typeface="+mn-lt"/>
              </a:rPr>
              <a:t>Thomas Graham, 1805-1869. Professor in Glasgow and London.</a:t>
            </a:r>
          </a:p>
        </p:txBody>
      </p:sp>
      <p:sp>
        <p:nvSpPr>
          <p:cNvPr id="57350" name="Rectangle 6"/>
          <p:cNvSpPr>
            <a:spLocks noChangeArrowheads="1"/>
          </p:cNvSpPr>
          <p:nvPr/>
        </p:nvSpPr>
        <p:spPr bwMode="auto">
          <a:xfrm>
            <a:off x="611188" y="4664075"/>
            <a:ext cx="4035425" cy="1370013"/>
          </a:xfrm>
          <a:prstGeom prst="rect">
            <a:avLst/>
          </a:prstGeom>
          <a:solidFill>
            <a:srgbClr val="FFC5CF"/>
          </a:solidFill>
          <a:ln w="12700">
            <a:noFill/>
            <a:miter lim="800000"/>
            <a:headEnd/>
            <a:tailEnd/>
          </a:ln>
          <a:effectLst>
            <a:outerShdw dist="63500" dir="3187806" algn="ctr" rotWithShape="0">
              <a:schemeClr val="bg2"/>
            </a:outerShdw>
          </a:effectLst>
        </p:spPr>
        <p:txBody>
          <a:bodyPr lIns="90487" tIns="44450" rIns="90487" bIns="44450">
            <a:spAutoFit/>
          </a:bodyPr>
          <a:lstStyle/>
          <a:p>
            <a:pPr eaLnBrk="0" fontAlgn="auto" hangingPunct="0">
              <a:spcBef>
                <a:spcPts val="0"/>
              </a:spcBef>
              <a:spcAft>
                <a:spcPts val="0"/>
              </a:spcAft>
              <a:defRPr/>
            </a:pPr>
            <a:r>
              <a:rPr lang="en-US" sz="2800" b="1">
                <a:effectLst>
                  <a:outerShdw blurRad="38100" dist="38100" dir="2700000" algn="tl">
                    <a:srgbClr val="FFFFFF"/>
                  </a:outerShdw>
                </a:effectLst>
                <a:latin typeface="+mn-lt"/>
              </a:rPr>
              <a:t>Rate of effusion is inversely proportional to its molar mass.</a:t>
            </a:r>
          </a:p>
        </p:txBody>
      </p:sp>
      <p:pic>
        <p:nvPicPr>
          <p:cNvPr id="57351" name="Picture 7"/>
          <p:cNvPicPr>
            <a:picLocks noChangeAspect="1" noChangeArrowheads="1"/>
          </p:cNvPicPr>
          <p:nvPr/>
        </p:nvPicPr>
        <p:blipFill>
          <a:blip r:embed="rId3" cstate="print"/>
          <a:srcRect/>
          <a:stretch>
            <a:fillRect/>
          </a:stretch>
        </p:blipFill>
        <p:spPr bwMode="auto">
          <a:xfrm>
            <a:off x="533400" y="3429000"/>
            <a:ext cx="4203700" cy="1041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351"/>
                                        </p:tgtEl>
                                        <p:attrNameLst>
                                          <p:attrName>style.visibility</p:attrName>
                                        </p:attrNameLst>
                                      </p:cBhvr>
                                      <p:to>
                                        <p:strVal val="visible"/>
                                      </p:to>
                                    </p:set>
                                    <p:animEffect transition="in" filter="dissolve">
                                      <p:cBhvr>
                                        <p:cTn id="7" dur="500"/>
                                        <p:tgtEl>
                                          <p:spTgt spid="5735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7350"/>
                                        </p:tgtEl>
                                        <p:attrNameLst>
                                          <p:attrName>style.visibility</p:attrName>
                                        </p:attrNameLst>
                                      </p:cBhvr>
                                      <p:to>
                                        <p:strVal val="visible"/>
                                      </p:to>
                                    </p:set>
                                    <p:animEffect transition="in" filter="dissolve">
                                      <p:cBhvr>
                                        <p:cTn id="10" dur="500"/>
                                        <p:tgtEl>
                                          <p:spTgt spid="57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animBg="1"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304800" y="381000"/>
            <a:ext cx="8001000" cy="1066800"/>
          </a:xfrm>
        </p:spPr>
        <p:txBody>
          <a:bodyPr lIns="90487" tIns="44450" rIns="90487" bIns="44450"/>
          <a:lstStyle/>
          <a:p>
            <a:pPr eaLnBrk="1" hangingPunct="1">
              <a:defRPr/>
            </a:pPr>
            <a:r>
              <a:rPr lang="en-US" altLang="en-US" smtClean="0">
                <a:solidFill>
                  <a:srgbClr val="FF0000"/>
                </a:solidFill>
                <a:effectLst>
                  <a:outerShdw blurRad="38100" dist="38100" dir="2700000" algn="tl">
                    <a:srgbClr val="C0C0C0"/>
                  </a:outerShdw>
                </a:effectLst>
                <a:latin typeface="Comic Sans MS" pitchFamily="66" charset="0"/>
              </a:rPr>
              <a:t>GAS DIFFUSION AND EFFUSION</a:t>
            </a:r>
            <a:endParaRPr lang="en-US" altLang="en-US" sz="4800" smtClean="0">
              <a:solidFill>
                <a:srgbClr val="FF0000"/>
              </a:solidFill>
              <a:effectLst>
                <a:outerShdw blurRad="38100" dist="38100" dir="2700000" algn="tl">
                  <a:srgbClr val="C0C0C0"/>
                </a:outerShdw>
              </a:effectLst>
            </a:endParaRPr>
          </a:p>
        </p:txBody>
      </p:sp>
      <p:sp>
        <p:nvSpPr>
          <p:cNvPr id="58371" name="Rectangle 3"/>
          <p:cNvSpPr>
            <a:spLocks noGrp="1" noChangeArrowheads="1"/>
          </p:cNvSpPr>
          <p:nvPr>
            <p:ph type="body" idx="1"/>
          </p:nvPr>
        </p:nvSpPr>
        <p:spPr>
          <a:xfrm>
            <a:off x="685800" y="1600200"/>
            <a:ext cx="5791200" cy="3276600"/>
          </a:xfrm>
        </p:spPr>
        <p:txBody>
          <a:bodyPr lIns="90487" tIns="44450" rIns="90487" bIns="44450"/>
          <a:lstStyle/>
          <a:p>
            <a:pPr eaLnBrk="1" hangingPunct="1">
              <a:buFontTx/>
              <a:buNone/>
              <a:defRPr/>
            </a:pPr>
            <a:r>
              <a:rPr lang="en-US" altLang="en-US" smtClean="0">
                <a:effectLst>
                  <a:outerShdw blurRad="38100" dist="38100" dir="2700000" algn="tl">
                    <a:srgbClr val="C0C0C0"/>
                  </a:outerShdw>
                </a:effectLst>
              </a:rPr>
              <a:t>Molecules effuse thru holes in a rubber balloon, for example, at a rate (= moles/time) that is</a:t>
            </a:r>
          </a:p>
          <a:p>
            <a:pPr eaLnBrk="1" hangingPunct="1">
              <a:defRPr/>
            </a:pPr>
            <a:r>
              <a:rPr lang="en-US" altLang="en-US" smtClean="0">
                <a:effectLst>
                  <a:outerShdw blurRad="38100" dist="38100" dir="2700000" algn="tl">
                    <a:srgbClr val="C0C0C0"/>
                  </a:outerShdw>
                </a:effectLst>
              </a:rPr>
              <a:t>proportional to T</a:t>
            </a:r>
          </a:p>
          <a:p>
            <a:pPr eaLnBrk="1" hangingPunct="1">
              <a:defRPr/>
            </a:pPr>
            <a:r>
              <a:rPr lang="en-US" altLang="en-US" smtClean="0">
                <a:effectLst>
                  <a:outerShdw blurRad="38100" dist="38100" dir="2700000" algn="tl">
                    <a:srgbClr val="C0C0C0"/>
                  </a:outerShdw>
                </a:effectLst>
              </a:rPr>
              <a:t>inversely proportional to M.</a:t>
            </a:r>
          </a:p>
          <a:p>
            <a:pPr eaLnBrk="1" hangingPunct="1">
              <a:buFontTx/>
              <a:buNone/>
              <a:defRPr/>
            </a:pPr>
            <a:r>
              <a:rPr lang="en-US" altLang="en-US" smtClean="0">
                <a:solidFill>
                  <a:schemeClr val="accent2"/>
                </a:solidFill>
                <a:effectLst>
                  <a:outerShdw blurRad="38100" dist="38100" dir="2700000" algn="tl">
                    <a:srgbClr val="C0C0C0"/>
                  </a:outerShdw>
                </a:effectLst>
              </a:rPr>
              <a:t>Therefore, He effuses more rapidly than O</a:t>
            </a:r>
            <a:r>
              <a:rPr lang="en-US" altLang="en-US" baseline="-25000" smtClean="0">
                <a:solidFill>
                  <a:schemeClr val="accent2"/>
                </a:solidFill>
                <a:effectLst>
                  <a:outerShdw blurRad="38100" dist="38100" dir="2700000" algn="tl">
                    <a:srgbClr val="C0C0C0"/>
                  </a:outerShdw>
                </a:effectLst>
              </a:rPr>
              <a:t>2</a:t>
            </a:r>
            <a:r>
              <a:rPr lang="en-US" altLang="en-US" smtClean="0">
                <a:solidFill>
                  <a:schemeClr val="accent2"/>
                </a:solidFill>
                <a:effectLst>
                  <a:outerShdw blurRad="38100" dist="38100" dir="2700000" algn="tl">
                    <a:srgbClr val="C0C0C0"/>
                  </a:outerShdw>
                </a:effectLst>
              </a:rPr>
              <a:t> at same T.</a:t>
            </a:r>
          </a:p>
          <a:p>
            <a:pPr eaLnBrk="1" hangingPunct="1">
              <a:defRPr/>
            </a:pPr>
            <a:endParaRPr lang="en-US" altLang="en-US" smtClean="0">
              <a:solidFill>
                <a:srgbClr val="FAFD00"/>
              </a:solidFill>
              <a:effectLst>
                <a:outerShdw blurRad="38100" dist="38100" dir="2700000" algn="tl">
                  <a:srgbClr val="C0C0C0"/>
                </a:outerShdw>
              </a:effectLst>
            </a:endParaRPr>
          </a:p>
        </p:txBody>
      </p:sp>
      <p:pic>
        <p:nvPicPr>
          <p:cNvPr id="58372" name="Picture 4"/>
          <p:cNvPicPr>
            <a:picLocks noChangeArrowheads="1"/>
          </p:cNvPicPr>
          <p:nvPr/>
        </p:nvPicPr>
        <p:blipFill>
          <a:blip r:embed="rId3" cstate="print"/>
          <a:srcRect/>
          <a:stretch>
            <a:fillRect/>
          </a:stretch>
        </p:blipFill>
        <p:spPr bwMode="auto">
          <a:xfrm>
            <a:off x="6591300" y="1719263"/>
            <a:ext cx="2047875" cy="3257550"/>
          </a:xfrm>
          <a:prstGeom prst="rect">
            <a:avLst/>
          </a:prstGeom>
          <a:noFill/>
          <a:ln w="12700">
            <a:noFill/>
            <a:miter lim="800000"/>
            <a:headEnd/>
            <a:tailEnd/>
          </a:ln>
          <a:effectLst>
            <a:outerShdw dist="107763" dir="2700000" algn="ctr" rotWithShape="0">
              <a:schemeClr val="bg2"/>
            </a:outerShdw>
          </a:effectLst>
        </p:spPr>
      </p:pic>
      <p:sp>
        <p:nvSpPr>
          <p:cNvPr id="58373" name="Rectangle 5"/>
          <p:cNvSpPr>
            <a:spLocks noChangeArrowheads="1"/>
          </p:cNvSpPr>
          <p:nvPr/>
        </p:nvSpPr>
        <p:spPr bwMode="auto">
          <a:xfrm>
            <a:off x="7218363" y="2752725"/>
            <a:ext cx="895350" cy="758825"/>
          </a:xfrm>
          <a:prstGeom prst="rect">
            <a:avLst/>
          </a:prstGeom>
          <a:noFill/>
          <a:ln w="12700">
            <a:noFill/>
            <a:miter lim="800000"/>
            <a:headEnd/>
            <a:tailEnd/>
          </a:ln>
          <a:effectLst/>
        </p:spPr>
        <p:txBody>
          <a:bodyPr wrap="none" lIns="90487" tIns="44450" rIns="90487" bIns="44450">
            <a:spAutoFit/>
          </a:bodyPr>
          <a:lstStyle/>
          <a:p>
            <a:pPr eaLnBrk="0" fontAlgn="auto" hangingPunct="0">
              <a:spcBef>
                <a:spcPts val="0"/>
              </a:spcBef>
              <a:spcAft>
                <a:spcPts val="0"/>
              </a:spcAft>
              <a:defRPr/>
            </a:pPr>
            <a:r>
              <a:rPr lang="en-US" b="1">
                <a:solidFill>
                  <a:schemeClr val="accent2"/>
                </a:solidFill>
                <a:effectLst>
                  <a:outerShdw blurRad="38100" dist="38100" dir="2700000" algn="tl">
                    <a:srgbClr val="C0C0C0"/>
                  </a:outerShdw>
                </a:effectLst>
                <a:latin typeface="+mn-lt"/>
              </a:rPr>
              <a:t>He</a:t>
            </a:r>
            <a:endParaRPr lang="en-US" sz="2800" b="1">
              <a:effectLst>
                <a:outerShdw blurRad="38100" dist="38100" dir="2700000" algn="tl">
                  <a:srgbClr val="C0C0C0"/>
                </a:outerShdw>
              </a:effectLst>
              <a:latin typeface="+mn-lt"/>
            </a:endParaRPr>
          </a:p>
        </p:txBody>
      </p:sp>
      <p:sp>
        <p:nvSpPr>
          <p:cNvPr id="58374" name="Line 6"/>
          <p:cNvSpPr>
            <a:spLocks noChangeShapeType="1"/>
          </p:cNvSpPr>
          <p:nvPr/>
        </p:nvSpPr>
        <p:spPr bwMode="auto">
          <a:xfrm flipV="1">
            <a:off x="7924800" y="1143000"/>
            <a:ext cx="812800" cy="1752600"/>
          </a:xfrm>
          <a:prstGeom prst="line">
            <a:avLst/>
          </a:prstGeom>
          <a:noFill/>
          <a:ln w="76200">
            <a:solidFill>
              <a:schemeClr val="accent2"/>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1">
                                            <p:txEl>
                                              <p:pRg st="3" end="3"/>
                                            </p:txEl>
                                          </p:spTgt>
                                        </p:tgtEl>
                                        <p:attrNameLst>
                                          <p:attrName>style.visibility</p:attrName>
                                        </p:attrNameLst>
                                      </p:cBhvr>
                                      <p:to>
                                        <p:strVal val="visible"/>
                                      </p:to>
                                    </p:set>
                                    <p:anim calcmode="lin" valueType="num">
                                      <p:cBhvr additive="base">
                                        <p:cTn id="7" dur="500" fill="hold"/>
                                        <p:tgtEl>
                                          <p:spTgt spid="58371">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8371">
                                            <p:txEl>
                                              <p:pRg st="3" end="3"/>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2000"/>
                                  </p:stCondLst>
                                  <p:childTnLst>
                                    <p:set>
                                      <p:cBhvr>
                                        <p:cTn id="11" dur="1" fill="hold">
                                          <p:stCondLst>
                                            <p:cond delay="0"/>
                                          </p:stCondLst>
                                        </p:cTn>
                                        <p:tgtEl>
                                          <p:spTgt spid="58374"/>
                                        </p:tgtEl>
                                        <p:attrNameLst>
                                          <p:attrName>style.visibility</p:attrName>
                                        </p:attrNameLst>
                                      </p:cBhvr>
                                      <p:to>
                                        <p:strVal val="visible"/>
                                      </p:to>
                                    </p:set>
                                    <p:animEffect transition="in" filter="dissolve">
                                      <p:cBhvr>
                                        <p:cTn id="12" dur="500"/>
                                        <p:tgtEl>
                                          <p:spTgt spid="58374"/>
                                        </p:tgtEl>
                                      </p:cBhvr>
                                    </p:animEffect>
                                  </p:childTnLst>
                                  <p:subTnLst>
                                    <p:audio>
                                      <p:cMediaNode>
                                        <p:cTn display="0" masterRel="sameClick">
                                          <p:stCondLst>
                                            <p:cond evt="begin" delay="0">
                                              <p:tn val="10"/>
                                            </p:cond>
                                          </p:stCondLst>
                                          <p:endCondLst>
                                            <p:cond evt="onStopAudio" delay="0">
                                              <p:tgtEl>
                                                <p:sldTgt/>
                                              </p:tgtEl>
                                            </p:cond>
                                          </p:endCondLst>
                                        </p:cTn>
                                        <p:tgtEl>
                                          <p:sndTgt r:embed="rId2" name="Laser"/>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autoUpdateAnimBg="0"/>
      <p:bldP spid="58374"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85800" y="381000"/>
            <a:ext cx="8077200" cy="1371600"/>
          </a:xfrm>
          <a:solidFill>
            <a:schemeClr val="accent2">
              <a:alpha val="28999"/>
            </a:schemeClr>
          </a:solidFill>
          <a:effectLst>
            <a:outerShdw dist="53882" dir="2700000" algn="ctr" rotWithShape="0">
              <a:schemeClr val="bg2"/>
            </a:outerShdw>
          </a:effectLst>
        </p:spPr>
        <p:txBody>
          <a:bodyPr lIns="90487" tIns="44450" rIns="90487" bIns="44450"/>
          <a:lstStyle/>
          <a:p>
            <a:pPr eaLnBrk="1" hangingPunct="1">
              <a:defRPr/>
            </a:pPr>
            <a:r>
              <a:rPr lang="en-US" altLang="en-US" sz="5400" smtClean="0">
                <a:solidFill>
                  <a:srgbClr val="FF0000"/>
                </a:solidFill>
                <a:effectLst>
                  <a:outerShdw blurRad="38100" dist="38100" dir="2700000" algn="tl">
                    <a:srgbClr val="000000"/>
                  </a:outerShdw>
                </a:effectLst>
                <a:latin typeface="Comic Sans MS" pitchFamily="66" charset="0"/>
              </a:rPr>
              <a:t>Gas Diffusion</a:t>
            </a:r>
            <a:r>
              <a:rPr lang="en-US" altLang="en-US" sz="7200" smtClean="0">
                <a:solidFill>
                  <a:schemeClr val="accent2"/>
                </a:solidFill>
                <a:effectLst>
                  <a:outerShdw blurRad="38100" dist="38100" dir="2700000" algn="tl">
                    <a:srgbClr val="000000"/>
                  </a:outerShdw>
                </a:effectLst>
                <a:latin typeface="Comic Sans MS" pitchFamily="66" charset="0"/>
              </a:rPr>
              <a:t/>
            </a:r>
            <a:br>
              <a:rPr lang="en-US" altLang="en-US" sz="7200" smtClean="0">
                <a:solidFill>
                  <a:schemeClr val="accent2"/>
                </a:solidFill>
                <a:effectLst>
                  <a:outerShdw blurRad="38100" dist="38100" dir="2700000" algn="tl">
                    <a:srgbClr val="000000"/>
                  </a:outerShdw>
                </a:effectLst>
                <a:latin typeface="Comic Sans MS" pitchFamily="66" charset="0"/>
              </a:rPr>
            </a:br>
            <a:r>
              <a:rPr lang="en-US" altLang="en-US" sz="3200" smtClean="0">
                <a:solidFill>
                  <a:schemeClr val="bg1"/>
                </a:solidFill>
                <a:effectLst>
                  <a:outerShdw blurRad="38100" dist="38100" dir="2700000" algn="tl">
                    <a:srgbClr val="000000"/>
                  </a:outerShdw>
                </a:effectLst>
                <a:latin typeface="Comic Sans MS" pitchFamily="66" charset="0"/>
              </a:rPr>
              <a:t>relation of mass to rate of diffusion</a:t>
            </a:r>
            <a:endParaRPr lang="en-US" altLang="en-US" sz="3200" smtClean="0">
              <a:solidFill>
                <a:schemeClr val="bg1"/>
              </a:solidFill>
              <a:effectLst>
                <a:outerShdw blurRad="38100" dist="38100" dir="2700000" algn="tl">
                  <a:srgbClr val="000000"/>
                </a:outerShdw>
              </a:effectLst>
            </a:endParaRPr>
          </a:p>
        </p:txBody>
      </p:sp>
      <p:sp>
        <p:nvSpPr>
          <p:cNvPr id="59395" name="Rectangle 3"/>
          <p:cNvSpPr>
            <a:spLocks noGrp="1" noChangeArrowheads="1"/>
          </p:cNvSpPr>
          <p:nvPr>
            <p:ph type="body" sz="half" idx="1"/>
          </p:nvPr>
        </p:nvSpPr>
        <p:spPr>
          <a:xfrm>
            <a:off x="685800" y="1981200"/>
            <a:ext cx="3803650" cy="4114800"/>
          </a:xfrm>
          <a:solidFill>
            <a:srgbClr val="C8FEC8"/>
          </a:solidFill>
          <a:effectLst>
            <a:outerShdw dist="107763" dir="2700000" algn="ctr" rotWithShape="0">
              <a:schemeClr val="bg2"/>
            </a:outerShdw>
          </a:effectLst>
        </p:spPr>
        <p:txBody>
          <a:bodyPr lIns="90487" tIns="44450" rIns="90487" bIns="44450"/>
          <a:lstStyle/>
          <a:p>
            <a:pPr eaLnBrk="1" hangingPunct="1">
              <a:defRPr/>
            </a:pPr>
            <a:r>
              <a:rPr lang="en-US" altLang="en-US" sz="2800" smtClean="0"/>
              <a:t>HCl and NH</a:t>
            </a:r>
            <a:r>
              <a:rPr lang="en-US" altLang="en-US" sz="2800" baseline="-25000" smtClean="0"/>
              <a:t>3</a:t>
            </a:r>
            <a:r>
              <a:rPr lang="en-US" altLang="en-US" sz="2800" smtClean="0"/>
              <a:t> diffuse from opposite ends of  tube. </a:t>
            </a:r>
          </a:p>
          <a:p>
            <a:pPr eaLnBrk="1" hangingPunct="1">
              <a:defRPr/>
            </a:pPr>
            <a:r>
              <a:rPr lang="en-US" altLang="en-US" sz="2800" smtClean="0"/>
              <a:t>Gases meet to form NH</a:t>
            </a:r>
            <a:r>
              <a:rPr lang="en-US" altLang="en-US" sz="2800" baseline="-25000" smtClean="0"/>
              <a:t>4</a:t>
            </a:r>
            <a:r>
              <a:rPr lang="en-US" altLang="en-US" sz="2800" smtClean="0"/>
              <a:t>Cl</a:t>
            </a:r>
          </a:p>
          <a:p>
            <a:pPr eaLnBrk="1" hangingPunct="1">
              <a:defRPr/>
            </a:pPr>
            <a:r>
              <a:rPr lang="en-US" altLang="en-US" sz="2800" smtClean="0"/>
              <a:t>HCl heavier than NH</a:t>
            </a:r>
            <a:r>
              <a:rPr lang="en-US" altLang="en-US" sz="2800" baseline="-25000" smtClean="0"/>
              <a:t>3</a:t>
            </a:r>
            <a:endParaRPr lang="en-US" altLang="en-US" sz="2800" smtClean="0"/>
          </a:p>
          <a:p>
            <a:pPr eaLnBrk="1" hangingPunct="1">
              <a:defRPr/>
            </a:pPr>
            <a:r>
              <a:rPr lang="en-US" altLang="en-US" sz="2800" smtClean="0"/>
              <a:t>Therefore, NH</a:t>
            </a:r>
            <a:r>
              <a:rPr lang="en-US" altLang="en-US" sz="2800" baseline="-25000" smtClean="0"/>
              <a:t>4</a:t>
            </a:r>
            <a:r>
              <a:rPr lang="en-US" altLang="en-US" sz="2800" smtClean="0"/>
              <a:t>Cl forms closer to HCl end of tube.</a:t>
            </a:r>
          </a:p>
        </p:txBody>
      </p:sp>
      <p:pic>
        <p:nvPicPr>
          <p:cNvPr id="59396" name="12M12AN1.avi">
            <a:hlinkClick r:id="" action="ppaction://media"/>
          </p:cNvPr>
          <p:cNvPicPr>
            <a:picLocks noGrp="1" noRot="1" noChangeAspect="1" noChangeArrowheads="1"/>
          </p:cNvPicPr>
          <p:nvPr>
            <p:ph sz="half" idx="2"/>
            <a:videoFile r:link="rId1"/>
          </p:nvPr>
        </p:nvPicPr>
        <p:blipFill>
          <a:blip r:embed="rId3" cstate="print"/>
          <a:srcRect/>
          <a:stretch>
            <a:fillRect/>
          </a:stretch>
        </p:blipFill>
        <p:spPr>
          <a:xfrm>
            <a:off x="5486400" y="2057400"/>
            <a:ext cx="2724150" cy="419100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 calcmode="lin" valueType="num">
                                      <p:cBhvr additive="base">
                                        <p:cTn id="7" dur="500" fill="hold"/>
                                        <p:tgtEl>
                                          <p:spTgt spid="5939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9395">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59395">
                                            <p:txEl>
                                              <p:pRg st="0" end="0"/>
                                            </p:txEl>
                                          </p:spTgt>
                                        </p:tgtEl>
                                        <p:attrNameLst>
                                          <p:attrName>ppt_c</p:attrName>
                                        </p:attrNameLst>
                                      </p:cBhvr>
                                      <p:to>
                                        <a:srgbClr val="008000"/>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9395">
                                            <p:txEl>
                                              <p:pRg st="1" end="1"/>
                                            </p:txEl>
                                          </p:spTgt>
                                        </p:tgtEl>
                                        <p:attrNameLst>
                                          <p:attrName>style.visibility</p:attrName>
                                        </p:attrNameLst>
                                      </p:cBhvr>
                                      <p:to>
                                        <p:strVal val="visible"/>
                                      </p:to>
                                    </p:set>
                                    <p:anim calcmode="lin" valueType="num">
                                      <p:cBhvr additive="base">
                                        <p:cTn id="13" dur="500" fill="hold"/>
                                        <p:tgtEl>
                                          <p:spTgt spid="5939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9395">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59395">
                                            <p:txEl>
                                              <p:pRg st="1" end="1"/>
                                            </p:txEl>
                                          </p:spTgt>
                                        </p:tgtEl>
                                        <p:attrNameLst>
                                          <p:attrName>ppt_c</p:attrName>
                                        </p:attrNameLst>
                                      </p:cBhvr>
                                      <p:to>
                                        <a:srgbClr val="008000"/>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9395">
                                            <p:txEl>
                                              <p:pRg st="2" end="2"/>
                                            </p:txEl>
                                          </p:spTgt>
                                        </p:tgtEl>
                                        <p:attrNameLst>
                                          <p:attrName>style.visibility</p:attrName>
                                        </p:attrNameLst>
                                      </p:cBhvr>
                                      <p:to>
                                        <p:strVal val="visible"/>
                                      </p:to>
                                    </p:set>
                                    <p:anim calcmode="lin" valueType="num">
                                      <p:cBhvr additive="base">
                                        <p:cTn id="19" dur="500" fill="hold"/>
                                        <p:tgtEl>
                                          <p:spTgt spid="5939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9395">
                                            <p:txEl>
                                              <p:pRg st="2" end="2"/>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59395">
                                            <p:txEl>
                                              <p:pRg st="2" end="2"/>
                                            </p:txEl>
                                          </p:spTgt>
                                        </p:tgtEl>
                                        <p:attrNameLst>
                                          <p:attrName>ppt_c</p:attrName>
                                        </p:attrNameLst>
                                      </p:cBhvr>
                                      <p:to>
                                        <a:srgbClr val="008000"/>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9395">
                                            <p:txEl>
                                              <p:pRg st="3" end="3"/>
                                            </p:txEl>
                                          </p:spTgt>
                                        </p:tgtEl>
                                        <p:attrNameLst>
                                          <p:attrName>style.visibility</p:attrName>
                                        </p:attrNameLst>
                                      </p:cBhvr>
                                      <p:to>
                                        <p:strVal val="visible"/>
                                      </p:to>
                                    </p:set>
                                    <p:anim calcmode="lin" valueType="num">
                                      <p:cBhvr additive="base">
                                        <p:cTn id="25" dur="500" fill="hold"/>
                                        <p:tgtEl>
                                          <p:spTgt spid="5939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9395">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59395">
                                            <p:txEl>
                                              <p:pRg st="3" end="3"/>
                                            </p:txEl>
                                          </p:spTgt>
                                        </p:tgtEl>
                                        <p:attrNameLst>
                                          <p:attrName>ppt_c</p:attrName>
                                        </p:attrNameLst>
                                      </p:cBhvr>
                                      <p:to>
                                        <a:srgbClr val="008000"/>
                                      </p:to>
                                    </p:animClr>
                                  </p:sub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59396"/>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59396"/>
                                        </p:tgtEl>
                                      </p:cBhvr>
                                    </p:cmd>
                                  </p:childTnLst>
                                </p:cTn>
                              </p:par>
                            </p:childTnLst>
                          </p:cTn>
                        </p:par>
                      </p:childTnLst>
                    </p:cTn>
                  </p:par>
                </p:childTnLst>
              </p:cTn>
              <p:nextCondLst>
                <p:cond evt="onClick" delay="0">
                  <p:tgtEl>
                    <p:spTgt spid="59396"/>
                  </p:tgtEl>
                </p:cond>
              </p:nextCondLst>
            </p:seq>
            <p:video>
              <p:cMediaNode>
                <p:cTn id="32" fill="hold" display="0">
                  <p:stCondLst>
                    <p:cond delay="indefinite"/>
                  </p:stCondLst>
                  <p:endCondLst>
                    <p:cond evt="onNext" delay="0">
                      <p:tgtEl>
                        <p:sldTgt/>
                      </p:tgtEl>
                    </p:cond>
                    <p:cond evt="onPrev" delay="0">
                      <p:tgtEl>
                        <p:sldTgt/>
                      </p:tgtEl>
                    </p:cond>
                  </p:endCondLst>
                </p:cTn>
                <p:tgtEl>
                  <p:spTgt spid="59396"/>
                </p:tgtEl>
              </p:cMediaNode>
            </p:video>
          </p:childTnLst>
        </p:cTn>
      </p:par>
    </p:tnLst>
    <p:bldLst>
      <p:bldP spid="59395" grpId="0" build="p"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en-US" smtClean="0"/>
              <a:t>Graham’s Law Problem 1</a:t>
            </a:r>
          </a:p>
        </p:txBody>
      </p:sp>
      <p:sp>
        <p:nvSpPr>
          <p:cNvPr id="106499" name="Rectangle 3"/>
          <p:cNvSpPr>
            <a:spLocks noGrp="1" noChangeArrowheads="1"/>
          </p:cNvSpPr>
          <p:nvPr>
            <p:ph type="body" idx="1"/>
          </p:nvPr>
        </p:nvSpPr>
        <p:spPr/>
        <p:txBody>
          <a:bodyPr/>
          <a:lstStyle/>
          <a:p>
            <a:pPr eaLnBrk="1" hangingPunct="1">
              <a:buFontTx/>
              <a:buNone/>
            </a:pPr>
            <a:r>
              <a:rPr lang="en-US" sz="2800" dirty="0" smtClean="0"/>
              <a:t>1 mole of oxygen gas and 2 moles of ammonia are placed in a container and allowed to react at 850 degrees </a:t>
            </a:r>
            <a:r>
              <a:rPr lang="en-US" sz="2800" dirty="0" err="1" smtClean="0"/>
              <a:t>celsius</a:t>
            </a:r>
            <a:r>
              <a:rPr lang="en-US" sz="2800" dirty="0" smtClean="0"/>
              <a:t> according to the equation:</a:t>
            </a:r>
            <a:br>
              <a:rPr lang="en-US" sz="2800" dirty="0" smtClean="0"/>
            </a:br>
            <a:endParaRPr lang="en-US" sz="2800" dirty="0" smtClean="0"/>
          </a:p>
          <a:p>
            <a:pPr eaLnBrk="1" hangingPunct="1">
              <a:buFontTx/>
              <a:buNone/>
            </a:pPr>
            <a:r>
              <a:rPr lang="en-US" sz="2800" dirty="0" smtClean="0"/>
              <a:t>4 NH</a:t>
            </a:r>
            <a:r>
              <a:rPr lang="en-US" sz="2800" baseline="-25000" dirty="0" smtClean="0"/>
              <a:t>3</a:t>
            </a:r>
            <a:r>
              <a:rPr lang="en-US" sz="2800" dirty="0" smtClean="0"/>
              <a:t>(g) + 5 O</a:t>
            </a:r>
            <a:r>
              <a:rPr lang="en-US" sz="2800" baseline="-25000" dirty="0" smtClean="0"/>
              <a:t>2</a:t>
            </a:r>
            <a:r>
              <a:rPr lang="en-US" sz="2800" dirty="0" smtClean="0"/>
              <a:t>(g) --&gt; 4 NO(g) + 6 H</a:t>
            </a:r>
            <a:r>
              <a:rPr lang="en-US" sz="2800" baseline="-25000" dirty="0" smtClean="0"/>
              <a:t>2</a:t>
            </a:r>
            <a:r>
              <a:rPr lang="en-US" sz="2800" dirty="0" smtClean="0"/>
              <a:t>O(g)</a:t>
            </a:r>
          </a:p>
          <a:p>
            <a:pPr eaLnBrk="1" hangingPunct="1">
              <a:buFontTx/>
              <a:buNone/>
            </a:pPr>
            <a:r>
              <a:rPr lang="en-US" sz="2800" dirty="0" smtClean="0"/>
              <a:t/>
            </a:r>
            <a:br>
              <a:rPr lang="en-US" sz="2800" dirty="0" smtClean="0"/>
            </a:br>
            <a:r>
              <a:rPr lang="en-US" sz="2800" dirty="0" smtClean="0"/>
              <a:t>Using Graham's Law, what is the ratio of the effusion rates of NH</a:t>
            </a:r>
            <a:r>
              <a:rPr lang="en-US" sz="2800" baseline="-25000" dirty="0" smtClean="0"/>
              <a:t>3</a:t>
            </a:r>
            <a:r>
              <a:rPr lang="en-US" sz="2800" dirty="0" smtClean="0"/>
              <a:t>(g) to O</a:t>
            </a:r>
            <a:r>
              <a:rPr lang="en-US" sz="2800" baseline="-25000" dirty="0" smtClean="0"/>
              <a:t>2</a:t>
            </a:r>
            <a:r>
              <a:rPr lang="en-US" sz="2800" dirty="0" smtClean="0"/>
              <a:t>(g)?</a:t>
            </a:r>
            <a:br>
              <a:rPr lang="en-US" sz="2800" dirty="0" smtClean="0"/>
            </a:br>
            <a:endParaRPr lang="en-US" sz="2800" dirty="0"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US" smtClean="0"/>
              <a:t>Graham’s Law Problem 2</a:t>
            </a:r>
          </a:p>
        </p:txBody>
      </p:sp>
      <p:sp>
        <p:nvSpPr>
          <p:cNvPr id="107523" name="Rectangle 3"/>
          <p:cNvSpPr>
            <a:spLocks noGrp="1" noChangeArrowheads="1"/>
          </p:cNvSpPr>
          <p:nvPr>
            <p:ph type="body" idx="1"/>
          </p:nvPr>
        </p:nvSpPr>
        <p:spPr/>
        <p:txBody>
          <a:bodyPr/>
          <a:lstStyle/>
          <a:p>
            <a:pPr eaLnBrk="1" hangingPunct="1">
              <a:buFontTx/>
              <a:buNone/>
            </a:pPr>
            <a:r>
              <a:rPr lang="en-US" smtClean="0"/>
              <a:t>What is the rate of effusion for H</a:t>
            </a:r>
            <a:r>
              <a:rPr lang="en-US" baseline="-25000" smtClean="0"/>
              <a:t>2</a:t>
            </a:r>
            <a:r>
              <a:rPr lang="en-US" smtClean="0"/>
              <a:t> if 15.00 ml  of CO</a:t>
            </a:r>
            <a:r>
              <a:rPr lang="en-US" baseline="-25000" smtClean="0"/>
              <a:t>2</a:t>
            </a:r>
            <a:r>
              <a:rPr lang="en-US" smtClean="0"/>
              <a:t> takes 4.55 sec to effuse out of a container?</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r>
              <a:rPr lang="en-US" smtClean="0"/>
              <a:t>Graham’s Law Problem 3</a:t>
            </a:r>
          </a:p>
        </p:txBody>
      </p:sp>
      <p:sp>
        <p:nvSpPr>
          <p:cNvPr id="108547" name="Rectangle 3"/>
          <p:cNvSpPr>
            <a:spLocks noGrp="1" noChangeArrowheads="1"/>
          </p:cNvSpPr>
          <p:nvPr>
            <p:ph type="body" idx="1"/>
          </p:nvPr>
        </p:nvSpPr>
        <p:spPr/>
        <p:txBody>
          <a:bodyPr/>
          <a:lstStyle/>
          <a:p>
            <a:pPr eaLnBrk="1" hangingPunct="1">
              <a:buFontTx/>
              <a:buNone/>
            </a:pPr>
            <a:r>
              <a:rPr lang="en-US" smtClean="0"/>
              <a:t>What is the molar mass of gas X if it effuses 0.876 times as rapidly as N</a:t>
            </a:r>
            <a:r>
              <a:rPr lang="en-US" baseline="-25000" smtClean="0"/>
              <a:t>2</a:t>
            </a:r>
            <a:r>
              <a:rPr lang="en-US" smtClean="0"/>
              <a:t>(g)?</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eaLnBrk="1" hangingPunct="1"/>
            <a:endParaRPr lang="en-US" smtClean="0"/>
          </a:p>
        </p:txBody>
      </p:sp>
      <p:pic>
        <p:nvPicPr>
          <p:cNvPr id="109571" name="Picture 2"/>
          <p:cNvPicPr>
            <a:picLocks noGrp="1" noChangeAspect="1" noChangeArrowheads="1"/>
          </p:cNvPicPr>
          <p:nvPr>
            <p:ph idx="1"/>
          </p:nvPr>
        </p:nvPicPr>
        <p:blipFill>
          <a:blip r:embed="rId2" cstate="print"/>
          <a:srcRect/>
          <a:stretch>
            <a:fillRect/>
          </a:stretch>
        </p:blipFill>
        <p:spPr>
          <a:xfrm>
            <a:off x="950913" y="1600200"/>
            <a:ext cx="7242175" cy="4525963"/>
          </a:xfr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3086100" y="2628900"/>
            <a:ext cx="9144000" cy="0"/>
          </a:xfrm>
          <a:prstGeom prst="rect">
            <a:avLst/>
          </a:prstGeom>
          <a:noFill/>
          <a:ln w="12700" cap="sq">
            <a:noFill/>
            <a:miter lim="800000"/>
            <a:headEnd type="none" w="sm" len="sm"/>
            <a:tailEnd type="none" w="sm" len="sm"/>
          </a:ln>
        </p:spPr>
        <p:txBody>
          <a:bodyPr>
            <a:spAutoFit/>
          </a:bodyPr>
          <a:lstStyle/>
          <a:p>
            <a:endParaRPr lang="en-US"/>
          </a:p>
        </p:txBody>
      </p:sp>
      <p:pic>
        <p:nvPicPr>
          <p:cNvPr id="38915" name="Picture 2"/>
          <p:cNvPicPr>
            <a:picLocks noChangeAspect="1" noChangeArrowheads="1"/>
          </p:cNvPicPr>
          <p:nvPr/>
        </p:nvPicPr>
        <p:blipFill>
          <a:blip r:embed="rId3" cstate="print"/>
          <a:srcRect l="29218" t="31134" r="16521" b="30084"/>
          <a:stretch>
            <a:fillRect/>
          </a:stretch>
        </p:blipFill>
        <p:spPr bwMode="auto">
          <a:xfrm>
            <a:off x="1066800" y="3581400"/>
            <a:ext cx="7162800" cy="3856038"/>
          </a:xfrm>
          <a:prstGeom prst="rect">
            <a:avLst/>
          </a:prstGeom>
          <a:noFill/>
          <a:ln w="9525">
            <a:noFill/>
            <a:miter lim="800000"/>
            <a:headEnd/>
            <a:tailEnd/>
          </a:ln>
        </p:spPr>
      </p:pic>
      <p:sp>
        <p:nvSpPr>
          <p:cNvPr id="38916" name="WordArt 4"/>
          <p:cNvSpPr>
            <a:spLocks noChangeArrowheads="1" noChangeShapeType="1" noTextEdit="1"/>
          </p:cNvSpPr>
          <p:nvPr/>
        </p:nvSpPr>
        <p:spPr bwMode="auto">
          <a:xfrm>
            <a:off x="2743200" y="609600"/>
            <a:ext cx="3352800" cy="762000"/>
          </a:xfrm>
          <a:prstGeom prst="rect">
            <a:avLst/>
          </a:prstGeom>
        </p:spPr>
        <p:txBody>
          <a:bodyPr wrap="none" fromWordArt="1">
            <a:prstTxWarp prst="textPlain">
              <a:avLst>
                <a:gd name="adj" fmla="val 50000"/>
              </a:avLst>
            </a:prstTxWarp>
          </a:bodyPr>
          <a:lstStyle/>
          <a:p>
            <a:r>
              <a:rPr lang="en-US" sz="3600" kern="10">
                <a:ln w="19050" cap="sq">
                  <a:solidFill>
                    <a:srgbClr val="99CCFF"/>
                  </a:solidFill>
                  <a:round/>
                  <a:headEnd type="none" w="sm" len="sm"/>
                  <a:tailEnd type="none" w="sm" len="sm"/>
                </a:ln>
                <a:solidFill>
                  <a:srgbClr val="0066CC"/>
                </a:solidFill>
                <a:effectLst>
                  <a:outerShdw dist="35921" dir="2700000" algn="ctr" rotWithShape="0">
                    <a:srgbClr val="990000"/>
                  </a:outerShdw>
                </a:effectLst>
                <a:latin typeface="Impact"/>
              </a:rPr>
              <a:t>Changing States</a:t>
            </a:r>
          </a:p>
        </p:txBody>
      </p:sp>
      <p:sp>
        <p:nvSpPr>
          <p:cNvPr id="38917" name="Text Box 5"/>
          <p:cNvSpPr txBox="1">
            <a:spLocks noChangeArrowheads="1"/>
          </p:cNvSpPr>
          <p:nvPr/>
        </p:nvSpPr>
        <p:spPr bwMode="auto">
          <a:xfrm>
            <a:off x="914400" y="1752600"/>
            <a:ext cx="7391400" cy="1865313"/>
          </a:xfrm>
          <a:prstGeom prst="rect">
            <a:avLst/>
          </a:prstGeom>
          <a:noFill/>
          <a:ln w="12700" cap="sq">
            <a:noFill/>
            <a:miter lim="800000"/>
            <a:headEnd type="none" w="sm" len="sm"/>
            <a:tailEnd type="none" w="sm" len="sm"/>
          </a:ln>
        </p:spPr>
        <p:txBody>
          <a:bodyPr>
            <a:spAutoFit/>
          </a:bodyPr>
          <a:lstStyle/>
          <a:p>
            <a:pPr>
              <a:spcBef>
                <a:spcPct val="50000"/>
              </a:spcBef>
            </a:pPr>
            <a:r>
              <a:rPr lang="en-US" sz="3200"/>
              <a:t>Changing states requires energy in either the form of heat.  Changing states may also be due to the change in pressure in a system.</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icrosoft Office 98">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Microsoft Office 9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square" lIns="90487" tIns="44450" rIns="90487" bIns="44450" numCol="1" anchor="ctr" anchorCtr="0" compatLnSpc="1">
        <a:prstTxWarp prst="textNoShape">
          <a:avLst/>
        </a:prstTxWarp>
      </a:bodyPr>
      <a:lstStyle>
        <a:defPPr marL="0" marR="0" indent="0" algn="ctr"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chemeClr val="hlink"/>
            </a:solidFill>
            <a:effectLst/>
            <a:latin typeface="Comic Sans MS" pitchFamily="66" charset="0"/>
          </a:defRPr>
        </a:defPPr>
      </a:lstStyle>
    </a:spDef>
    <a:ln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square" lIns="90487" tIns="44450" rIns="90487" bIns="44450" numCol="1" anchor="ctr" anchorCtr="0" compatLnSpc="1">
        <a:prstTxWarp prst="textNoShape">
          <a:avLst/>
        </a:prstTxWarp>
      </a:bodyPr>
      <a:lstStyle>
        <a:defPPr marL="0" marR="0" indent="0" algn="ctr"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chemeClr val="hlink"/>
            </a:solidFill>
            <a:effectLst/>
            <a:latin typeface="Comic Sans MS" pitchFamily="66" charset="0"/>
          </a:defRPr>
        </a:defPPr>
      </a:lst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618FFD"/>
    </a:lt1>
    <a:dk2>
      <a:srgbClr val="000000"/>
    </a:dk2>
    <a:lt2>
      <a:srgbClr val="919191"/>
    </a:lt2>
    <a:accent1>
      <a:srgbClr val="618FFD"/>
    </a:accent1>
    <a:accent2>
      <a:srgbClr val="00AE00"/>
    </a:accent2>
    <a:accent3>
      <a:srgbClr val="B7C6FE"/>
    </a:accent3>
    <a:accent4>
      <a:srgbClr val="000000"/>
    </a:accent4>
    <a:accent5>
      <a:srgbClr val="B7C6FE"/>
    </a:accent5>
    <a:accent6>
      <a:srgbClr val="009D00"/>
    </a:accent6>
    <a:hlink>
      <a:srgbClr val="FC0128"/>
    </a:hlink>
    <a:folHlink>
      <a:srgbClr val="CECECE"/>
    </a:folHlink>
  </a:clrScheme>
</a:themeOverride>
</file>

<file path=ppt/theme/themeOverride2.xml><?xml version="1.0" encoding="utf-8"?>
<a:themeOverride xmlns:a="http://schemas.openxmlformats.org/drawingml/2006/main">
  <a:clrScheme name="">
    <a:dk1>
      <a:srgbClr val="000000"/>
    </a:dk1>
    <a:lt1>
      <a:srgbClr val="618FFD"/>
    </a:lt1>
    <a:dk2>
      <a:srgbClr val="000000"/>
    </a:dk2>
    <a:lt2>
      <a:srgbClr val="919191"/>
    </a:lt2>
    <a:accent1>
      <a:srgbClr val="618FFD"/>
    </a:accent1>
    <a:accent2>
      <a:srgbClr val="00AE00"/>
    </a:accent2>
    <a:accent3>
      <a:srgbClr val="B7C6FE"/>
    </a:accent3>
    <a:accent4>
      <a:srgbClr val="000000"/>
    </a:accent4>
    <a:accent5>
      <a:srgbClr val="B7C6FE"/>
    </a:accent5>
    <a:accent6>
      <a:srgbClr val="009D00"/>
    </a:accent6>
    <a:hlink>
      <a:srgbClr val="FC0128"/>
    </a:hlink>
    <a:folHlink>
      <a:srgbClr val="CECECE"/>
    </a:folHlink>
  </a:clrScheme>
</a:themeOverride>
</file>

<file path=ppt/theme/themeOverride3.xml><?xml version="1.0" encoding="utf-8"?>
<a:themeOverride xmlns:a="http://schemas.openxmlformats.org/drawingml/2006/main">
  <a:clrScheme name="">
    <a:dk1>
      <a:srgbClr val="000000"/>
    </a:dk1>
    <a:lt1>
      <a:srgbClr val="618FFD"/>
    </a:lt1>
    <a:dk2>
      <a:srgbClr val="000000"/>
    </a:dk2>
    <a:lt2>
      <a:srgbClr val="919191"/>
    </a:lt2>
    <a:accent1>
      <a:srgbClr val="618FFD"/>
    </a:accent1>
    <a:accent2>
      <a:srgbClr val="00AE00"/>
    </a:accent2>
    <a:accent3>
      <a:srgbClr val="B7C6FE"/>
    </a:accent3>
    <a:accent4>
      <a:srgbClr val="000000"/>
    </a:accent4>
    <a:accent5>
      <a:srgbClr val="B7C6FE"/>
    </a:accent5>
    <a:accent6>
      <a:srgbClr val="009D00"/>
    </a:accent6>
    <a:hlink>
      <a:srgbClr val="FC0128"/>
    </a:hlink>
    <a:folHlink>
      <a:srgbClr val="CECECE"/>
    </a:folHlink>
  </a:clrScheme>
</a:themeOverride>
</file>

<file path=ppt/theme/themeOverride4.xml><?xml version="1.0" encoding="utf-8"?>
<a:themeOverride xmlns:a="http://schemas.openxmlformats.org/drawingml/2006/main">
  <a:clrScheme name="">
    <a:dk1>
      <a:srgbClr val="000000"/>
    </a:dk1>
    <a:lt1>
      <a:srgbClr val="618FFD"/>
    </a:lt1>
    <a:dk2>
      <a:srgbClr val="000000"/>
    </a:dk2>
    <a:lt2>
      <a:srgbClr val="919191"/>
    </a:lt2>
    <a:accent1>
      <a:srgbClr val="618FFD"/>
    </a:accent1>
    <a:accent2>
      <a:srgbClr val="00AE00"/>
    </a:accent2>
    <a:accent3>
      <a:srgbClr val="B7C6FE"/>
    </a:accent3>
    <a:accent4>
      <a:srgbClr val="000000"/>
    </a:accent4>
    <a:accent5>
      <a:srgbClr val="B7C6FE"/>
    </a:accent5>
    <a:accent6>
      <a:srgbClr val="009D00"/>
    </a:accent6>
    <a:hlink>
      <a:srgbClr val="FC0128"/>
    </a:hlink>
    <a:folHlink>
      <a:srgbClr val="CECECE"/>
    </a:folHlink>
  </a:clrScheme>
</a:themeOverride>
</file>

<file path=ppt/theme/themeOverride5.xml><?xml version="1.0" encoding="utf-8"?>
<a:themeOverride xmlns:a="http://schemas.openxmlformats.org/drawingml/2006/main">
  <a:clrScheme name="">
    <a:dk1>
      <a:srgbClr val="000000"/>
    </a:dk1>
    <a:lt1>
      <a:srgbClr val="618FFD"/>
    </a:lt1>
    <a:dk2>
      <a:srgbClr val="000000"/>
    </a:dk2>
    <a:lt2>
      <a:srgbClr val="919191"/>
    </a:lt2>
    <a:accent1>
      <a:srgbClr val="618FFD"/>
    </a:accent1>
    <a:accent2>
      <a:srgbClr val="00AE00"/>
    </a:accent2>
    <a:accent3>
      <a:srgbClr val="B7C6FE"/>
    </a:accent3>
    <a:accent4>
      <a:srgbClr val="000000"/>
    </a:accent4>
    <a:accent5>
      <a:srgbClr val="B7C6FE"/>
    </a:accent5>
    <a:accent6>
      <a:srgbClr val="009D00"/>
    </a:accent6>
    <a:hlink>
      <a:srgbClr val="FC0128"/>
    </a:hlink>
    <a:folHlink>
      <a:srgbClr val="CECECE"/>
    </a:folHlink>
  </a:clrScheme>
</a:themeOverride>
</file>

<file path=docProps/app.xml><?xml version="1.0" encoding="utf-8"?>
<Properties xmlns="http://schemas.openxmlformats.org/officeDocument/2006/extended-properties" xmlns:vt="http://schemas.openxmlformats.org/officeDocument/2006/docPropsVTypes">
  <Template/>
  <TotalTime>10753</TotalTime>
  <Pages>30</Pages>
  <Words>3257</Words>
  <Application>Microsoft Office PowerPoint</Application>
  <PresentationFormat>Letter Paper (8.5x11 in)</PresentationFormat>
  <Paragraphs>444</Paragraphs>
  <Slides>87</Slides>
  <Notes>1</Notes>
  <HiddenSlides>0</HiddenSlides>
  <MMClips>5</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87</vt:i4>
      </vt:variant>
    </vt:vector>
  </HeadingPairs>
  <TitlesOfParts>
    <vt:vector size="92" baseType="lpstr">
      <vt:lpstr>Microsoft Office 98</vt:lpstr>
      <vt:lpstr>Bitmap Image</vt:lpstr>
      <vt:lpstr>Slide</vt:lpstr>
      <vt:lpstr>Clip</vt:lpstr>
      <vt:lpstr>Equation</vt:lpstr>
      <vt:lpstr>Bellringer</vt:lpstr>
      <vt:lpstr>GASES </vt:lpstr>
      <vt:lpstr>Importance of Gases</vt:lpstr>
      <vt:lpstr>THREE STATES OF MATTER</vt:lpstr>
      <vt:lpstr>Slide 5</vt:lpstr>
      <vt:lpstr>Slide 6</vt:lpstr>
      <vt:lpstr>Slide 7</vt:lpstr>
      <vt:lpstr>Slide 8</vt:lpstr>
      <vt:lpstr>Slide 9</vt:lpstr>
      <vt:lpstr>General Properties of Gases</vt:lpstr>
      <vt:lpstr>Properties of Gases</vt:lpstr>
      <vt:lpstr>Temperature</vt:lpstr>
      <vt:lpstr>Pause for a Cause</vt:lpstr>
      <vt:lpstr>Slide 14</vt:lpstr>
      <vt:lpstr>Slide 15</vt:lpstr>
      <vt:lpstr>Pressure</vt:lpstr>
      <vt:lpstr>Slide 17</vt:lpstr>
      <vt:lpstr>Pressure Conversions</vt:lpstr>
      <vt:lpstr>Pressure Conversions</vt:lpstr>
      <vt:lpstr>Slide 20</vt:lpstr>
      <vt:lpstr>Slide 21</vt:lpstr>
      <vt:lpstr>Boyle’s Law</vt:lpstr>
      <vt:lpstr>Boyle’s Law</vt:lpstr>
      <vt:lpstr>Boyle’s Law Problem</vt:lpstr>
      <vt:lpstr>Slide 25</vt:lpstr>
      <vt:lpstr>Charles’s Law</vt:lpstr>
      <vt:lpstr>Slide 27</vt:lpstr>
      <vt:lpstr>Charles’s Law</vt:lpstr>
      <vt:lpstr>Practice</vt:lpstr>
      <vt:lpstr>You try!</vt:lpstr>
      <vt:lpstr>Gay-Lussac’s Law</vt:lpstr>
      <vt:lpstr>Practice</vt:lpstr>
      <vt:lpstr>Slide 33</vt:lpstr>
      <vt:lpstr>Combined Gas Law</vt:lpstr>
      <vt:lpstr>Combined Gas Law Problem</vt:lpstr>
      <vt:lpstr>Learning Check</vt:lpstr>
      <vt:lpstr>Practice</vt:lpstr>
      <vt:lpstr>Slide 38</vt:lpstr>
      <vt:lpstr>One More Practice Problem</vt:lpstr>
      <vt:lpstr>And now, we pause for this commercial message from STP</vt:lpstr>
      <vt:lpstr>Try This One</vt:lpstr>
      <vt:lpstr>Avogadro’s Law</vt:lpstr>
      <vt:lpstr>Slide 43</vt:lpstr>
      <vt:lpstr>Slide 44</vt:lpstr>
      <vt:lpstr>Dalton’s Law of Partial Pressure Problem</vt:lpstr>
      <vt:lpstr>Slide 46</vt:lpstr>
      <vt:lpstr>Slide 47</vt:lpstr>
      <vt:lpstr>Slide 48</vt:lpstr>
      <vt:lpstr>Slide 49</vt:lpstr>
      <vt:lpstr>IDEAL GAS LAW</vt:lpstr>
      <vt:lpstr>Slide 51</vt:lpstr>
      <vt:lpstr>Deviation of Real Gases from Ideal Behavior</vt:lpstr>
      <vt:lpstr>Slide 53</vt:lpstr>
      <vt:lpstr>Slide 54</vt:lpstr>
      <vt:lpstr>Using PV = nRT</vt:lpstr>
      <vt:lpstr>Using PV = nRT</vt:lpstr>
      <vt:lpstr>Using PV = nRT</vt:lpstr>
      <vt:lpstr>Learning Check</vt:lpstr>
      <vt:lpstr>Learning Check</vt:lpstr>
      <vt:lpstr>Slide 60</vt:lpstr>
      <vt:lpstr>Ideal Gas Law Problem #2</vt:lpstr>
      <vt:lpstr>Slide 62</vt:lpstr>
      <vt:lpstr>Deviations from  Ideal Gas Law</vt:lpstr>
      <vt:lpstr>Health Note</vt:lpstr>
      <vt:lpstr>Slide 65</vt:lpstr>
      <vt:lpstr>Slide 66</vt:lpstr>
      <vt:lpstr>Slide 67</vt:lpstr>
      <vt:lpstr>Slide 68</vt:lpstr>
      <vt:lpstr>Slide 69</vt:lpstr>
      <vt:lpstr>Slide 70</vt:lpstr>
      <vt:lpstr>Slide 71</vt:lpstr>
      <vt:lpstr>Sample Volume Mass Problem</vt:lpstr>
      <vt:lpstr>Slide 73</vt:lpstr>
      <vt:lpstr>Slide 74</vt:lpstr>
      <vt:lpstr>Practice Problem on Using Stoichiometry Under Nonstandard Conditions- You Try!</vt:lpstr>
      <vt:lpstr>Slide 76</vt:lpstr>
      <vt:lpstr>Slide 77</vt:lpstr>
      <vt:lpstr>Slide 78</vt:lpstr>
      <vt:lpstr>Slide 79</vt:lpstr>
      <vt:lpstr>GAS DIFFUSION AND EFFUSION</vt:lpstr>
      <vt:lpstr>GAS DIFFUSION AND EFFUSION</vt:lpstr>
      <vt:lpstr>GAS DIFFUSION AND EFFUSION</vt:lpstr>
      <vt:lpstr>Gas Diffusion relation of mass to rate of diffusion</vt:lpstr>
      <vt:lpstr>Graham’s Law Problem 1</vt:lpstr>
      <vt:lpstr>Graham’s Law Problem 2</vt:lpstr>
      <vt:lpstr>Graham’s Law Problem 3</vt:lpstr>
      <vt:lpstr>Slide 87</vt:lpstr>
    </vt:vector>
  </TitlesOfParts>
  <LinksUpToDate>false</LinksUpToDate>
  <SharedDoc>false</SharedDoc>
  <HyperlinkBase>chemistrygeek.com</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Gases</dc:title>
  <dc:subject>Chemistry I (High School)</dc:subject>
  <dc:creator>Neil Rapp</dc:creator>
  <cp:keywords>ideal, combined, boyle's, charles, gay-lussac, dalton, partial pressure</cp:keywords>
  <cp:lastModifiedBy>BOARD-CD3F073AA$</cp:lastModifiedBy>
  <cp:revision>533</cp:revision>
  <cp:lastPrinted>2000-01-29T22:08:20Z</cp:lastPrinted>
  <dcterms:created xsi:type="dcterms:W3CDTF">1996-06-18T16:51:03Z</dcterms:created>
  <dcterms:modified xsi:type="dcterms:W3CDTF">2012-04-30T18:51:17Z</dcterms:modified>
</cp:coreProperties>
</file>