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mic Sans MS" charset="0"/>
              </a:defRPr>
            </a:lvl1pPr>
          </a:lstStyle>
          <a:p>
            <a:fld id="{3461E03C-DFAF-4703-BBCF-2094E93392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omic Sans MS" charset="0"/>
              </a:defRPr>
            </a:lvl1pPr>
          </a:lstStyle>
          <a:p>
            <a:fld id="{06B9743B-557B-4C16-8B7D-CBDA1DED71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557DB230-E115-4CA8-8401-A33B7BA3AFA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D4D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685800" y="0"/>
            <a:ext cx="7696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914400"/>
            <a:r>
              <a:rPr lang="en-US" sz="3600" b="1" u="sng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</a:rPr>
              <a:t>Writing Ionic Compound Formulas</a:t>
            </a:r>
            <a:endParaRPr lang="en-US" sz="4400">
              <a:solidFill>
                <a:srgbClr val="FFFFFF"/>
              </a:solidFill>
              <a:latin typeface="Comic Sans MS" charset="0"/>
            </a:endParaRPr>
          </a:p>
        </p:txBody>
      </p:sp>
      <p:sp>
        <p:nvSpPr>
          <p:cNvPr id="4099" name="Text Box 25"/>
          <p:cNvSpPr txBox="1">
            <a:spLocks noChangeArrowheads="1"/>
          </p:cNvSpPr>
          <p:nvPr/>
        </p:nvSpPr>
        <p:spPr bwMode="auto">
          <a:xfrm>
            <a:off x="228600" y="838200"/>
            <a:ext cx="3767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400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Example:</a:t>
            </a:r>
            <a:r>
              <a:rPr lang="en-US" sz="2400" b="1">
                <a:solidFill>
                  <a:srgbClr val="000000"/>
                </a:solidFill>
                <a:latin typeface="Comic Sans MS" charset="0"/>
                <a:cs typeface="Times New Roman" charset="0"/>
              </a:rPr>
              <a:t> </a:t>
            </a:r>
            <a:r>
              <a:rPr lang="en-US" sz="2400" b="1">
                <a:solidFill>
                  <a:srgbClr val="FFFF00"/>
                </a:solidFill>
                <a:latin typeface="Comic Sans MS" charset="0"/>
                <a:cs typeface="Times New Roman" charset="0"/>
              </a:rPr>
              <a:t>Barium nitride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152400" y="1371600"/>
            <a:ext cx="594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1. Write the formulas for the cation and anion, including </a:t>
            </a:r>
            <a:r>
              <a:rPr lang="en-US" b="1" u="sng">
                <a:solidFill>
                  <a:srgbClr val="FFFFFF"/>
                </a:solidFill>
                <a:latin typeface="Comic Sans MS" charset="0"/>
                <a:cs typeface="Times New Roman" charset="0"/>
              </a:rPr>
              <a:t>CHARGES</a:t>
            </a:r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!</a:t>
            </a: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5140325" y="3201988"/>
            <a:ext cx="9064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Ba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6740525" y="3216275"/>
            <a:ext cx="14144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NO</a:t>
            </a:r>
            <a:r>
              <a:rPr lang="en-US" sz="4800" b="1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3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152400" y="19812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2. Drop the positive and negative sign</a:t>
            </a: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V="1">
            <a:off x="6130925" y="3735388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V="1">
            <a:off x="8188325" y="3735388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152400" y="2590800"/>
            <a:ext cx="5502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914400"/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3.</a:t>
            </a:r>
            <a:r>
              <a:rPr lang="en-US" sz="2400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 Crisscross the superscripts so they become subscripts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207125" y="4116388"/>
            <a:ext cx="222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2400" b="1">
                <a:solidFill>
                  <a:srgbClr val="FF0000"/>
                </a:solidFill>
                <a:latin typeface="Comic Sans MS" charset="0"/>
                <a:cs typeface="Times New Roman" charset="0"/>
              </a:rPr>
              <a:t>Not balanced!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6435725" y="3125788"/>
            <a:ext cx="2286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/>
            <a:r>
              <a:rPr lang="en-US" sz="4800" b="1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(</a:t>
            </a:r>
            <a:r>
              <a:rPr lang="en-US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      </a:t>
            </a:r>
            <a:r>
              <a:rPr lang="en-US" sz="4800" b="1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)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8493125" y="3506788"/>
            <a:ext cx="46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3600" b="1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  <a:cs typeface="Times New Roman" charset="0"/>
              </a:rPr>
              <a:t>2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228600" y="3627438"/>
            <a:ext cx="5410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4. </a:t>
            </a:r>
            <a:r>
              <a:rPr lang="en-US" b="1">
                <a:solidFill>
                  <a:srgbClr val="FFFFFF"/>
                </a:solidFill>
                <a:latin typeface="Comic Sans MS" charset="0"/>
              </a:rPr>
              <a:t>Check the subscripts to see if they will reduce</a:t>
            </a: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228600" y="579120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b="1">
                <a:solidFill>
                  <a:srgbClr val="FFFFFF"/>
                </a:solidFill>
                <a:latin typeface="Comic Sans MS" charset="0"/>
                <a:cs typeface="Times New Roman" charset="0"/>
              </a:rPr>
              <a:t>5. </a:t>
            </a:r>
            <a:r>
              <a:rPr lang="en-US" b="1">
                <a:solidFill>
                  <a:srgbClr val="FFFFFF"/>
                </a:solidFill>
                <a:latin typeface="Comic Sans MS" charset="0"/>
              </a:rPr>
              <a:t>Write the formula without the charges.</a:t>
            </a:r>
            <a:r>
              <a:rPr lang="en-US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5927725" y="3170238"/>
            <a:ext cx="515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2400">
                <a:solidFill>
                  <a:srgbClr val="FFFF00"/>
                </a:solidFill>
                <a:latin typeface="Comic Sans MS" charset="0"/>
              </a:rPr>
              <a:t>2+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8001000" y="2819400"/>
            <a:ext cx="43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sz="6000">
                <a:solidFill>
                  <a:srgbClr val="FFFF00"/>
                </a:solidFill>
              </a:rPr>
              <a:t>-</a:t>
            </a: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5334000" y="3200400"/>
            <a:ext cx="3121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/>
            <a:r>
              <a:rPr lang="en-US" sz="5400">
                <a:solidFill>
                  <a:srgbClr val="FFFF00"/>
                </a:solidFill>
                <a:latin typeface="Comic Sans MS" charset="0"/>
              </a:rPr>
              <a:t>Ba(NO</a:t>
            </a:r>
            <a:r>
              <a:rPr lang="en-US" sz="5400" baseline="-25000">
                <a:solidFill>
                  <a:srgbClr val="FFFF00"/>
                </a:solidFill>
                <a:latin typeface="Comic Sans MS" charset="0"/>
              </a:rPr>
              <a:t>3</a:t>
            </a:r>
            <a:r>
              <a:rPr lang="en-US" sz="5400">
                <a:solidFill>
                  <a:srgbClr val="FFFF00"/>
                </a:solidFill>
                <a:latin typeface="Comic Sans MS" charset="0"/>
              </a:rPr>
              <a:t>)</a:t>
            </a:r>
            <a:r>
              <a:rPr lang="en-US" sz="5400" baseline="-25000">
                <a:solidFill>
                  <a:srgbClr val="FFFF00"/>
                </a:solidFill>
                <a:latin typeface="Comic Sans MS" charset="0"/>
              </a:rPr>
              <a:t>2</a:t>
            </a:r>
          </a:p>
        </p:txBody>
      </p:sp>
      <p:pic>
        <p:nvPicPr>
          <p:cNvPr id="4115" name="Pictur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28588"/>
            <a:ext cx="8804275" cy="655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843213" y="2944813"/>
            <a:ext cx="1166812" cy="368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Charge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0" grpId="0" autoUpdateAnimBg="0"/>
      <p:bldP spid="14359" grpId="0" autoUpdateAnimBg="0"/>
      <p:bldP spid="14359" grpId="1"/>
      <p:bldP spid="14358" grpId="0" autoUpdateAnimBg="0"/>
      <p:bldP spid="14358" grpId="1"/>
      <p:bldP spid="14357" grpId="0" autoUpdateAnimBg="0"/>
      <p:bldP spid="14356" grpId="0" animBg="1"/>
      <p:bldP spid="14355" grpId="0" animBg="1"/>
      <p:bldP spid="14354" grpId="0" autoUpdateAnimBg="0"/>
      <p:bldP spid="14353" grpId="0" autoUpdateAnimBg="0"/>
      <p:bldP spid="14353" grpId="1"/>
      <p:bldP spid="14352" grpId="0" autoUpdateAnimBg="0"/>
      <p:bldP spid="14352" grpId="1"/>
      <p:bldP spid="14351" grpId="0" autoUpdateAnimBg="0"/>
      <p:bldP spid="14351" grpId="1"/>
      <p:bldP spid="14364" grpId="0" autoUpdateAnimBg="0"/>
      <p:bldP spid="14365" grpId="0" autoUpdateAnimBg="0"/>
      <p:bldP spid="14366" grpId="0"/>
      <p:bldP spid="14366" grpId="1"/>
      <p:bldP spid="14367" grpId="0"/>
      <p:bldP spid="14367" grpId="1"/>
      <p:bldP spid="143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717550" y="400050"/>
            <a:ext cx="537051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300">
                <a:latin typeface="Comic Sans MS" charset="0"/>
              </a:rPr>
              <a:t>Example 2: Sodium sulfide</a:t>
            </a:r>
          </a:p>
          <a:p>
            <a:r>
              <a:rPr lang="en-US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717550" y="400050"/>
            <a:ext cx="6167438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300">
                <a:latin typeface="Comic Sans MS" charset="0"/>
              </a:rPr>
              <a:t>Example 3: Iron (III) fluoride</a:t>
            </a:r>
          </a:p>
          <a:p>
            <a:r>
              <a:rPr lang="en-US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717550" y="400050"/>
            <a:ext cx="55165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300">
                <a:latin typeface="Comic Sans MS" charset="0"/>
              </a:rPr>
              <a:t>Example 4: Aluminum oxide</a:t>
            </a:r>
          </a:p>
          <a:p>
            <a:r>
              <a:rPr lang="en-US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717550" y="400050"/>
            <a:ext cx="5795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300">
                <a:latin typeface="Comic Sans MS" charset="0"/>
              </a:rPr>
              <a:t>Example 5: Magnesium oxide</a:t>
            </a:r>
          </a:p>
          <a:p>
            <a:r>
              <a:rPr lang="en-US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92113" y="1995488"/>
            <a:ext cx="81661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90000"/>
              <a:buFont typeface="Symbol" charset="2"/>
              <a:buChar char="¨"/>
            </a:pPr>
            <a:r>
              <a:rPr lang="en-US" sz="3600"/>
              <a:t>Write the name of the metal first.</a:t>
            </a:r>
          </a:p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90000"/>
              <a:buFont typeface="Symbol" charset="2"/>
              <a:buChar char="¨"/>
            </a:pPr>
            <a:r>
              <a:rPr lang="en-US" sz="3600"/>
              <a:t>Write the name of the anion, changing the anion’s ending to </a:t>
            </a:r>
            <a:r>
              <a:rPr lang="en-US" sz="3600">
                <a:solidFill>
                  <a:schemeClr val="tx2"/>
                </a:solidFill>
              </a:rPr>
              <a:t>–ide</a:t>
            </a:r>
            <a:r>
              <a:rPr lang="en-US" sz="3600"/>
              <a:t>.</a:t>
            </a:r>
          </a:p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90000"/>
              <a:buFont typeface="Symbol" charset="2"/>
              <a:buChar char="¨"/>
            </a:pPr>
            <a:endParaRPr lang="en-US" sz="3600"/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B. Ionic Names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46075"/>
            <a:ext cx="8177213" cy="598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117475"/>
            <a:ext cx="8620125" cy="648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44850" y="2297113"/>
            <a:ext cx="1270000" cy="369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Charge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11125"/>
            <a:ext cx="8875712" cy="66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0" y="11113"/>
            <a:ext cx="9220200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17475"/>
            <a:ext cx="8799513" cy="664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215900"/>
            <a:ext cx="8750300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29288" y="2125663"/>
            <a:ext cx="1614487" cy="70485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00"/>
              </a:gs>
              <a:gs pos="100000">
                <a:srgbClr val="000000"/>
              </a:gs>
            </a:gsLst>
            <a:lin ang="540000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81688" y="3162300"/>
            <a:ext cx="1614487" cy="70326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00"/>
              </a:gs>
              <a:gs pos="100000">
                <a:srgbClr val="000000"/>
              </a:gs>
            </a:gsLst>
            <a:lin ang="540000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81688" y="4211638"/>
            <a:ext cx="1958975" cy="70326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00"/>
              </a:gs>
              <a:gs pos="100000">
                <a:srgbClr val="000000"/>
              </a:gs>
            </a:gsLst>
            <a:lin ang="540000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81688" y="5135563"/>
            <a:ext cx="1958975" cy="966787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00"/>
              </a:gs>
              <a:gs pos="100000">
                <a:srgbClr val="000000"/>
              </a:gs>
            </a:gsLst>
            <a:lin ang="540000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249238"/>
            <a:ext cx="88233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717550" y="400050"/>
            <a:ext cx="547211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300">
                <a:latin typeface="Comic Sans MS" charset="0"/>
              </a:rPr>
              <a:t>Example 1: Barium chloride</a:t>
            </a:r>
          </a:p>
          <a:p>
            <a:r>
              <a:rPr lang="en-US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133</Words>
  <Application>Microsoft Office PowerPoint</Application>
  <PresentationFormat>On-screen Show (4:3)</PresentationFormat>
  <Paragraphs>30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Comic Sans MS</vt:lpstr>
      <vt:lpstr>ＭＳ Ｐゴシック</vt:lpstr>
      <vt:lpstr>Arial</vt:lpstr>
      <vt:lpstr>Calibri</vt:lpstr>
      <vt:lpstr>Times New Roman</vt:lpstr>
      <vt:lpstr>Symbol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B. Ionic Names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Sybil Sexton</dc:creator>
  <cp:lastModifiedBy>ssexton</cp:lastModifiedBy>
  <cp:revision>1</cp:revision>
  <dcterms:created xsi:type="dcterms:W3CDTF">2013-11-02T19:36:03Z</dcterms:created>
  <dcterms:modified xsi:type="dcterms:W3CDTF">2013-11-05T14:52:00Z</dcterms:modified>
</cp:coreProperties>
</file>