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0" d="100"/>
          <a:sy n="40" d="100"/>
        </p:scale>
        <p:origin x="-72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B237260C-5BDB-4A12-806F-8782EF770A48}" type="datetimeFigureOut">
              <a:rPr lang="en-US"/>
              <a:pPr>
                <a:defRPr/>
              </a:pPr>
              <a:t>1/21/2014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57ABD2D-2831-41B6-A471-42AF1A5C2E6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1B02FDF-B2DD-4275-A612-DF7747654060}" type="datetimeFigureOut">
              <a:rPr lang="en-US"/>
              <a:pPr>
                <a:defRPr/>
              </a:pPr>
              <a:t>1/21/2014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B0D202F-BAF3-408E-86A9-97D35CF81BEB}"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3A208B8-D3FB-4013-8B74-E9D47D0F367F}" type="datetimeFigureOut">
              <a:rPr lang="en-US"/>
              <a:pPr>
                <a:defRPr/>
              </a:pPr>
              <a:t>1/21/2014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09387DA-0ED0-42A0-982A-EA297521E0E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5F6AB4B-6BC1-40B8-B4B4-C31FDBA700EB}" type="datetimeFigureOut">
              <a:rPr lang="en-US"/>
              <a:pPr>
                <a:defRPr/>
              </a:pPr>
              <a:t>1/21/2014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C0C4105-2BBB-42F6-A8FB-93C1DB31498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D4347E78-C5FB-4DDA-8ED5-932275718614}" type="datetimeFigureOut">
              <a:rPr lang="en-US"/>
              <a:pPr>
                <a:defRPr/>
              </a:pPr>
              <a:t>1/21/2014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BFD66B2-AA31-4EF8-BA20-3F333330800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439340F7-5778-411B-ABA3-331D96D5A450}" type="datetimeFigureOut">
              <a:rPr lang="en-US"/>
              <a:pPr>
                <a:defRPr/>
              </a:pPr>
              <a:t>1/21/2014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C01EF7E-67DE-4A11-A550-4B4FBA30BAF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EA1A4057-239E-40AF-AF97-605B49001757}" type="datetimeFigureOut">
              <a:rPr lang="en-US"/>
              <a:pPr>
                <a:defRPr/>
              </a:pPr>
              <a:t>1/21/2014</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3C82354-916A-4A06-9DCC-A8B92671E07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77D16738-3578-4C9D-BD55-6C8C7DE2FF66}" type="datetimeFigureOut">
              <a:rPr lang="en-US"/>
              <a:pPr>
                <a:defRPr/>
              </a:pPr>
              <a:t>1/21/2014</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0BB18BEC-8815-4C87-AA50-28054A7F883C}"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7CF90F7D-7B90-44E0-9744-74A00A16FA08}" type="datetimeFigureOut">
              <a:rPr lang="en-US"/>
              <a:pPr>
                <a:defRPr/>
              </a:pPr>
              <a:t>1/21/2014</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328FFF39-C516-42E2-945E-663E629F73E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47BFF69-383C-4EBB-BB3A-51BE7CF46282}" type="datetimeFigureOut">
              <a:rPr lang="en-US"/>
              <a:pPr>
                <a:defRPr/>
              </a:pPr>
              <a:t>1/21/2014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CB2749D-01F0-4B9E-819F-0E6AF2FD2307}"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3416331-1623-4F39-A0AC-8D53B1E6C256}" type="datetimeFigureOut">
              <a:rPr lang="en-US"/>
              <a:pPr>
                <a:defRPr/>
              </a:pPr>
              <a:t>1/21/2014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4115DF4-A8FF-4010-803F-EE7B0FF7631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318C1FB1-761D-47F3-AD6E-8A2B16844187}" type="datetimeFigureOut">
              <a:rPr lang="en-US"/>
              <a:pPr>
                <a:defRPr/>
              </a:pPr>
              <a:t>1/21/2014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619BC7C5-5F7D-4A6C-B77E-B9193A1B5FC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r>
              <a:rPr lang="en-US" smtClean="0"/>
              <a:t>Kinetics I HW</a:t>
            </a:r>
          </a:p>
        </p:txBody>
      </p:sp>
      <p:sp>
        <p:nvSpPr>
          <p:cNvPr id="3" name="Subtitle 2"/>
          <p:cNvSpPr>
            <a:spLocks noGrp="1"/>
          </p:cNvSpPr>
          <p:nvPr>
            <p:ph type="subTitle" idx="1"/>
          </p:nvPr>
        </p:nvSpPr>
        <p:spPr/>
        <p:txBody>
          <a:bodyPr rtlCol="0">
            <a:normAutofit/>
          </a:bodyPr>
          <a:lstStyle/>
          <a:p>
            <a:pPr fontAlgn="auto">
              <a:spcAft>
                <a:spcPts val="0"/>
              </a:spcAft>
              <a:buFont typeface="Arial" pitchFamily="34" charset="0"/>
              <a:buNone/>
              <a:defRPr/>
            </a:pPr>
            <a:r>
              <a:rPr lang="en-US" dirty="0" smtClean="0"/>
              <a:t>Key and clues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smtClean="0"/>
              <a:t>#9</a:t>
            </a:r>
          </a:p>
        </p:txBody>
      </p:sp>
      <p:sp>
        <p:nvSpPr>
          <p:cNvPr id="3" name="Content Placeholder 2"/>
          <p:cNvSpPr>
            <a:spLocks noGrp="1"/>
          </p:cNvSpPr>
          <p:nvPr>
            <p:ph idx="1"/>
          </p:nvPr>
        </p:nvSpPr>
        <p:spPr/>
        <p:txBody>
          <a:bodyPr rtlCol="0">
            <a:normAutofit fontScale="92500" lnSpcReduction="20000"/>
          </a:bodyPr>
          <a:lstStyle/>
          <a:p>
            <a:pPr marL="514350" indent="-514350" fontAlgn="auto">
              <a:spcAft>
                <a:spcPts val="0"/>
              </a:spcAft>
              <a:buFont typeface="Arial" pitchFamily="34" charset="0"/>
              <a:buAutoNum type="alphaLcPeriod"/>
              <a:defRPr/>
            </a:pPr>
            <a:r>
              <a:rPr lang="en-US" dirty="0" smtClean="0"/>
              <a:t>Which chart gives you a straight line? Look at the units on y on this chart. This allows you to determine the order for the reactant.</a:t>
            </a:r>
          </a:p>
          <a:p>
            <a:pPr marL="514350" indent="-514350" fontAlgn="auto">
              <a:spcAft>
                <a:spcPts val="0"/>
              </a:spcAft>
              <a:buFont typeface="Arial" pitchFamily="34" charset="0"/>
              <a:buAutoNum type="alphaLcPeriod"/>
              <a:defRPr/>
            </a:pPr>
            <a:r>
              <a:rPr lang="en-US" dirty="0" smtClean="0"/>
              <a:t>Use the order you got from a as you exponent in the rate law.</a:t>
            </a:r>
          </a:p>
          <a:p>
            <a:pPr marL="514350" indent="-514350" fontAlgn="auto">
              <a:spcAft>
                <a:spcPts val="0"/>
              </a:spcAft>
              <a:buFont typeface="Arial" pitchFamily="34" charset="0"/>
              <a:buAutoNum type="alphaLcPeriod"/>
              <a:defRPr/>
            </a:pPr>
            <a:r>
              <a:rPr lang="en-US" dirty="0" smtClean="0"/>
              <a:t>Use the integrated rate law for second order. Take numbers from the graphs and plug in.</a:t>
            </a:r>
          </a:p>
          <a:p>
            <a:pPr marL="514350" indent="-514350" fontAlgn="auto">
              <a:spcAft>
                <a:spcPts val="0"/>
              </a:spcAft>
              <a:buFont typeface="Arial" pitchFamily="34" charset="0"/>
              <a:buNone/>
              <a:defRPr/>
            </a:pPr>
            <a:r>
              <a:rPr lang="en-US" dirty="0" smtClean="0"/>
              <a:t>k = 0.17 1/M*sec</a:t>
            </a:r>
          </a:p>
          <a:p>
            <a:pPr marL="514350" indent="-514350" fontAlgn="auto">
              <a:spcAft>
                <a:spcPts val="0"/>
              </a:spcAft>
              <a:buFont typeface="Arial" pitchFamily="34" charset="0"/>
              <a:buNone/>
              <a:defRPr/>
            </a:pPr>
            <a:r>
              <a:rPr lang="en-US" dirty="0" smtClean="0"/>
              <a:t>d. Using the k value and the initial concentration from the graph and the time 250 sec to determine.  M= 0.015 M</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smtClean="0"/>
              <a:t>#10</a:t>
            </a:r>
          </a:p>
        </p:txBody>
      </p:sp>
      <p:sp>
        <p:nvSpPr>
          <p:cNvPr id="12291" name="Content Placeholder 2"/>
          <p:cNvSpPr>
            <a:spLocks noGrp="1"/>
          </p:cNvSpPr>
          <p:nvPr>
            <p:ph idx="1"/>
          </p:nvPr>
        </p:nvSpPr>
        <p:spPr/>
        <p:txBody>
          <a:bodyPr/>
          <a:lstStyle/>
          <a:p>
            <a:pPr>
              <a:buFont typeface="Arial" charset="0"/>
              <a:buNone/>
            </a:pPr>
            <a:r>
              <a:rPr lang="en-US" smtClean="0"/>
              <a:t>Very similar to #9</a:t>
            </a:r>
          </a:p>
          <a:p>
            <a:pPr>
              <a:buFont typeface="Arial" charset="0"/>
              <a:buNone/>
            </a:pPr>
            <a:endParaRPr lang="en-US" smtClean="0"/>
          </a:p>
          <a:p>
            <a:pPr>
              <a:buFont typeface="Arial" charset="0"/>
              <a:buNone/>
            </a:pPr>
            <a:r>
              <a:rPr lang="en-US" smtClean="0"/>
              <a:t>c. 0.011  1/sec</a:t>
            </a:r>
          </a:p>
          <a:p>
            <a:pPr>
              <a:buFont typeface="Arial" charset="0"/>
              <a:buNone/>
            </a:pPr>
            <a:r>
              <a:rPr lang="en-US" smtClean="0"/>
              <a:t>d. 63 sec</a:t>
            </a:r>
          </a:p>
          <a:p>
            <a:pPr>
              <a:buFont typeface="Arial" charset="0"/>
              <a:buNone/>
            </a:pPr>
            <a:r>
              <a:rPr lang="en-US" smtClean="0"/>
              <a:t>e. 0.0078 M</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smtClean="0"/>
              <a:t>#11</a:t>
            </a:r>
          </a:p>
        </p:txBody>
      </p:sp>
      <p:sp>
        <p:nvSpPr>
          <p:cNvPr id="13315" name="Content Placeholder 2"/>
          <p:cNvSpPr>
            <a:spLocks noGrp="1"/>
          </p:cNvSpPr>
          <p:nvPr>
            <p:ph idx="1"/>
          </p:nvPr>
        </p:nvSpPr>
        <p:spPr/>
        <p:txBody>
          <a:bodyPr/>
          <a:lstStyle/>
          <a:p>
            <a:pPr>
              <a:buFont typeface="Arial" charset="0"/>
              <a:buNone/>
            </a:pPr>
            <a:r>
              <a:rPr lang="en-US" smtClean="0"/>
              <a:t>Graph the data 3 different ways and see which one yields a straight line. This will reveal the order</a:t>
            </a:r>
          </a:p>
          <a:p>
            <a:pPr>
              <a:buFont typeface="Arial" charset="0"/>
              <a:buNone/>
            </a:pPr>
            <a:endParaRPr lang="en-US"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smtClean="0"/>
              <a:t>#12</a:t>
            </a:r>
          </a:p>
        </p:txBody>
      </p:sp>
      <p:sp>
        <p:nvSpPr>
          <p:cNvPr id="14339" name="Content Placeholder 2"/>
          <p:cNvSpPr>
            <a:spLocks noGrp="1"/>
          </p:cNvSpPr>
          <p:nvPr>
            <p:ph idx="1"/>
          </p:nvPr>
        </p:nvSpPr>
        <p:spPr/>
        <p:txBody>
          <a:bodyPr/>
          <a:lstStyle/>
          <a:p>
            <a:pPr>
              <a:buFont typeface="Arial" charset="0"/>
              <a:buNone/>
            </a:pPr>
            <a:r>
              <a:rPr lang="en-US" smtClean="0"/>
              <a:t>13 mol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en-US" smtClean="0"/>
              <a:t>#13</a:t>
            </a:r>
          </a:p>
        </p:txBody>
      </p:sp>
      <p:sp>
        <p:nvSpPr>
          <p:cNvPr id="15363" name="Content Placeholder 2"/>
          <p:cNvSpPr>
            <a:spLocks noGrp="1"/>
          </p:cNvSpPr>
          <p:nvPr>
            <p:ph idx="1"/>
          </p:nvPr>
        </p:nvSpPr>
        <p:spPr/>
        <p:txBody>
          <a:bodyPr/>
          <a:lstStyle/>
          <a:p>
            <a:pPr>
              <a:buFont typeface="Arial" charset="0"/>
              <a:buNone/>
            </a:pPr>
            <a:r>
              <a:rPr lang="en-US" smtClean="0"/>
              <a:t>60 minutes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smtClean="0"/>
              <a:t>#1</a:t>
            </a:r>
          </a:p>
        </p:txBody>
      </p:sp>
      <p:sp>
        <p:nvSpPr>
          <p:cNvPr id="3" name="Content Placeholder 2"/>
          <p:cNvSpPr>
            <a:spLocks noGrp="1"/>
          </p:cNvSpPr>
          <p:nvPr>
            <p:ph idx="1"/>
          </p:nvPr>
        </p:nvSpPr>
        <p:spPr/>
        <p:txBody>
          <a:bodyPr rtlCol="0">
            <a:normAutofit lnSpcReduction="10000"/>
          </a:bodyPr>
          <a:lstStyle/>
          <a:p>
            <a:pPr fontAlgn="auto">
              <a:spcAft>
                <a:spcPts val="0"/>
              </a:spcAft>
              <a:buFont typeface="Arial" pitchFamily="34" charset="0"/>
              <a:buNone/>
              <a:defRPr/>
            </a:pPr>
            <a:r>
              <a:rPr lang="en-US" dirty="0" smtClean="0"/>
              <a:t>For N205, use the values in the table.</a:t>
            </a:r>
          </a:p>
          <a:p>
            <a:pPr fontAlgn="auto">
              <a:spcAft>
                <a:spcPts val="0"/>
              </a:spcAft>
              <a:buFont typeface="Arial" pitchFamily="34" charset="0"/>
              <a:buNone/>
              <a:defRPr/>
            </a:pPr>
            <a:endParaRPr lang="en-US" dirty="0" smtClean="0"/>
          </a:p>
          <a:p>
            <a:pPr fontAlgn="auto">
              <a:spcAft>
                <a:spcPts val="0"/>
              </a:spcAft>
              <a:buFont typeface="Arial" pitchFamily="34" charset="0"/>
              <a:buNone/>
              <a:defRPr/>
            </a:pPr>
            <a:r>
              <a:rPr lang="en-US" dirty="0" smtClean="0"/>
              <a:t>Remember rate = </a:t>
            </a:r>
            <a:r>
              <a:rPr lang="en-US" dirty="0" smtClean="0">
                <a:sym typeface="Symbol"/>
              </a:rPr>
              <a:t>[N2O5]/time</a:t>
            </a:r>
          </a:p>
          <a:p>
            <a:pPr fontAlgn="auto">
              <a:spcAft>
                <a:spcPts val="0"/>
              </a:spcAft>
              <a:buFont typeface="Arial" pitchFamily="34" charset="0"/>
              <a:buNone/>
              <a:defRPr/>
            </a:pPr>
            <a:r>
              <a:rPr lang="en-US" dirty="0" smtClean="0">
                <a:sym typeface="Symbol"/>
              </a:rPr>
              <a:t>(1.7 x 10</a:t>
            </a:r>
            <a:r>
              <a:rPr lang="en-US" baseline="30000" dirty="0" smtClean="0">
                <a:sym typeface="Symbol"/>
              </a:rPr>
              <a:t>-4</a:t>
            </a:r>
            <a:r>
              <a:rPr lang="en-US" dirty="0" smtClean="0">
                <a:sym typeface="Symbol"/>
              </a:rPr>
              <a:t> M/sec)</a:t>
            </a:r>
          </a:p>
          <a:p>
            <a:pPr fontAlgn="auto">
              <a:spcAft>
                <a:spcPts val="0"/>
              </a:spcAft>
              <a:buFont typeface="Arial" pitchFamily="34" charset="0"/>
              <a:buNone/>
              <a:defRPr/>
            </a:pPr>
            <a:endParaRPr lang="en-US" dirty="0" smtClean="0">
              <a:sym typeface="Symbol"/>
            </a:endParaRPr>
          </a:p>
          <a:p>
            <a:pPr fontAlgn="auto">
              <a:spcAft>
                <a:spcPts val="0"/>
              </a:spcAft>
              <a:buFont typeface="Arial" pitchFamily="34" charset="0"/>
              <a:buNone/>
              <a:defRPr/>
            </a:pPr>
            <a:r>
              <a:rPr lang="en-US" dirty="0" smtClean="0">
                <a:sym typeface="Symbol"/>
              </a:rPr>
              <a:t>For NO2, use the rate for N2O5 and compare using the </a:t>
            </a:r>
            <a:r>
              <a:rPr lang="en-US" dirty="0" err="1" smtClean="0">
                <a:sym typeface="Symbol"/>
              </a:rPr>
              <a:t>mole:mole</a:t>
            </a:r>
            <a:r>
              <a:rPr lang="en-US" dirty="0" smtClean="0">
                <a:sym typeface="Symbol"/>
              </a:rPr>
              <a:t> ratio.</a:t>
            </a:r>
          </a:p>
          <a:p>
            <a:pPr fontAlgn="auto">
              <a:spcAft>
                <a:spcPts val="0"/>
              </a:spcAft>
              <a:buFont typeface="Arial" pitchFamily="34" charset="0"/>
              <a:buNone/>
              <a:defRPr/>
            </a:pPr>
            <a:r>
              <a:rPr lang="en-US" dirty="0" smtClean="0">
                <a:sym typeface="Symbol"/>
              </a:rPr>
              <a:t>3.4 x 10</a:t>
            </a:r>
            <a:r>
              <a:rPr lang="en-US" baseline="30000" dirty="0" smtClean="0">
                <a:sym typeface="Symbol"/>
              </a:rPr>
              <a:t>-4</a:t>
            </a:r>
            <a:r>
              <a:rPr lang="en-US" dirty="0" smtClean="0">
                <a:sym typeface="Symbol"/>
              </a:rPr>
              <a:t> M/sec</a:t>
            </a:r>
            <a:endParaRPr 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smtClean="0"/>
              <a:t>#2</a:t>
            </a:r>
          </a:p>
        </p:txBody>
      </p:sp>
      <p:sp>
        <p:nvSpPr>
          <p:cNvPr id="3" name="Content Placeholder 2"/>
          <p:cNvSpPr>
            <a:spLocks noGrp="1"/>
          </p:cNvSpPr>
          <p:nvPr>
            <p:ph idx="1"/>
          </p:nvPr>
        </p:nvSpPr>
        <p:spPr/>
        <p:txBody>
          <a:bodyPr rtlCol="0">
            <a:normAutofit fontScale="47500" lnSpcReduction="20000"/>
          </a:bodyPr>
          <a:lstStyle/>
          <a:p>
            <a:pPr fontAlgn="auto">
              <a:spcAft>
                <a:spcPts val="0"/>
              </a:spcAft>
              <a:buFont typeface="Arial" pitchFamily="34" charset="0"/>
              <a:buNone/>
              <a:defRPr/>
            </a:pPr>
            <a:r>
              <a:rPr lang="en-US" dirty="0" smtClean="0"/>
              <a:t>a. If two lines mirror one another (a reactant and a product), they must have the same </a:t>
            </a:r>
            <a:r>
              <a:rPr lang="en-US" dirty="0" err="1" smtClean="0"/>
              <a:t>coeffecient</a:t>
            </a:r>
            <a:r>
              <a:rPr lang="en-US" dirty="0" smtClean="0"/>
              <a:t>.</a:t>
            </a:r>
          </a:p>
          <a:p>
            <a:pPr fontAlgn="auto">
              <a:spcAft>
                <a:spcPts val="0"/>
              </a:spcAft>
              <a:buFont typeface="Arial" pitchFamily="34" charset="0"/>
              <a:buNone/>
              <a:defRPr/>
            </a:pPr>
            <a:endParaRPr lang="en-US" dirty="0" smtClean="0"/>
          </a:p>
          <a:p>
            <a:pPr fontAlgn="auto">
              <a:spcAft>
                <a:spcPts val="0"/>
              </a:spcAft>
              <a:buFont typeface="Arial" pitchFamily="34" charset="0"/>
              <a:buNone/>
              <a:defRPr/>
            </a:pPr>
            <a:r>
              <a:rPr lang="en-US" dirty="0" smtClean="0"/>
              <a:t>Reactant concentrations should be decreasing while product concentrations should be increasing.</a:t>
            </a:r>
          </a:p>
          <a:p>
            <a:pPr fontAlgn="auto">
              <a:spcAft>
                <a:spcPts val="0"/>
              </a:spcAft>
              <a:buFont typeface="Arial" pitchFamily="34" charset="0"/>
              <a:buNone/>
              <a:defRPr/>
            </a:pPr>
            <a:endParaRPr lang="en-US" dirty="0" smtClean="0"/>
          </a:p>
          <a:p>
            <a:pPr fontAlgn="auto">
              <a:spcAft>
                <a:spcPts val="0"/>
              </a:spcAft>
              <a:buFont typeface="Arial" pitchFamily="34" charset="0"/>
              <a:buNone/>
              <a:defRPr/>
            </a:pPr>
            <a:r>
              <a:rPr lang="en-US" dirty="0" smtClean="0"/>
              <a:t>The amount which concentration increases or decreases is related to the </a:t>
            </a:r>
            <a:r>
              <a:rPr lang="en-US" dirty="0" err="1" smtClean="0"/>
              <a:t>coeffecient</a:t>
            </a:r>
            <a:r>
              <a:rPr lang="en-US" dirty="0" smtClean="0"/>
              <a:t>. </a:t>
            </a:r>
          </a:p>
          <a:p>
            <a:pPr fontAlgn="auto">
              <a:spcAft>
                <a:spcPts val="0"/>
              </a:spcAft>
              <a:buFont typeface="Arial" pitchFamily="34" charset="0"/>
              <a:buNone/>
              <a:defRPr/>
            </a:pPr>
            <a:endParaRPr lang="en-US" dirty="0" smtClean="0"/>
          </a:p>
          <a:p>
            <a:pPr fontAlgn="auto">
              <a:spcAft>
                <a:spcPts val="0"/>
              </a:spcAft>
              <a:buFont typeface="Arial" pitchFamily="34" charset="0"/>
              <a:buNone/>
              <a:defRPr/>
            </a:pPr>
            <a:r>
              <a:rPr lang="en-US" dirty="0" smtClean="0"/>
              <a:t>b. Equilibrium is reached when reactant and product concentrations are unchanging (not necessarily equal, but steady). Figure out what time this occurs on this graph.</a:t>
            </a:r>
          </a:p>
          <a:p>
            <a:pPr fontAlgn="auto">
              <a:spcAft>
                <a:spcPts val="0"/>
              </a:spcAft>
              <a:buFont typeface="Arial" pitchFamily="34" charset="0"/>
              <a:buNone/>
              <a:defRPr/>
            </a:pPr>
            <a:endParaRPr lang="en-US" dirty="0" smtClean="0"/>
          </a:p>
          <a:p>
            <a:pPr fontAlgn="auto">
              <a:spcAft>
                <a:spcPts val="0"/>
              </a:spcAft>
              <a:buFont typeface="Arial" pitchFamily="34" charset="0"/>
              <a:buNone/>
              <a:defRPr/>
            </a:pPr>
            <a:r>
              <a:rPr lang="en-US" dirty="0" smtClean="0"/>
              <a:t>c. </a:t>
            </a:r>
            <a:r>
              <a:rPr lang="en-US" b="1" dirty="0" smtClean="0"/>
              <a:t>Instantaneous rate</a:t>
            </a:r>
            <a:r>
              <a:rPr lang="en-US" dirty="0" smtClean="0"/>
              <a:t> is the rate at a particular moment, and determined by a tangent line. Be sure to draw on the graph as part of your explanation.</a:t>
            </a:r>
          </a:p>
          <a:p>
            <a:pPr fontAlgn="auto">
              <a:spcAft>
                <a:spcPts val="0"/>
              </a:spcAft>
              <a:buFont typeface="Arial" pitchFamily="34" charset="0"/>
              <a:buNone/>
              <a:defRPr/>
            </a:pPr>
            <a:endParaRPr lang="en-US" dirty="0" smtClean="0"/>
          </a:p>
          <a:p>
            <a:pPr fontAlgn="auto">
              <a:spcAft>
                <a:spcPts val="0"/>
              </a:spcAft>
              <a:buFont typeface="Arial" pitchFamily="34" charset="0"/>
              <a:buNone/>
              <a:defRPr/>
            </a:pPr>
            <a:r>
              <a:rPr lang="en-US" dirty="0" smtClean="0"/>
              <a:t>d. In order to determine reaction rate, you need one of two types of information</a:t>
            </a:r>
          </a:p>
          <a:p>
            <a:pPr fontAlgn="auto">
              <a:spcAft>
                <a:spcPts val="0"/>
              </a:spcAft>
              <a:buFont typeface="Arial" pitchFamily="34" charset="0"/>
              <a:buNone/>
              <a:defRPr/>
            </a:pPr>
            <a:r>
              <a:rPr lang="en-US" dirty="0" smtClean="0"/>
              <a:t>	1. Run the experiment multiple times in which you change the concentration and monitor the rate.</a:t>
            </a:r>
          </a:p>
          <a:p>
            <a:pPr fontAlgn="auto">
              <a:spcAft>
                <a:spcPts val="0"/>
              </a:spcAft>
              <a:buFont typeface="Arial" pitchFamily="34" charset="0"/>
              <a:buNone/>
              <a:defRPr/>
            </a:pPr>
            <a:r>
              <a:rPr lang="en-US" dirty="0" smtClean="0"/>
              <a:t>	2. Measure the concentration of one species over time.</a:t>
            </a:r>
          </a:p>
          <a:p>
            <a:pPr fontAlgn="auto">
              <a:spcAft>
                <a:spcPts val="0"/>
              </a:spcAft>
              <a:buFont typeface="Arial" pitchFamily="34" charset="0"/>
              <a:buNone/>
              <a:defRPr/>
            </a:pPr>
            <a:r>
              <a:rPr lang="en-US" dirty="0" smtClean="0"/>
              <a:t>In this case, the first method would be easiest. You could double (or triple or half or whatever) the concentration of one species (leave the other one constant) and see what happens to the rate. Repeat using the other reactant. You could then have a table of [ ] and rate that you could use to determine the order. (Look at the table on #4, you could run experiments to make something like this).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smtClean="0"/>
              <a:t>#3</a:t>
            </a:r>
          </a:p>
        </p:txBody>
      </p:sp>
      <p:sp>
        <p:nvSpPr>
          <p:cNvPr id="5123" name="Content Placeholder 2"/>
          <p:cNvSpPr>
            <a:spLocks noGrp="1"/>
          </p:cNvSpPr>
          <p:nvPr>
            <p:ph idx="1"/>
          </p:nvPr>
        </p:nvSpPr>
        <p:spPr/>
        <p:txBody>
          <a:bodyPr/>
          <a:lstStyle/>
          <a:p>
            <a:pPr marL="514350" indent="-514350">
              <a:buFont typeface="Arial" charset="0"/>
              <a:buAutoNum type="alphaLcPeriod"/>
            </a:pPr>
            <a:r>
              <a:rPr lang="en-US" smtClean="0"/>
              <a:t>Look at exponent</a:t>
            </a:r>
          </a:p>
          <a:p>
            <a:pPr marL="514350" indent="-514350">
              <a:buFont typeface="Arial" charset="0"/>
              <a:buAutoNum type="alphaLcPeriod"/>
            </a:pPr>
            <a:r>
              <a:rPr lang="en-US" smtClean="0"/>
              <a:t>Look at exponent</a:t>
            </a:r>
          </a:p>
          <a:p>
            <a:pPr marL="514350" indent="-514350">
              <a:buFont typeface="Arial" charset="0"/>
              <a:buAutoNum type="alphaLcPeriod"/>
            </a:pPr>
            <a:r>
              <a:rPr lang="en-US" smtClean="0"/>
              <a:t>Add the orders for the two reactants together.</a:t>
            </a:r>
          </a:p>
          <a:p>
            <a:pPr marL="514350" indent="-514350">
              <a:buFont typeface="Arial" charset="0"/>
              <a:buAutoNum type="alphaLcPeriod"/>
            </a:pPr>
            <a:r>
              <a:rPr lang="en-US" smtClean="0"/>
              <a:t>Look at table in notes for order and rate constant units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smtClean="0"/>
              <a:t>#4</a:t>
            </a:r>
          </a:p>
        </p:txBody>
      </p:sp>
      <p:sp>
        <p:nvSpPr>
          <p:cNvPr id="6147" name="Content Placeholder 2"/>
          <p:cNvSpPr>
            <a:spLocks noGrp="1"/>
          </p:cNvSpPr>
          <p:nvPr>
            <p:ph idx="1"/>
          </p:nvPr>
        </p:nvSpPr>
        <p:spPr/>
        <p:txBody>
          <a:bodyPr/>
          <a:lstStyle/>
          <a:p>
            <a:pPr marL="514350" indent="-514350">
              <a:buFont typeface="Arial" charset="0"/>
              <a:buAutoNum type="alphaLcPeriod"/>
            </a:pPr>
            <a:r>
              <a:rPr lang="en-US" smtClean="0"/>
              <a:t>Use table to find order for each one.</a:t>
            </a:r>
          </a:p>
          <a:p>
            <a:pPr marL="514350" indent="-514350">
              <a:buFont typeface="Arial" charset="0"/>
              <a:buAutoNum type="alphaLcPeriod"/>
            </a:pPr>
            <a:endParaRPr lang="en-US" smtClean="0"/>
          </a:p>
          <a:p>
            <a:pPr marL="514350" indent="-514350">
              <a:buFont typeface="Arial" charset="0"/>
              <a:buAutoNum type="alphaLcPeriod"/>
            </a:pPr>
            <a:r>
              <a:rPr lang="en-US" smtClean="0"/>
              <a:t>Add orders together</a:t>
            </a:r>
          </a:p>
          <a:p>
            <a:pPr marL="514350" indent="-514350">
              <a:buFont typeface="Arial" charset="0"/>
              <a:buAutoNum type="alphaLcPeriod"/>
            </a:pPr>
            <a:endParaRPr lang="en-US" smtClean="0"/>
          </a:p>
          <a:p>
            <a:pPr marL="514350" indent="-514350">
              <a:buFont typeface="Arial" charset="0"/>
              <a:buAutoNum type="alphaLcPeriod"/>
            </a:pPr>
            <a:r>
              <a:rPr lang="en-US" smtClean="0"/>
              <a:t>1.2 x 10</a:t>
            </a:r>
            <a:r>
              <a:rPr lang="en-US" baseline="30000" smtClean="0"/>
              <a:t>-10</a:t>
            </a:r>
            <a:r>
              <a:rPr lang="en-US" smtClean="0"/>
              <a:t> 1/M*min</a:t>
            </a:r>
          </a:p>
          <a:p>
            <a:pPr marL="514350" indent="-514350">
              <a:buFont typeface="Arial" charset="0"/>
              <a:buNone/>
            </a:pPr>
            <a:r>
              <a:rPr lang="en-US" smtClean="0"/>
              <a:t>If you are not getting c correct, you will want to check your math and then make sure you have a and b correct.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smtClean="0"/>
              <a:t>#5</a:t>
            </a:r>
          </a:p>
        </p:txBody>
      </p:sp>
      <p:sp>
        <p:nvSpPr>
          <p:cNvPr id="7171" name="Content Placeholder 2"/>
          <p:cNvSpPr>
            <a:spLocks noGrp="1"/>
          </p:cNvSpPr>
          <p:nvPr>
            <p:ph idx="1"/>
          </p:nvPr>
        </p:nvSpPr>
        <p:spPr/>
        <p:txBody>
          <a:bodyPr/>
          <a:lstStyle/>
          <a:p>
            <a:pPr marL="514350" indent="-514350">
              <a:buFont typeface="Arial" charset="0"/>
              <a:buAutoNum type="alphaLcPeriod"/>
            </a:pPr>
            <a:r>
              <a:rPr lang="en-US" smtClean="0"/>
              <a:t>Use table to find order for ClO2 (OH must remain constant)</a:t>
            </a:r>
          </a:p>
          <a:p>
            <a:pPr marL="514350" indent="-514350">
              <a:buFont typeface="Arial" charset="0"/>
              <a:buAutoNum type="alphaLcPeriod"/>
            </a:pPr>
            <a:r>
              <a:rPr lang="en-US" smtClean="0"/>
              <a:t>Use table to find order for OH (ClO2 must remain constant)</a:t>
            </a:r>
          </a:p>
          <a:p>
            <a:pPr marL="514350" indent="-514350">
              <a:buFont typeface="Arial" charset="0"/>
              <a:buAutoNum type="alphaLcPeriod"/>
            </a:pPr>
            <a:r>
              <a:rPr lang="en-US" smtClean="0"/>
              <a:t>Use orders as exponents</a:t>
            </a:r>
          </a:p>
          <a:p>
            <a:pPr marL="514350" indent="-514350">
              <a:buFont typeface="Arial" charset="0"/>
              <a:buAutoNum type="alphaLcPeriod"/>
            </a:pPr>
            <a:r>
              <a:rPr lang="en-US" smtClean="0"/>
              <a:t>Add orders together</a:t>
            </a:r>
          </a:p>
          <a:p>
            <a:pPr marL="514350" indent="-514350">
              <a:buFont typeface="Arial" charset="0"/>
              <a:buAutoNum type="alphaLcPeriod"/>
            </a:pPr>
            <a:r>
              <a:rPr lang="en-US" smtClean="0"/>
              <a:t>230 1/M</a:t>
            </a:r>
            <a:r>
              <a:rPr lang="en-US" baseline="30000" smtClean="0"/>
              <a:t>2</a:t>
            </a:r>
            <a:r>
              <a:rPr lang="en-US" smtClean="0"/>
              <a:t>*sec</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smtClean="0"/>
              <a:t>#6</a:t>
            </a:r>
          </a:p>
        </p:txBody>
      </p:sp>
      <p:sp>
        <p:nvSpPr>
          <p:cNvPr id="8195" name="Content Placeholder 2"/>
          <p:cNvSpPr>
            <a:spLocks noGrp="1"/>
          </p:cNvSpPr>
          <p:nvPr>
            <p:ph idx="1"/>
          </p:nvPr>
        </p:nvSpPr>
        <p:spPr/>
        <p:txBody>
          <a:bodyPr/>
          <a:lstStyle/>
          <a:p>
            <a:pPr>
              <a:buFont typeface="Arial" charset="0"/>
              <a:buNone/>
            </a:pPr>
            <a:r>
              <a:rPr lang="en-US" smtClean="0"/>
              <a:t>Work similar to 4 and 5</a:t>
            </a:r>
          </a:p>
          <a:p>
            <a:pPr>
              <a:buFont typeface="Arial" charset="0"/>
              <a:buNone/>
            </a:pPr>
            <a:endParaRPr lang="en-US" smtClean="0"/>
          </a:p>
          <a:p>
            <a:pPr>
              <a:buFont typeface="Arial" charset="0"/>
              <a:buNone/>
            </a:pPr>
            <a:r>
              <a:rPr lang="en-US" smtClean="0"/>
              <a:t>e. 3.41 1/M*sec</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smtClean="0"/>
              <a:t>#7</a:t>
            </a:r>
          </a:p>
        </p:txBody>
      </p:sp>
      <p:sp>
        <p:nvSpPr>
          <p:cNvPr id="3" name="Content Placeholder 2"/>
          <p:cNvSpPr>
            <a:spLocks noGrp="1"/>
          </p:cNvSpPr>
          <p:nvPr>
            <p:ph idx="1"/>
          </p:nvPr>
        </p:nvSpPr>
        <p:spPr/>
        <p:txBody>
          <a:bodyPr rtlCol="0">
            <a:normAutofit fontScale="70000" lnSpcReduction="20000"/>
          </a:bodyPr>
          <a:lstStyle/>
          <a:p>
            <a:pPr fontAlgn="auto">
              <a:spcAft>
                <a:spcPts val="0"/>
              </a:spcAft>
              <a:buFont typeface="Arial" pitchFamily="34" charset="0"/>
              <a:buNone/>
              <a:defRPr/>
            </a:pPr>
            <a:r>
              <a:rPr lang="en-US" dirty="0" smtClean="0"/>
              <a:t>Notice we have different data here. Now the data is concentration and time NOT concentration and rate like in 4-6.</a:t>
            </a:r>
          </a:p>
          <a:p>
            <a:pPr fontAlgn="auto">
              <a:spcAft>
                <a:spcPts val="0"/>
              </a:spcAft>
              <a:buFont typeface="Arial" pitchFamily="34" charset="0"/>
              <a:buNone/>
              <a:defRPr/>
            </a:pPr>
            <a:endParaRPr lang="en-US" dirty="0" smtClean="0"/>
          </a:p>
          <a:p>
            <a:pPr marL="514350" indent="-514350" fontAlgn="auto">
              <a:spcAft>
                <a:spcPts val="0"/>
              </a:spcAft>
              <a:buFont typeface="Arial" pitchFamily="34" charset="0"/>
              <a:buAutoNum type="alphaLcPeriod"/>
              <a:defRPr/>
            </a:pPr>
            <a:r>
              <a:rPr lang="en-US" dirty="0" smtClean="0"/>
              <a:t>Remember the equation for rate that we used in #1.</a:t>
            </a:r>
          </a:p>
          <a:p>
            <a:pPr marL="514350" indent="-514350" fontAlgn="auto">
              <a:spcAft>
                <a:spcPts val="0"/>
              </a:spcAft>
              <a:buFont typeface="Arial" pitchFamily="34" charset="0"/>
              <a:buAutoNum type="alphaLcPeriod"/>
              <a:defRPr/>
            </a:pPr>
            <a:r>
              <a:rPr lang="en-US" dirty="0" smtClean="0"/>
              <a:t>Remember how to compare rates like we did in #1.</a:t>
            </a:r>
          </a:p>
          <a:p>
            <a:pPr marL="514350" indent="-514350" fontAlgn="auto">
              <a:spcAft>
                <a:spcPts val="0"/>
              </a:spcAft>
              <a:buFont typeface="Arial" pitchFamily="34" charset="0"/>
              <a:buAutoNum type="alphaLcPeriod"/>
              <a:defRPr/>
            </a:pPr>
            <a:r>
              <a:rPr lang="en-US" dirty="0" smtClean="0"/>
              <a:t>Figure out what order the reaction is (given in the introductory sentence). Use the integrated rate law for this order to find the rate constant.</a:t>
            </a:r>
          </a:p>
          <a:p>
            <a:pPr marL="514350" indent="-514350" fontAlgn="auto">
              <a:spcAft>
                <a:spcPts val="0"/>
              </a:spcAft>
              <a:buFont typeface="Arial" pitchFamily="34" charset="0"/>
              <a:buNone/>
              <a:defRPr/>
            </a:pPr>
            <a:r>
              <a:rPr lang="en-US" dirty="0" smtClean="0"/>
              <a:t>K= – 3.59 x 10</a:t>
            </a:r>
            <a:r>
              <a:rPr lang="en-US" baseline="30000" dirty="0" smtClean="0"/>
              <a:t>-3</a:t>
            </a:r>
            <a:r>
              <a:rPr lang="en-US" dirty="0" smtClean="0"/>
              <a:t> 1/min</a:t>
            </a:r>
          </a:p>
          <a:p>
            <a:pPr marL="514350" indent="-514350" fontAlgn="auto">
              <a:spcAft>
                <a:spcPts val="0"/>
              </a:spcAft>
              <a:buFont typeface="Arial" pitchFamily="34" charset="0"/>
              <a:buNone/>
              <a:defRPr/>
            </a:pPr>
            <a:r>
              <a:rPr lang="en-US" dirty="0" smtClean="0"/>
              <a:t>d. Now that you know k, use that same equation again, but plug in k and your two concentrations of interest in d. </a:t>
            </a:r>
          </a:p>
          <a:p>
            <a:pPr marL="514350" indent="-514350" fontAlgn="auto">
              <a:spcAft>
                <a:spcPts val="0"/>
              </a:spcAft>
              <a:buFont typeface="Arial" pitchFamily="34" charset="0"/>
              <a:buNone/>
              <a:defRPr/>
            </a:pPr>
            <a:r>
              <a:rPr lang="en-US" dirty="0" smtClean="0"/>
              <a:t>	433 minutes</a:t>
            </a:r>
          </a:p>
          <a:p>
            <a:pPr marL="514350" indent="-514350" fontAlgn="auto">
              <a:spcAft>
                <a:spcPts val="0"/>
              </a:spcAft>
              <a:buFont typeface="Arial" pitchFamily="34" charset="0"/>
              <a:buNone/>
              <a:defRPr/>
            </a:pPr>
            <a:r>
              <a:rPr lang="en-US" dirty="0" smtClean="0"/>
              <a:t>e. Use the half-life equation that we developed for first order reactions.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smtClean="0"/>
              <a:t>#8</a:t>
            </a:r>
          </a:p>
        </p:txBody>
      </p:sp>
      <p:sp>
        <p:nvSpPr>
          <p:cNvPr id="10243" name="Content Placeholder 2"/>
          <p:cNvSpPr>
            <a:spLocks noGrp="1"/>
          </p:cNvSpPr>
          <p:nvPr>
            <p:ph idx="1"/>
          </p:nvPr>
        </p:nvSpPr>
        <p:spPr/>
        <p:txBody>
          <a:bodyPr/>
          <a:lstStyle/>
          <a:p>
            <a:pPr marL="514350" indent="-514350">
              <a:buFont typeface="Arial" charset="0"/>
              <a:buAutoNum type="alphaLcPeriod"/>
            </a:pPr>
            <a:r>
              <a:rPr lang="en-US" smtClean="0"/>
              <a:t>Note the order of the reaction given in the introductory sentence. Use this to determine the units on the y axis.</a:t>
            </a:r>
          </a:p>
          <a:p>
            <a:pPr marL="514350" indent="-514350">
              <a:buFont typeface="Arial" charset="0"/>
              <a:buAutoNum type="alphaLcPeriod"/>
            </a:pPr>
            <a:r>
              <a:rPr lang="en-US" smtClean="0"/>
              <a:t>Use our chart of order and units on k. </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TotalTime>
  <Words>587</Words>
  <Application>Microsoft Office PowerPoint</Application>
  <PresentationFormat>On-screen Show (4:3)</PresentationFormat>
  <Paragraphs>78</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Calibri</vt:lpstr>
      <vt:lpstr>Arial</vt:lpstr>
      <vt:lpstr>Symbol</vt:lpstr>
      <vt:lpstr>Office Theme</vt:lpstr>
      <vt:lpstr>Kinetics I HW</vt:lpstr>
      <vt:lpstr>#1</vt:lpstr>
      <vt:lpstr>#2</vt:lpstr>
      <vt:lpstr>#3</vt:lpstr>
      <vt:lpstr>#4</vt:lpstr>
      <vt:lpstr>#5</vt:lpstr>
      <vt:lpstr>#6</vt:lpstr>
      <vt:lpstr>#7</vt:lpstr>
      <vt:lpstr>#8</vt:lpstr>
      <vt:lpstr>#9</vt:lpstr>
      <vt:lpstr>#10</vt:lpstr>
      <vt:lpstr>#11</vt:lpstr>
      <vt:lpstr>#12</vt:lpstr>
      <vt:lpstr>#13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Kinetics I HW</dc:title>
  <dc:creator>Adam waters</dc:creator>
  <cp:lastModifiedBy>ssexton</cp:lastModifiedBy>
  <cp:revision>3</cp:revision>
  <dcterms:created xsi:type="dcterms:W3CDTF">2014-01-18T05:18:55Z</dcterms:created>
  <dcterms:modified xsi:type="dcterms:W3CDTF">2014-01-21T13:04:40Z</dcterms:modified>
</cp:coreProperties>
</file>