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47B70-16EE-4B5C-852E-DD9FB979DAD6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3D8EC-2CE0-467A-B100-923C0A26BC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57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On this slide, be sure to point out the various groups and have them write them on their periodic table. They will have to memorize these for the test!</a:t>
            </a: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60C0A1D1-B8D0-42C3-A076-664B78D4BC62}" type="slidenum">
              <a:rPr lang="en-US">
                <a:solidFill>
                  <a:prstClr val="black"/>
                </a:solidFill>
                <a:latin typeface="Calibri" pitchFamily="-108" charset="0"/>
              </a:rPr>
              <a:pPr eaLnBrk="1" hangingPunct="1"/>
              <a:t>1</a:t>
            </a:fld>
            <a:endParaRPr lang="en-US">
              <a:solidFill>
                <a:prstClr val="black"/>
              </a:solidFill>
              <a:latin typeface="Calibri" pitchFamily="-10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9182B-0B8C-421B-8DE3-776335309382}" type="datetime1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DAA18-35A4-40BE-BED3-8B8D109E9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94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42146-46B2-454D-BBB9-C273487A8743}" type="datetime1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42DD5-7A6E-463B-9676-559BDD5F72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17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75A09-E1D0-4266-ADED-2FE08F9D89E7}" type="datetime1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97C8C-7D2A-4F67-8971-72F2F7EBEE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744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F833C-50D7-4CB8-8019-BFBFF14EA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2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DF97C-121E-403D-90E9-40B2177C5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00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72C02-164C-4F31-81A4-9D5A66BBF7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18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460A0-63D4-46B2-A447-ECAC31E62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807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165C6-57D5-401D-BE5C-9AA2E9175A26}" type="datetime1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583E7-509F-4FA1-BA3C-86F9497E5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F74CF-9DFD-4CE7-82BE-E8BA2A811570}" type="datetime1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81DF9-9FFE-4CFD-811A-351DF9B8D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79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A6928-8831-49DF-B0C7-0FE9E4905548}" type="datetime1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2276A-4CBA-4D29-A422-DD587BD7B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48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643A0-38E8-41E5-A667-6E127FD67400}" type="datetime1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C4101-C7E3-4E11-BBCD-84960D382F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61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F6733-1128-416B-9D61-F95A33A6F51F}" type="datetime1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66871-6D64-40AC-96BA-F7D016675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79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01A9D-C4D1-4CDE-8698-C5FC8F4DE9DE}" type="datetime1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69DC8-4D21-4103-8D3C-66DF365898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383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7653D-1F1C-4A27-9CCD-4D1FA9884ABA}" type="datetime1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14A0F-0B55-4EEC-8852-F852C8B64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985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E3630-BE03-4871-93E7-364C6904214C}" type="datetime1">
              <a:rPr lang="en-US"/>
              <a:pPr>
                <a:defRPr/>
              </a:pPr>
              <a:t>10/3/2013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86EF6-C157-4462-9853-2B31C2E89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876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5CBBB1F7-F7E4-4C78-860F-40496EB6146F}" type="datetime1">
              <a:rPr lang="en-US"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10/3/2013</a:t>
            </a:fld>
            <a:endParaRPr lang="en-US"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F1B15FD2-9C5A-4A56-96B0-47AD90B8908F}" type="slidenum">
              <a:rPr lang="en-US"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1057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E2F34706-FF2E-42FE-B12D-238251FF68A6}" type="slidenum">
              <a:rPr lang="en-US" smtClean="0">
                <a:solidFill>
                  <a:srgbClr val="898989"/>
                </a:solidFill>
                <a:latin typeface="Calibri" pitchFamily="-108" charset="0"/>
              </a:rPr>
              <a:pPr eaLnBrk="1" hangingPunct="1"/>
              <a:t>1</a:t>
            </a:fld>
            <a:endParaRPr lang="en-US" smtClean="0">
              <a:solidFill>
                <a:srgbClr val="898989"/>
              </a:solidFill>
              <a:latin typeface="Calibri" pitchFamily="-108" charset="0"/>
            </a:endParaRPr>
          </a:p>
        </p:txBody>
      </p:sp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>
                <a:solidFill>
                  <a:srgbClr val="1F497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-108" charset="0"/>
                <a:ea typeface="ＭＳ Ｐゴシック" pitchFamily="-108" charset="-128"/>
              </a:rPr>
              <a:t>The Periodic Table</a:t>
            </a:r>
            <a:endParaRPr lang="en-US" sz="4400">
              <a:solidFill>
                <a:srgbClr val="1F497D"/>
              </a:solidFill>
              <a:ea typeface="ＭＳ Ｐゴシック" pitchFamily="-108" charset="-128"/>
            </a:endParaRP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5257800" y="3276600"/>
            <a:ext cx="1087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66"/>
                </a:solidFill>
                <a:latin typeface="Comic Sans MS" pitchFamily="-108" charset="0"/>
                <a:cs typeface="Times New Roman" pitchFamily="-108" charset="0"/>
              </a:rPr>
              <a:t>Period</a:t>
            </a:r>
            <a:endParaRPr lang="en-US">
              <a:solidFill>
                <a:prstClr val="black"/>
              </a:solidFill>
              <a:latin typeface="Calibri" pitchFamily="-108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4114800" y="2590800"/>
            <a:ext cx="1524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mic Sans MS" pitchFamily="-108" charset="0"/>
                <a:cs typeface="Times New Roman" pitchFamily="-108" charset="0"/>
              </a:rPr>
              <a:t>Group or           family</a:t>
            </a:r>
            <a:endParaRPr lang="en-US">
              <a:solidFill>
                <a:prstClr val="black"/>
              </a:solidFill>
              <a:latin typeface="Calibri" pitchFamily="-108" charset="0"/>
            </a:endParaRPr>
          </a:p>
        </p:txBody>
      </p:sp>
      <p:pic>
        <p:nvPicPr>
          <p:cNvPr id="15366" name="Picture 5" descr="periodict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4724400" y="0"/>
            <a:ext cx="19970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66"/>
                </a:solidFill>
                <a:latin typeface="Comic Sans MS" pitchFamily="-108" charset="0"/>
                <a:cs typeface="Times New Roman" pitchFamily="-108" charset="0"/>
              </a:rPr>
              <a:t>Period</a:t>
            </a: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66"/>
                </a:solidFill>
                <a:latin typeface="Comic Sans MS" pitchFamily="-108" charset="0"/>
                <a:cs typeface="Times New Roman" pitchFamily="-108" charset="0"/>
              </a:rPr>
              <a:t>Properties vary</a:t>
            </a: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66"/>
                </a:solidFill>
                <a:latin typeface="Comic Sans MS" pitchFamily="-108" charset="0"/>
                <a:cs typeface="Times New Roman" pitchFamily="-108" charset="0"/>
              </a:rPr>
              <a:t>Total of 7 periods</a:t>
            </a:r>
            <a:endParaRPr lang="en-US" sz="1600">
              <a:solidFill>
                <a:prstClr val="black"/>
              </a:solidFill>
              <a:latin typeface="Calibri" pitchFamily="-108" charset="0"/>
            </a:endParaRPr>
          </a:p>
        </p:txBody>
      </p:sp>
      <p:sp>
        <p:nvSpPr>
          <p:cNvPr id="78855" name="Line 7"/>
          <p:cNvSpPr>
            <a:spLocks noChangeShapeType="1"/>
          </p:cNvSpPr>
          <p:nvPr/>
        </p:nvSpPr>
        <p:spPr bwMode="auto">
          <a:xfrm>
            <a:off x="4800600" y="914400"/>
            <a:ext cx="1143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ea typeface="ＭＳ Ｐゴシック" pitchFamily="-108" charset="-128"/>
            </a:endParaRPr>
          </a:p>
        </p:txBody>
      </p:sp>
      <p:sp>
        <p:nvSpPr>
          <p:cNvPr id="78856" name="Text Box 8"/>
          <p:cNvSpPr txBox="1">
            <a:spLocks noChangeArrowheads="1"/>
          </p:cNvSpPr>
          <p:nvPr/>
        </p:nvSpPr>
        <p:spPr bwMode="auto">
          <a:xfrm>
            <a:off x="1600200" y="762000"/>
            <a:ext cx="24780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mic Sans MS" pitchFamily="-108" charset="0"/>
                <a:cs typeface="Times New Roman" pitchFamily="-108" charset="0"/>
              </a:rPr>
              <a:t>Group</a:t>
            </a: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mic Sans MS" pitchFamily="-108" charset="0"/>
                <a:cs typeface="Times New Roman" pitchFamily="-108" charset="0"/>
              </a:rPr>
              <a:t>Have similar properties</a:t>
            </a: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mic Sans MS" pitchFamily="-108" charset="0"/>
                <a:cs typeface="Times New Roman" pitchFamily="-108" charset="0"/>
              </a:rPr>
              <a:t>Total of 18 groups</a:t>
            </a:r>
            <a:endParaRPr lang="en-US" sz="1600">
              <a:solidFill>
                <a:prstClr val="black"/>
              </a:solidFill>
              <a:latin typeface="Calibri" pitchFamily="-108" charset="0"/>
            </a:endParaRPr>
          </a:p>
        </p:txBody>
      </p:sp>
      <p:sp>
        <p:nvSpPr>
          <p:cNvPr id="78857" name="Line 9"/>
          <p:cNvSpPr>
            <a:spLocks noChangeShapeType="1"/>
          </p:cNvSpPr>
          <p:nvPr/>
        </p:nvSpPr>
        <p:spPr bwMode="auto">
          <a:xfrm>
            <a:off x="1524000" y="914400"/>
            <a:ext cx="0" cy="11430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ea typeface="ＭＳ Ｐゴシック" pitchFamily="-108" charset="-128"/>
            </a:endParaRP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381000" y="2438400"/>
            <a:ext cx="6019800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5600">
                <a:solidFill>
                  <a:srgbClr val="FF0000"/>
                </a:solidFill>
                <a:latin typeface="Calibri" pitchFamily="-108" charset="0"/>
              </a:rPr>
              <a:t>Metals</a:t>
            </a:r>
          </a:p>
        </p:txBody>
      </p:sp>
      <p:sp>
        <p:nvSpPr>
          <p:cNvPr id="78859" name="Text Box 11"/>
          <p:cNvSpPr txBox="1">
            <a:spLocks noChangeArrowheads="1"/>
          </p:cNvSpPr>
          <p:nvPr/>
        </p:nvSpPr>
        <p:spPr bwMode="auto">
          <a:xfrm rot="2803493">
            <a:off x="6756400" y="2082800"/>
            <a:ext cx="2368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>
                <a:solidFill>
                  <a:srgbClr val="FF0000"/>
                </a:solidFill>
                <a:latin typeface="Calibri" pitchFamily="-108" charset="0"/>
              </a:rPr>
              <a:t>Nonmetals</a:t>
            </a:r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 rot="2803493">
            <a:off x="5981700" y="2933700"/>
            <a:ext cx="2241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>
                <a:solidFill>
                  <a:srgbClr val="FF0000"/>
                </a:solidFill>
                <a:latin typeface="Calibri" pitchFamily="-108" charset="0"/>
              </a:rPr>
              <a:t>Metalloids</a:t>
            </a:r>
          </a:p>
        </p:txBody>
      </p:sp>
    </p:spTree>
    <p:extLst>
      <p:ext uri="{BB962C8B-B14F-4D97-AF65-F5344CB8AC3E}">
        <p14:creationId xmlns:p14="http://schemas.microsoft.com/office/powerpoint/2010/main" val="323151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4" grpId="0" autoUpdateAnimBg="0"/>
      <p:bldP spid="78855" grpId="0" animBg="1"/>
      <p:bldP spid="78856" grpId="0" autoUpdateAnimBg="0"/>
      <p:bldP spid="78857" grpId="0" animBg="1"/>
      <p:bldP spid="78858" grpId="0" autoUpdateAnimBg="0"/>
      <p:bldP spid="78859" grpId="0" autoUpdateAnimBg="0"/>
      <p:bldP spid="7886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metallo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3505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4495800" y="1582738"/>
            <a:ext cx="38862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Metalloids straddle the border between metals and nonmetals on the periodic table. </a:t>
            </a:r>
            <a:endParaRPr lang="en-US" sz="2000">
              <a:solidFill>
                <a:prstClr val="black"/>
              </a:solidFill>
              <a:latin typeface="Arial Narrow" pitchFamily="-108" charset="0"/>
            </a:endParaRP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838200" y="3792538"/>
            <a:ext cx="796290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v"/>
            </a:pPr>
            <a:r>
              <a:rPr lang="en-US" sz="28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 They have properties of both metals and nonmetals. </a:t>
            </a:r>
            <a:endParaRPr lang="en-US" sz="2800">
              <a:solidFill>
                <a:prstClr val="black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v"/>
            </a:pPr>
            <a:r>
              <a:rPr lang="en-US" sz="28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Metalloids are more brittle than metals, less brittle than most nonmetallic solids </a:t>
            </a:r>
            <a:endParaRPr lang="en-US" sz="2800">
              <a:solidFill>
                <a:prstClr val="black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v"/>
            </a:pPr>
            <a:r>
              <a:rPr lang="en-US" sz="28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 Metalloids are semiconductors of electricity </a:t>
            </a:r>
            <a:endParaRPr lang="en-US" sz="2800">
              <a:solidFill>
                <a:prstClr val="black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v"/>
            </a:pPr>
            <a:r>
              <a:rPr lang="en-US" sz="28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 Some metalloids possess metallic luster</a:t>
            </a:r>
            <a:endParaRPr lang="en-US" sz="2000">
              <a:solidFill>
                <a:prstClr val="black"/>
              </a:solidFill>
              <a:latin typeface="Arial Narrow" pitchFamily="-108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1371600" y="-76200"/>
            <a:ext cx="67818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>
                <a:solidFill>
                  <a:prstClr val="black"/>
                </a:solidFill>
                <a:latin typeface="Arial Narrow" pitchFamily="-108" charset="0"/>
                <a:ea typeface="ＭＳ Ｐゴシック" pitchFamily="-108" charset="-128"/>
              </a:rPr>
              <a:t>Properties of Metalloids</a:t>
            </a:r>
            <a:endParaRPr lang="en-US" sz="4400">
              <a:solidFill>
                <a:prstClr val="black"/>
              </a:solidFill>
              <a:latin typeface="Arial Narrow" pitchFamily="-108" charset="0"/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245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5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5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3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5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53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autoUpdateAnimBg="0"/>
      <p:bldP spid="55300" grpId="0" build="p" autoUpdateAnimBg="0"/>
      <p:bldP spid="5530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228600"/>
            <a:ext cx="96012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647700" y="741363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-108" charset="0"/>
                <a:ea typeface="ＭＳ Ｐゴシック" pitchFamily="-108" charset="-128"/>
              </a:rPr>
              <a:t>Silicon, Si – A Metalloid</a:t>
            </a:r>
            <a:endParaRPr lang="en-US" sz="4400" b="1">
              <a:solidFill>
                <a:prstClr val="white"/>
              </a:solidFill>
              <a:latin typeface="Arial Narrow" pitchFamily="-108" charset="0"/>
              <a:ea typeface="ＭＳ Ｐゴシック" pitchFamily="-108" charset="-128"/>
            </a:endParaRPr>
          </a:p>
        </p:txBody>
      </p:sp>
      <p:pic>
        <p:nvPicPr>
          <p:cNvPr id="56323" name="Picture 3" descr="S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31963"/>
            <a:ext cx="2035175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3070225" y="1701800"/>
            <a:ext cx="5426075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q"/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 Silicon has metallic luster </a:t>
            </a:r>
            <a:endParaRPr lang="en-US" sz="2400">
              <a:solidFill>
                <a:prstClr val="white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q"/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 Silicon is brittle like a nonmetal </a:t>
            </a:r>
            <a:endParaRPr lang="en-US" sz="2400">
              <a:solidFill>
                <a:prstClr val="white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q"/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 Silicon is a semiconductor of electricity </a:t>
            </a:r>
            <a:endParaRPr lang="en-US" sz="2400">
              <a:solidFill>
                <a:prstClr val="white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Arial Narrow" pitchFamily="-108" charset="0"/>
            </a:endParaRP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927100" y="3551238"/>
            <a:ext cx="31877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Other metalloids include:</a:t>
            </a:r>
            <a:endParaRPr lang="en-US">
              <a:solidFill>
                <a:prstClr val="white"/>
              </a:solidFill>
              <a:latin typeface="Arial Narrow" pitchFamily="-108" charset="0"/>
            </a:endParaRP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1073150" y="4160838"/>
            <a:ext cx="243205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Ø"/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 Boron, B </a:t>
            </a:r>
            <a:endParaRPr lang="en-US" sz="2400">
              <a:solidFill>
                <a:prstClr val="white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Ø"/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 Germanium, Ge </a:t>
            </a:r>
            <a:endParaRPr lang="en-US" sz="2400">
              <a:solidFill>
                <a:prstClr val="white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Ø"/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 Arsenic, As </a:t>
            </a:r>
            <a:endParaRPr lang="en-US" sz="2400">
              <a:solidFill>
                <a:prstClr val="white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Ø"/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 Antimony, Sb </a:t>
            </a:r>
            <a:endParaRPr lang="en-US" sz="2400">
              <a:solidFill>
                <a:prstClr val="white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Ø"/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 Tellurium, Te</a:t>
            </a:r>
            <a:endParaRPr lang="en-US">
              <a:solidFill>
                <a:prstClr val="white"/>
              </a:solidFill>
              <a:latin typeface="Arial Narrow" pitchFamily="-108" charset="0"/>
            </a:endParaRPr>
          </a:p>
        </p:txBody>
      </p:sp>
      <p:pic>
        <p:nvPicPr>
          <p:cNvPr id="56327" name="Picture 7" descr="intelp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3865563"/>
            <a:ext cx="22860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338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6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6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6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6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94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56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4" grpId="0" build="p" autoUpdateAnimBg="0"/>
      <p:bldP spid="56325" grpId="0" autoUpdateAnimBg="0"/>
      <p:bldP spid="56326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Rectangle 3"/>
          <p:cNvSpPr>
            <a:spLocks noGrp="1" noChangeArrowheads="1"/>
          </p:cNvSpPr>
          <p:nvPr>
            <p:ph type="title"/>
          </p:nvPr>
        </p:nvSpPr>
        <p:spPr>
          <a:xfrm>
            <a:off x="2133600" y="914400"/>
            <a:ext cx="4800600" cy="1143000"/>
          </a:xfrm>
        </p:spPr>
        <p:txBody>
          <a:bodyPr/>
          <a:lstStyle/>
          <a:p>
            <a:r>
              <a:rPr lang="en-US" sz="3600" b="1" dirty="0" smtClean="0"/>
              <a:t>Pause for a Cause </a:t>
            </a:r>
            <a:br>
              <a:rPr lang="en-US" sz="3600" b="1" dirty="0" smtClean="0"/>
            </a:br>
            <a:r>
              <a:rPr lang="en-US" sz="3600" b="1" dirty="0" smtClean="0"/>
              <a:t>Learning Activity #2</a:t>
            </a:r>
            <a:r>
              <a:rPr lang="en-US" sz="2800" dirty="0" smtClean="0"/>
              <a:t> </a:t>
            </a:r>
            <a:endParaRPr lang="en-US" sz="4000" dirty="0" smtClean="0"/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0" y="1981200"/>
            <a:ext cx="5943600" cy="3581400"/>
          </a:xfrm>
          <a:noFill/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400" b="1" dirty="0" smtClean="0">
                <a:latin typeface="Arial Narrow" pitchFamily="-108" charset="0"/>
              </a:rPr>
              <a:t>Tell whether each of the following elements is a metal, nonmetal, </a:t>
            </a:r>
            <a:r>
              <a:rPr lang="en-US" sz="2400" b="1" dirty="0" smtClean="0">
                <a:latin typeface="Arial Narrow" pitchFamily="-108" charset="0"/>
              </a:rPr>
              <a:t>metalloid:</a:t>
            </a:r>
            <a:endParaRPr lang="en-US" sz="2400" b="1" dirty="0" smtClean="0">
              <a:latin typeface="Arial Narrow" pitchFamily="-108" charset="0"/>
            </a:endParaRPr>
          </a:p>
          <a:p>
            <a:pPr marL="609600" indent="-609600">
              <a:lnSpc>
                <a:spcPct val="80000"/>
              </a:lnSpc>
              <a:buFontTx/>
              <a:buAutoNum type="alphaLcParenR"/>
            </a:pPr>
            <a:r>
              <a:rPr lang="en-US" sz="2400" b="1" dirty="0" smtClean="0">
                <a:latin typeface="Arial Narrow" pitchFamily="-108" charset="0"/>
              </a:rPr>
              <a:t>Silicon</a:t>
            </a:r>
          </a:p>
          <a:p>
            <a:pPr marL="609600" indent="-609600">
              <a:lnSpc>
                <a:spcPct val="80000"/>
              </a:lnSpc>
              <a:buFontTx/>
              <a:buAutoNum type="alphaLcParenR"/>
            </a:pPr>
            <a:r>
              <a:rPr lang="en-US" sz="2400" b="1" dirty="0" smtClean="0">
                <a:latin typeface="Arial Narrow" pitchFamily="-108" charset="0"/>
              </a:rPr>
              <a:t>Chlorine</a:t>
            </a:r>
          </a:p>
          <a:p>
            <a:pPr marL="609600" indent="-609600">
              <a:lnSpc>
                <a:spcPct val="80000"/>
              </a:lnSpc>
              <a:buFontTx/>
              <a:buAutoNum type="alphaLcParenR"/>
            </a:pPr>
            <a:r>
              <a:rPr lang="en-US" sz="2400" b="1" dirty="0" smtClean="0">
                <a:latin typeface="Arial Narrow" pitchFamily="-108" charset="0"/>
              </a:rPr>
              <a:t>Sodium</a:t>
            </a:r>
          </a:p>
          <a:p>
            <a:pPr marL="609600" indent="-609600">
              <a:lnSpc>
                <a:spcPct val="80000"/>
              </a:lnSpc>
              <a:buFontTx/>
              <a:buAutoNum type="alphaLcParenR"/>
            </a:pPr>
            <a:r>
              <a:rPr lang="en-US" sz="2400" b="1" dirty="0" smtClean="0">
                <a:latin typeface="Arial Narrow" pitchFamily="-108" charset="0"/>
              </a:rPr>
              <a:t>Iron</a:t>
            </a:r>
          </a:p>
          <a:p>
            <a:pPr marL="609600" indent="-609600">
              <a:lnSpc>
                <a:spcPct val="80000"/>
              </a:lnSpc>
              <a:buFontTx/>
              <a:buAutoNum type="alphaLcParenR"/>
            </a:pPr>
            <a:r>
              <a:rPr lang="en-US" sz="2400" b="1" dirty="0" smtClean="0">
                <a:latin typeface="Arial Narrow" pitchFamily="-108" charset="0"/>
              </a:rPr>
              <a:t>Antimony</a:t>
            </a:r>
          </a:p>
          <a:p>
            <a:pPr marL="609600" indent="-609600">
              <a:lnSpc>
                <a:spcPct val="80000"/>
              </a:lnSpc>
              <a:buFontTx/>
              <a:buAutoNum type="alphaLcParenR"/>
            </a:pPr>
            <a:r>
              <a:rPr lang="en-US" sz="2400" b="1" dirty="0" smtClean="0">
                <a:latin typeface="Arial Narrow" pitchFamily="-108" charset="0"/>
              </a:rPr>
              <a:t>Radon</a:t>
            </a:r>
          </a:p>
          <a:p>
            <a:pPr marL="609600" indent="-609600">
              <a:lnSpc>
                <a:spcPct val="80000"/>
              </a:lnSpc>
              <a:buFontTx/>
              <a:buAutoNum type="alphaLcParenR"/>
            </a:pPr>
            <a:r>
              <a:rPr lang="en-US" sz="2400" b="1" dirty="0" smtClean="0">
                <a:latin typeface="Arial Narrow" pitchFamily="-108" charset="0"/>
              </a:rPr>
              <a:t>Cesium</a:t>
            </a:r>
          </a:p>
          <a:p>
            <a:pPr marL="609600" indent="-609600">
              <a:lnSpc>
                <a:spcPct val="80000"/>
              </a:lnSpc>
              <a:buFontTx/>
              <a:buAutoNum type="alphaLcParenR"/>
            </a:pPr>
            <a:r>
              <a:rPr lang="en-US" sz="2400" b="1" dirty="0" smtClean="0">
                <a:latin typeface="Arial Narrow" pitchFamily="-108" charset="0"/>
              </a:rPr>
              <a:t>Sulfur</a:t>
            </a:r>
          </a:p>
        </p:txBody>
      </p:sp>
    </p:spTree>
    <p:extLst>
      <p:ext uri="{BB962C8B-B14F-4D97-AF65-F5344CB8AC3E}">
        <p14:creationId xmlns:p14="http://schemas.microsoft.com/office/powerpoint/2010/main" val="179025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29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2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29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29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9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9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29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29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9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29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/>
      <p:bldP spid="8294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914400" y="1905000"/>
            <a:ext cx="609600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</a:t>
            </a:r>
            <a:r>
              <a:rPr lang="en-US" sz="3200" b="1">
                <a:solidFill>
                  <a:prstClr val="white"/>
                </a:solidFill>
                <a:latin typeface="Comic Sans MS" pitchFamily="-108" charset="0"/>
                <a:cs typeface="Arial" charset="0"/>
              </a:rPr>
              <a:t>Have a silvery appearance and are soft enough to cut with a knife. </a:t>
            </a:r>
            <a:endParaRPr lang="en-US" sz="3200">
              <a:solidFill>
                <a:prstClr val="black"/>
              </a:solidFill>
              <a:latin typeface="Times New Roman" pitchFamily="-108" charset="0"/>
              <a:cs typeface="Times New Roman" pitchFamily="-108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</a:t>
            </a:r>
            <a:r>
              <a:rPr lang="en-US" sz="3200" b="1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Not found in nature as free elements.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 b="1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React violently with water </a:t>
            </a:r>
            <a:endParaRPr lang="en-US" sz="3200">
              <a:solidFill>
                <a:prstClr val="black"/>
              </a:solidFill>
              <a:latin typeface="Times New Roman" pitchFamily="-108" charset="0"/>
              <a:cs typeface="Times New Roman" pitchFamily="-108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</a:t>
            </a:r>
            <a:r>
              <a:rPr lang="en-US" sz="3200" b="1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React with halogens to form salts </a:t>
            </a:r>
            <a:endParaRPr lang="en-US" sz="3200">
              <a:solidFill>
                <a:prstClr val="white"/>
              </a:solidFill>
              <a:latin typeface="Comic Sans MS" pitchFamily="-108" charset="0"/>
              <a:cs typeface="Times New Roman" pitchFamily="-108" charset="0"/>
            </a:endParaRPr>
          </a:p>
        </p:txBody>
      </p:sp>
      <p:sp>
        <p:nvSpPr>
          <p:cNvPr id="28675" name="Rectangle 6"/>
          <p:cNvSpPr>
            <a:spLocks noChangeArrowheads="1"/>
          </p:cNvSpPr>
          <p:nvPr/>
        </p:nvSpPr>
        <p:spPr bwMode="auto">
          <a:xfrm>
            <a:off x="673100" y="533400"/>
            <a:ext cx="6248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  <a:t>The Properties of a Group: </a:t>
            </a:r>
            <a:b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</a:br>
            <a: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  <a:t>the Alkali Metals</a:t>
            </a:r>
            <a: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Times New Roman" pitchFamily="-108" charset="0"/>
              </a:rPr>
              <a:t> </a:t>
            </a:r>
            <a:endParaRPr lang="en-US" sz="3200">
              <a:solidFill>
                <a:prstClr val="white"/>
              </a:solidFill>
              <a:latin typeface="Comic Sans MS" pitchFamily="-108" charset="0"/>
              <a:ea typeface="ＭＳ Ｐゴシック" pitchFamily="-108" charset="-128"/>
            </a:endParaRPr>
          </a:p>
        </p:txBody>
      </p:sp>
      <p:pic>
        <p:nvPicPr>
          <p:cNvPr id="28676" name="Picture 4" descr="Group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00" y="533400"/>
            <a:ext cx="1093788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68014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130300" y="2209800"/>
            <a:ext cx="60960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 </a:t>
            </a:r>
            <a:r>
              <a:rPr lang="en-US" sz="3200" b="1">
                <a:solidFill>
                  <a:prstClr val="white"/>
                </a:solidFill>
                <a:latin typeface="Comic Sans MS" pitchFamily="-108" charset="0"/>
                <a:cs typeface="Arial" charset="0"/>
              </a:rPr>
              <a:t>Harder, denser, and stronger than alkali metals. 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 b="1">
                <a:solidFill>
                  <a:prstClr val="white"/>
                </a:solidFill>
                <a:latin typeface="Comic Sans MS" pitchFamily="-108" charset="0"/>
                <a:cs typeface="Arial" charset="0"/>
              </a:rPr>
              <a:t> Higher melting points than alkali metals.</a:t>
            </a:r>
            <a:endParaRPr lang="en-US" sz="3200">
              <a:solidFill>
                <a:prstClr val="black"/>
              </a:solidFill>
              <a:latin typeface="Times New Roman" pitchFamily="-108" charset="0"/>
              <a:cs typeface="Times New Roman" pitchFamily="-108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</a:t>
            </a:r>
            <a:r>
              <a:rPr lang="en-US" sz="3200" b="1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Not found in nature as free elements.</a:t>
            </a:r>
            <a:endParaRPr lang="en-US" sz="3200">
              <a:solidFill>
                <a:prstClr val="white"/>
              </a:solidFill>
              <a:latin typeface="Comic Sans MS" pitchFamily="-108" charset="0"/>
              <a:cs typeface="Times New Roman" pitchFamily="-108" charset="0"/>
            </a:endParaRPr>
          </a:p>
        </p:txBody>
      </p:sp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673100" y="533400"/>
            <a:ext cx="6248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  <a:t>The Properties of a Group: </a:t>
            </a:r>
            <a:b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</a:br>
            <a: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  <a:t>the Alkaline-Earth Metals</a:t>
            </a:r>
            <a:r>
              <a:rPr lang="en-US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Times New Roman" pitchFamily="-108" charset="0"/>
              </a:rPr>
              <a:t> </a:t>
            </a:r>
            <a:endParaRPr lang="en-US" sz="4400">
              <a:solidFill>
                <a:prstClr val="white"/>
              </a:solidFill>
              <a:latin typeface="Comic Sans MS" pitchFamily="-108" charset="0"/>
              <a:ea typeface="ＭＳ Ｐゴシック" pitchFamily="-108" charset="-128"/>
            </a:endParaRPr>
          </a:p>
        </p:txBody>
      </p:sp>
      <p:pic>
        <p:nvPicPr>
          <p:cNvPr id="29700" name="Picture 7" descr="period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8" t="7173" r="85283" b="22591"/>
          <a:stretch>
            <a:fillRect/>
          </a:stretch>
        </p:blipFill>
        <p:spPr bwMode="auto">
          <a:xfrm>
            <a:off x="7239000" y="457200"/>
            <a:ext cx="1219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2969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5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57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838200" y="1752600"/>
            <a:ext cx="7772400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 </a:t>
            </a:r>
            <a:r>
              <a:rPr lang="en-US" sz="3200" b="1">
                <a:solidFill>
                  <a:prstClr val="white"/>
                </a:solidFill>
                <a:latin typeface="Comic Sans MS" pitchFamily="-108" charset="0"/>
                <a:cs typeface="Arial" charset="0"/>
              </a:rPr>
              <a:t>Good conductors of electricity and have a higher luster.</a:t>
            </a:r>
            <a:endParaRPr lang="en-US" sz="3200">
              <a:solidFill>
                <a:prstClr val="black"/>
              </a:solidFill>
              <a:latin typeface="Times New Roman" pitchFamily="-108" charset="0"/>
              <a:cs typeface="Times New Roman" pitchFamily="-108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</a:t>
            </a:r>
            <a:r>
              <a:rPr lang="en-US" sz="3200" b="1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Less reactive than the alkali metals and the alkaline-earth metals</a:t>
            </a: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Some exist as free elements</a:t>
            </a: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1600200" y="381000"/>
            <a:ext cx="6248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  <a:t>The Properties of a Group: </a:t>
            </a:r>
            <a:b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</a:br>
            <a: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  <a:t>the Transition Elements</a:t>
            </a:r>
            <a:r>
              <a:rPr lang="en-US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Times New Roman" pitchFamily="-108" charset="0"/>
              </a:rPr>
              <a:t> </a:t>
            </a:r>
            <a:endParaRPr lang="en-US" sz="4400">
              <a:solidFill>
                <a:prstClr val="white"/>
              </a:solidFill>
              <a:latin typeface="Comic Sans MS" pitchFamily="-108" charset="0"/>
              <a:ea typeface="ＭＳ Ｐゴシック" pitchFamily="-108" charset="-128"/>
            </a:endParaRPr>
          </a:p>
        </p:txBody>
      </p:sp>
      <p:pic>
        <p:nvPicPr>
          <p:cNvPr id="30724" name="Picture 6" descr="period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0" t="29140" r="30812" b="19173"/>
          <a:stretch>
            <a:fillRect/>
          </a:stretch>
        </p:blipFill>
        <p:spPr bwMode="auto">
          <a:xfrm>
            <a:off x="2743200" y="4343400"/>
            <a:ext cx="4191000" cy="199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7053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67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67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67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1130300" y="2209800"/>
            <a:ext cx="60960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 </a:t>
            </a:r>
            <a:r>
              <a:rPr lang="en-US" sz="3200" b="1">
                <a:solidFill>
                  <a:prstClr val="white"/>
                </a:solidFill>
                <a:latin typeface="Comic Sans MS" pitchFamily="-108" charset="0"/>
                <a:cs typeface="Arial" charset="0"/>
              </a:rPr>
              <a:t>Most reactive nonmetals.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en-US" sz="3200" b="1">
                <a:solidFill>
                  <a:prstClr val="white"/>
                </a:solidFill>
                <a:latin typeface="Comic Sans MS" pitchFamily="-108" charset="0"/>
                <a:cs typeface="Arial" charset="0"/>
              </a:rPr>
              <a:t> </a:t>
            </a:r>
            <a:r>
              <a:rPr lang="en-US" sz="3200" b="1">
                <a:solidFill>
                  <a:prstClr val="white"/>
                </a:solidFill>
                <a:latin typeface="Comic Sans MS" pitchFamily="-108" charset="0"/>
              </a:rPr>
              <a:t>React with most metals to form salts.</a:t>
            </a:r>
          </a:p>
        </p:txBody>
      </p:sp>
      <p:sp>
        <p:nvSpPr>
          <p:cNvPr id="31747" name="Rectangle 5"/>
          <p:cNvSpPr>
            <a:spLocks noChangeArrowheads="1"/>
          </p:cNvSpPr>
          <p:nvPr/>
        </p:nvSpPr>
        <p:spPr bwMode="auto">
          <a:xfrm>
            <a:off x="673100" y="533400"/>
            <a:ext cx="6248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  <a:t>The Properties of a Group: </a:t>
            </a:r>
            <a:b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</a:br>
            <a:r>
              <a:rPr lang="en-US" sz="3200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Arial" charset="0"/>
              </a:rPr>
              <a:t>the Halogens</a:t>
            </a:r>
            <a:r>
              <a:rPr lang="en-US" b="1" u="sng">
                <a:solidFill>
                  <a:prstClr val="white"/>
                </a:solidFill>
                <a:latin typeface="Comic Sans MS" pitchFamily="-108" charset="0"/>
                <a:ea typeface="ＭＳ Ｐゴシック" pitchFamily="-108" charset="-128"/>
                <a:cs typeface="Times New Roman" pitchFamily="-108" charset="0"/>
              </a:rPr>
              <a:t> </a:t>
            </a:r>
            <a:endParaRPr lang="en-US" sz="4400">
              <a:solidFill>
                <a:prstClr val="white"/>
              </a:solidFill>
              <a:latin typeface="Comic Sans MS" pitchFamily="-108" charset="0"/>
              <a:ea typeface="ＭＳ Ｐゴシック" pitchFamily="-108" charset="-128"/>
            </a:endParaRPr>
          </a:p>
        </p:txBody>
      </p:sp>
      <p:pic>
        <p:nvPicPr>
          <p:cNvPr id="31748" name="Picture 6" descr="period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80" t="7173" r="5351" b="22591"/>
          <a:stretch>
            <a:fillRect/>
          </a:stretch>
        </p:blipFill>
        <p:spPr bwMode="auto">
          <a:xfrm>
            <a:off x="7467600" y="762000"/>
            <a:ext cx="9144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5372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7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1D0A6630-518E-43DD-8EDE-0FA1A2A8BCF0}" type="slidenum">
              <a:rPr lang="en-US" smtClean="0">
                <a:solidFill>
                  <a:srgbClr val="898989"/>
                </a:solidFill>
                <a:latin typeface="Calibri" pitchFamily="-108" charset="0"/>
              </a:rPr>
              <a:pPr eaLnBrk="1" hangingPunct="1"/>
              <a:t>17</a:t>
            </a:fld>
            <a:endParaRPr lang="en-US" smtClean="0">
              <a:solidFill>
                <a:srgbClr val="898989"/>
              </a:solidFill>
              <a:latin typeface="Calibri" pitchFamily="-108" charset="0"/>
            </a:endParaRPr>
          </a:p>
        </p:txBody>
      </p:sp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381000" y="228600"/>
            <a:ext cx="8458200" cy="64008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ea typeface="ＭＳ Ｐゴシック" pitchFamily="-108" charset="-128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pPr algn="l" eaLnBrk="1" hangingPunct="1"/>
            <a:r>
              <a:rPr lang="en-US" sz="4000" smtClean="0">
                <a:solidFill>
                  <a:schemeClr val="bg1"/>
                </a:solidFill>
              </a:rPr>
              <a:t>Noble Gases – </a:t>
            </a:r>
            <a:r>
              <a:rPr lang="en-US" sz="2800" smtClean="0">
                <a:solidFill>
                  <a:schemeClr val="bg1"/>
                </a:solidFill>
              </a:rPr>
              <a:t>Group 18 Elements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267200" cy="45259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Unreactive</a:t>
            </a:r>
          </a:p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Gases at room temperature</a:t>
            </a:r>
          </a:p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Neon, argon, krypton and xenon are used in lighting</a:t>
            </a:r>
          </a:p>
          <a:p>
            <a:pPr eaLnBrk="1" hangingPunct="1"/>
            <a:r>
              <a:rPr lang="en-US" smtClean="0">
                <a:solidFill>
                  <a:schemeClr val="bg1"/>
                </a:solidFill>
              </a:rPr>
              <a:t>Helium is used in balloons</a:t>
            </a:r>
          </a:p>
        </p:txBody>
      </p:sp>
      <p:pic>
        <p:nvPicPr>
          <p:cNvPr id="94213" name="Picture 5" descr="gallery_0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57200"/>
            <a:ext cx="40386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26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42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4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42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42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421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/>
              <a:t>Learning Activity #3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5675"/>
            <a:ext cx="8686800" cy="4751388"/>
          </a:xfrm>
        </p:spPr>
        <p:txBody>
          <a:bodyPr/>
          <a:lstStyle/>
          <a:p>
            <a:pPr>
              <a:buFont typeface="Arial" pitchFamily="-108" charset="0"/>
              <a:buNone/>
              <a:defRPr/>
            </a:pPr>
            <a:r>
              <a:rPr lang="en-US" dirty="0" smtClean="0"/>
              <a:t>The following questions refer to the following elements</a:t>
            </a:r>
          </a:p>
          <a:p>
            <a:pPr marL="514350" indent="-514350">
              <a:buFont typeface="Arial" pitchFamily="-108" charset="0"/>
              <a:buAutoNum type="alphaUcPeriod"/>
              <a:defRPr/>
            </a:pPr>
            <a:r>
              <a:rPr lang="en-US" dirty="0" smtClean="0"/>
              <a:t>Sodium</a:t>
            </a:r>
          </a:p>
          <a:p>
            <a:pPr marL="514350" indent="-514350">
              <a:buFont typeface="Arial" pitchFamily="-108" charset="0"/>
              <a:buAutoNum type="alphaUcPeriod"/>
              <a:defRPr/>
            </a:pPr>
            <a:r>
              <a:rPr lang="en-US" dirty="0" smtClean="0"/>
              <a:t>Fluorine</a:t>
            </a:r>
          </a:p>
          <a:p>
            <a:pPr marL="514350" indent="-514350">
              <a:buFont typeface="Arial" pitchFamily="-108" charset="0"/>
              <a:buAutoNum type="alphaUcPeriod"/>
              <a:defRPr/>
            </a:pPr>
            <a:r>
              <a:rPr lang="en-US" dirty="0" smtClean="0"/>
              <a:t>Boron</a:t>
            </a:r>
          </a:p>
          <a:p>
            <a:pPr marL="514350" indent="-514350">
              <a:buFont typeface="Arial" pitchFamily="-108" charset="0"/>
              <a:buAutoNum type="alphaUcPeriod"/>
              <a:defRPr/>
            </a:pPr>
            <a:r>
              <a:rPr lang="en-US" dirty="0" smtClean="0"/>
              <a:t>Argon</a:t>
            </a:r>
          </a:p>
          <a:p>
            <a:pPr marL="514350" indent="-514350">
              <a:buFont typeface="Arial" pitchFamily="-108" charset="0"/>
              <a:buNone/>
              <a:defRPr/>
            </a:pPr>
            <a:endParaRPr lang="en-US" dirty="0" smtClean="0"/>
          </a:p>
          <a:p>
            <a:pPr marL="514350" indent="-514350">
              <a:buFont typeface="Arial" pitchFamily="-108" charset="0"/>
              <a:buAutoNum type="arabicPeriod"/>
              <a:defRPr/>
            </a:pPr>
            <a:r>
              <a:rPr lang="en-US" dirty="0" smtClean="0"/>
              <a:t>Does not interact readily with other elements</a:t>
            </a:r>
          </a:p>
          <a:p>
            <a:pPr marL="514350" indent="-514350">
              <a:buFont typeface="Arial" pitchFamily="-108" charset="0"/>
              <a:buAutoNum type="arabicPeriod"/>
              <a:defRPr/>
            </a:pPr>
            <a:r>
              <a:rPr lang="en-US" dirty="0" smtClean="0"/>
              <a:t>Reacts explosively with water</a:t>
            </a:r>
          </a:p>
          <a:p>
            <a:pPr marL="514350" indent="-514350">
              <a:buFont typeface="Arial" pitchFamily="-108" charset="0"/>
              <a:buAutoNum type="arabicPeriod"/>
              <a:defRPr/>
            </a:pPr>
            <a:r>
              <a:rPr lang="en-US" dirty="0" smtClean="0"/>
              <a:t>Is classified as a halogen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04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solidFill>
            <a:srgbClr val="00FF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000" smtClean="0"/>
              <a:t>Groups</a:t>
            </a:r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143000"/>
            <a:ext cx="8763000" cy="2209800"/>
          </a:xfrm>
          <a:solidFill>
            <a:srgbClr val="CCFFCC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The vertical columns on the periodic table are called groups or families.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Groups are numbered 1-18 on the periodic table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Elements belonging to the same group have similar properties</a:t>
            </a:r>
          </a:p>
        </p:txBody>
      </p:sp>
      <p:pic>
        <p:nvPicPr>
          <p:cNvPr id="75784" name="Picture 8" descr="The periodic table with color coding showing that the columns in the table are known as groups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505200"/>
            <a:ext cx="8305800" cy="3124200"/>
          </a:xfrm>
          <a:prstGeom prst="rect">
            <a:avLst/>
          </a:prstGeom>
          <a:noFill/>
          <a:ln w="444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23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7578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5781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578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578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840"/>
                            </p:stCondLst>
                            <p:childTnLst>
                              <p:par>
                                <p:cTn id="3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540"/>
                            </p:stCondLst>
                            <p:childTnLst>
                              <p:par>
                                <p:cTn id="4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 decel="1000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 animBg="1"/>
      <p:bldP spid="75781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rgbClr val="FF99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Periods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724400"/>
            <a:ext cx="8229600" cy="1905000"/>
          </a:xfrm>
          <a:solidFill>
            <a:srgbClr val="FFFFB3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400" smtClean="0"/>
              <a:t>The horizontal row of elements on the periodic table are called periods or series.</a:t>
            </a:r>
          </a:p>
          <a:p>
            <a:pPr lvl="1"/>
            <a:r>
              <a:rPr lang="en-US" sz="2000" smtClean="0"/>
              <a:t>Periods are numbered 1-7.</a:t>
            </a:r>
          </a:p>
          <a:p>
            <a:pPr lvl="1"/>
            <a:r>
              <a:rPr lang="en-US" sz="2000" smtClean="0"/>
              <a:t>The closer two elements are to one another in a period, the more similar their properties.</a:t>
            </a:r>
          </a:p>
        </p:txBody>
      </p:sp>
      <p:pic>
        <p:nvPicPr>
          <p:cNvPr id="73736" name="Picture 8" descr="The periodic table with color coding showing that the rows in the table are known as period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458200" cy="3124200"/>
          </a:xfrm>
          <a:prstGeom prst="rect">
            <a:avLst/>
          </a:prstGeom>
          <a:noFill/>
          <a:ln w="412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animBg="1"/>
      <p:bldP spid="7373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381000"/>
            <a:ext cx="5867400" cy="1524000"/>
          </a:xfrm>
        </p:spPr>
        <p:txBody>
          <a:bodyPr/>
          <a:lstStyle/>
          <a:p>
            <a:pPr marL="609600" indent="-609600" algn="ctr">
              <a:buFontTx/>
              <a:buNone/>
            </a:pPr>
            <a:r>
              <a:rPr lang="en-US" sz="4400" b="1" dirty="0" smtClean="0">
                <a:latin typeface="Arial Narrow" pitchFamily="-108" charset="0"/>
              </a:rPr>
              <a:t>Pause for a Cause</a:t>
            </a:r>
          </a:p>
          <a:p>
            <a:pPr marL="609600" indent="-609600" algn="ctr">
              <a:buFontTx/>
              <a:buNone/>
            </a:pPr>
            <a:r>
              <a:rPr lang="en-US" sz="4400" b="1" dirty="0" smtClean="0">
                <a:latin typeface="Arial Narrow" pitchFamily="-108" charset="0"/>
              </a:rPr>
              <a:t>Learning Activity #1</a:t>
            </a:r>
          </a:p>
        </p:txBody>
      </p:sp>
      <p:sp>
        <p:nvSpPr>
          <p:cNvPr id="77828" name="Rectangle 4"/>
          <p:cNvSpPr>
            <a:spLocks noChangeArrowheads="1"/>
          </p:cNvSpPr>
          <p:nvPr/>
        </p:nvSpPr>
        <p:spPr bwMode="auto">
          <a:xfrm>
            <a:off x="1676400" y="2133600"/>
            <a:ext cx="58674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 defTabSz="457200" fontAlgn="base">
              <a:spcBef>
                <a:spcPct val="20000"/>
              </a:spcBef>
              <a:spcAft>
                <a:spcPct val="0"/>
              </a:spcAft>
            </a:pPr>
            <a:r>
              <a:rPr lang="en-US" sz="3600" b="1" dirty="0">
                <a:solidFill>
                  <a:prstClr val="black"/>
                </a:solidFill>
                <a:latin typeface="Arial Narrow" pitchFamily="-108" charset="0"/>
                <a:ea typeface="ＭＳ Ｐゴシック" pitchFamily="-108" charset="-128"/>
              </a:rPr>
              <a:t>Identify the element located in:</a:t>
            </a:r>
          </a:p>
          <a:p>
            <a:pPr marL="609600" indent="-609600" defTabSz="457200" fontAlgn="base">
              <a:spcBef>
                <a:spcPct val="20000"/>
              </a:spcBef>
              <a:spcAft>
                <a:spcPct val="0"/>
              </a:spcAft>
              <a:buFontTx/>
              <a:buAutoNum type="alphaLcParenR"/>
            </a:pPr>
            <a:r>
              <a:rPr lang="en-US" sz="3600" b="1" dirty="0">
                <a:solidFill>
                  <a:prstClr val="black"/>
                </a:solidFill>
                <a:latin typeface="Arial Narrow" pitchFamily="-108" charset="0"/>
                <a:ea typeface="ＭＳ Ｐゴシック" pitchFamily="-108" charset="-128"/>
              </a:rPr>
              <a:t>Group 2 Period 4</a:t>
            </a:r>
          </a:p>
          <a:p>
            <a:pPr marL="609600" indent="-609600" defTabSz="457200" fontAlgn="base">
              <a:spcBef>
                <a:spcPct val="20000"/>
              </a:spcBef>
              <a:spcAft>
                <a:spcPct val="0"/>
              </a:spcAft>
              <a:buFontTx/>
              <a:buAutoNum type="alphaLcParenR"/>
            </a:pPr>
            <a:r>
              <a:rPr lang="en-US" sz="3600" b="1" dirty="0">
                <a:solidFill>
                  <a:prstClr val="black"/>
                </a:solidFill>
                <a:latin typeface="Arial Narrow" pitchFamily="-108" charset="0"/>
                <a:ea typeface="ＭＳ Ｐゴシック" pitchFamily="-108" charset="-128"/>
              </a:rPr>
              <a:t>Group 17 Period 6</a:t>
            </a:r>
          </a:p>
          <a:p>
            <a:pPr marL="609600" indent="-609600" defTabSz="457200" fontAlgn="base">
              <a:spcBef>
                <a:spcPct val="20000"/>
              </a:spcBef>
              <a:spcAft>
                <a:spcPct val="0"/>
              </a:spcAft>
              <a:buFontTx/>
              <a:buAutoNum type="alphaLcParenR"/>
            </a:pPr>
            <a:r>
              <a:rPr lang="en-US" sz="3600" b="1" dirty="0">
                <a:solidFill>
                  <a:prstClr val="black"/>
                </a:solidFill>
                <a:latin typeface="Arial Narrow" pitchFamily="-108" charset="0"/>
                <a:ea typeface="ＭＳ Ｐゴシック" pitchFamily="-108" charset="-128"/>
              </a:rPr>
              <a:t>Group 13 Period 2</a:t>
            </a:r>
          </a:p>
          <a:p>
            <a:pPr marL="609600" indent="-609600" defTabSz="457200" fontAlgn="base">
              <a:spcBef>
                <a:spcPct val="20000"/>
              </a:spcBef>
              <a:spcAft>
                <a:spcPct val="0"/>
              </a:spcAft>
              <a:buFontTx/>
              <a:buAutoNum type="alphaLcParenR"/>
            </a:pPr>
            <a:r>
              <a:rPr lang="en-US" sz="3600" b="1" dirty="0">
                <a:solidFill>
                  <a:prstClr val="black"/>
                </a:solidFill>
                <a:latin typeface="Arial Narrow" pitchFamily="-108" charset="0"/>
                <a:ea typeface="ＭＳ Ｐゴシック" pitchFamily="-108" charset="-128"/>
              </a:rPr>
              <a:t>Group 10 Period 4</a:t>
            </a:r>
          </a:p>
          <a:p>
            <a:pPr marL="609600" indent="-609600" defTabSz="457200" fontAlgn="base">
              <a:spcBef>
                <a:spcPct val="20000"/>
              </a:spcBef>
              <a:spcAft>
                <a:spcPct val="0"/>
              </a:spcAft>
              <a:buFontTx/>
              <a:buAutoNum type="alphaLcParenR"/>
            </a:pPr>
            <a:r>
              <a:rPr lang="en-US" sz="3600" b="1" dirty="0">
                <a:solidFill>
                  <a:prstClr val="black"/>
                </a:solidFill>
                <a:latin typeface="Arial Narrow" pitchFamily="-108" charset="0"/>
                <a:ea typeface="ＭＳ Ｐゴシック" pitchFamily="-108" charset="-128"/>
              </a:rPr>
              <a:t>Group 1 Period 1</a:t>
            </a:r>
          </a:p>
        </p:txBody>
      </p:sp>
    </p:spTree>
    <p:extLst>
      <p:ext uri="{BB962C8B-B14F-4D97-AF65-F5344CB8AC3E}">
        <p14:creationId xmlns:p14="http://schemas.microsoft.com/office/powerpoint/2010/main" val="46933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778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/>
      <p:bldP spid="7782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1143000"/>
          </a:xfrm>
          <a:solidFill>
            <a:srgbClr val="C78E39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800" b="1" smtClean="0">
                <a:latin typeface="Arial Narrow" pitchFamily="-108" charset="0"/>
              </a:rPr>
              <a:t>Metals, nonmetals, and metalloids can be located on the periodic table by knowing where to find the metalloid line!</a:t>
            </a:r>
          </a:p>
        </p:txBody>
      </p:sp>
      <p:pic>
        <p:nvPicPr>
          <p:cNvPr id="78855" name="Picture 7" descr="PER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8610600" cy="4864100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88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482600" y="555625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-108" charset="0"/>
                <a:ea typeface="ＭＳ Ｐゴシック" pitchFamily="-108" charset="-128"/>
              </a:rPr>
              <a:t>Properties of Metals</a:t>
            </a:r>
            <a:endParaRPr lang="en-US" sz="4400">
              <a:solidFill>
                <a:prstClr val="white"/>
              </a:solidFill>
              <a:latin typeface="Arial" charset="0"/>
              <a:ea typeface="ＭＳ Ｐゴシック" pitchFamily="-108" charset="-128"/>
            </a:endParaRP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558800" y="1393825"/>
            <a:ext cx="4648200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q"/>
            </a:pPr>
            <a:r>
              <a:rPr lang="en-US" sz="2400" b="1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Conductive- metals are good conductors of heat and electricity </a:t>
            </a:r>
            <a:endParaRPr lang="en-US" sz="2400">
              <a:solidFill>
                <a:prstClr val="white"/>
              </a:solidFill>
              <a:latin typeface="Times New Roman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q"/>
            </a:pPr>
            <a:r>
              <a:rPr lang="en-US" sz="2400" b="1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Malleable- metals can be hammered into thin sheets </a:t>
            </a:r>
            <a:endParaRPr lang="en-US" sz="2400">
              <a:solidFill>
                <a:prstClr val="white"/>
              </a:solidFill>
              <a:latin typeface="Times New Roman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q"/>
            </a:pPr>
            <a:r>
              <a:rPr lang="en-US" sz="2400" b="1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Ductile- can be drawn into thin wire </a:t>
            </a:r>
            <a:endParaRPr lang="en-US" sz="2400">
              <a:solidFill>
                <a:prstClr val="white"/>
              </a:solidFill>
              <a:latin typeface="Times New Roman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q"/>
            </a:pPr>
            <a:r>
              <a:rPr lang="en-US" sz="2400" b="1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Tenacious- metals have high tensile strength and resist being pulled apart</a:t>
            </a:r>
            <a:endParaRPr lang="en-US" sz="2400">
              <a:solidFill>
                <a:prstClr val="white"/>
              </a:solidFill>
              <a:latin typeface="Times New Roman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Char char="q"/>
            </a:pPr>
            <a:r>
              <a:rPr lang="en-US" sz="2400" b="1">
                <a:solidFill>
                  <a:prstClr val="white"/>
                </a:solidFill>
                <a:latin typeface="Comic Sans MS" pitchFamily="-108" charset="0"/>
                <a:cs typeface="Times New Roman" pitchFamily="-108" charset="0"/>
              </a:rPr>
              <a:t> Lustery- metals are recognized by their shine</a:t>
            </a:r>
            <a:endParaRPr lang="en-US">
              <a:solidFill>
                <a:prstClr val="white"/>
              </a:solidFill>
            </a:endParaRPr>
          </a:p>
        </p:txBody>
      </p:sp>
      <p:pic>
        <p:nvPicPr>
          <p:cNvPr id="51204" name="Picture 4" descr="11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1165225"/>
            <a:ext cx="3760788" cy="513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80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512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541338" y="334963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u="sng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-108" charset="0"/>
                <a:ea typeface="ＭＳ Ｐゴシック" pitchFamily="-108" charset="-128"/>
              </a:rPr>
              <a:t>Examples of Metals</a:t>
            </a:r>
            <a:endParaRPr lang="en-US" sz="4400" b="1">
              <a:solidFill>
                <a:prstClr val="black"/>
              </a:solidFill>
              <a:latin typeface="Arial Narrow" pitchFamily="-108" charset="0"/>
              <a:ea typeface="ＭＳ Ｐゴシック" pitchFamily="-108" charset="-128"/>
            </a:endParaRPr>
          </a:p>
        </p:txBody>
      </p:sp>
      <p:pic>
        <p:nvPicPr>
          <p:cNvPr id="52227" name="Picture 3" descr="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38" y="1249363"/>
            <a:ext cx="11890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68263" y="1295400"/>
            <a:ext cx="21494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u="sng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Potassium, K</a:t>
            </a:r>
            <a:r>
              <a:rPr lang="en-US" sz="24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 reacts with water and must be stored in kerosene</a:t>
            </a:r>
            <a:endParaRPr lang="en-US" b="1">
              <a:solidFill>
                <a:prstClr val="black"/>
              </a:solidFill>
              <a:latin typeface="Arial Narrow" pitchFamily="-108" charset="0"/>
            </a:endParaRPr>
          </a:p>
        </p:txBody>
      </p:sp>
      <p:pic>
        <p:nvPicPr>
          <p:cNvPr id="52229" name="Picture 5" descr="C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338" y="715963"/>
            <a:ext cx="3600450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6" descr="H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886200"/>
            <a:ext cx="177165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3741738" y="2697163"/>
            <a:ext cx="5181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u="sng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Copper, Cu,</a:t>
            </a:r>
            <a:r>
              <a:rPr lang="en-US" sz="24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 is a relatively soft metal, and a very good electrical conductor.</a:t>
            </a:r>
            <a:endParaRPr lang="en-US" b="1">
              <a:solidFill>
                <a:prstClr val="black"/>
              </a:solidFill>
              <a:latin typeface="Arial Narrow" pitchFamily="-108" charset="0"/>
            </a:endParaRP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2743200" y="5457825"/>
            <a:ext cx="4343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u="sng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Mercury, Hg</a:t>
            </a:r>
            <a:r>
              <a:rPr lang="en-US" sz="24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, is the only metal that exists as a liquid at room temperature</a:t>
            </a:r>
            <a:endParaRPr lang="en-US" b="1">
              <a:solidFill>
                <a:prstClr val="black"/>
              </a:solidFill>
              <a:latin typeface="Arial Narrow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53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8" grpId="0" autoUpdateAnimBg="0"/>
      <p:bldP spid="52231" grpId="0" autoUpdateAnimBg="0"/>
      <p:bldP spid="5223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685800" y="16002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-108" charset="0"/>
                <a:ea typeface="ＭＳ Ｐゴシック" pitchFamily="-108" charset="-128"/>
              </a:rPr>
              <a:t>Properties</a:t>
            </a:r>
            <a:r>
              <a:rPr lang="en-US" sz="3600">
                <a:solidFill>
                  <a:prstClr val="white"/>
                </a:solidFill>
                <a:latin typeface="Arial Narrow" pitchFamily="-108" charset="0"/>
                <a:ea typeface="ＭＳ Ｐゴシック" pitchFamily="-108" charset="-128"/>
              </a:rPr>
              <a:t> </a:t>
            </a:r>
            <a:r>
              <a:rPr lang="en-US" sz="3600" b="1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-108" charset="0"/>
                <a:ea typeface="ＭＳ Ｐゴシック" pitchFamily="-108" charset="-128"/>
              </a:rPr>
              <a:t>of Nonmetals</a:t>
            </a:r>
            <a:endParaRPr lang="en-US" sz="4400">
              <a:solidFill>
                <a:prstClr val="white"/>
              </a:solidFill>
              <a:latin typeface="Arial Narrow" pitchFamily="-108" charset="0"/>
              <a:ea typeface="ＭＳ Ｐゴシック" pitchFamily="-108" charset="-128"/>
            </a:endParaRPr>
          </a:p>
        </p:txBody>
      </p:sp>
      <p:pic>
        <p:nvPicPr>
          <p:cNvPr id="53251" name="Picture 3" descr="penc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25675"/>
            <a:ext cx="5715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990600" y="2759075"/>
            <a:ext cx="74834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Carbon, the graphite in “pencil lead” is a great example of a nonmetallic element. </a:t>
            </a:r>
            <a:endParaRPr lang="en-US" sz="2400">
              <a:solidFill>
                <a:prstClr val="white"/>
              </a:solidFill>
              <a:latin typeface="Arial Narrow" pitchFamily="-108" charset="0"/>
            </a:endParaRP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974725" y="3505200"/>
            <a:ext cx="71786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None/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Nonmetals are poor conductors of heat and electricity </a:t>
            </a:r>
            <a:endParaRPr lang="en-US" sz="2400">
              <a:solidFill>
                <a:prstClr val="white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None/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Nonmetals tend to be brittle </a:t>
            </a:r>
            <a:endParaRPr lang="en-US" sz="2400">
              <a:solidFill>
                <a:prstClr val="white"/>
              </a:solidFill>
              <a:latin typeface="Arial Narrow" pitchFamily="-108" charset="0"/>
              <a:cs typeface="Times New Roman" pitchFamily="-108" charset="0"/>
            </a:endParaRPr>
          </a:p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  <a:buClr>
                <a:srgbClr val="4F81BD"/>
              </a:buClr>
              <a:buFont typeface="Wingdings" pitchFamily="-108" charset="2"/>
              <a:buNone/>
            </a:pPr>
            <a:r>
              <a:rPr lang="en-US" sz="2400" b="1">
                <a:solidFill>
                  <a:prstClr val="white"/>
                </a:solidFill>
                <a:latin typeface="Arial Narrow" pitchFamily="-108" charset="0"/>
                <a:cs typeface="Times New Roman" pitchFamily="-108" charset="0"/>
              </a:rPr>
              <a:t>Many nonmetals are gases at room temperature</a:t>
            </a:r>
            <a:endParaRPr lang="en-US" sz="2400">
              <a:solidFill>
                <a:prstClr val="white"/>
              </a:solidFill>
              <a:latin typeface="Arial Narrow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751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2" grpId="0" autoUpdateAnimBg="0"/>
      <p:bldP spid="5325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571500" y="4572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000" b="1">
                <a:solidFill>
                  <a:prstClr val="black"/>
                </a:solidFill>
                <a:latin typeface="Arial Narrow" pitchFamily="-108" charset="0"/>
                <a:ea typeface="ＭＳ Ｐゴシック" pitchFamily="-108" charset="-128"/>
              </a:rPr>
              <a:t>Examples of Nonmetals</a:t>
            </a:r>
            <a:endParaRPr lang="en-US" sz="6000">
              <a:solidFill>
                <a:prstClr val="black"/>
              </a:solidFill>
              <a:latin typeface="Arial Narrow" pitchFamily="-108" charset="0"/>
              <a:ea typeface="ＭＳ Ｐゴシック" pitchFamily="-108" charset="-128"/>
            </a:endParaRPr>
          </a:p>
        </p:txBody>
      </p:sp>
      <p:pic>
        <p:nvPicPr>
          <p:cNvPr id="54275" name="Picture 3" descr="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1566863"/>
            <a:ext cx="2114550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4" descr="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1719263"/>
            <a:ext cx="1828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5" descr="HOP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3624263"/>
            <a:ext cx="3252788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114300" y="1795463"/>
            <a:ext cx="26066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u="sng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Sulfur, S</a:t>
            </a:r>
            <a:r>
              <a:rPr lang="en-US" sz="24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, was once known as “brimstone”</a:t>
            </a:r>
            <a:endParaRPr lang="en-US">
              <a:solidFill>
                <a:prstClr val="black"/>
              </a:solidFill>
              <a:latin typeface="Arial Narrow" pitchFamily="-108" charset="0"/>
            </a:endParaRPr>
          </a:p>
        </p:txBody>
      </p:sp>
      <p:sp>
        <p:nvSpPr>
          <p:cNvPr id="54279" name="Text Box 7"/>
          <p:cNvSpPr txBox="1">
            <a:spLocks noChangeArrowheads="1"/>
          </p:cNvSpPr>
          <p:nvPr/>
        </p:nvSpPr>
        <p:spPr bwMode="auto">
          <a:xfrm>
            <a:off x="6591300" y="1536700"/>
            <a:ext cx="2438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Microspheres of </a:t>
            </a:r>
            <a:r>
              <a:rPr lang="en-US" sz="2400" b="1" u="sng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phosphorus, P</a:t>
            </a:r>
            <a:r>
              <a:rPr lang="en-US" sz="24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, a reactive nonmetal </a:t>
            </a:r>
            <a:endParaRPr lang="en-US">
              <a:solidFill>
                <a:prstClr val="black"/>
              </a:solidFill>
              <a:latin typeface="Arial Narrow" pitchFamily="-108" charset="0"/>
            </a:endParaRPr>
          </a:p>
        </p:txBody>
      </p:sp>
      <p:sp>
        <p:nvSpPr>
          <p:cNvPr id="54280" name="Text Box 8"/>
          <p:cNvSpPr txBox="1">
            <a:spLocks noChangeArrowheads="1"/>
          </p:cNvSpPr>
          <p:nvPr/>
        </p:nvSpPr>
        <p:spPr bwMode="auto">
          <a:xfrm>
            <a:off x="419100" y="3776663"/>
            <a:ext cx="42672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defTabSz="457200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24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Graphite is not the only pure form of </a:t>
            </a:r>
            <a:r>
              <a:rPr lang="en-US" sz="2400" b="1" u="sng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carbon, C</a:t>
            </a:r>
            <a:r>
              <a:rPr lang="en-US" sz="2400" b="1">
                <a:solidFill>
                  <a:prstClr val="black"/>
                </a:solidFill>
                <a:latin typeface="Arial Narrow" pitchFamily="-108" charset="0"/>
                <a:cs typeface="Times New Roman" pitchFamily="-108" charset="0"/>
              </a:rPr>
              <a:t>. Diamond is also carbon; the color comes from impurities caught within the crystal structure</a:t>
            </a:r>
            <a:endParaRPr lang="en-US">
              <a:solidFill>
                <a:prstClr val="black"/>
              </a:solidFill>
              <a:latin typeface="Arial Narrow" pitchFamily="-10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98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44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94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44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94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44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94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8" grpId="0" autoUpdateAnimBg="0"/>
      <p:bldP spid="54279" grpId="0" autoUpdateAnimBg="0"/>
      <p:bldP spid="54280" grpId="0" autoUpdateAnimBg="0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624</Words>
  <Application>Microsoft Office PowerPoint</Application>
  <PresentationFormat>On-screen Show (4:3)</PresentationFormat>
  <Paragraphs>109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1_Office Theme</vt:lpstr>
      <vt:lpstr>PowerPoint Presentation</vt:lpstr>
      <vt:lpstr>Groups</vt:lpstr>
      <vt:lpstr>Periods</vt:lpstr>
      <vt:lpstr>PowerPoint Presentation</vt:lpstr>
      <vt:lpstr>Metals, nonmetals, and metalloids can be located on the periodic table by knowing where to find the metalloid line!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Pause for a Cause  Learning Activity #2 </vt:lpstr>
      <vt:lpstr>PowerPoint Presentation</vt:lpstr>
      <vt:lpstr>PowerPoint Presentation</vt:lpstr>
      <vt:lpstr>PowerPoint Presentation</vt:lpstr>
      <vt:lpstr>PowerPoint Presentation</vt:lpstr>
      <vt:lpstr>Noble Gases – Group 18 Elements</vt:lpstr>
      <vt:lpstr>Learning Activity #3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Sybil Waters</dc:creator>
  <cp:lastModifiedBy>Sybil Waters</cp:lastModifiedBy>
  <cp:revision>1</cp:revision>
  <dcterms:created xsi:type="dcterms:W3CDTF">2013-10-03T20:29:20Z</dcterms:created>
  <dcterms:modified xsi:type="dcterms:W3CDTF">2013-10-03T20:30:00Z</dcterms:modified>
</cp:coreProperties>
</file>