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63"/>
  </p:notesMasterIdLst>
  <p:sldIdLst>
    <p:sldId id="258" r:id="rId3"/>
    <p:sldId id="293" r:id="rId4"/>
    <p:sldId id="259" r:id="rId5"/>
    <p:sldId id="260" r:id="rId6"/>
    <p:sldId id="261" r:id="rId7"/>
    <p:sldId id="262" r:id="rId8"/>
    <p:sldId id="286" r:id="rId9"/>
    <p:sldId id="287" r:id="rId10"/>
    <p:sldId id="263" r:id="rId11"/>
    <p:sldId id="278" r:id="rId12"/>
    <p:sldId id="264" r:id="rId13"/>
    <p:sldId id="266" r:id="rId14"/>
    <p:sldId id="267" r:id="rId15"/>
    <p:sldId id="274" r:id="rId16"/>
    <p:sldId id="276" r:id="rId17"/>
    <p:sldId id="269" r:id="rId18"/>
    <p:sldId id="268" r:id="rId19"/>
    <p:sldId id="270" r:id="rId20"/>
    <p:sldId id="272" r:id="rId21"/>
    <p:sldId id="288" r:id="rId22"/>
    <p:sldId id="275" r:id="rId23"/>
    <p:sldId id="277" r:id="rId24"/>
    <p:sldId id="273" r:id="rId25"/>
    <p:sldId id="279" r:id="rId26"/>
    <p:sldId id="280" r:id="rId27"/>
    <p:sldId id="283" r:id="rId28"/>
    <p:sldId id="282" r:id="rId29"/>
    <p:sldId id="284" r:id="rId30"/>
    <p:sldId id="313" r:id="rId31"/>
    <p:sldId id="314" r:id="rId32"/>
    <p:sldId id="315" r:id="rId33"/>
    <p:sldId id="316" r:id="rId34"/>
    <p:sldId id="317" r:id="rId35"/>
    <p:sldId id="285" r:id="rId36"/>
    <p:sldId id="289" r:id="rId37"/>
    <p:sldId id="290" r:id="rId38"/>
    <p:sldId id="291" r:id="rId39"/>
    <p:sldId id="292" r:id="rId40"/>
    <p:sldId id="318" r:id="rId41"/>
    <p:sldId id="320" r:id="rId42"/>
    <p:sldId id="321" r:id="rId43"/>
    <p:sldId id="294" r:id="rId44"/>
    <p:sldId id="295" r:id="rId45"/>
    <p:sldId id="308" r:id="rId46"/>
    <p:sldId id="307" r:id="rId47"/>
    <p:sldId id="296" r:id="rId48"/>
    <p:sldId id="297" r:id="rId49"/>
    <p:sldId id="298" r:id="rId50"/>
    <p:sldId id="299" r:id="rId51"/>
    <p:sldId id="309" r:id="rId52"/>
    <p:sldId id="300" r:id="rId53"/>
    <p:sldId id="301" r:id="rId54"/>
    <p:sldId id="302" r:id="rId55"/>
    <p:sldId id="310" r:id="rId56"/>
    <p:sldId id="311" r:id="rId57"/>
    <p:sldId id="303" r:id="rId58"/>
    <p:sldId id="304" r:id="rId59"/>
    <p:sldId id="305" r:id="rId60"/>
    <p:sldId id="306" r:id="rId61"/>
    <p:sldId id="312" r:id="rId6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651" autoAdjust="0"/>
  </p:normalViewPr>
  <p:slideViewPr>
    <p:cSldViewPr>
      <p:cViewPr varScale="1">
        <p:scale>
          <a:sx n="65" d="100"/>
          <a:sy n="65" d="100"/>
        </p:scale>
        <p:origin x="-108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slide" Target="slides/slide59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tableStyles" Target="tableStyle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E2EAD2-899A-4CE8-B560-B33665BFC476}" type="datetimeFigureOut">
              <a:rPr lang="en-US" smtClean="0"/>
              <a:pPr/>
              <a:t>12/4/2012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C9907A-FDD3-40C8-A0D8-7BEE0743F83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Remember that you can flip this conversion factor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C9907A-FDD3-40C8-A0D8-7BEE0743F830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Remember, you can flip the conversion</a:t>
            </a:r>
            <a:r>
              <a:rPr lang="en-US" baseline="0" dirty="0" smtClean="0"/>
              <a:t> factor to go the other way!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C9907A-FDD3-40C8-A0D8-7BEE0743F830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3F123-2B08-4354-81EC-DAA36657CDA5}" type="datetimeFigureOut">
              <a:rPr lang="en-US" smtClean="0"/>
              <a:pPr/>
              <a:t>12/4/2012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50B67-EFF7-4E89-9117-47C9AED965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3F123-2B08-4354-81EC-DAA36657CDA5}" type="datetimeFigureOut">
              <a:rPr lang="en-US" smtClean="0"/>
              <a:pPr/>
              <a:t>12/4/2012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50B67-EFF7-4E89-9117-47C9AED965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3F123-2B08-4354-81EC-DAA36657CDA5}" type="datetimeFigureOut">
              <a:rPr lang="en-US" smtClean="0"/>
              <a:pPr/>
              <a:t>12/4/2012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50B67-EFF7-4E89-9117-47C9AED965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436DFB67-36EE-46E5-919E-F5AB9D3CA6E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1C3CA7-06D5-3240-826C-68118CB54B6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5A3B5D-4565-2940-8BF6-5187EA7A38B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3F123-2B08-4354-81EC-DAA36657CDA5}" type="datetimeFigureOut">
              <a:rPr lang="en-US" smtClean="0"/>
              <a:pPr/>
              <a:t>12/4/2012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50B67-EFF7-4E89-9117-47C9AED965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3F123-2B08-4354-81EC-DAA36657CDA5}" type="datetimeFigureOut">
              <a:rPr lang="en-US" smtClean="0"/>
              <a:pPr/>
              <a:t>12/4/2012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50B67-EFF7-4E89-9117-47C9AED965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3F123-2B08-4354-81EC-DAA36657CDA5}" type="datetimeFigureOut">
              <a:rPr lang="en-US" smtClean="0"/>
              <a:pPr/>
              <a:t>12/4/2012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50B67-EFF7-4E89-9117-47C9AED965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3F123-2B08-4354-81EC-DAA36657CDA5}" type="datetimeFigureOut">
              <a:rPr lang="en-US" smtClean="0"/>
              <a:pPr/>
              <a:t>12/4/2012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50B67-EFF7-4E89-9117-47C9AED965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3F123-2B08-4354-81EC-DAA36657CDA5}" type="datetimeFigureOut">
              <a:rPr lang="en-US" smtClean="0"/>
              <a:pPr/>
              <a:t>12/4/2012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50B67-EFF7-4E89-9117-47C9AED965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3F123-2B08-4354-81EC-DAA36657CDA5}" type="datetimeFigureOut">
              <a:rPr lang="en-US" smtClean="0"/>
              <a:pPr/>
              <a:t>12/4/2012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50B67-EFF7-4E89-9117-47C9AED965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3F123-2B08-4354-81EC-DAA36657CDA5}" type="datetimeFigureOut">
              <a:rPr lang="en-US" smtClean="0"/>
              <a:pPr/>
              <a:t>12/4/2012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50B67-EFF7-4E89-9117-47C9AED965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3F123-2B08-4354-81EC-DAA36657CDA5}" type="datetimeFigureOut">
              <a:rPr lang="en-US" smtClean="0"/>
              <a:pPr/>
              <a:t>12/4/2012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50B67-EFF7-4E89-9117-47C9AED965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E3F123-2B08-4354-81EC-DAA36657CDA5}" type="datetimeFigureOut">
              <a:rPr lang="en-US" smtClean="0"/>
              <a:pPr/>
              <a:t>12/4/2012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50B67-EFF7-4E89-9117-47C9AED9654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5EFA70A-B228-AF43-B4A6-DD5484BD0ADA}" type="slidenum">
              <a:rPr lang="en-US">
                <a:solidFill>
                  <a:srgbClr val="000000"/>
                </a:solidFill>
                <a:latin typeface="Arial" pitchFamily="-108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  <a:latin typeface="Arial" pitchFamily="-10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  <a:ea typeface="ＭＳ Ｐゴシック" pitchFamily="-108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ea typeface="ＭＳ Ｐゴシック" pitchFamily="-108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  <a:ea typeface="ＭＳ Ｐゴシック" pitchFamily="-108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ＭＳ Ｐゴシック" pitchFamily="-108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pearl1.lanl.gov/periodic/elements/17.html" TargetMode="External"/><Relationship Id="rId2" Type="http://schemas.openxmlformats.org/officeDocument/2006/relationships/hyperlink" Target="http://pearl1.lanl.gov/periodic/elements/20.html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12.xml"/><Relationship Id="rId1" Type="http://schemas.openxmlformats.org/officeDocument/2006/relationships/audio" Target="../media/audio1.wav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2.wav"/><Relationship Id="rId1" Type="http://schemas.openxmlformats.org/officeDocument/2006/relationships/vmlDrawing" Target="../drawings/vmlDrawing1.vml"/><Relationship Id="rId5" Type="http://schemas.openxmlformats.org/officeDocument/2006/relationships/image" Target="../media/image7.png"/><Relationship Id="rId4" Type="http://schemas.openxmlformats.org/officeDocument/2006/relationships/oleObject" Target="../embeddings/oleObject1.bin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2.v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3.v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Stoichiometry &amp; the Mole</a:t>
            </a:r>
          </a:p>
        </p:txBody>
      </p:sp>
      <p:pic>
        <p:nvPicPr>
          <p:cNvPr id="3075" name="Picture 6" descr="ghogs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2209800"/>
            <a:ext cx="5966459" cy="372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Mole Map</a:t>
            </a:r>
            <a:endParaRPr lang="en-US" dirty="0"/>
          </a:p>
        </p:txBody>
      </p:sp>
      <p:sp>
        <p:nvSpPr>
          <p:cNvPr id="47128" name="Text Box 24"/>
          <p:cNvSpPr txBox="1">
            <a:spLocks noChangeArrowheads="1"/>
          </p:cNvSpPr>
          <p:nvPr/>
        </p:nvSpPr>
        <p:spPr bwMode="auto">
          <a:xfrm>
            <a:off x="228600" y="457200"/>
            <a:ext cx="2438400" cy="1200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Atoms or Molecules</a:t>
            </a:r>
          </a:p>
        </p:txBody>
      </p:sp>
      <p:sp>
        <p:nvSpPr>
          <p:cNvPr id="47129" name="Text Box 25"/>
          <p:cNvSpPr txBox="1">
            <a:spLocks noChangeArrowheads="1"/>
          </p:cNvSpPr>
          <p:nvPr/>
        </p:nvSpPr>
        <p:spPr bwMode="auto">
          <a:xfrm>
            <a:off x="3810000" y="3352800"/>
            <a:ext cx="1676400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Moles</a:t>
            </a:r>
          </a:p>
        </p:txBody>
      </p:sp>
      <p:sp>
        <p:nvSpPr>
          <p:cNvPr id="47131" name="Text Box 27"/>
          <p:cNvSpPr txBox="1">
            <a:spLocks noChangeArrowheads="1"/>
          </p:cNvSpPr>
          <p:nvPr/>
        </p:nvSpPr>
        <p:spPr bwMode="auto">
          <a:xfrm>
            <a:off x="3124200" y="1600200"/>
            <a:ext cx="3200400" cy="762000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2400" dirty="0" smtClean="0"/>
              <a:t>1 mole</a:t>
            </a:r>
          </a:p>
          <a:p>
            <a:r>
              <a:rPr lang="en-US" sz="2400" dirty="0" smtClean="0"/>
              <a:t>6.02 </a:t>
            </a:r>
            <a:r>
              <a:rPr lang="en-US" sz="2400" dirty="0"/>
              <a:t>X </a:t>
            </a:r>
            <a:r>
              <a:rPr lang="en-US" sz="2400" dirty="0" smtClean="0"/>
              <a:t>10</a:t>
            </a:r>
            <a:r>
              <a:rPr lang="en-US" sz="2400" baseline="30000" dirty="0" smtClean="0"/>
              <a:t>23</a:t>
            </a:r>
            <a:r>
              <a:rPr lang="en-US" sz="2400" dirty="0" smtClean="0"/>
              <a:t> particles</a:t>
            </a:r>
            <a:r>
              <a:rPr lang="en-US" sz="2400" baseline="30000" dirty="0" smtClean="0"/>
              <a:t> </a:t>
            </a:r>
            <a:endParaRPr lang="en-US" sz="2400" dirty="0"/>
          </a:p>
        </p:txBody>
      </p:sp>
      <p:sp>
        <p:nvSpPr>
          <p:cNvPr id="47132" name="Text Box 28"/>
          <p:cNvSpPr txBox="1">
            <a:spLocks noChangeArrowheads="1"/>
          </p:cNvSpPr>
          <p:nvPr/>
        </p:nvSpPr>
        <p:spPr bwMode="auto">
          <a:xfrm>
            <a:off x="0" y="3124200"/>
            <a:ext cx="3505200" cy="914400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2400" dirty="0" smtClean="0"/>
              <a:t>6.02 </a:t>
            </a:r>
            <a:r>
              <a:rPr lang="en-US" sz="2400" dirty="0"/>
              <a:t>X </a:t>
            </a:r>
            <a:r>
              <a:rPr lang="en-US" sz="2400" dirty="0" smtClean="0"/>
              <a:t>10</a:t>
            </a:r>
            <a:r>
              <a:rPr lang="en-US" sz="2400" baseline="30000" dirty="0" smtClean="0"/>
              <a:t>23</a:t>
            </a:r>
            <a:r>
              <a:rPr lang="en-US" sz="2400" dirty="0" smtClean="0"/>
              <a:t> particles</a:t>
            </a:r>
          </a:p>
          <a:p>
            <a:r>
              <a:rPr lang="en-US" sz="2400" dirty="0" smtClean="0"/>
              <a:t>1 mole</a:t>
            </a:r>
          </a:p>
          <a:p>
            <a:r>
              <a:rPr lang="en-US" sz="2400" baseline="30000" dirty="0" smtClean="0"/>
              <a:t> </a:t>
            </a:r>
            <a:endParaRPr lang="en-US" sz="2400" dirty="0"/>
          </a:p>
        </p:txBody>
      </p:sp>
      <p:sp>
        <p:nvSpPr>
          <p:cNvPr id="47135" name="Line 31"/>
          <p:cNvSpPr>
            <a:spLocks noChangeShapeType="1"/>
          </p:cNvSpPr>
          <p:nvPr/>
        </p:nvSpPr>
        <p:spPr bwMode="auto">
          <a:xfrm>
            <a:off x="2362200" y="1676400"/>
            <a:ext cx="1371600" cy="1676400"/>
          </a:xfrm>
          <a:prstGeom prst="line">
            <a:avLst/>
          </a:prstGeom>
          <a:noFill/>
          <a:ln w="666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7136" name="Line 32"/>
          <p:cNvSpPr>
            <a:spLocks noChangeShapeType="1"/>
          </p:cNvSpPr>
          <p:nvPr/>
        </p:nvSpPr>
        <p:spPr bwMode="auto">
          <a:xfrm flipH="1" flipV="1">
            <a:off x="2057400" y="1676400"/>
            <a:ext cx="1600200" cy="1905000"/>
          </a:xfrm>
          <a:prstGeom prst="line">
            <a:avLst/>
          </a:prstGeom>
          <a:noFill/>
          <a:ln w="666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cxnSp>
        <p:nvCxnSpPr>
          <p:cNvPr id="20" name="Straight Connector 19"/>
          <p:cNvCxnSpPr>
            <a:stCxn id="47131" idx="1"/>
          </p:cNvCxnSpPr>
          <p:nvPr/>
        </p:nvCxnSpPr>
        <p:spPr>
          <a:xfrm rot="10800000" flipH="1">
            <a:off x="3124200" y="1981200"/>
            <a:ext cx="152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47132" idx="1"/>
          </p:cNvCxnSpPr>
          <p:nvPr/>
        </p:nvCxnSpPr>
        <p:spPr>
          <a:xfrm rot="10800000" flipH="1">
            <a:off x="0" y="3581400"/>
            <a:ext cx="2590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Mole –Particle Calculations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Calculate the number of atoms in 3.50 moles of copper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Mole –Particle Calculations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How many moles of </a:t>
            </a:r>
            <a:r>
              <a:rPr lang="en-US" dirty="0" err="1" smtClean="0"/>
              <a:t>MgO</a:t>
            </a:r>
            <a:r>
              <a:rPr lang="en-US" dirty="0" smtClean="0"/>
              <a:t> are in 9.72 x 10 </a:t>
            </a:r>
            <a:r>
              <a:rPr lang="en-US" baseline="30000" dirty="0" smtClean="0"/>
              <a:t>23 </a:t>
            </a:r>
            <a:r>
              <a:rPr lang="en-US" dirty="0" smtClean="0"/>
              <a:t>formula units of </a:t>
            </a:r>
            <a:r>
              <a:rPr lang="en-US" dirty="0" err="1" smtClean="0"/>
              <a:t>MgO</a:t>
            </a:r>
            <a:r>
              <a:rPr lang="en-US" dirty="0" smtClean="0"/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Mole – Mass Relationship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kumimoji="0" lang="en-US" dirty="0" smtClean="0"/>
              <a:t>The mass in grams of one mole of any pure substance is called its </a:t>
            </a:r>
            <a:r>
              <a:rPr kumimoji="0" lang="en-US" b="1" dirty="0" smtClean="0">
                <a:solidFill>
                  <a:srgbClr val="FF3399"/>
                </a:solidFill>
              </a:rPr>
              <a:t>molar mass</a:t>
            </a:r>
            <a:r>
              <a:rPr kumimoji="0" lang="en-US" dirty="0" smtClean="0"/>
              <a:t>.</a:t>
            </a:r>
            <a:br>
              <a:rPr kumimoji="0" lang="en-US" dirty="0" smtClean="0"/>
            </a:br>
            <a:endParaRPr kumimoji="0" lang="en-US" dirty="0" smtClean="0"/>
          </a:p>
          <a:p>
            <a:pPr eaLnBrk="1" hangingPunct="1">
              <a:lnSpc>
                <a:spcPct val="90000"/>
              </a:lnSpc>
              <a:spcAft>
                <a:spcPct val="20000"/>
              </a:spcAft>
              <a:buClr>
                <a:schemeClr val="tx1"/>
              </a:buClr>
            </a:pPr>
            <a:r>
              <a:rPr kumimoji="0" lang="en-US" dirty="0" smtClean="0"/>
              <a:t>The molar mass of any element is numerically equal to its atomic mass and has the units g/mol. </a:t>
            </a:r>
          </a:p>
          <a:p>
            <a:pPr eaLnBrk="1" hangingPunct="1">
              <a:lnSpc>
                <a:spcPct val="90000"/>
              </a:lnSpc>
              <a:spcAft>
                <a:spcPct val="20000"/>
              </a:spcAft>
              <a:buClr>
                <a:schemeClr val="tx1"/>
              </a:buClr>
              <a:buNone/>
            </a:pPr>
            <a:endParaRPr kumimoji="0"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Molar Mass of Compounds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The molar mass (MM) of a compound is determined </a:t>
            </a:r>
            <a:r>
              <a:rPr lang="en-US" dirty="0" smtClean="0"/>
              <a:t>by adding </a:t>
            </a:r>
            <a:r>
              <a:rPr lang="en-US" dirty="0"/>
              <a:t>up all the atomic masses for the molecule (or compound)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Ex. Molar mass of </a:t>
            </a:r>
            <a:r>
              <a:rPr lang="en-US" dirty="0" smtClean="0"/>
              <a:t>CaCl</a:t>
            </a:r>
            <a:r>
              <a:rPr lang="en-US" baseline="-25000" dirty="0" smtClean="0"/>
              <a:t>2</a:t>
            </a:r>
            <a:endParaRPr lang="en-US" dirty="0"/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2743200" y="4267200"/>
            <a:ext cx="8382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/>
              <a:t>20 </a:t>
            </a:r>
          </a:p>
          <a:p>
            <a:pPr algn="ctr">
              <a:spcBef>
                <a:spcPct val="50000"/>
              </a:spcBef>
            </a:pPr>
            <a:r>
              <a:rPr lang="en-US" b="1" u="sng" dirty="0"/>
              <a:t>C</a:t>
            </a:r>
            <a:r>
              <a:rPr lang="en-US" b="1" dirty="0">
                <a:hlinkClick r:id="rId2"/>
              </a:rPr>
              <a:t>a</a:t>
            </a:r>
            <a:r>
              <a:rPr lang="en-US" dirty="0"/>
              <a:t>  </a:t>
            </a:r>
            <a:br>
              <a:rPr lang="en-US" dirty="0"/>
            </a:br>
            <a:r>
              <a:rPr lang="en-US" dirty="0"/>
              <a:t>40.08 </a:t>
            </a:r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2743200" y="4191000"/>
            <a:ext cx="838200" cy="152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4191000" y="4191000"/>
            <a:ext cx="762000" cy="152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4114800" y="4419600"/>
            <a:ext cx="8382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17</a:t>
            </a:r>
            <a:br>
              <a:rPr lang="en-US"/>
            </a:br>
            <a:r>
              <a:rPr lang="en-US" b="1">
                <a:hlinkClick r:id="rId3"/>
              </a:rPr>
              <a:t>Cl</a:t>
            </a:r>
            <a:r>
              <a:rPr lang="en-US"/>
              <a:t> 35.45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/>
      <p:bldP spid="16389" grpId="0" animBg="1"/>
      <p:bldP spid="16391" grpId="0" animBg="1"/>
      <p:bldP spid="1639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3733800" cy="1139825"/>
          </a:xfrm>
        </p:spPr>
        <p:txBody>
          <a:bodyPr/>
          <a:lstStyle/>
          <a:p>
            <a:r>
              <a:rPr lang="en-US"/>
              <a:t>Practice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905000"/>
            <a:ext cx="5867400" cy="4953000"/>
          </a:xfrm>
        </p:spPr>
        <p:txBody>
          <a:bodyPr/>
          <a:lstStyle/>
          <a:p>
            <a:r>
              <a:rPr lang="en-US" sz="2800"/>
              <a:t>Calculate the Molar Mass of calcium phosphate</a:t>
            </a:r>
          </a:p>
          <a:p>
            <a:pPr lvl="1"/>
            <a:r>
              <a:rPr lang="en-US" sz="2400"/>
              <a:t>Formula = </a:t>
            </a:r>
          </a:p>
          <a:p>
            <a:pPr lvl="1"/>
            <a:r>
              <a:rPr lang="en-US" sz="2400"/>
              <a:t>Masses elements:</a:t>
            </a:r>
          </a:p>
          <a:p>
            <a:pPr lvl="1">
              <a:buFont typeface="Wingdings" pitchFamily="2" charset="2"/>
              <a:buNone/>
            </a:pPr>
            <a:endParaRPr lang="en-US" sz="2400"/>
          </a:p>
          <a:p>
            <a:pPr lvl="1"/>
            <a:r>
              <a:rPr lang="en-US" sz="2400"/>
              <a:t>Molar Mass = </a:t>
            </a: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3048000" y="2819400"/>
            <a:ext cx="3581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Ca</a:t>
            </a:r>
            <a:r>
              <a:rPr lang="en-US" sz="2800" baseline="-25000"/>
              <a:t>3</a:t>
            </a:r>
            <a:r>
              <a:rPr lang="en-US" sz="2800"/>
              <a:t>(PO</a:t>
            </a:r>
            <a:r>
              <a:rPr lang="en-US" sz="2800" baseline="-25000"/>
              <a:t>4</a:t>
            </a:r>
            <a:r>
              <a:rPr lang="en-US" sz="2800"/>
              <a:t>)</a:t>
            </a:r>
            <a:r>
              <a:rPr lang="en-US" sz="2800" baseline="-25000"/>
              <a:t>2</a:t>
            </a:r>
            <a:endParaRPr lang="en-US" sz="2800"/>
          </a:p>
        </p:txBody>
      </p:sp>
      <p:pic>
        <p:nvPicPr>
          <p:cNvPr id="17422" name="Picture 14" descr="calciumphosphate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334000" y="2819400"/>
            <a:ext cx="3352800" cy="3352800"/>
          </a:xfrm>
          <a:noFill/>
          <a:ln/>
        </p:spPr>
      </p:pic>
      <p:pic>
        <p:nvPicPr>
          <p:cNvPr id="17424" name="Picture 1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woohoo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0" y="68580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2" dur="609" fill="hold"/>
                                        <p:tgtEl>
                                          <p:spTgt spid="174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424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Calculating Molecular Mass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is the molar mass of (C</a:t>
            </a:r>
            <a:r>
              <a:rPr lang="en-US" baseline="-25000" dirty="0" smtClean="0"/>
              <a:t>3</a:t>
            </a:r>
            <a:r>
              <a:rPr lang="en-US" dirty="0" smtClean="0"/>
              <a:t>H</a:t>
            </a:r>
            <a:r>
              <a:rPr lang="en-US" baseline="-25000" dirty="0" smtClean="0"/>
              <a:t>5</a:t>
            </a:r>
            <a:r>
              <a:rPr lang="en-US" dirty="0" smtClean="0"/>
              <a:t>)</a:t>
            </a:r>
            <a:r>
              <a:rPr lang="en-US" baseline="-25000" dirty="0" smtClean="0"/>
              <a:t>2</a:t>
            </a:r>
            <a:r>
              <a:rPr lang="en-US" dirty="0" smtClean="0"/>
              <a:t>S?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What is the molar mass of BeC</a:t>
            </a:r>
            <a:r>
              <a:rPr lang="en-US" baseline="-25000" dirty="0" smtClean="0"/>
              <a:t>2</a:t>
            </a:r>
            <a:r>
              <a:rPr lang="en-US" dirty="0" smtClean="0"/>
              <a:t>O</a:t>
            </a:r>
            <a:r>
              <a:rPr lang="en-US" baseline="-25000" dirty="0" smtClean="0"/>
              <a:t>4</a:t>
            </a:r>
            <a:r>
              <a:rPr lang="en-US" dirty="0" smtClean="0">
                <a:latin typeface="Wingdings"/>
                <a:ea typeface="Wingdings"/>
                <a:cs typeface="Wingdings"/>
              </a:rPr>
              <a:t></a:t>
            </a:r>
            <a:r>
              <a:rPr lang="en-US" dirty="0" smtClean="0">
                <a:ea typeface="Wingdings"/>
                <a:cs typeface="Wingdings"/>
              </a:rPr>
              <a:t>2H</a:t>
            </a:r>
            <a:r>
              <a:rPr lang="en-US" baseline="-25000" dirty="0" smtClean="0">
                <a:ea typeface="Wingdings"/>
                <a:cs typeface="Wingdings"/>
              </a:rPr>
              <a:t>2</a:t>
            </a:r>
            <a:r>
              <a:rPr lang="en-US" dirty="0" smtClean="0">
                <a:ea typeface="Wingdings"/>
                <a:cs typeface="Wingdings"/>
              </a:rPr>
              <a:t>O?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Conversion Factor # 2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38400" y="2895600"/>
            <a:ext cx="4724400" cy="30480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800" dirty="0" smtClean="0"/>
              <a:t>             </a:t>
            </a:r>
            <a:r>
              <a:rPr lang="en-US" sz="2800" u="sng" dirty="0" smtClean="0"/>
              <a:t>1 mole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800" dirty="0" smtClean="0"/>
              <a:t>     Molar mass (g)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800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sz="2800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sz="280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800" dirty="0" smtClean="0"/>
              <a:t>The molar mass comes from the periodic table!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Mole – Mass Calculations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is the mass of 4.21 moles of iron (III) oxide?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Mole – Mass Calculations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How many moles of Ca(OH)</a:t>
            </a:r>
            <a:r>
              <a:rPr lang="en-US" baseline="-25000" dirty="0" smtClean="0"/>
              <a:t>2</a:t>
            </a:r>
            <a:r>
              <a:rPr lang="en-US" dirty="0" smtClean="0"/>
              <a:t> are in 325 grams?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Part 1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6300" dirty="0" smtClean="0"/>
              <a:t>The Mole</a:t>
            </a:r>
            <a:endParaRPr lang="en-US" sz="63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3400" y="2362200"/>
            <a:ext cx="7772400" cy="4114800"/>
          </a:xfrm>
        </p:spPr>
        <p:txBody>
          <a:bodyPr/>
          <a:lstStyle/>
          <a:p>
            <a:pPr>
              <a:lnSpc>
                <a:spcPct val="120000"/>
              </a:lnSpc>
              <a:buFontTx/>
              <a:buNone/>
            </a:pPr>
            <a:r>
              <a:rPr lang="en-US" sz="2800" b="1" dirty="0">
                <a:solidFill>
                  <a:schemeClr val="tx2"/>
                </a:solidFill>
                <a:latin typeface="Arial" charset="0"/>
              </a:rPr>
              <a:t>   </a:t>
            </a:r>
            <a:r>
              <a:rPr lang="en-US" sz="3000" b="1" dirty="0">
                <a:latin typeface="Arial" charset="0"/>
              </a:rPr>
              <a:t>The artificial sweetener aspartame (</a:t>
            </a:r>
            <a:r>
              <a:rPr lang="en-US" sz="3000" b="1" dirty="0" err="1">
                <a:latin typeface="Arial" charset="0"/>
              </a:rPr>
              <a:t>Nutra</a:t>
            </a:r>
            <a:r>
              <a:rPr lang="en-US" sz="3000" b="1" dirty="0">
                <a:latin typeface="Arial" charset="0"/>
              </a:rPr>
              <a:t>-Sweet) formula C</a:t>
            </a:r>
            <a:r>
              <a:rPr lang="en-US" sz="3000" b="1" baseline="-25000" dirty="0">
                <a:latin typeface="Arial" charset="0"/>
              </a:rPr>
              <a:t>14</a:t>
            </a:r>
            <a:r>
              <a:rPr lang="en-US" sz="3000" b="1" dirty="0">
                <a:latin typeface="Arial" charset="0"/>
              </a:rPr>
              <a:t>H</a:t>
            </a:r>
            <a:r>
              <a:rPr lang="en-US" sz="3000" b="1" baseline="-25000" dirty="0">
                <a:latin typeface="Arial" charset="0"/>
              </a:rPr>
              <a:t>18</a:t>
            </a:r>
            <a:r>
              <a:rPr lang="en-US" sz="3000" b="1" dirty="0">
                <a:latin typeface="Arial" charset="0"/>
              </a:rPr>
              <a:t>N</a:t>
            </a:r>
            <a:r>
              <a:rPr lang="en-US" sz="3000" b="1" baseline="-25000" dirty="0">
                <a:latin typeface="Arial" charset="0"/>
              </a:rPr>
              <a:t>2</a:t>
            </a:r>
            <a:r>
              <a:rPr lang="en-US" sz="3000" b="1" dirty="0">
                <a:latin typeface="Arial" charset="0"/>
              </a:rPr>
              <a:t>O</a:t>
            </a:r>
            <a:r>
              <a:rPr lang="en-US" sz="3000" b="1" baseline="-25000" dirty="0">
                <a:latin typeface="Arial" charset="0"/>
              </a:rPr>
              <a:t>5</a:t>
            </a:r>
            <a:r>
              <a:rPr lang="en-US" sz="3000" b="1" dirty="0">
                <a:latin typeface="Arial" charset="0"/>
              </a:rPr>
              <a:t> is used to sweeten diet foods, coffee and soft drinks. How many moles of aspartame are present in 225 g of aspartame?</a:t>
            </a:r>
          </a:p>
        </p:txBody>
      </p:sp>
      <p:graphicFrame>
        <p:nvGraphicFramePr>
          <p:cNvPr id="73731" name="Object 3"/>
          <p:cNvGraphicFramePr>
            <a:graphicFrameLocks/>
          </p:cNvGraphicFramePr>
          <p:nvPr/>
        </p:nvGraphicFramePr>
        <p:xfrm>
          <a:off x="7467600" y="0"/>
          <a:ext cx="1676400" cy="2743200"/>
        </p:xfrm>
        <a:graphic>
          <a:graphicData uri="http://schemas.openxmlformats.org/presentationml/2006/ole">
            <p:oleObj spid="_x0000_s1026" name="ClipArt" r:id="rId4" imgW="2806560" imgH="3657600" progId="">
              <p:embed/>
            </p:oleObj>
          </a:graphicData>
        </a:graphic>
      </p:graphicFrame>
      <p:sp>
        <p:nvSpPr>
          <p:cNvPr id="7373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>
                <a:solidFill>
                  <a:srgbClr val="33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Learning Check!</a:t>
            </a:r>
          </a:p>
        </p:txBody>
      </p:sp>
      <p:pic>
        <p:nvPicPr>
          <p:cNvPr id="73733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2" name="CALCULAT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144000" y="65532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872" fill="hold"/>
                                        <p:tgtEl>
                                          <p:spTgt spid="7373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3733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Mole Map</a:t>
            </a:r>
            <a:endParaRPr lang="en-US" dirty="0"/>
          </a:p>
        </p:txBody>
      </p:sp>
      <p:sp>
        <p:nvSpPr>
          <p:cNvPr id="47128" name="Text Box 24"/>
          <p:cNvSpPr txBox="1">
            <a:spLocks noChangeArrowheads="1"/>
          </p:cNvSpPr>
          <p:nvPr/>
        </p:nvSpPr>
        <p:spPr bwMode="auto">
          <a:xfrm>
            <a:off x="0" y="0"/>
            <a:ext cx="2438400" cy="1200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dirty="0"/>
              <a:t>Atoms or Molecules</a:t>
            </a:r>
          </a:p>
        </p:txBody>
      </p:sp>
      <p:sp>
        <p:nvSpPr>
          <p:cNvPr id="47129" name="Text Box 25"/>
          <p:cNvSpPr txBox="1">
            <a:spLocks noChangeArrowheads="1"/>
          </p:cNvSpPr>
          <p:nvPr/>
        </p:nvSpPr>
        <p:spPr bwMode="auto">
          <a:xfrm>
            <a:off x="3810000" y="3352800"/>
            <a:ext cx="1676400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Moles</a:t>
            </a:r>
          </a:p>
        </p:txBody>
      </p:sp>
      <p:sp>
        <p:nvSpPr>
          <p:cNvPr id="47130" name="Text Box 26"/>
          <p:cNvSpPr txBox="1">
            <a:spLocks noChangeArrowheads="1"/>
          </p:cNvSpPr>
          <p:nvPr/>
        </p:nvSpPr>
        <p:spPr bwMode="auto">
          <a:xfrm>
            <a:off x="6781800" y="381000"/>
            <a:ext cx="1828800" cy="10763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/>
              <a:t>Mass (grams)</a:t>
            </a:r>
          </a:p>
        </p:txBody>
      </p:sp>
      <p:sp>
        <p:nvSpPr>
          <p:cNvPr id="47132" name="Text Box 28"/>
          <p:cNvSpPr txBox="1">
            <a:spLocks noChangeArrowheads="1"/>
          </p:cNvSpPr>
          <p:nvPr/>
        </p:nvSpPr>
        <p:spPr bwMode="auto">
          <a:xfrm>
            <a:off x="0" y="3124200"/>
            <a:ext cx="3505200" cy="914400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2400" dirty="0" smtClean="0"/>
              <a:t>6.02 </a:t>
            </a:r>
            <a:r>
              <a:rPr lang="en-US" sz="2400" dirty="0"/>
              <a:t>X </a:t>
            </a:r>
            <a:r>
              <a:rPr lang="en-US" sz="2400" dirty="0" smtClean="0"/>
              <a:t>10</a:t>
            </a:r>
            <a:r>
              <a:rPr lang="en-US" sz="2400" baseline="30000" dirty="0" smtClean="0"/>
              <a:t>23</a:t>
            </a:r>
            <a:r>
              <a:rPr lang="en-US" sz="2400" dirty="0" smtClean="0"/>
              <a:t> particles</a:t>
            </a:r>
          </a:p>
          <a:p>
            <a:r>
              <a:rPr lang="en-US" sz="2400" dirty="0" smtClean="0"/>
              <a:t>1 mole</a:t>
            </a:r>
          </a:p>
          <a:p>
            <a:r>
              <a:rPr lang="en-US" sz="2400" baseline="30000" dirty="0" smtClean="0"/>
              <a:t> </a:t>
            </a:r>
            <a:endParaRPr lang="en-US" sz="2400" dirty="0"/>
          </a:p>
        </p:txBody>
      </p:sp>
      <p:sp>
        <p:nvSpPr>
          <p:cNvPr id="47133" name="Text Box 29"/>
          <p:cNvSpPr txBox="1">
            <a:spLocks noChangeArrowheads="1"/>
          </p:cNvSpPr>
          <p:nvPr/>
        </p:nvSpPr>
        <p:spPr bwMode="auto">
          <a:xfrm>
            <a:off x="5105400" y="1219200"/>
            <a:ext cx="2743200" cy="731838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2400" dirty="0" smtClean="0"/>
              <a:t>Molar Mass</a:t>
            </a:r>
          </a:p>
          <a:p>
            <a:r>
              <a:rPr lang="en-US" sz="2400" dirty="0" smtClean="0"/>
              <a:t>1 mole</a:t>
            </a:r>
            <a:endParaRPr lang="en-US" sz="2400" dirty="0"/>
          </a:p>
        </p:txBody>
      </p:sp>
      <p:sp>
        <p:nvSpPr>
          <p:cNvPr id="47134" name="Text Box 30"/>
          <p:cNvSpPr txBox="1">
            <a:spLocks noChangeArrowheads="1"/>
          </p:cNvSpPr>
          <p:nvPr/>
        </p:nvSpPr>
        <p:spPr bwMode="auto">
          <a:xfrm>
            <a:off x="6553200" y="2667000"/>
            <a:ext cx="3124200" cy="731838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2400" dirty="0" smtClean="0"/>
              <a:t>1 Mole</a:t>
            </a:r>
          </a:p>
          <a:p>
            <a:r>
              <a:rPr lang="en-US" sz="2400" dirty="0" smtClean="0"/>
              <a:t>Molar Mass</a:t>
            </a:r>
            <a:endParaRPr lang="en-US" sz="2400" dirty="0"/>
          </a:p>
        </p:txBody>
      </p:sp>
      <p:sp>
        <p:nvSpPr>
          <p:cNvPr id="47135" name="Line 31"/>
          <p:cNvSpPr>
            <a:spLocks noChangeShapeType="1"/>
          </p:cNvSpPr>
          <p:nvPr/>
        </p:nvSpPr>
        <p:spPr bwMode="auto">
          <a:xfrm>
            <a:off x="2133600" y="1676400"/>
            <a:ext cx="1371600" cy="1676400"/>
          </a:xfrm>
          <a:prstGeom prst="line">
            <a:avLst/>
          </a:prstGeom>
          <a:noFill/>
          <a:ln w="666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7136" name="Line 32"/>
          <p:cNvSpPr>
            <a:spLocks noChangeShapeType="1"/>
          </p:cNvSpPr>
          <p:nvPr/>
        </p:nvSpPr>
        <p:spPr bwMode="auto">
          <a:xfrm flipH="1" flipV="1">
            <a:off x="1752600" y="1676400"/>
            <a:ext cx="1600200" cy="1905000"/>
          </a:xfrm>
          <a:prstGeom prst="line">
            <a:avLst/>
          </a:prstGeom>
          <a:noFill/>
          <a:ln w="666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cxnSp>
        <p:nvCxnSpPr>
          <p:cNvPr id="15" name="Straight Arrow Connector 14"/>
          <p:cNvCxnSpPr/>
          <p:nvPr/>
        </p:nvCxnSpPr>
        <p:spPr>
          <a:xfrm rot="5400000" flipH="1" flipV="1">
            <a:off x="5410200" y="1600200"/>
            <a:ext cx="1447800" cy="14478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5400000">
            <a:off x="5562600" y="1676400"/>
            <a:ext cx="1524000" cy="1524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10800000" flipH="1">
            <a:off x="2971800" y="2133600"/>
            <a:ext cx="152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47132" idx="1"/>
          </p:cNvCxnSpPr>
          <p:nvPr/>
        </p:nvCxnSpPr>
        <p:spPr>
          <a:xfrm rot="10800000" flipH="1">
            <a:off x="0" y="3581400"/>
            <a:ext cx="2590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47133" idx="1"/>
          </p:cNvCxnSpPr>
          <p:nvPr/>
        </p:nvCxnSpPr>
        <p:spPr>
          <a:xfrm rot="10800000" flipH="1" flipV="1">
            <a:off x="5105400" y="1585118"/>
            <a:ext cx="1600200" cy="150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stCxn id="47134" idx="1"/>
          </p:cNvCxnSpPr>
          <p:nvPr/>
        </p:nvCxnSpPr>
        <p:spPr>
          <a:xfrm rot="10800000" flipH="1" flipV="1">
            <a:off x="6553200" y="3032918"/>
            <a:ext cx="1524000" cy="150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 Box 27"/>
          <p:cNvSpPr txBox="1">
            <a:spLocks noChangeArrowheads="1"/>
          </p:cNvSpPr>
          <p:nvPr/>
        </p:nvSpPr>
        <p:spPr bwMode="auto">
          <a:xfrm>
            <a:off x="2895600" y="1752600"/>
            <a:ext cx="3200400" cy="762000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2400" dirty="0" smtClean="0"/>
              <a:t>1 mole</a:t>
            </a:r>
          </a:p>
          <a:p>
            <a:r>
              <a:rPr lang="en-US" sz="2400" dirty="0" smtClean="0"/>
              <a:t>6.02 </a:t>
            </a:r>
            <a:r>
              <a:rPr lang="en-US" sz="2400" dirty="0"/>
              <a:t>X </a:t>
            </a:r>
            <a:r>
              <a:rPr lang="en-US" sz="2400" dirty="0" smtClean="0"/>
              <a:t>10</a:t>
            </a:r>
            <a:r>
              <a:rPr lang="en-US" sz="2400" baseline="30000" dirty="0" smtClean="0"/>
              <a:t>23</a:t>
            </a:r>
            <a:r>
              <a:rPr lang="en-US" sz="2400" dirty="0" smtClean="0"/>
              <a:t> particles</a:t>
            </a:r>
            <a:r>
              <a:rPr lang="en-US" sz="2400" baseline="30000" dirty="0" smtClean="0"/>
              <a:t>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1676400"/>
            <a:ext cx="9144000" cy="5105400"/>
          </a:xfrm>
          <a:noFill/>
          <a:ln/>
        </p:spPr>
        <p:txBody>
          <a:bodyPr lIns="92075" tIns="46038" rIns="92075" bIns="46038"/>
          <a:lstStyle/>
          <a:p>
            <a:pPr>
              <a:buFont typeface="Wingdings" pitchFamily="2" charset="2"/>
              <a:buNone/>
            </a:pPr>
            <a:r>
              <a:rPr lang="en-US" sz="2400" i="1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					</a:t>
            </a:r>
          </a:p>
          <a:p>
            <a:pPr>
              <a:buFont typeface="Wingdings" pitchFamily="2" charset="2"/>
              <a:buNone/>
            </a:pPr>
            <a:r>
              <a:rPr lang="en-US" sz="2400" b="1" i="1"/>
              <a:t>                   molar mass             Avogadro’s number</a:t>
            </a:r>
            <a:r>
              <a:rPr lang="en-US" sz="3000" b="1" i="1"/>
              <a:t>          </a:t>
            </a:r>
            <a:r>
              <a:rPr lang="en-US" sz="3000" b="1"/>
              <a:t> </a:t>
            </a:r>
            <a:br>
              <a:rPr lang="en-US" sz="3000" b="1"/>
            </a:br>
            <a:r>
              <a:rPr lang="en-US" sz="2400" b="1"/>
              <a:t>Grams 		         </a:t>
            </a:r>
            <a:r>
              <a:rPr lang="en-US" sz="2400" b="1">
                <a:solidFill>
                  <a:schemeClr val="hlink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Moles</a:t>
            </a:r>
            <a:r>
              <a:rPr lang="en-US" sz="2400" b="1"/>
              <a:t>                                  particles</a:t>
            </a:r>
            <a:endParaRPr lang="en-US" sz="2400" b="1" i="1"/>
          </a:p>
          <a:p>
            <a:pPr>
              <a:lnSpc>
                <a:spcPct val="0"/>
              </a:lnSpc>
              <a:buFont typeface="Wingdings" pitchFamily="2" charset="2"/>
              <a:buNone/>
            </a:pPr>
            <a:endParaRPr lang="en-US" sz="3000">
              <a:solidFill>
                <a:schemeClr val="accent1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lnSpc>
                <a:spcPct val="120000"/>
              </a:lnSpc>
              <a:buFont typeface="Wingdings" pitchFamily="2" charset="2"/>
              <a:buNone/>
            </a:pPr>
            <a:r>
              <a:rPr lang="en-US" sz="2400" b="1">
                <a:solidFill>
                  <a:schemeClr val="accent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	</a:t>
            </a:r>
            <a:endParaRPr lang="en-US" sz="3000" b="1">
              <a:solidFill>
                <a:schemeClr val="accent1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buFont typeface="Wingdings" pitchFamily="2" charset="2"/>
              <a:buNone/>
            </a:pPr>
            <a:r>
              <a:rPr lang="en-US" sz="4800" b="1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Everything must go through Moles!!!</a:t>
            </a:r>
          </a:p>
        </p:txBody>
      </p:sp>
      <p:sp>
        <p:nvSpPr>
          <p:cNvPr id="9219" name="Line 3"/>
          <p:cNvSpPr>
            <a:spLocks noChangeShapeType="1"/>
          </p:cNvSpPr>
          <p:nvPr/>
        </p:nvSpPr>
        <p:spPr bwMode="auto">
          <a:xfrm>
            <a:off x="1524000" y="2819400"/>
            <a:ext cx="1981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stealth" w="med" len="lg"/>
            <a:tailEnd type="stealth" w="med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>
                <a:solidFill>
                  <a:schemeClr val="tx1"/>
                </a:solidFill>
                <a:effectLst>
                  <a:outerShdw blurRad="38100" dist="38100" dir="2700000" algn="tl">
                    <a:srgbClr val="010199"/>
                  </a:outerShdw>
                </a:effectLst>
              </a:rPr>
              <a:t>Calculations</a:t>
            </a:r>
          </a:p>
        </p:txBody>
      </p:sp>
      <p:sp>
        <p:nvSpPr>
          <p:cNvPr id="9221" name="Line 5"/>
          <p:cNvSpPr>
            <a:spLocks noChangeShapeType="1"/>
          </p:cNvSpPr>
          <p:nvPr/>
        </p:nvSpPr>
        <p:spPr bwMode="auto">
          <a:xfrm>
            <a:off x="4495800" y="2819400"/>
            <a:ext cx="2743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stealth" w="med" len="lg"/>
            <a:tailEnd type="stealth" w="med" len="lg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2000" fill="hold"/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Mass – Particle Conversions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981200"/>
            <a:ext cx="8229600" cy="4114800"/>
          </a:xfrm>
        </p:spPr>
        <p:txBody>
          <a:bodyPr/>
          <a:lstStyle/>
          <a:p>
            <a:r>
              <a:rPr lang="en-US" dirty="0" smtClean="0"/>
              <a:t>How many atoms of gold are in 25.0 g of gold?</a:t>
            </a:r>
            <a:br>
              <a:rPr lang="en-US" dirty="0" smtClean="0"/>
            </a:b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Mole-Liters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At standard temperature and pressure (STP), one mole of gas (no matter what the gas is) occupies 22.4 liters of space. </a:t>
            </a:r>
            <a:endParaRPr lang="en-US" dirty="0"/>
          </a:p>
        </p:txBody>
      </p:sp>
      <p:pic>
        <p:nvPicPr>
          <p:cNvPr id="1026" name="Picture 2" descr="http://t1.gstatic.com/images?q=tbn:ANd9GcQB4Xvj40z-Aw4ksKUkgYiEr4AqOEHzPpBjMxmrw4nRS7C1rIFJs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2895600"/>
            <a:ext cx="2692400" cy="2019301"/>
          </a:xfrm>
          <a:prstGeom prst="rect">
            <a:avLst/>
          </a:prstGeom>
          <a:noFill/>
        </p:spPr>
      </p:pic>
      <p:pic>
        <p:nvPicPr>
          <p:cNvPr id="1028" name="Picture 4" descr="http://t2.gstatic.com/images?q=tbn:ANd9GcQXQoYf7MEcDF9oxXiSRedGqUYPSLXyBALMHGp21TBUaPLd9qEuJ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4953000"/>
            <a:ext cx="2286000" cy="1714501"/>
          </a:xfrm>
          <a:prstGeom prst="rect">
            <a:avLst/>
          </a:prstGeom>
          <a:noFill/>
        </p:spPr>
      </p:pic>
      <p:pic>
        <p:nvPicPr>
          <p:cNvPr id="1030" name="Picture 6" descr="http://t0.gstatic.com/images?q=tbn:ANd9GcS4BGjJhOB8to8FjwKGXWOrMWTncPr-OkIGGTs1kd3k7uJUAIlFb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43800" y="5029200"/>
            <a:ext cx="1600200" cy="1600200"/>
          </a:xfrm>
          <a:prstGeom prst="rect">
            <a:avLst/>
          </a:prstGeom>
          <a:noFill/>
        </p:spPr>
      </p:pic>
      <p:pic>
        <p:nvPicPr>
          <p:cNvPr id="7" name="Picture 4" descr="http://t2.gstatic.com/images?q=tbn:ANd9GcQXQoYf7MEcDF9oxXiSRedGqUYPSLXyBALMHGp21TBUaPLd9qEuJ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4953000"/>
            <a:ext cx="2286000" cy="1714501"/>
          </a:xfrm>
          <a:prstGeom prst="rect">
            <a:avLst/>
          </a:prstGeom>
          <a:noFill/>
        </p:spPr>
      </p:pic>
      <p:pic>
        <p:nvPicPr>
          <p:cNvPr id="8" name="Picture 6" descr="http://t0.gstatic.com/images?q=tbn:ANd9GcS4BGjJhOB8to8FjwKGXWOrMWTncPr-OkIGGTs1kd3k7uJUAIlFb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3276600"/>
            <a:ext cx="1600200" cy="1600200"/>
          </a:xfrm>
          <a:prstGeom prst="rect">
            <a:avLst/>
          </a:prstGeom>
          <a:noFill/>
        </p:spPr>
      </p:pic>
      <p:pic>
        <p:nvPicPr>
          <p:cNvPr id="9" name="Picture 6" descr="http://t0.gstatic.com/images?q=tbn:ANd9GcS4BGjJhOB8to8FjwKGXWOrMWTncPr-OkIGGTs1kd3k7uJUAIlFb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47800" y="3276600"/>
            <a:ext cx="1600200" cy="1600200"/>
          </a:xfrm>
          <a:prstGeom prst="rect">
            <a:avLst/>
          </a:prstGeom>
          <a:noFill/>
        </p:spPr>
      </p:pic>
      <p:pic>
        <p:nvPicPr>
          <p:cNvPr id="10" name="Picture 4" descr="http://t2.gstatic.com/images?q=tbn:ANd9GcQXQoYf7MEcDF9oxXiSRedGqUYPSLXyBALMHGp21TBUaPLd9qEuJ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276600"/>
            <a:ext cx="1981200" cy="1485901"/>
          </a:xfrm>
          <a:prstGeom prst="rect">
            <a:avLst/>
          </a:prstGeom>
          <a:noFill/>
        </p:spPr>
      </p:pic>
      <p:pic>
        <p:nvPicPr>
          <p:cNvPr id="11" name="Picture 2" descr="http://t1.gstatic.com/images?q=tbn:ANd9GcQB4Xvj40z-Aw4ksKUkgYiEr4AqOEHzPpBjMxmrw4nRS7C1rIFJs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3276600"/>
            <a:ext cx="2387600" cy="1790701"/>
          </a:xfrm>
          <a:prstGeom prst="rect">
            <a:avLst/>
          </a:prstGeom>
          <a:noFill/>
        </p:spPr>
      </p:pic>
      <p:pic>
        <p:nvPicPr>
          <p:cNvPr id="12" name="Picture 2" descr="http://t1.gstatic.com/images?q=tbn:ANd9GcQB4Xvj40z-Aw4ksKUkgYiEr4AqOEHzPpBjMxmrw4nRS7C1rIFJs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6200" y="4838699"/>
            <a:ext cx="2692400" cy="2019301"/>
          </a:xfrm>
          <a:prstGeom prst="rect">
            <a:avLst/>
          </a:prstGeom>
          <a:noFill/>
        </p:spPr>
      </p:pic>
      <p:pic>
        <p:nvPicPr>
          <p:cNvPr id="13" name="Picture 2" descr="http://t1.gstatic.com/images?q=tbn:ANd9GcQB4Xvj40z-Aw4ksKUkgYiEr4AqOEHzPpBjMxmrw4nRS7C1rIFJs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4876800"/>
            <a:ext cx="2387600" cy="1790701"/>
          </a:xfrm>
          <a:prstGeom prst="rect">
            <a:avLst/>
          </a:prstGeom>
          <a:noFill/>
        </p:spPr>
      </p:pic>
      <p:pic>
        <p:nvPicPr>
          <p:cNvPr id="14" name="Picture 6" descr="http://t0.gstatic.com/images?q=tbn:ANd9GcS4BGjJhOB8to8FjwKGXWOrMWTncPr-OkIGGTs1kd3k7uJUAIlFb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876800"/>
            <a:ext cx="1600200" cy="1600200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6019800" y="533400"/>
            <a:ext cx="2895600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STP</a:t>
            </a:r>
          </a:p>
          <a:p>
            <a:r>
              <a:rPr lang="en-US" dirty="0" smtClean="0"/>
              <a:t>Temperature = 298 K</a:t>
            </a:r>
          </a:p>
          <a:p>
            <a:r>
              <a:rPr lang="en-US" dirty="0" smtClean="0"/>
              <a:t>Pressure = 1 </a:t>
            </a:r>
            <a:r>
              <a:rPr lang="en-US" dirty="0" err="1" smtClean="0"/>
              <a:t>atm</a:t>
            </a:r>
            <a:endParaRPr lang="en-US" dirty="0"/>
          </a:p>
        </p:txBody>
      </p:sp>
      <p:pic>
        <p:nvPicPr>
          <p:cNvPr id="16" name="Picture 6" descr="http://t0.gstatic.com/images?q=tbn:ANd9GcS4BGjJhOB8to8FjwKGXWOrMWTncPr-OkIGGTs1kd3k7uJUAIlFb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600200" cy="160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Conversion Factor #3</a:t>
            </a:r>
            <a:endParaRPr lang="en-US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800" dirty="0" smtClean="0"/>
              <a:t>             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en-US" sz="2800" u="sng" dirty="0" smtClean="0"/>
              <a:t>1 mole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en-US" sz="2800" dirty="0" smtClean="0"/>
              <a:t>22.4 Liters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800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sz="2800" dirty="0" smtClean="0"/>
          </a:p>
          <a:p>
            <a:pPr>
              <a:lnSpc>
                <a:spcPct val="80000"/>
              </a:lnSpc>
              <a:buFontTx/>
              <a:buNone/>
            </a:pPr>
            <a:endParaRPr lang="en-US" sz="280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800" dirty="0" smtClean="0"/>
              <a:t>This is ONLY true at STP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Mole Map</a:t>
            </a:r>
            <a:endParaRPr lang="en-US" dirty="0"/>
          </a:p>
        </p:txBody>
      </p:sp>
      <p:sp>
        <p:nvSpPr>
          <p:cNvPr id="47128" name="Text Box 24"/>
          <p:cNvSpPr txBox="1">
            <a:spLocks noChangeArrowheads="1"/>
          </p:cNvSpPr>
          <p:nvPr/>
        </p:nvSpPr>
        <p:spPr bwMode="auto">
          <a:xfrm>
            <a:off x="0" y="0"/>
            <a:ext cx="2438400" cy="1200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dirty="0"/>
              <a:t>Atoms or Molecules</a:t>
            </a:r>
          </a:p>
        </p:txBody>
      </p:sp>
      <p:sp>
        <p:nvSpPr>
          <p:cNvPr id="47129" name="Text Box 25"/>
          <p:cNvSpPr txBox="1">
            <a:spLocks noChangeArrowheads="1"/>
          </p:cNvSpPr>
          <p:nvPr/>
        </p:nvSpPr>
        <p:spPr bwMode="auto">
          <a:xfrm>
            <a:off x="3810000" y="3362979"/>
            <a:ext cx="1676400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dirty="0"/>
              <a:t>Moles</a:t>
            </a:r>
          </a:p>
        </p:txBody>
      </p:sp>
      <p:sp>
        <p:nvSpPr>
          <p:cNvPr id="47130" name="Text Box 26"/>
          <p:cNvSpPr txBox="1">
            <a:spLocks noChangeArrowheads="1"/>
          </p:cNvSpPr>
          <p:nvPr/>
        </p:nvSpPr>
        <p:spPr bwMode="auto">
          <a:xfrm>
            <a:off x="7315200" y="0"/>
            <a:ext cx="1828800" cy="10763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/>
              <a:t>Mass (grams)</a:t>
            </a:r>
          </a:p>
        </p:txBody>
      </p:sp>
      <p:sp>
        <p:nvSpPr>
          <p:cNvPr id="47132" name="Text Box 28"/>
          <p:cNvSpPr txBox="1">
            <a:spLocks noChangeArrowheads="1"/>
          </p:cNvSpPr>
          <p:nvPr/>
        </p:nvSpPr>
        <p:spPr bwMode="auto">
          <a:xfrm>
            <a:off x="0" y="3124200"/>
            <a:ext cx="3505200" cy="914400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2400" dirty="0" smtClean="0"/>
              <a:t>6.02 </a:t>
            </a:r>
            <a:r>
              <a:rPr lang="en-US" sz="2400" dirty="0"/>
              <a:t>X </a:t>
            </a:r>
            <a:r>
              <a:rPr lang="en-US" sz="2400" dirty="0" smtClean="0"/>
              <a:t>10</a:t>
            </a:r>
            <a:r>
              <a:rPr lang="en-US" sz="2400" baseline="30000" dirty="0" smtClean="0"/>
              <a:t>23</a:t>
            </a:r>
            <a:r>
              <a:rPr lang="en-US" sz="2400" dirty="0" smtClean="0"/>
              <a:t> particles</a:t>
            </a:r>
          </a:p>
          <a:p>
            <a:r>
              <a:rPr lang="en-US" sz="2400" dirty="0" smtClean="0"/>
              <a:t>1 mole</a:t>
            </a:r>
          </a:p>
          <a:p>
            <a:r>
              <a:rPr lang="en-US" sz="2400" baseline="30000" dirty="0" smtClean="0"/>
              <a:t> </a:t>
            </a:r>
            <a:endParaRPr lang="en-US" sz="2400" dirty="0"/>
          </a:p>
        </p:txBody>
      </p:sp>
      <p:sp>
        <p:nvSpPr>
          <p:cNvPr id="47133" name="Text Box 29"/>
          <p:cNvSpPr txBox="1">
            <a:spLocks noChangeArrowheads="1"/>
          </p:cNvSpPr>
          <p:nvPr/>
        </p:nvSpPr>
        <p:spPr bwMode="auto">
          <a:xfrm>
            <a:off x="4876800" y="1143000"/>
            <a:ext cx="2743200" cy="731838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2400" dirty="0" smtClean="0"/>
              <a:t>Molar Mass</a:t>
            </a:r>
          </a:p>
          <a:p>
            <a:r>
              <a:rPr lang="en-US" sz="2400" dirty="0" smtClean="0"/>
              <a:t>1 mole</a:t>
            </a:r>
            <a:endParaRPr lang="en-US" sz="2400" dirty="0"/>
          </a:p>
        </p:txBody>
      </p:sp>
      <p:sp>
        <p:nvSpPr>
          <p:cNvPr id="47134" name="Text Box 30"/>
          <p:cNvSpPr txBox="1">
            <a:spLocks noChangeArrowheads="1"/>
          </p:cNvSpPr>
          <p:nvPr/>
        </p:nvSpPr>
        <p:spPr bwMode="auto">
          <a:xfrm>
            <a:off x="6553200" y="2667000"/>
            <a:ext cx="3124200" cy="731838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2400" dirty="0" smtClean="0"/>
              <a:t>1 Mole</a:t>
            </a:r>
          </a:p>
          <a:p>
            <a:r>
              <a:rPr lang="en-US" sz="2400" dirty="0" smtClean="0"/>
              <a:t>Molar Mass</a:t>
            </a:r>
            <a:endParaRPr lang="en-US" sz="2400" dirty="0"/>
          </a:p>
        </p:txBody>
      </p:sp>
      <p:sp>
        <p:nvSpPr>
          <p:cNvPr id="47135" name="Line 31"/>
          <p:cNvSpPr>
            <a:spLocks noChangeShapeType="1"/>
          </p:cNvSpPr>
          <p:nvPr/>
        </p:nvSpPr>
        <p:spPr bwMode="auto">
          <a:xfrm>
            <a:off x="2133600" y="1676400"/>
            <a:ext cx="1371600" cy="1676400"/>
          </a:xfrm>
          <a:prstGeom prst="line">
            <a:avLst/>
          </a:prstGeom>
          <a:noFill/>
          <a:ln w="666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7136" name="Line 32"/>
          <p:cNvSpPr>
            <a:spLocks noChangeShapeType="1"/>
          </p:cNvSpPr>
          <p:nvPr/>
        </p:nvSpPr>
        <p:spPr bwMode="auto">
          <a:xfrm flipH="1" flipV="1">
            <a:off x="1752600" y="1676400"/>
            <a:ext cx="1600200" cy="1905000"/>
          </a:xfrm>
          <a:prstGeom prst="line">
            <a:avLst/>
          </a:prstGeom>
          <a:noFill/>
          <a:ln w="666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cxnSp>
        <p:nvCxnSpPr>
          <p:cNvPr id="15" name="Straight Arrow Connector 14"/>
          <p:cNvCxnSpPr/>
          <p:nvPr/>
        </p:nvCxnSpPr>
        <p:spPr>
          <a:xfrm rot="5400000" flipH="1" flipV="1">
            <a:off x="5410200" y="1600200"/>
            <a:ext cx="1447800" cy="14478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5400000">
            <a:off x="5562600" y="1676400"/>
            <a:ext cx="1524000" cy="1524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10800000" flipH="1">
            <a:off x="2971800" y="2133600"/>
            <a:ext cx="152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47132" idx="1"/>
          </p:cNvCxnSpPr>
          <p:nvPr/>
        </p:nvCxnSpPr>
        <p:spPr>
          <a:xfrm rot="10800000" flipH="1">
            <a:off x="0" y="3581400"/>
            <a:ext cx="2590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47133" idx="1"/>
          </p:cNvCxnSpPr>
          <p:nvPr/>
        </p:nvCxnSpPr>
        <p:spPr>
          <a:xfrm rot="10800000" flipH="1" flipV="1">
            <a:off x="4876800" y="1508918"/>
            <a:ext cx="1600200" cy="150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rot="10800000" flipH="1" flipV="1">
            <a:off x="6553200" y="3043097"/>
            <a:ext cx="1524000" cy="150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 Box 27"/>
          <p:cNvSpPr txBox="1">
            <a:spLocks noChangeArrowheads="1"/>
          </p:cNvSpPr>
          <p:nvPr/>
        </p:nvSpPr>
        <p:spPr bwMode="auto">
          <a:xfrm>
            <a:off x="2895600" y="1752600"/>
            <a:ext cx="3200400" cy="762000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2400" dirty="0" smtClean="0"/>
              <a:t>1 mole</a:t>
            </a:r>
          </a:p>
          <a:p>
            <a:r>
              <a:rPr lang="en-US" sz="2400" dirty="0" smtClean="0"/>
              <a:t>6.02 </a:t>
            </a:r>
            <a:r>
              <a:rPr lang="en-US" sz="2400" dirty="0"/>
              <a:t>X </a:t>
            </a:r>
            <a:r>
              <a:rPr lang="en-US" sz="2400" dirty="0" smtClean="0"/>
              <a:t>10</a:t>
            </a:r>
            <a:r>
              <a:rPr lang="en-US" sz="2400" baseline="30000" dirty="0" smtClean="0"/>
              <a:t>23</a:t>
            </a:r>
            <a:r>
              <a:rPr lang="en-US" sz="2400" dirty="0" smtClean="0"/>
              <a:t> particles</a:t>
            </a:r>
            <a:r>
              <a:rPr lang="en-US" sz="2400" baseline="30000" dirty="0" smtClean="0"/>
              <a:t> </a:t>
            </a:r>
            <a:endParaRPr lang="en-US" sz="2400" dirty="0"/>
          </a:p>
        </p:txBody>
      </p:sp>
      <p:cxnSp>
        <p:nvCxnSpPr>
          <p:cNvPr id="19" name="Straight Arrow Connector 18"/>
          <p:cNvCxnSpPr/>
          <p:nvPr/>
        </p:nvCxnSpPr>
        <p:spPr>
          <a:xfrm rot="16200000" flipH="1">
            <a:off x="3505200" y="4648200"/>
            <a:ext cx="1600200" cy="76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rot="16200000" flipV="1">
            <a:off x="3962400" y="4886979"/>
            <a:ext cx="1447800" cy="76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3505200" y="5715000"/>
            <a:ext cx="2209800" cy="95410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/>
              <a:t>Liters of GAS </a:t>
            </a:r>
          </a:p>
          <a:p>
            <a:r>
              <a:rPr lang="en-US" sz="2800" dirty="0" smtClean="0"/>
              <a:t>(at STP)</a:t>
            </a:r>
            <a:endParaRPr lang="en-US" sz="2800" dirty="0"/>
          </a:p>
        </p:txBody>
      </p:sp>
      <p:sp>
        <p:nvSpPr>
          <p:cNvPr id="26" name="Text Box 30"/>
          <p:cNvSpPr txBox="1">
            <a:spLocks noChangeArrowheads="1"/>
          </p:cNvSpPr>
          <p:nvPr/>
        </p:nvSpPr>
        <p:spPr bwMode="auto">
          <a:xfrm>
            <a:off x="5029200" y="4582179"/>
            <a:ext cx="3124200" cy="731838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2400" dirty="0" smtClean="0"/>
              <a:t>1 Mole</a:t>
            </a:r>
          </a:p>
          <a:p>
            <a:r>
              <a:rPr lang="en-US" sz="2400" dirty="0" smtClean="0"/>
              <a:t>22.4 Liters</a:t>
            </a:r>
            <a:endParaRPr lang="en-US" sz="2400" dirty="0"/>
          </a:p>
        </p:txBody>
      </p:sp>
      <p:cxnSp>
        <p:nvCxnSpPr>
          <p:cNvPr id="27" name="Straight Connector 26"/>
          <p:cNvCxnSpPr/>
          <p:nvPr/>
        </p:nvCxnSpPr>
        <p:spPr>
          <a:xfrm rot="10800000" flipH="1" flipV="1">
            <a:off x="5105400" y="4963179"/>
            <a:ext cx="1524000" cy="150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10800000" flipH="1" flipV="1">
            <a:off x="2514600" y="4963179"/>
            <a:ext cx="1524000" cy="150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 Box 28"/>
          <p:cNvSpPr txBox="1">
            <a:spLocks noChangeArrowheads="1"/>
          </p:cNvSpPr>
          <p:nvPr/>
        </p:nvSpPr>
        <p:spPr bwMode="auto">
          <a:xfrm>
            <a:off x="2514600" y="4582179"/>
            <a:ext cx="1600200" cy="914400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2400" dirty="0" smtClean="0"/>
              <a:t>22.4 Liters</a:t>
            </a:r>
          </a:p>
          <a:p>
            <a:r>
              <a:rPr lang="en-US" sz="2400" dirty="0" smtClean="0"/>
              <a:t>1 mole</a:t>
            </a:r>
          </a:p>
          <a:p>
            <a:r>
              <a:rPr lang="en-US" sz="2400" baseline="30000" dirty="0" smtClean="0"/>
              <a:t>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Mole – Liter Calculations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is the volume of 4.21 moles of carbon dioxide gas at STP?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Mole Map</a:t>
            </a:r>
            <a:endParaRPr lang="en-US" dirty="0"/>
          </a:p>
        </p:txBody>
      </p:sp>
      <p:sp>
        <p:nvSpPr>
          <p:cNvPr id="47128" name="Text Box 24"/>
          <p:cNvSpPr txBox="1">
            <a:spLocks noChangeArrowheads="1"/>
          </p:cNvSpPr>
          <p:nvPr/>
        </p:nvSpPr>
        <p:spPr bwMode="auto">
          <a:xfrm>
            <a:off x="0" y="0"/>
            <a:ext cx="2438400" cy="1200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dirty="0"/>
              <a:t>Atoms or Molecules</a:t>
            </a:r>
          </a:p>
        </p:txBody>
      </p:sp>
      <p:sp>
        <p:nvSpPr>
          <p:cNvPr id="47130" name="Text Box 26"/>
          <p:cNvSpPr txBox="1">
            <a:spLocks noChangeArrowheads="1"/>
          </p:cNvSpPr>
          <p:nvPr/>
        </p:nvSpPr>
        <p:spPr bwMode="auto">
          <a:xfrm>
            <a:off x="6781800" y="381000"/>
            <a:ext cx="1828800" cy="10763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/>
              <a:t>Mass (grams)</a:t>
            </a:r>
          </a:p>
        </p:txBody>
      </p:sp>
      <p:sp>
        <p:nvSpPr>
          <p:cNvPr id="47133" name="Text Box 29"/>
          <p:cNvSpPr txBox="1">
            <a:spLocks noChangeArrowheads="1"/>
          </p:cNvSpPr>
          <p:nvPr/>
        </p:nvSpPr>
        <p:spPr bwMode="auto">
          <a:xfrm>
            <a:off x="6705600" y="2514600"/>
            <a:ext cx="2743200" cy="731838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2400" dirty="0" smtClean="0"/>
              <a:t>Molar Mass</a:t>
            </a:r>
          </a:p>
        </p:txBody>
      </p:sp>
      <p:sp>
        <p:nvSpPr>
          <p:cNvPr id="47134" name="Text Box 30"/>
          <p:cNvSpPr txBox="1">
            <a:spLocks noChangeArrowheads="1"/>
          </p:cNvSpPr>
          <p:nvPr/>
        </p:nvSpPr>
        <p:spPr bwMode="auto">
          <a:xfrm>
            <a:off x="6400800" y="2667000"/>
            <a:ext cx="3124200" cy="731838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sz="2400" dirty="0"/>
          </a:p>
        </p:txBody>
      </p:sp>
      <p:sp>
        <p:nvSpPr>
          <p:cNvPr id="47136" name="Line 32"/>
          <p:cNvSpPr>
            <a:spLocks noChangeShapeType="1"/>
          </p:cNvSpPr>
          <p:nvPr/>
        </p:nvSpPr>
        <p:spPr bwMode="auto">
          <a:xfrm flipH="1" flipV="1">
            <a:off x="1752600" y="1676400"/>
            <a:ext cx="1600200" cy="1905000"/>
          </a:xfrm>
          <a:prstGeom prst="line">
            <a:avLst/>
          </a:prstGeom>
          <a:noFill/>
          <a:ln w="666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cxnSp>
        <p:nvCxnSpPr>
          <p:cNvPr id="15" name="Straight Arrow Connector 14"/>
          <p:cNvCxnSpPr/>
          <p:nvPr/>
        </p:nvCxnSpPr>
        <p:spPr>
          <a:xfrm rot="5400000" flipH="1" flipV="1">
            <a:off x="5410200" y="1600200"/>
            <a:ext cx="1447800" cy="14478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16200000" flipH="1">
            <a:off x="3505200" y="4953000"/>
            <a:ext cx="1600200" cy="76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3505200" y="5943601"/>
            <a:ext cx="2209800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/>
              <a:t>Liters (at STP)</a:t>
            </a:r>
            <a:endParaRPr lang="en-US" sz="2800" dirty="0"/>
          </a:p>
        </p:txBody>
      </p:sp>
      <p:sp>
        <p:nvSpPr>
          <p:cNvPr id="32" name="TextBox 31"/>
          <p:cNvSpPr txBox="1"/>
          <p:nvPr/>
        </p:nvSpPr>
        <p:spPr>
          <a:xfrm>
            <a:off x="685800" y="23622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6.022 X 10</a:t>
            </a:r>
            <a:r>
              <a:rPr lang="en-US" baseline="30000" dirty="0" smtClean="0"/>
              <a:t>23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4800600" y="47244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22.4</a:t>
            </a:r>
            <a:endParaRPr lang="en-US" dirty="0"/>
          </a:p>
        </p:txBody>
      </p:sp>
      <p:pic>
        <p:nvPicPr>
          <p:cNvPr id="37890" name="Picture 2" descr="http://www.moleswartsremoval.info/wp-content/uploads/liters%20to%20mol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2209800"/>
            <a:ext cx="2286000" cy="2286001"/>
          </a:xfrm>
          <a:prstGeom prst="rect">
            <a:avLst/>
          </a:prstGeom>
          <a:noFill/>
        </p:spPr>
      </p:pic>
      <p:sp>
        <p:nvSpPr>
          <p:cNvPr id="34" name="TextBox 33"/>
          <p:cNvSpPr txBox="1"/>
          <p:nvPr/>
        </p:nvSpPr>
        <p:spPr>
          <a:xfrm>
            <a:off x="6553200" y="4572000"/>
            <a:ext cx="2286000" cy="14773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Multiply with the arrows</a:t>
            </a:r>
          </a:p>
          <a:p>
            <a:endParaRPr lang="en-US" dirty="0"/>
          </a:p>
          <a:p>
            <a:r>
              <a:rPr lang="en-US" dirty="0" smtClean="0"/>
              <a:t>Divide against the arrows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Mixed 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915400" cy="452596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sz="4300" dirty="0" smtClean="0"/>
              <a:t>Calculate the molar mass of the following</a:t>
            </a:r>
          </a:p>
          <a:p>
            <a:pPr lvl="0">
              <a:buNone/>
            </a:pPr>
            <a:r>
              <a:rPr lang="en-US" sz="4300" dirty="0" smtClean="0"/>
              <a:t>1.    C</a:t>
            </a:r>
            <a:r>
              <a:rPr lang="en-US" sz="4300" baseline="-25000" dirty="0" smtClean="0"/>
              <a:t>3</a:t>
            </a:r>
            <a:r>
              <a:rPr lang="en-US" sz="4300" dirty="0" smtClean="0"/>
              <a:t>H</a:t>
            </a:r>
            <a:r>
              <a:rPr lang="en-US" sz="4300" baseline="-25000" dirty="0" smtClean="0"/>
              <a:t>5</a:t>
            </a:r>
            <a:r>
              <a:rPr lang="en-US" sz="4300" dirty="0" smtClean="0"/>
              <a:t>N</a:t>
            </a:r>
            <a:r>
              <a:rPr lang="en-US" sz="4300" baseline="-25000" dirty="0" smtClean="0"/>
              <a:t>3</a:t>
            </a:r>
            <a:r>
              <a:rPr lang="en-US" sz="4300" dirty="0" smtClean="0"/>
              <a:t>O</a:t>
            </a:r>
            <a:r>
              <a:rPr lang="en-US" sz="4300" baseline="-25000" dirty="0" smtClean="0"/>
              <a:t>3</a:t>
            </a:r>
          </a:p>
          <a:p>
            <a:pPr lvl="0"/>
            <a:endParaRPr lang="en-US" sz="4300" dirty="0" smtClean="0"/>
          </a:p>
          <a:p>
            <a:pPr lvl="0">
              <a:buNone/>
            </a:pPr>
            <a:r>
              <a:rPr lang="en-US" sz="4300" dirty="0" smtClean="0"/>
              <a:t>2.    Al(NO</a:t>
            </a:r>
            <a:r>
              <a:rPr lang="en-US" sz="4300" baseline="-25000" dirty="0" smtClean="0"/>
              <a:t>3</a:t>
            </a:r>
            <a:r>
              <a:rPr lang="en-US" sz="4300" dirty="0" smtClean="0"/>
              <a:t>)</a:t>
            </a:r>
            <a:r>
              <a:rPr lang="en-US" sz="4300" baseline="-25000" dirty="0" smtClean="0"/>
              <a:t>3</a:t>
            </a:r>
          </a:p>
          <a:p>
            <a:pPr lvl="0"/>
            <a:endParaRPr lang="en-US" sz="4300" dirty="0" smtClean="0"/>
          </a:p>
          <a:p>
            <a:pPr lvl="0">
              <a:buNone/>
            </a:pPr>
            <a:r>
              <a:rPr lang="en-US" sz="4300" dirty="0" smtClean="0"/>
              <a:t>3.     SO</a:t>
            </a:r>
            <a:r>
              <a:rPr lang="en-US" sz="4300" baseline="-25000" dirty="0" smtClean="0"/>
              <a:t>2</a:t>
            </a:r>
            <a:endParaRPr lang="en-US" sz="4300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Dimensional Analysis </a:t>
            </a:r>
            <a:r>
              <a:rPr lang="en-US" u="sng" dirty="0" smtClean="0"/>
              <a:t>Review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How many seconds are in 5.0 hours?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Mixed 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9154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300" dirty="0" smtClean="0"/>
              <a:t>Calculate the mass in grams of each of the following</a:t>
            </a:r>
            <a:endParaRPr lang="en-US" dirty="0" smtClean="0"/>
          </a:p>
          <a:p>
            <a:pPr lvl="0">
              <a:buNone/>
            </a:pPr>
            <a:r>
              <a:rPr lang="en-US" sz="4400" dirty="0" smtClean="0"/>
              <a:t>4.      5.49 mol of KI</a:t>
            </a:r>
          </a:p>
          <a:p>
            <a:pPr lvl="0">
              <a:buNone/>
            </a:pPr>
            <a:r>
              <a:rPr lang="en-US" sz="4400" dirty="0" smtClean="0"/>
              <a:t>5.      0.354 mol of Fe</a:t>
            </a:r>
            <a:r>
              <a:rPr lang="en-US" sz="4400" baseline="-25000" dirty="0" smtClean="0"/>
              <a:t>3</a:t>
            </a:r>
            <a:r>
              <a:rPr lang="en-US" sz="4400" dirty="0" smtClean="0"/>
              <a:t>(Fe(CN)</a:t>
            </a:r>
            <a:r>
              <a:rPr lang="en-US" sz="4400" baseline="-25000" dirty="0" smtClean="0"/>
              <a:t>6</a:t>
            </a:r>
            <a:r>
              <a:rPr lang="en-US" sz="4400" dirty="0" smtClean="0"/>
              <a:t>)</a:t>
            </a:r>
            <a:r>
              <a:rPr lang="en-US" sz="4400" baseline="-25000" dirty="0" smtClean="0"/>
              <a:t>2</a:t>
            </a:r>
            <a:endParaRPr lang="en-US" sz="4400" dirty="0" smtClean="0"/>
          </a:p>
          <a:p>
            <a:pPr lvl="0">
              <a:buNone/>
            </a:pPr>
            <a:r>
              <a:rPr lang="en-US" sz="4400" dirty="0" smtClean="0"/>
              <a:t>6.     1.50 mol of Ca(NO</a:t>
            </a:r>
            <a:r>
              <a:rPr lang="en-US" sz="4400" baseline="-25000" dirty="0" smtClean="0"/>
              <a:t>3</a:t>
            </a:r>
            <a:r>
              <a:rPr lang="en-US" sz="4400" dirty="0" smtClean="0"/>
              <a:t>)</a:t>
            </a:r>
            <a:r>
              <a:rPr lang="en-US" sz="4400" baseline="-25000" dirty="0" smtClean="0"/>
              <a:t>2</a:t>
            </a:r>
            <a:r>
              <a:rPr lang="en-US" sz="4400" baseline="30000" dirty="0" smtClean="0"/>
              <a:t>.</a:t>
            </a:r>
            <a:r>
              <a:rPr lang="en-US" sz="4400" dirty="0" smtClean="0"/>
              <a:t>3 H</a:t>
            </a:r>
            <a:r>
              <a:rPr lang="en-US" sz="4400" baseline="-25000" dirty="0" smtClean="0"/>
              <a:t>2</a:t>
            </a:r>
            <a:r>
              <a:rPr lang="en-US" sz="4400" dirty="0" smtClean="0"/>
              <a:t>O</a:t>
            </a:r>
          </a:p>
          <a:p>
            <a:pPr>
              <a:buNone/>
            </a:pPr>
            <a:endParaRPr lang="en-US" sz="43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Mixed 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9154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400" b="1" dirty="0" smtClean="0"/>
              <a:t>Calculate the number of </a:t>
            </a:r>
            <a:r>
              <a:rPr lang="en-US" sz="4400" b="1" u="sng" dirty="0" smtClean="0"/>
              <a:t>moles</a:t>
            </a:r>
            <a:r>
              <a:rPr lang="en-US" sz="4400" b="1" dirty="0" smtClean="0"/>
              <a:t> in each of the following:</a:t>
            </a:r>
            <a:endParaRPr lang="en-US" sz="4400" dirty="0" smtClean="0"/>
          </a:p>
          <a:p>
            <a:pPr lvl="0">
              <a:buNone/>
            </a:pPr>
            <a:r>
              <a:rPr lang="en-US" sz="4400" dirty="0" smtClean="0"/>
              <a:t>7.       10.0 g of Na</a:t>
            </a:r>
            <a:r>
              <a:rPr lang="en-US" sz="4400" baseline="-25000" dirty="0" smtClean="0"/>
              <a:t>2</a:t>
            </a:r>
            <a:r>
              <a:rPr lang="en-US" sz="4400" dirty="0" smtClean="0"/>
              <a:t>S</a:t>
            </a:r>
          </a:p>
          <a:p>
            <a:pPr lvl="0">
              <a:buNone/>
            </a:pPr>
            <a:r>
              <a:rPr lang="en-US" sz="4400" dirty="0" smtClean="0"/>
              <a:t>8.        50.0 g of C</a:t>
            </a:r>
            <a:r>
              <a:rPr lang="en-US" sz="4400" baseline="-25000" dirty="0" smtClean="0"/>
              <a:t>16</a:t>
            </a:r>
            <a:r>
              <a:rPr lang="en-US" sz="4400" dirty="0" smtClean="0"/>
              <a:t>H</a:t>
            </a:r>
            <a:r>
              <a:rPr lang="en-US" sz="4400" baseline="-25000" dirty="0" smtClean="0"/>
              <a:t>18</a:t>
            </a:r>
            <a:r>
              <a:rPr lang="en-US" sz="4400" dirty="0" smtClean="0"/>
              <a:t>N</a:t>
            </a:r>
            <a:r>
              <a:rPr lang="en-US" sz="4400" baseline="-25000" dirty="0" smtClean="0"/>
              <a:t>2</a:t>
            </a:r>
            <a:r>
              <a:rPr lang="en-US" sz="4400" dirty="0" smtClean="0"/>
              <a:t>O</a:t>
            </a:r>
            <a:r>
              <a:rPr lang="en-US" sz="4400" baseline="-25000" dirty="0" smtClean="0"/>
              <a:t>4</a:t>
            </a:r>
            <a:r>
              <a:rPr lang="en-US" sz="4400" dirty="0" smtClean="0"/>
              <a:t>S</a:t>
            </a:r>
          </a:p>
          <a:p>
            <a:pPr lvl="0">
              <a:buNone/>
            </a:pPr>
            <a:r>
              <a:rPr lang="en-US" sz="4400" dirty="0" smtClean="0"/>
              <a:t>9.         84.2 g of K</a:t>
            </a:r>
            <a:r>
              <a:rPr lang="en-US" sz="4400" baseline="-25000" dirty="0" smtClean="0"/>
              <a:t>2</a:t>
            </a:r>
            <a:r>
              <a:rPr lang="en-US" sz="4400" dirty="0" smtClean="0"/>
              <a:t>SO</a:t>
            </a:r>
            <a:r>
              <a:rPr lang="en-US" sz="4400" baseline="-25000" dirty="0" smtClean="0"/>
              <a:t>4</a:t>
            </a:r>
            <a:endParaRPr lang="en-US" sz="4400" dirty="0" smtClean="0"/>
          </a:p>
          <a:p>
            <a:pPr>
              <a:buNone/>
            </a:pPr>
            <a:endParaRPr lang="en-US" sz="43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28600"/>
            <a:ext cx="8915400" cy="58975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4400" b="1" dirty="0" smtClean="0"/>
              <a:t>Calculate the number of atoms, molecules, or ions for each of the following </a:t>
            </a:r>
          </a:p>
          <a:p>
            <a:pPr>
              <a:buNone/>
            </a:pPr>
            <a:r>
              <a:rPr lang="en-US" sz="4400" dirty="0" smtClean="0"/>
              <a:t>10.       3.34 mole of</a:t>
            </a:r>
            <a:r>
              <a:rPr lang="en-US" sz="4400" baseline="-25000" dirty="0" smtClean="0"/>
              <a:t>  </a:t>
            </a:r>
            <a:r>
              <a:rPr lang="en-US" sz="4400" dirty="0" smtClean="0"/>
              <a:t>CO</a:t>
            </a:r>
            <a:r>
              <a:rPr lang="en-US" sz="4400" baseline="-25000" dirty="0" smtClean="0"/>
              <a:t>2</a:t>
            </a:r>
            <a:r>
              <a:rPr lang="en-US" sz="4400" dirty="0" smtClean="0"/>
              <a:t>, number of            		molecules</a:t>
            </a:r>
          </a:p>
          <a:p>
            <a:pPr>
              <a:buNone/>
            </a:pPr>
            <a:r>
              <a:rPr lang="en-US" sz="4400" dirty="0" smtClean="0"/>
              <a:t>11.     68.0 g of H</a:t>
            </a:r>
            <a:r>
              <a:rPr lang="en-US" sz="4400" baseline="-25000" dirty="0" smtClean="0"/>
              <a:t>2</a:t>
            </a:r>
            <a:r>
              <a:rPr lang="en-US" sz="4400" dirty="0" smtClean="0"/>
              <a:t>S, number of molecules</a:t>
            </a:r>
          </a:p>
          <a:p>
            <a:pPr lvl="0">
              <a:buNone/>
            </a:pPr>
            <a:endParaRPr lang="en-US" sz="4400" dirty="0" smtClean="0"/>
          </a:p>
          <a:p>
            <a:pPr lvl="0">
              <a:buNone/>
            </a:pPr>
            <a:r>
              <a:rPr lang="en-US" sz="4400" dirty="0" smtClean="0"/>
              <a:t>12. 		0.125 mole of Mg</a:t>
            </a:r>
            <a:r>
              <a:rPr lang="en-US" sz="4400" baseline="30000" dirty="0" smtClean="0"/>
              <a:t>+2</a:t>
            </a:r>
            <a:r>
              <a:rPr lang="en-US" sz="4400" dirty="0" smtClean="0"/>
              <a:t>, number of 			ions</a:t>
            </a:r>
          </a:p>
          <a:p>
            <a:pPr>
              <a:buNone/>
            </a:pPr>
            <a:endParaRPr lang="en-US" sz="43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28600"/>
            <a:ext cx="8915400" cy="5897563"/>
          </a:xfrm>
        </p:spPr>
        <p:txBody>
          <a:bodyPr>
            <a:normAutofit fontScale="92500" lnSpcReduction="20000"/>
          </a:bodyPr>
          <a:lstStyle/>
          <a:p>
            <a:r>
              <a:rPr lang="en-US" sz="4400" b="1" dirty="0" smtClean="0"/>
              <a:t>Calculate the number of </a:t>
            </a:r>
            <a:r>
              <a:rPr lang="en-US" sz="4400" b="1" u="sng" dirty="0" smtClean="0"/>
              <a:t>grams</a:t>
            </a:r>
            <a:r>
              <a:rPr lang="en-US" sz="4400" b="1" dirty="0" smtClean="0"/>
              <a:t> in each of the following:</a:t>
            </a:r>
            <a:endParaRPr lang="en-US" sz="4400" dirty="0" smtClean="0"/>
          </a:p>
          <a:p>
            <a:pPr marL="742950" indent="-742950">
              <a:buAutoNum type="arabicPeriod" startAt="13"/>
            </a:pPr>
            <a:r>
              <a:rPr lang="en-US" sz="4400" dirty="0" smtClean="0"/>
              <a:t>1.50 X 10</a:t>
            </a:r>
            <a:r>
              <a:rPr lang="en-US" sz="4400" baseline="30000" dirty="0" smtClean="0"/>
              <a:t>23</a:t>
            </a:r>
            <a:r>
              <a:rPr lang="en-US" sz="4400" dirty="0" smtClean="0"/>
              <a:t> ions of Na</a:t>
            </a:r>
            <a:r>
              <a:rPr lang="en-US" sz="4400" baseline="30000" dirty="0" smtClean="0"/>
              <a:t>+</a:t>
            </a:r>
          </a:p>
          <a:p>
            <a:pPr marL="742950" indent="-742950">
              <a:buNone/>
            </a:pPr>
            <a:endParaRPr lang="en-US" sz="4400" dirty="0" smtClean="0"/>
          </a:p>
          <a:p>
            <a:pPr marL="742950" indent="-742950">
              <a:buNone/>
            </a:pPr>
            <a:endParaRPr lang="en-US" sz="4400" dirty="0" smtClean="0"/>
          </a:p>
          <a:p>
            <a:pPr lvl="0">
              <a:buNone/>
            </a:pPr>
            <a:r>
              <a:rPr lang="en-US" sz="4400" dirty="0" smtClean="0"/>
              <a:t>14. 3.01 X 10</a:t>
            </a:r>
            <a:r>
              <a:rPr lang="en-US" sz="4400" baseline="30000" dirty="0" smtClean="0"/>
              <a:t>23</a:t>
            </a:r>
            <a:r>
              <a:rPr lang="en-US" sz="4400" dirty="0" smtClean="0"/>
              <a:t> atoms of S</a:t>
            </a:r>
          </a:p>
          <a:p>
            <a:pPr>
              <a:buNone/>
            </a:pPr>
            <a:endParaRPr lang="en-US" sz="4400" dirty="0" smtClean="0"/>
          </a:p>
          <a:p>
            <a:pPr lvl="0">
              <a:buNone/>
            </a:pPr>
            <a:endParaRPr lang="en-US" sz="4400" dirty="0" smtClean="0"/>
          </a:p>
          <a:p>
            <a:pPr>
              <a:buNone/>
            </a:pPr>
            <a:r>
              <a:rPr lang="en-US" sz="4400" dirty="0" smtClean="0"/>
              <a:t>15. 		2.41 X 10</a:t>
            </a:r>
            <a:r>
              <a:rPr lang="en-US" sz="4400" baseline="30000" dirty="0" smtClean="0"/>
              <a:t>24</a:t>
            </a:r>
            <a:r>
              <a:rPr lang="en-US" sz="4400" dirty="0" smtClean="0"/>
              <a:t> molecules of H</a:t>
            </a:r>
            <a:r>
              <a:rPr lang="en-US" sz="4400" baseline="-25000" dirty="0" smtClean="0"/>
              <a:t>2</a:t>
            </a:r>
            <a:r>
              <a:rPr lang="en-US" sz="4400" dirty="0" smtClean="0"/>
              <a:t>O</a:t>
            </a:r>
          </a:p>
          <a:p>
            <a:pPr lvl="0">
              <a:buNone/>
            </a:pPr>
            <a:endParaRPr lang="en-US" sz="4400" dirty="0" smtClean="0"/>
          </a:p>
          <a:p>
            <a:pPr>
              <a:buNone/>
            </a:pPr>
            <a:endParaRPr lang="en-US" sz="43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 Problems (Calculator Free)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A balloon is filled with 1.0 mole of CO</a:t>
            </a:r>
            <a:r>
              <a:rPr lang="en-US" baseline="-25000" dirty="0" smtClean="0"/>
              <a:t>2</a:t>
            </a:r>
            <a:r>
              <a:rPr lang="en-US" dirty="0" smtClean="0"/>
              <a:t> at STP.</a:t>
            </a:r>
          </a:p>
          <a:p>
            <a:pPr marL="914400" lvl="1" indent="-514350">
              <a:buAutoNum type="arabicPeriod"/>
            </a:pPr>
            <a:r>
              <a:rPr lang="en-US" dirty="0" smtClean="0"/>
              <a:t>What is the balloon’s mass?</a:t>
            </a:r>
          </a:p>
          <a:p>
            <a:pPr marL="914400" lvl="1" indent="-514350">
              <a:buAutoNum type="arabicPeriod"/>
            </a:pPr>
            <a:r>
              <a:rPr lang="en-US" dirty="0" smtClean="0"/>
              <a:t>What is the balloon’s volume?</a:t>
            </a:r>
          </a:p>
          <a:p>
            <a:pPr marL="914400" lvl="1" indent="-514350">
              <a:buAutoNum type="arabicPeriod"/>
            </a:pPr>
            <a:r>
              <a:rPr lang="en-US" dirty="0" smtClean="0"/>
              <a:t>How many molecules are in the balloon?</a:t>
            </a:r>
          </a:p>
          <a:p>
            <a:pPr marL="514350" indent="-514350">
              <a:buAutoNum type="arabicPeriod"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 Problem #2 (Calc. Free)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student measures out 0.250 moles of Radon, how many atoms of radon did the student measure out?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 Problem #3 (Calc. Free)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mass of 1.204 X 10</a:t>
            </a:r>
            <a:r>
              <a:rPr lang="en-US" baseline="30000" dirty="0" smtClean="0"/>
              <a:t>24</a:t>
            </a:r>
            <a:r>
              <a:rPr lang="en-US" dirty="0" smtClean="0"/>
              <a:t> atoms of hydrogen gas is equal to ____________.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 Problem #4 (Calc. Free)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mass of 3.01 X 10</a:t>
            </a:r>
            <a:r>
              <a:rPr lang="en-US" baseline="30000" dirty="0" smtClean="0"/>
              <a:t>23</a:t>
            </a:r>
            <a:r>
              <a:rPr lang="en-US" dirty="0" smtClean="0"/>
              <a:t> molecules of gas is 18.0 grams. What volume does 12.0 grams of the gas occupy at STP?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 Problem #5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Who am I?</a:t>
            </a:r>
          </a:p>
          <a:p>
            <a:pPr>
              <a:buNone/>
            </a:pP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A 22 gram sample of me contains 6.02 </a:t>
            </a:r>
            <a:r>
              <a:rPr lang="en-US" dirty="0" err="1" smtClean="0"/>
              <a:t>x</a:t>
            </a:r>
            <a:r>
              <a:rPr lang="en-US" dirty="0" smtClean="0"/>
              <a:t> 10</a:t>
            </a:r>
            <a:r>
              <a:rPr lang="en-US" baseline="30000" dirty="0" smtClean="0"/>
              <a:t>23</a:t>
            </a:r>
            <a:r>
              <a:rPr lang="en-US" dirty="0" smtClean="0"/>
              <a:t> atoms of oxygen</a:t>
            </a:r>
          </a:p>
          <a:p>
            <a:pPr marL="514350" indent="-514350">
              <a:buAutoNum type="arabicPeriod"/>
            </a:pP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0.25 moles of me weighs 10.0 grams.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514350" indent="-514350">
              <a:buAutoNum type="alphaUcPeriod"/>
            </a:pPr>
            <a:r>
              <a:rPr lang="en-US" dirty="0" smtClean="0"/>
              <a:t>C</a:t>
            </a:r>
            <a:r>
              <a:rPr lang="en-US" baseline="-25000" dirty="0" smtClean="0"/>
              <a:t>12</a:t>
            </a:r>
            <a:r>
              <a:rPr lang="en-US" dirty="0" smtClean="0"/>
              <a:t>H</a:t>
            </a:r>
            <a:r>
              <a:rPr lang="en-US" baseline="-25000" dirty="0" smtClean="0"/>
              <a:t>22</a:t>
            </a:r>
            <a:r>
              <a:rPr lang="en-US" dirty="0" smtClean="0"/>
              <a:t>O</a:t>
            </a:r>
            <a:r>
              <a:rPr lang="en-US" baseline="-25000" dirty="0" smtClean="0"/>
              <a:t>11</a:t>
            </a:r>
            <a:endParaRPr lang="en-US" dirty="0" smtClean="0"/>
          </a:p>
          <a:p>
            <a:pPr marL="514350" indent="-514350">
              <a:buAutoNum type="alphaUcPeriod"/>
            </a:pPr>
            <a:r>
              <a:rPr lang="en-US" dirty="0" smtClean="0"/>
              <a:t>Calcium sulfate</a:t>
            </a:r>
          </a:p>
          <a:p>
            <a:pPr marL="514350" indent="-514350">
              <a:buAutoNum type="alphaUcPeriod"/>
            </a:pPr>
            <a:r>
              <a:rPr lang="en-US" dirty="0" smtClean="0"/>
              <a:t>Carbon Dioxide</a:t>
            </a:r>
          </a:p>
          <a:p>
            <a:pPr marL="514350" indent="-514350">
              <a:buAutoNum type="alphaUcPeriod"/>
            </a:pPr>
            <a:r>
              <a:rPr lang="en-US" dirty="0" smtClean="0"/>
              <a:t>Water</a:t>
            </a:r>
          </a:p>
          <a:p>
            <a:pPr marL="514350" indent="-514350">
              <a:buAutoNum type="alphaUcPeriod"/>
            </a:pPr>
            <a:r>
              <a:rPr lang="en-US" dirty="0" smtClean="0"/>
              <a:t>Sodium hydroxide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Additions to the Mole Map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Liters of a liquid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The number of moles in a liter of liquid can be found if the </a:t>
            </a:r>
            <a:r>
              <a:rPr lang="en-US" u="sng" dirty="0" smtClean="0"/>
              <a:t>MOLARITY</a:t>
            </a:r>
            <a:r>
              <a:rPr lang="en-US" dirty="0" smtClean="0"/>
              <a:t>  of the solution is known.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Molarity = </a:t>
            </a:r>
            <a:r>
              <a:rPr lang="en-US" u="sng" dirty="0" smtClean="0"/>
              <a:t>mole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                 Liters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To go from liters to moles, multiply by this molarity.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To go from moles to liters, divide by this molarity.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Stoichiometry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2819400"/>
          </a:xfrm>
        </p:spPr>
        <p:txBody>
          <a:bodyPr/>
          <a:lstStyle/>
          <a:p>
            <a:r>
              <a:rPr lang="en-US" b="1" dirty="0" smtClean="0">
                <a:solidFill>
                  <a:srgbClr val="FF3399"/>
                </a:solidFill>
              </a:rPr>
              <a:t>Stoichiometry</a:t>
            </a:r>
            <a:r>
              <a:rPr lang="en-US" dirty="0" smtClean="0"/>
              <a:t> is just a long word for changing units in chemistry 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If you can do Dimensional Analysis, you can do </a:t>
            </a:r>
            <a:r>
              <a:rPr lang="en-US" dirty="0" err="1" smtClean="0"/>
              <a:t>stoichiometry</a:t>
            </a:r>
            <a:endParaRPr lang="en-US" dirty="0" smtClean="0"/>
          </a:p>
        </p:txBody>
      </p:sp>
      <p:pic>
        <p:nvPicPr>
          <p:cNvPr id="9220" name="Picture 4" descr="good job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5029200"/>
            <a:ext cx="2057400" cy="139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Mole Map</a:t>
            </a:r>
            <a:endParaRPr lang="en-US" dirty="0"/>
          </a:p>
        </p:txBody>
      </p:sp>
      <p:sp>
        <p:nvSpPr>
          <p:cNvPr id="47128" name="Text Box 24"/>
          <p:cNvSpPr txBox="1">
            <a:spLocks noChangeArrowheads="1"/>
          </p:cNvSpPr>
          <p:nvPr/>
        </p:nvSpPr>
        <p:spPr bwMode="auto">
          <a:xfrm>
            <a:off x="0" y="0"/>
            <a:ext cx="2438400" cy="1200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dirty="0"/>
              <a:t>Atoms or Molecules</a:t>
            </a:r>
          </a:p>
        </p:txBody>
      </p:sp>
      <p:sp>
        <p:nvSpPr>
          <p:cNvPr id="47129" name="Text Box 25"/>
          <p:cNvSpPr txBox="1">
            <a:spLocks noChangeArrowheads="1"/>
          </p:cNvSpPr>
          <p:nvPr/>
        </p:nvSpPr>
        <p:spPr bwMode="auto">
          <a:xfrm>
            <a:off x="3810000" y="3362979"/>
            <a:ext cx="1676400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dirty="0"/>
              <a:t>Moles</a:t>
            </a:r>
          </a:p>
        </p:txBody>
      </p:sp>
      <p:sp>
        <p:nvSpPr>
          <p:cNvPr id="47130" name="Text Box 26"/>
          <p:cNvSpPr txBox="1">
            <a:spLocks noChangeArrowheads="1"/>
          </p:cNvSpPr>
          <p:nvPr/>
        </p:nvSpPr>
        <p:spPr bwMode="auto">
          <a:xfrm>
            <a:off x="7315200" y="0"/>
            <a:ext cx="1828800" cy="10763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/>
              <a:t>Mass (grams)</a:t>
            </a:r>
          </a:p>
        </p:txBody>
      </p:sp>
      <p:sp>
        <p:nvSpPr>
          <p:cNvPr id="47132" name="Text Box 28"/>
          <p:cNvSpPr txBox="1">
            <a:spLocks noChangeArrowheads="1"/>
          </p:cNvSpPr>
          <p:nvPr/>
        </p:nvSpPr>
        <p:spPr bwMode="auto">
          <a:xfrm>
            <a:off x="0" y="3124200"/>
            <a:ext cx="3505200" cy="914400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2400" dirty="0" smtClean="0"/>
              <a:t>6.02 </a:t>
            </a:r>
            <a:r>
              <a:rPr lang="en-US" sz="2400" dirty="0"/>
              <a:t>X </a:t>
            </a:r>
            <a:r>
              <a:rPr lang="en-US" sz="2400" dirty="0" smtClean="0"/>
              <a:t>10</a:t>
            </a:r>
            <a:r>
              <a:rPr lang="en-US" sz="2400" baseline="30000" dirty="0" smtClean="0"/>
              <a:t>23</a:t>
            </a:r>
            <a:r>
              <a:rPr lang="en-US" sz="2400" dirty="0" smtClean="0"/>
              <a:t> particles</a:t>
            </a:r>
          </a:p>
          <a:p>
            <a:r>
              <a:rPr lang="en-US" sz="2400" dirty="0" smtClean="0"/>
              <a:t>1 mole</a:t>
            </a:r>
          </a:p>
          <a:p>
            <a:r>
              <a:rPr lang="en-US" sz="2400" baseline="30000" dirty="0" smtClean="0"/>
              <a:t> </a:t>
            </a:r>
            <a:endParaRPr lang="en-US" sz="2400" dirty="0"/>
          </a:p>
        </p:txBody>
      </p:sp>
      <p:sp>
        <p:nvSpPr>
          <p:cNvPr id="47133" name="Text Box 29"/>
          <p:cNvSpPr txBox="1">
            <a:spLocks noChangeArrowheads="1"/>
          </p:cNvSpPr>
          <p:nvPr/>
        </p:nvSpPr>
        <p:spPr bwMode="auto">
          <a:xfrm>
            <a:off x="4876800" y="1143000"/>
            <a:ext cx="2743200" cy="731838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2400" dirty="0" smtClean="0"/>
              <a:t>Molar Mass</a:t>
            </a:r>
          </a:p>
          <a:p>
            <a:r>
              <a:rPr lang="en-US" sz="2400" dirty="0" smtClean="0"/>
              <a:t>1 mole</a:t>
            </a:r>
            <a:endParaRPr lang="en-US" sz="2400" dirty="0"/>
          </a:p>
        </p:txBody>
      </p:sp>
      <p:sp>
        <p:nvSpPr>
          <p:cNvPr id="47134" name="Text Box 30"/>
          <p:cNvSpPr txBox="1">
            <a:spLocks noChangeArrowheads="1"/>
          </p:cNvSpPr>
          <p:nvPr/>
        </p:nvSpPr>
        <p:spPr bwMode="auto">
          <a:xfrm>
            <a:off x="6553200" y="2667000"/>
            <a:ext cx="3124200" cy="731838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2400" dirty="0" smtClean="0"/>
              <a:t>1 Mole</a:t>
            </a:r>
          </a:p>
          <a:p>
            <a:r>
              <a:rPr lang="en-US" sz="2400" dirty="0" smtClean="0"/>
              <a:t>Molar Mass</a:t>
            </a:r>
            <a:endParaRPr lang="en-US" sz="2400" dirty="0"/>
          </a:p>
        </p:txBody>
      </p:sp>
      <p:sp>
        <p:nvSpPr>
          <p:cNvPr id="47135" name="Line 31"/>
          <p:cNvSpPr>
            <a:spLocks noChangeShapeType="1"/>
          </p:cNvSpPr>
          <p:nvPr/>
        </p:nvSpPr>
        <p:spPr bwMode="auto">
          <a:xfrm>
            <a:off x="2133600" y="1676400"/>
            <a:ext cx="1371600" cy="1676400"/>
          </a:xfrm>
          <a:prstGeom prst="line">
            <a:avLst/>
          </a:prstGeom>
          <a:noFill/>
          <a:ln w="666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7136" name="Line 32"/>
          <p:cNvSpPr>
            <a:spLocks noChangeShapeType="1"/>
          </p:cNvSpPr>
          <p:nvPr/>
        </p:nvSpPr>
        <p:spPr bwMode="auto">
          <a:xfrm flipH="1" flipV="1">
            <a:off x="1752600" y="1676400"/>
            <a:ext cx="1600200" cy="1905000"/>
          </a:xfrm>
          <a:prstGeom prst="line">
            <a:avLst/>
          </a:prstGeom>
          <a:noFill/>
          <a:ln w="666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cxnSp>
        <p:nvCxnSpPr>
          <p:cNvPr id="15" name="Straight Arrow Connector 14"/>
          <p:cNvCxnSpPr/>
          <p:nvPr/>
        </p:nvCxnSpPr>
        <p:spPr>
          <a:xfrm rot="5400000" flipH="1" flipV="1">
            <a:off x="5410200" y="1600200"/>
            <a:ext cx="1447800" cy="14478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5400000">
            <a:off x="5562600" y="1676400"/>
            <a:ext cx="1524000" cy="1524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10800000" flipH="1">
            <a:off x="2971800" y="2133600"/>
            <a:ext cx="152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47132" idx="1"/>
          </p:cNvCxnSpPr>
          <p:nvPr/>
        </p:nvCxnSpPr>
        <p:spPr>
          <a:xfrm rot="10800000" flipH="1">
            <a:off x="0" y="3581400"/>
            <a:ext cx="2590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47133" idx="1"/>
          </p:cNvCxnSpPr>
          <p:nvPr/>
        </p:nvCxnSpPr>
        <p:spPr>
          <a:xfrm rot="10800000" flipH="1" flipV="1">
            <a:off x="4876800" y="1508918"/>
            <a:ext cx="1600200" cy="150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rot="10800000" flipH="1" flipV="1">
            <a:off x="6553200" y="3043097"/>
            <a:ext cx="1524000" cy="150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 Box 27"/>
          <p:cNvSpPr txBox="1">
            <a:spLocks noChangeArrowheads="1"/>
          </p:cNvSpPr>
          <p:nvPr/>
        </p:nvSpPr>
        <p:spPr bwMode="auto">
          <a:xfrm>
            <a:off x="2895600" y="1752600"/>
            <a:ext cx="3200400" cy="762000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2400" dirty="0" smtClean="0"/>
              <a:t>1 mole</a:t>
            </a:r>
          </a:p>
          <a:p>
            <a:r>
              <a:rPr lang="en-US" sz="2400" dirty="0" smtClean="0"/>
              <a:t>6.02 </a:t>
            </a:r>
            <a:r>
              <a:rPr lang="en-US" sz="2400" dirty="0"/>
              <a:t>X </a:t>
            </a:r>
            <a:r>
              <a:rPr lang="en-US" sz="2400" dirty="0" smtClean="0"/>
              <a:t>10</a:t>
            </a:r>
            <a:r>
              <a:rPr lang="en-US" sz="2400" baseline="30000" dirty="0" smtClean="0"/>
              <a:t>23</a:t>
            </a:r>
            <a:r>
              <a:rPr lang="en-US" sz="2400" dirty="0" smtClean="0"/>
              <a:t> particles</a:t>
            </a:r>
            <a:r>
              <a:rPr lang="en-US" sz="2400" baseline="30000" dirty="0" smtClean="0"/>
              <a:t> </a:t>
            </a:r>
            <a:endParaRPr lang="en-US" sz="2400" dirty="0"/>
          </a:p>
        </p:txBody>
      </p:sp>
      <p:cxnSp>
        <p:nvCxnSpPr>
          <p:cNvPr id="19" name="Straight Arrow Connector 18"/>
          <p:cNvCxnSpPr/>
          <p:nvPr/>
        </p:nvCxnSpPr>
        <p:spPr>
          <a:xfrm rot="16200000" flipH="1">
            <a:off x="3505200" y="4648200"/>
            <a:ext cx="1600200" cy="76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rot="16200000" flipV="1">
            <a:off x="3962400" y="4886979"/>
            <a:ext cx="1447800" cy="76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3505200" y="5715000"/>
            <a:ext cx="2209800" cy="95410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/>
              <a:t>Liters of GAS </a:t>
            </a:r>
          </a:p>
          <a:p>
            <a:r>
              <a:rPr lang="en-US" sz="2800" dirty="0" smtClean="0"/>
              <a:t>(at STP)</a:t>
            </a:r>
            <a:endParaRPr lang="en-US" sz="2800" dirty="0"/>
          </a:p>
        </p:txBody>
      </p:sp>
      <p:sp>
        <p:nvSpPr>
          <p:cNvPr id="26" name="Text Box 30"/>
          <p:cNvSpPr txBox="1">
            <a:spLocks noChangeArrowheads="1"/>
          </p:cNvSpPr>
          <p:nvPr/>
        </p:nvSpPr>
        <p:spPr bwMode="auto">
          <a:xfrm>
            <a:off x="5029200" y="4582179"/>
            <a:ext cx="3124200" cy="731838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2400" dirty="0" smtClean="0"/>
              <a:t>1 Mole</a:t>
            </a:r>
          </a:p>
          <a:p>
            <a:r>
              <a:rPr lang="en-US" sz="2400" dirty="0" smtClean="0"/>
              <a:t>22.4 Liters</a:t>
            </a:r>
            <a:endParaRPr lang="en-US" sz="2400" dirty="0"/>
          </a:p>
        </p:txBody>
      </p:sp>
      <p:cxnSp>
        <p:nvCxnSpPr>
          <p:cNvPr id="27" name="Straight Connector 26"/>
          <p:cNvCxnSpPr/>
          <p:nvPr/>
        </p:nvCxnSpPr>
        <p:spPr>
          <a:xfrm rot="10800000" flipH="1" flipV="1">
            <a:off x="5105400" y="4963179"/>
            <a:ext cx="1524000" cy="150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10800000" flipH="1" flipV="1">
            <a:off x="2514600" y="4963179"/>
            <a:ext cx="1524000" cy="150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 Box 28"/>
          <p:cNvSpPr txBox="1">
            <a:spLocks noChangeArrowheads="1"/>
          </p:cNvSpPr>
          <p:nvPr/>
        </p:nvSpPr>
        <p:spPr bwMode="auto">
          <a:xfrm>
            <a:off x="2895600" y="4191000"/>
            <a:ext cx="1600200" cy="914400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2400" dirty="0" smtClean="0"/>
              <a:t>22.4 Liters</a:t>
            </a:r>
          </a:p>
          <a:p>
            <a:r>
              <a:rPr lang="en-US" sz="2400" dirty="0" smtClean="0"/>
              <a:t>     1 </a:t>
            </a:r>
            <a:r>
              <a:rPr lang="en-US" sz="2400" dirty="0" smtClean="0"/>
              <a:t>mole</a:t>
            </a:r>
          </a:p>
          <a:p>
            <a:r>
              <a:rPr lang="en-US" sz="2400" baseline="30000" dirty="0" smtClean="0"/>
              <a:t> </a:t>
            </a:r>
            <a:endParaRPr lang="en-US" sz="2400" dirty="0"/>
          </a:p>
        </p:txBody>
      </p:sp>
      <p:sp>
        <p:nvSpPr>
          <p:cNvPr id="32" name="TextBox 31"/>
          <p:cNvSpPr txBox="1"/>
          <p:nvPr/>
        </p:nvSpPr>
        <p:spPr>
          <a:xfrm>
            <a:off x="0" y="6019800"/>
            <a:ext cx="2590800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/>
              <a:t>Liters of </a:t>
            </a:r>
            <a:r>
              <a:rPr lang="en-US" sz="2800" dirty="0" smtClean="0"/>
              <a:t>liquid</a:t>
            </a:r>
            <a:r>
              <a:rPr lang="en-US" sz="2800" dirty="0" smtClean="0"/>
              <a:t> </a:t>
            </a:r>
            <a:endParaRPr lang="en-US" sz="2800" dirty="0" smtClean="0"/>
          </a:p>
        </p:txBody>
      </p:sp>
      <p:sp>
        <p:nvSpPr>
          <p:cNvPr id="33" name="Line 32"/>
          <p:cNvSpPr>
            <a:spLocks noChangeShapeType="1"/>
          </p:cNvSpPr>
          <p:nvPr/>
        </p:nvSpPr>
        <p:spPr bwMode="auto">
          <a:xfrm flipV="1">
            <a:off x="914400" y="4038600"/>
            <a:ext cx="1676400" cy="1371600"/>
          </a:xfrm>
          <a:prstGeom prst="line">
            <a:avLst/>
          </a:prstGeom>
          <a:noFill/>
          <a:ln w="666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" name="Line 31"/>
          <p:cNvSpPr>
            <a:spLocks noChangeShapeType="1"/>
          </p:cNvSpPr>
          <p:nvPr/>
        </p:nvSpPr>
        <p:spPr bwMode="auto">
          <a:xfrm flipH="1">
            <a:off x="762000" y="4343400"/>
            <a:ext cx="1676400" cy="1524000"/>
          </a:xfrm>
          <a:prstGeom prst="line">
            <a:avLst/>
          </a:prstGeom>
          <a:noFill/>
          <a:ln w="666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" name="Text Box 28"/>
          <p:cNvSpPr txBox="1">
            <a:spLocks noChangeArrowheads="1"/>
          </p:cNvSpPr>
          <p:nvPr/>
        </p:nvSpPr>
        <p:spPr bwMode="auto">
          <a:xfrm>
            <a:off x="304800" y="4038600"/>
            <a:ext cx="3505200" cy="914400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2400" dirty="0" smtClean="0"/>
              <a:t>Molarity</a:t>
            </a:r>
            <a:endParaRPr lang="en-US" sz="2400" dirty="0" smtClean="0"/>
          </a:p>
          <a:p>
            <a:r>
              <a:rPr lang="en-US" sz="2400" dirty="0" smtClean="0"/>
              <a:t>       1  </a:t>
            </a:r>
            <a:endParaRPr lang="en-US" sz="2400" dirty="0" smtClean="0"/>
          </a:p>
          <a:p>
            <a:r>
              <a:rPr lang="en-US" sz="2400" baseline="30000" dirty="0" smtClean="0"/>
              <a:t> </a:t>
            </a:r>
            <a:endParaRPr lang="en-US" sz="2400" dirty="0"/>
          </a:p>
        </p:txBody>
      </p:sp>
      <p:cxnSp>
        <p:nvCxnSpPr>
          <p:cNvPr id="37" name="Straight Connector 36"/>
          <p:cNvCxnSpPr/>
          <p:nvPr/>
        </p:nvCxnSpPr>
        <p:spPr>
          <a:xfrm>
            <a:off x="152400" y="4419600"/>
            <a:ext cx="1600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1600200" y="5486400"/>
            <a:ext cx="1600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>
            <a:off x="1905000" y="5486400"/>
            <a:ext cx="1219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Molarity</a:t>
            </a:r>
            <a:endParaRPr lang="en-US" dirty="0" smtClean="0"/>
          </a:p>
        </p:txBody>
      </p:sp>
      <p:sp>
        <p:nvSpPr>
          <p:cNvPr id="41" name="Rectangle 40"/>
          <p:cNvSpPr/>
          <p:nvPr/>
        </p:nvSpPr>
        <p:spPr>
          <a:xfrm>
            <a:off x="2286000" y="510540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Additions to the mole map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Gases not at STP (0 C and 1 </a:t>
            </a:r>
            <a:r>
              <a:rPr lang="en-US" dirty="0" err="1" smtClean="0"/>
              <a:t>atm</a:t>
            </a:r>
            <a:r>
              <a:rPr lang="en-US" dirty="0" smtClean="0"/>
              <a:t>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The equation PV=</a:t>
            </a:r>
            <a:r>
              <a:rPr lang="en-US" dirty="0" err="1" smtClean="0"/>
              <a:t>nRT</a:t>
            </a:r>
            <a:r>
              <a:rPr lang="en-US" dirty="0" smtClean="0"/>
              <a:t> is used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P= pressure in </a:t>
            </a:r>
            <a:r>
              <a:rPr lang="en-US" dirty="0" err="1" smtClean="0"/>
              <a:t>atm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V= volume in L</a:t>
            </a:r>
          </a:p>
          <a:p>
            <a:pPr>
              <a:buNone/>
            </a:pPr>
            <a:r>
              <a:rPr lang="en-US" dirty="0" smtClean="0"/>
              <a:t>N= moles of gas</a:t>
            </a:r>
          </a:p>
          <a:p>
            <a:pPr>
              <a:buNone/>
            </a:pPr>
            <a:r>
              <a:rPr lang="en-US" dirty="0" smtClean="0"/>
              <a:t>R=8.314 J/mol*K</a:t>
            </a:r>
          </a:p>
          <a:p>
            <a:pPr>
              <a:buNone/>
            </a:pPr>
            <a:r>
              <a:rPr lang="en-US" dirty="0" smtClean="0"/>
              <a:t>T=Temperature in Kelvin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Part II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Percent Composition, Empirical and Molecular Formula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b="1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Calculating Percentage Composition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229600" cy="1143000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Calculate the percentage composition of barium sulfate.</a:t>
            </a:r>
          </a:p>
        </p:txBody>
      </p:sp>
      <p:sp>
        <p:nvSpPr>
          <p:cNvPr id="71684" name="Text Box 4"/>
          <p:cNvSpPr txBox="1">
            <a:spLocks noChangeArrowheads="1"/>
          </p:cNvSpPr>
          <p:nvPr/>
        </p:nvSpPr>
        <p:spPr bwMode="auto">
          <a:xfrm>
            <a:off x="228600" y="2514600"/>
            <a:ext cx="86868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u="sng" dirty="0">
                <a:solidFill>
                  <a:srgbClr val="FFFFFF"/>
                </a:solidFill>
                <a:latin typeface="Arial" pitchFamily="-108" charset="0"/>
              </a:rPr>
              <a:t>Step 1</a:t>
            </a:r>
            <a:r>
              <a:rPr lang="en-US" sz="2800" b="1" dirty="0">
                <a:solidFill>
                  <a:srgbClr val="FFFFFF"/>
                </a:solidFill>
                <a:latin typeface="Arial" pitchFamily="-108" charset="0"/>
              </a:rPr>
              <a:t>:</a:t>
            </a:r>
            <a:r>
              <a:rPr lang="en-US" sz="2800" dirty="0">
                <a:solidFill>
                  <a:srgbClr val="FFFFFF"/>
                </a:solidFill>
                <a:latin typeface="Arial" pitchFamily="-108" charset="0"/>
              </a:rPr>
              <a:t> Determine the molar </a:t>
            </a:r>
            <a:r>
              <a:rPr lang="en-US" sz="2800" dirty="0" smtClean="0">
                <a:solidFill>
                  <a:srgbClr val="FFFFFF"/>
                </a:solidFill>
                <a:latin typeface="Arial" pitchFamily="-108" charset="0"/>
              </a:rPr>
              <a:t>mass of the compound.</a:t>
            </a:r>
            <a:endParaRPr lang="en-US" sz="2800" dirty="0">
              <a:solidFill>
                <a:srgbClr val="FFFFFF"/>
              </a:solidFill>
              <a:latin typeface="Arial" pitchFamily="-10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800" dirty="0">
              <a:solidFill>
                <a:srgbClr val="FFFFFF"/>
              </a:solidFill>
              <a:latin typeface="Arial" pitchFamily="-10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u="sng" dirty="0">
                <a:solidFill>
                  <a:srgbClr val="FFFFFF"/>
                </a:solidFill>
                <a:latin typeface="Arial" pitchFamily="-108" charset="0"/>
              </a:rPr>
              <a:t>Step 2:</a:t>
            </a:r>
            <a:r>
              <a:rPr lang="en-US" sz="2800" dirty="0">
                <a:solidFill>
                  <a:srgbClr val="FFFFFF"/>
                </a:solidFill>
                <a:latin typeface="Arial" pitchFamily="-108" charset="0"/>
              </a:rPr>
              <a:t> Divide the mass of the element in the compound by the</a:t>
            </a:r>
            <a:r>
              <a:rPr lang="en-US" sz="2800" dirty="0" smtClean="0">
                <a:solidFill>
                  <a:srgbClr val="FFFFFF"/>
                </a:solidFill>
                <a:latin typeface="Arial" pitchFamily="-108" charset="0"/>
              </a:rPr>
              <a:t> total molar </a:t>
            </a:r>
            <a:r>
              <a:rPr lang="en-US" sz="2800" dirty="0">
                <a:solidFill>
                  <a:srgbClr val="FFFFFF"/>
                </a:solidFill>
                <a:latin typeface="Arial" pitchFamily="-108" charset="0"/>
              </a:rPr>
              <a:t>mass, then multiply by 100%.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6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6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6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6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6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6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4" grpId="0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 Problem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idx="1"/>
          </p:nvPr>
        </p:nvSpPr>
        <p:spPr/>
        <p:txBody>
          <a:bodyPr vert="horz"/>
          <a:lstStyle/>
          <a:p>
            <a:r>
              <a:rPr lang="en-US" dirty="0" smtClean="0"/>
              <a:t>Find the percent composition of sodium nitrate.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 Problem (Calc. Free)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idx="1"/>
          </p:nvPr>
        </p:nvSpPr>
        <p:spPr/>
        <p:txBody>
          <a:bodyPr vert="horz"/>
          <a:lstStyle/>
          <a:p>
            <a:pPr>
              <a:buNone/>
            </a:pPr>
            <a:r>
              <a:rPr lang="en-US" dirty="0" smtClean="0"/>
              <a:t>What is the percent oxygen in potassium chlorate (molar mass 123 </a:t>
            </a:r>
            <a:r>
              <a:rPr lang="en-US" dirty="0" err="1" smtClean="0"/>
              <a:t>g</a:t>
            </a:r>
            <a:r>
              <a:rPr lang="en-US" dirty="0" smtClean="0"/>
              <a:t>/mol)?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You try!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Determine the percent composition of </a:t>
            </a:r>
            <a:r>
              <a:rPr lang="en-US" dirty="0" err="1"/>
              <a:t>NaCl</a:t>
            </a:r>
            <a:r>
              <a:rPr lang="en-US" dirty="0"/>
              <a:t>.</a:t>
            </a:r>
          </a:p>
          <a:p>
            <a:pPr eaLnBrk="1" hangingPunct="1"/>
            <a:endParaRPr lang="en-US" dirty="0"/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Determine the percent composition of water.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4" name="Rectangle 8"/>
          <p:cNvSpPr>
            <a:spLocks noChangeArrowheads="1"/>
          </p:cNvSpPr>
          <p:nvPr/>
        </p:nvSpPr>
        <p:spPr bwMode="auto">
          <a:xfrm>
            <a:off x="381000" y="228600"/>
            <a:ext cx="2971800" cy="685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 anchor="ctr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Formulas</a:t>
            </a:r>
            <a:endParaRPr lang="en-US" sz="4400" dirty="0">
              <a:solidFill>
                <a:srgbClr val="FFFFFF"/>
              </a:solidFill>
            </a:endParaRPr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1409700" y="3876675"/>
            <a:ext cx="7315200" cy="20669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prstTxWarp prst="textNoShape">
              <a:avLst/>
            </a:prstTxWarp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lr>
                <a:srgbClr val="BBE0E3"/>
              </a:buClr>
              <a:buFont typeface="Wingdings" pitchFamily="-108" charset="2"/>
              <a:buNone/>
            </a:pPr>
            <a:endParaRPr lang="en-US" sz="20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lr>
                <a:srgbClr val="BBE0E3"/>
              </a:buClr>
              <a:buFont typeface="Wingdings" pitchFamily="-108" charset="2"/>
              <a:buChar char="q"/>
            </a:pPr>
            <a:r>
              <a:rPr lang="en-US" sz="28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molecular formula  =  C</a:t>
            </a:r>
            <a:r>
              <a:rPr lang="en-US" sz="2800" b="1" baseline="-25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6</a:t>
            </a:r>
            <a:r>
              <a:rPr lang="en-US" sz="28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</a:t>
            </a:r>
            <a:r>
              <a:rPr lang="en-US" sz="2800" b="1" baseline="-25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6</a:t>
            </a:r>
            <a:endParaRPr lang="en-US" sz="20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lr>
                <a:srgbClr val="BBE0E3"/>
              </a:buClr>
              <a:buFont typeface="Wingdings" pitchFamily="-108" charset="2"/>
              <a:buChar char="q"/>
            </a:pPr>
            <a:r>
              <a:rPr lang="en-US" sz="2800" b="1" baseline="-25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8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empirical formula   =  CH</a:t>
            </a:r>
            <a:endParaRPr lang="en-US" sz="3200" dirty="0">
              <a:solidFill>
                <a:srgbClr val="FFFFFF"/>
              </a:solidFill>
            </a:endParaRPr>
          </a:p>
        </p:txBody>
      </p:sp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685800" y="1066800"/>
            <a:ext cx="7331075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>
                <a:solidFill>
                  <a:srgbClr val="FFFF00"/>
                </a:solidFill>
                <a:ea typeface="Times New Roman" pitchFamily="-108" charset="0"/>
                <a:cs typeface="Times New Roman" pitchFamily="-108" charset="0"/>
              </a:rPr>
              <a:t>Empirical formula:</a:t>
            </a:r>
            <a:r>
              <a:rPr lang="en-US" sz="3200" b="1" dirty="0">
                <a:solidFill>
                  <a:srgbClr val="FFFFFF"/>
                </a:solidFill>
                <a:ea typeface="Times New Roman" pitchFamily="-108" charset="0"/>
                <a:cs typeface="Times New Roman" pitchFamily="-108" charset="0"/>
              </a:rPr>
              <a:t> the lowest whole number ratio of atoms in a compound.</a:t>
            </a:r>
            <a:endParaRPr lang="en-US" sz="2400" dirty="0">
              <a:solidFill>
                <a:srgbClr val="FFFFFF"/>
              </a:solidFill>
              <a:latin typeface="Arial" pitchFamily="-108" charset="0"/>
            </a:endParaRPr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609600" y="2514600"/>
            <a:ext cx="6873875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>
                <a:solidFill>
                  <a:srgbClr val="FFFF00"/>
                </a:solidFill>
                <a:ea typeface="Times New Roman" pitchFamily="-108" charset="0"/>
                <a:cs typeface="Times New Roman" pitchFamily="-108" charset="0"/>
              </a:rPr>
              <a:t>Molecular formula:</a:t>
            </a:r>
            <a:r>
              <a:rPr lang="en-US" sz="3200" b="1" dirty="0">
                <a:solidFill>
                  <a:srgbClr val="FFFFFF"/>
                </a:solidFill>
                <a:ea typeface="Times New Roman" pitchFamily="-108" charset="0"/>
                <a:cs typeface="Times New Roman" pitchFamily="-108" charset="0"/>
              </a:rPr>
              <a:t> the true number of atoms of each element in the formula of a compound.</a:t>
            </a:r>
            <a:endParaRPr lang="en-US" sz="2400" dirty="0">
              <a:solidFill>
                <a:srgbClr val="FFFFFF"/>
              </a:solidFill>
              <a:latin typeface="Arial" pitchFamily="-10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97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500"/>
                                        <p:tgtEl>
                                          <p:spTgt spid="297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297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2" grpId="0" build="p" autoUpdateAnimBg="0"/>
      <p:bldP spid="29701" grpId="0" autoUpdateAnimBg="0"/>
      <p:bldP spid="29700" grpId="0" build="p" autoUpdateAnimBg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0" name="Rectangle 10"/>
          <p:cNvSpPr>
            <a:spLocks noChangeArrowheads="1"/>
          </p:cNvSpPr>
          <p:nvPr/>
        </p:nvSpPr>
        <p:spPr bwMode="auto">
          <a:xfrm>
            <a:off x="457200" y="1874838"/>
            <a:ext cx="457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 u="sng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Formulas</a:t>
            </a:r>
            <a:r>
              <a:rPr lang="en-US" sz="36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8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(continued)</a:t>
            </a:r>
            <a:endParaRPr lang="en-US" sz="4400">
              <a:solidFill>
                <a:srgbClr val="FFFFFF"/>
              </a:solidFill>
            </a:endParaRPr>
          </a:p>
        </p:txBody>
      </p:sp>
      <p:sp>
        <p:nvSpPr>
          <p:cNvPr id="30729" name="Text Box 9"/>
          <p:cNvSpPr txBox="1">
            <a:spLocks noChangeArrowheads="1"/>
          </p:cNvSpPr>
          <p:nvPr/>
        </p:nvSpPr>
        <p:spPr bwMode="auto">
          <a:xfrm>
            <a:off x="685800" y="2743200"/>
            <a:ext cx="8001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Times New Roman" pitchFamily="-108" charset="0"/>
                <a:cs typeface="Times New Roman" pitchFamily="-108" charset="0"/>
              </a:rPr>
              <a:t>Formulas for</a:t>
            </a:r>
            <a:r>
              <a:rPr 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ea typeface="Times New Roman" pitchFamily="-108" charset="0"/>
                <a:cs typeface="Times New Roman" pitchFamily="-108" charset="0"/>
              </a:rPr>
              <a:t> </a:t>
            </a:r>
            <a:r>
              <a:rPr lang="en-US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Times New Roman" pitchFamily="-108" charset="0"/>
                <a:cs typeface="Times New Roman" pitchFamily="-108" charset="0"/>
              </a:rPr>
              <a:t>ionic compounds</a:t>
            </a:r>
            <a:r>
              <a:rPr 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ea typeface="Times New Roman" pitchFamily="-108" charset="0"/>
                <a:cs typeface="Times New Roman" pitchFamily="-108" charset="0"/>
              </a:rPr>
              <a:t> </a:t>
            </a:r>
            <a:r>
              <a:rPr lang="en-US" sz="28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Times New Roman" pitchFamily="-108" charset="0"/>
                <a:cs typeface="Times New Roman" pitchFamily="-108" charset="0"/>
              </a:rPr>
              <a:t>are </a:t>
            </a:r>
            <a:r>
              <a:rPr lang="en-US" sz="2800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Times New Roman" pitchFamily="-108" charset="0"/>
                <a:cs typeface="Times New Roman" pitchFamily="-108" charset="0"/>
              </a:rPr>
              <a:t>ALWAYS</a:t>
            </a:r>
            <a:r>
              <a:rPr lang="en-US" sz="28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Times New Roman" pitchFamily="-108" charset="0"/>
                <a:cs typeface="Times New Roman" pitchFamily="-108" charset="0"/>
              </a:rPr>
              <a:t> empirical (lowest whole number ratio).</a:t>
            </a:r>
            <a:endParaRPr lang="en-US" dirty="0">
              <a:solidFill>
                <a:srgbClr val="FFFFFF"/>
              </a:solidFill>
              <a:latin typeface="Arial" pitchFamily="-108" charset="0"/>
            </a:endParaRPr>
          </a:p>
        </p:txBody>
      </p:sp>
      <p:sp>
        <p:nvSpPr>
          <p:cNvPr id="30728" name="Text Box 8"/>
          <p:cNvSpPr txBox="1">
            <a:spLocks noChangeArrowheads="1"/>
          </p:cNvSpPr>
          <p:nvPr/>
        </p:nvSpPr>
        <p:spPr bwMode="auto">
          <a:xfrm>
            <a:off x="746125" y="3929063"/>
            <a:ext cx="19018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Times New Roman" pitchFamily="-108" charset="0"/>
                <a:cs typeface="Times New Roman" pitchFamily="-108" charset="0"/>
              </a:rPr>
              <a:t>Examples:</a:t>
            </a:r>
            <a:endParaRPr lang="en-US">
              <a:solidFill>
                <a:srgbClr val="FFFFFF"/>
              </a:solidFill>
              <a:latin typeface="Arial" pitchFamily="-108" charset="0"/>
            </a:endParaRPr>
          </a:p>
        </p:txBody>
      </p:sp>
      <p:sp>
        <p:nvSpPr>
          <p:cNvPr id="30727" name="Text Box 7"/>
          <p:cNvSpPr txBox="1">
            <a:spLocks noChangeArrowheads="1"/>
          </p:cNvSpPr>
          <p:nvPr/>
        </p:nvSpPr>
        <p:spPr bwMode="auto">
          <a:xfrm>
            <a:off x="914400" y="4465638"/>
            <a:ext cx="9874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>
                <a:solidFill>
                  <a:srgbClr val="FFFFFF"/>
                </a:solidFill>
                <a:ea typeface="Times New Roman" pitchFamily="-108" charset="0"/>
                <a:cs typeface="Times New Roman" pitchFamily="-108" charset="0"/>
              </a:rPr>
              <a:t>NaCl</a:t>
            </a:r>
            <a:endParaRPr lang="en-US">
              <a:solidFill>
                <a:srgbClr val="FFFFFF"/>
              </a:solidFill>
              <a:latin typeface="Arial" pitchFamily="-108" charset="0"/>
            </a:endParaRPr>
          </a:p>
        </p:txBody>
      </p:sp>
      <p:sp>
        <p:nvSpPr>
          <p:cNvPr id="30726" name="Text Box 6"/>
          <p:cNvSpPr txBox="1">
            <a:spLocks noChangeArrowheads="1"/>
          </p:cNvSpPr>
          <p:nvPr/>
        </p:nvSpPr>
        <p:spPr bwMode="auto">
          <a:xfrm>
            <a:off x="2590800" y="4465638"/>
            <a:ext cx="11525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>
                <a:solidFill>
                  <a:srgbClr val="FFFFFF"/>
                </a:solidFill>
                <a:ea typeface="Times New Roman" pitchFamily="-108" charset="0"/>
                <a:cs typeface="Times New Roman" pitchFamily="-108" charset="0"/>
              </a:rPr>
              <a:t>MgCl</a:t>
            </a:r>
            <a:r>
              <a:rPr lang="en-US" sz="2800" b="1" baseline="-25000">
                <a:solidFill>
                  <a:srgbClr val="FFFFFF"/>
                </a:solidFill>
                <a:ea typeface="Times New Roman" pitchFamily="-108" charset="0"/>
                <a:cs typeface="Times New Roman" pitchFamily="-108" charset="0"/>
              </a:rPr>
              <a:t>2</a:t>
            </a:r>
            <a:endParaRPr lang="en-US">
              <a:solidFill>
                <a:srgbClr val="FFFFFF"/>
              </a:solidFill>
              <a:latin typeface="Arial" pitchFamily="-108" charset="0"/>
            </a:endParaRPr>
          </a:p>
        </p:txBody>
      </p:sp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4267200" y="4465638"/>
            <a:ext cx="17748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>
                <a:solidFill>
                  <a:srgbClr val="FFFFFF"/>
                </a:solidFill>
                <a:ea typeface="Times New Roman" pitchFamily="-108" charset="0"/>
                <a:cs typeface="Times New Roman" pitchFamily="-108" charset="0"/>
              </a:rPr>
              <a:t>Al</a:t>
            </a:r>
            <a:r>
              <a:rPr lang="en-US" sz="2800" b="1" baseline="-25000">
                <a:solidFill>
                  <a:srgbClr val="FFFFFF"/>
                </a:solidFill>
                <a:ea typeface="Times New Roman" pitchFamily="-108" charset="0"/>
                <a:cs typeface="Times New Roman" pitchFamily="-108" charset="0"/>
              </a:rPr>
              <a:t>2</a:t>
            </a:r>
            <a:r>
              <a:rPr lang="en-US" sz="2800" b="1">
                <a:solidFill>
                  <a:srgbClr val="FFFFFF"/>
                </a:solidFill>
                <a:ea typeface="Times New Roman" pitchFamily="-108" charset="0"/>
                <a:cs typeface="Times New Roman" pitchFamily="-108" charset="0"/>
              </a:rPr>
              <a:t>(SO</a:t>
            </a:r>
            <a:r>
              <a:rPr lang="en-US" sz="2800" b="1" baseline="-25000">
                <a:solidFill>
                  <a:srgbClr val="FFFFFF"/>
                </a:solidFill>
                <a:ea typeface="Times New Roman" pitchFamily="-108" charset="0"/>
                <a:cs typeface="Times New Roman" pitchFamily="-108" charset="0"/>
              </a:rPr>
              <a:t>4</a:t>
            </a:r>
            <a:r>
              <a:rPr lang="en-US" sz="2800" b="1">
                <a:solidFill>
                  <a:srgbClr val="FFFFFF"/>
                </a:solidFill>
                <a:ea typeface="Times New Roman" pitchFamily="-108" charset="0"/>
                <a:cs typeface="Times New Roman" pitchFamily="-108" charset="0"/>
              </a:rPr>
              <a:t>)</a:t>
            </a:r>
            <a:r>
              <a:rPr lang="en-US" sz="2800" b="1" baseline="-25000">
                <a:solidFill>
                  <a:srgbClr val="FFFFFF"/>
                </a:solidFill>
                <a:ea typeface="Times New Roman" pitchFamily="-108" charset="0"/>
                <a:cs typeface="Times New Roman" pitchFamily="-108" charset="0"/>
              </a:rPr>
              <a:t>3</a:t>
            </a:r>
            <a:endParaRPr lang="en-US">
              <a:solidFill>
                <a:srgbClr val="FFFFFF"/>
              </a:solidFill>
              <a:latin typeface="Arial" pitchFamily="-108" charset="0"/>
            </a:endParaRPr>
          </a:p>
        </p:txBody>
      </p:sp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6781800" y="4465638"/>
            <a:ext cx="12017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>
                <a:solidFill>
                  <a:srgbClr val="FFFFFF"/>
                </a:solidFill>
                <a:ea typeface="Times New Roman" pitchFamily="-108" charset="0"/>
                <a:cs typeface="Times New Roman" pitchFamily="-108" charset="0"/>
              </a:rPr>
              <a:t>K</a:t>
            </a:r>
            <a:r>
              <a:rPr lang="en-US" sz="2800" b="1" baseline="-25000">
                <a:solidFill>
                  <a:srgbClr val="FFFFFF"/>
                </a:solidFill>
                <a:ea typeface="Times New Roman" pitchFamily="-108" charset="0"/>
                <a:cs typeface="Times New Roman" pitchFamily="-108" charset="0"/>
              </a:rPr>
              <a:t>2</a:t>
            </a:r>
            <a:r>
              <a:rPr lang="en-US" sz="2800" b="1">
                <a:solidFill>
                  <a:srgbClr val="FFFFFF"/>
                </a:solidFill>
                <a:ea typeface="Times New Roman" pitchFamily="-108" charset="0"/>
                <a:cs typeface="Times New Roman" pitchFamily="-108" charset="0"/>
              </a:rPr>
              <a:t>CO</a:t>
            </a:r>
            <a:r>
              <a:rPr lang="en-US" sz="2800" b="1" baseline="-25000">
                <a:solidFill>
                  <a:srgbClr val="FFFFFF"/>
                </a:solidFill>
                <a:ea typeface="Times New Roman" pitchFamily="-108" charset="0"/>
                <a:cs typeface="Times New Roman" pitchFamily="-108" charset="0"/>
              </a:rPr>
              <a:t>3</a:t>
            </a:r>
            <a:endParaRPr lang="en-US">
              <a:solidFill>
                <a:srgbClr val="FFFFFF"/>
              </a:solidFill>
              <a:latin typeface="Arial" pitchFamily="-10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9" grpId="0" autoUpdateAnimBg="0"/>
      <p:bldP spid="30728" grpId="0" autoUpdateAnimBg="0"/>
      <p:bldP spid="30727" grpId="0" autoUpdateAnimBg="0"/>
      <p:bldP spid="30726" grpId="0" autoUpdateAnimBg="0"/>
      <p:bldP spid="30725" grpId="0" autoUpdateAnimBg="0"/>
      <p:bldP spid="30724" grpId="0" autoUpdateAnimBg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60" name="Rectangle 16"/>
          <p:cNvSpPr>
            <a:spLocks noChangeArrowheads="1"/>
          </p:cNvSpPr>
          <p:nvPr/>
        </p:nvSpPr>
        <p:spPr bwMode="auto">
          <a:xfrm>
            <a:off x="495300" y="1219200"/>
            <a:ext cx="457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 u="sng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Formulas</a:t>
            </a:r>
            <a:r>
              <a:rPr lang="en-US" sz="36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8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(continued)</a:t>
            </a:r>
            <a:endParaRPr lang="en-US" sz="4400">
              <a:solidFill>
                <a:srgbClr val="FFFFFF"/>
              </a:solidFill>
            </a:endParaRPr>
          </a:p>
        </p:txBody>
      </p:sp>
      <p:sp>
        <p:nvSpPr>
          <p:cNvPr id="31759" name="Text Box 15"/>
          <p:cNvSpPr txBox="1">
            <a:spLocks noChangeArrowheads="1"/>
          </p:cNvSpPr>
          <p:nvPr/>
        </p:nvSpPr>
        <p:spPr bwMode="auto">
          <a:xfrm>
            <a:off x="723900" y="2133600"/>
            <a:ext cx="8001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Times New Roman" pitchFamily="-108" charset="0"/>
                <a:cs typeface="Times New Roman" pitchFamily="-108" charset="0"/>
              </a:rPr>
              <a:t>Formulas for</a:t>
            </a:r>
            <a:r>
              <a:rPr 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ea typeface="Times New Roman" pitchFamily="-108" charset="0"/>
                <a:cs typeface="Times New Roman" pitchFamily="-108" charset="0"/>
              </a:rPr>
              <a:t> </a:t>
            </a:r>
            <a:r>
              <a:rPr lang="en-US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Times New Roman" pitchFamily="-108" charset="0"/>
                <a:cs typeface="Times New Roman" pitchFamily="-108" charset="0"/>
              </a:rPr>
              <a:t>molecular compounds</a:t>
            </a:r>
            <a:r>
              <a:rPr 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ea typeface="Times New Roman" pitchFamily="-108" charset="0"/>
                <a:cs typeface="Times New Roman" pitchFamily="-108" charset="0"/>
              </a:rPr>
              <a:t> </a:t>
            </a:r>
            <a:r>
              <a:rPr lang="en-US" sz="2800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Times New Roman" pitchFamily="-108" charset="0"/>
                <a:cs typeface="Times New Roman" pitchFamily="-108" charset="0"/>
              </a:rPr>
              <a:t>MIGHT</a:t>
            </a:r>
            <a:r>
              <a:rPr lang="en-US" sz="28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Times New Roman" pitchFamily="-108" charset="0"/>
                <a:cs typeface="Times New Roman" pitchFamily="-108" charset="0"/>
              </a:rPr>
              <a:t> be empirical (lowest whole number ratio).</a:t>
            </a:r>
            <a:endParaRPr lang="en-US" dirty="0">
              <a:solidFill>
                <a:srgbClr val="FFFFFF"/>
              </a:solidFill>
              <a:latin typeface="Arial" pitchFamily="-108" charset="0"/>
            </a:endParaRPr>
          </a:p>
        </p:txBody>
      </p:sp>
      <p:sp>
        <p:nvSpPr>
          <p:cNvPr id="31758" name="Text Box 14"/>
          <p:cNvSpPr txBox="1">
            <a:spLocks noChangeArrowheads="1"/>
          </p:cNvSpPr>
          <p:nvPr/>
        </p:nvSpPr>
        <p:spPr bwMode="auto">
          <a:xfrm>
            <a:off x="457200" y="3810000"/>
            <a:ext cx="19669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>
                <a:solidFill>
                  <a:srgbClr val="FFCC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Times New Roman" pitchFamily="-108" charset="0"/>
                <a:cs typeface="Times New Roman" pitchFamily="-108" charset="0"/>
              </a:rPr>
              <a:t>Molecular:</a:t>
            </a:r>
            <a:endParaRPr lang="en-US" dirty="0">
              <a:solidFill>
                <a:srgbClr val="000000"/>
              </a:solidFill>
              <a:latin typeface="Arial" pitchFamily="-108" charset="0"/>
            </a:endParaRPr>
          </a:p>
        </p:txBody>
      </p:sp>
      <p:sp>
        <p:nvSpPr>
          <p:cNvPr id="31757" name="Text Box 13"/>
          <p:cNvSpPr txBox="1">
            <a:spLocks noChangeArrowheads="1"/>
          </p:cNvSpPr>
          <p:nvPr/>
        </p:nvSpPr>
        <p:spPr bwMode="auto">
          <a:xfrm>
            <a:off x="2959100" y="5105400"/>
            <a:ext cx="889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>
                <a:solidFill>
                  <a:srgbClr val="FFFFFF"/>
                </a:solidFill>
                <a:ea typeface="Times New Roman" pitchFamily="-108" charset="0"/>
                <a:cs typeface="Times New Roman" pitchFamily="-108" charset="0"/>
              </a:rPr>
              <a:t>H</a:t>
            </a:r>
            <a:r>
              <a:rPr lang="en-US" sz="2800" b="1" baseline="-25000">
                <a:solidFill>
                  <a:srgbClr val="FFFFFF"/>
                </a:solidFill>
                <a:ea typeface="Times New Roman" pitchFamily="-108" charset="0"/>
                <a:cs typeface="Times New Roman" pitchFamily="-108" charset="0"/>
              </a:rPr>
              <a:t>2</a:t>
            </a:r>
            <a:r>
              <a:rPr lang="en-US" sz="2800" b="1">
                <a:solidFill>
                  <a:srgbClr val="FFFFFF"/>
                </a:solidFill>
                <a:ea typeface="Times New Roman" pitchFamily="-108" charset="0"/>
                <a:cs typeface="Times New Roman" pitchFamily="-108" charset="0"/>
              </a:rPr>
              <a:t>O</a:t>
            </a:r>
            <a:endParaRPr lang="en-US">
              <a:solidFill>
                <a:srgbClr val="FFFFFF"/>
              </a:solidFill>
              <a:latin typeface="Arial" pitchFamily="-108" charset="0"/>
            </a:endParaRPr>
          </a:p>
        </p:txBody>
      </p:sp>
      <p:sp>
        <p:nvSpPr>
          <p:cNvPr id="31756" name="Text Box 12"/>
          <p:cNvSpPr txBox="1">
            <a:spLocks noChangeArrowheads="1"/>
          </p:cNvSpPr>
          <p:nvPr/>
        </p:nvSpPr>
        <p:spPr bwMode="auto">
          <a:xfrm>
            <a:off x="4305300" y="3810000"/>
            <a:ext cx="15525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>
                <a:solidFill>
                  <a:srgbClr val="FFFFFF"/>
                </a:solidFill>
                <a:ea typeface="Times New Roman" pitchFamily="-108" charset="0"/>
                <a:cs typeface="Times New Roman" pitchFamily="-108" charset="0"/>
              </a:rPr>
              <a:t>C</a:t>
            </a:r>
            <a:r>
              <a:rPr lang="en-US" sz="2800" b="1" baseline="-25000">
                <a:solidFill>
                  <a:srgbClr val="FFFFFF"/>
                </a:solidFill>
                <a:ea typeface="Times New Roman" pitchFamily="-108" charset="0"/>
                <a:cs typeface="Times New Roman" pitchFamily="-108" charset="0"/>
              </a:rPr>
              <a:t>6</a:t>
            </a:r>
            <a:r>
              <a:rPr lang="en-US" sz="2800" b="1">
                <a:solidFill>
                  <a:srgbClr val="FFFFFF"/>
                </a:solidFill>
                <a:ea typeface="Times New Roman" pitchFamily="-108" charset="0"/>
                <a:cs typeface="Times New Roman" pitchFamily="-108" charset="0"/>
              </a:rPr>
              <a:t>H</a:t>
            </a:r>
            <a:r>
              <a:rPr lang="en-US" sz="2800" b="1" baseline="-25000">
                <a:solidFill>
                  <a:srgbClr val="FFFFFF"/>
                </a:solidFill>
                <a:ea typeface="Times New Roman" pitchFamily="-108" charset="0"/>
                <a:cs typeface="Times New Roman" pitchFamily="-108" charset="0"/>
              </a:rPr>
              <a:t>12</a:t>
            </a:r>
            <a:r>
              <a:rPr lang="en-US" sz="2800" b="1">
                <a:solidFill>
                  <a:srgbClr val="FFFFFF"/>
                </a:solidFill>
                <a:ea typeface="Times New Roman" pitchFamily="-108" charset="0"/>
                <a:cs typeface="Times New Roman" pitchFamily="-108" charset="0"/>
              </a:rPr>
              <a:t>O</a:t>
            </a:r>
            <a:r>
              <a:rPr lang="en-US" sz="2800" b="1" baseline="-25000">
                <a:solidFill>
                  <a:srgbClr val="FFFFFF"/>
                </a:solidFill>
                <a:ea typeface="Times New Roman" pitchFamily="-108" charset="0"/>
                <a:cs typeface="Times New Roman" pitchFamily="-108" charset="0"/>
              </a:rPr>
              <a:t>6</a:t>
            </a:r>
            <a:endParaRPr lang="en-US">
              <a:solidFill>
                <a:srgbClr val="FFFFFF"/>
              </a:solidFill>
              <a:latin typeface="Arial" pitchFamily="-108" charset="0"/>
            </a:endParaRPr>
          </a:p>
        </p:txBody>
      </p:sp>
      <p:sp>
        <p:nvSpPr>
          <p:cNvPr id="31755" name="Text Box 11"/>
          <p:cNvSpPr txBox="1">
            <a:spLocks noChangeArrowheads="1"/>
          </p:cNvSpPr>
          <p:nvPr/>
        </p:nvSpPr>
        <p:spPr bwMode="auto">
          <a:xfrm>
            <a:off x="6438900" y="3824288"/>
            <a:ext cx="18478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>
                <a:solidFill>
                  <a:srgbClr val="FFFFFF"/>
                </a:solidFill>
                <a:ea typeface="Times New Roman" pitchFamily="-108" charset="0"/>
                <a:cs typeface="Times New Roman" pitchFamily="-108" charset="0"/>
              </a:rPr>
              <a:t>C</a:t>
            </a:r>
            <a:r>
              <a:rPr lang="en-US" sz="2800" b="1" baseline="-25000">
                <a:solidFill>
                  <a:srgbClr val="FFFFFF"/>
                </a:solidFill>
                <a:ea typeface="Times New Roman" pitchFamily="-108" charset="0"/>
                <a:cs typeface="Times New Roman" pitchFamily="-108" charset="0"/>
              </a:rPr>
              <a:t>12</a:t>
            </a:r>
            <a:r>
              <a:rPr lang="en-US" sz="2800" b="1">
                <a:solidFill>
                  <a:srgbClr val="FFFFFF"/>
                </a:solidFill>
                <a:ea typeface="Times New Roman" pitchFamily="-108" charset="0"/>
                <a:cs typeface="Times New Roman" pitchFamily="-108" charset="0"/>
              </a:rPr>
              <a:t>H</a:t>
            </a:r>
            <a:r>
              <a:rPr lang="en-US" sz="2800" b="1" baseline="-25000">
                <a:solidFill>
                  <a:srgbClr val="FFFFFF"/>
                </a:solidFill>
                <a:ea typeface="Times New Roman" pitchFamily="-108" charset="0"/>
                <a:cs typeface="Times New Roman" pitchFamily="-108" charset="0"/>
              </a:rPr>
              <a:t>22</a:t>
            </a:r>
            <a:r>
              <a:rPr lang="en-US" sz="2800" b="1">
                <a:solidFill>
                  <a:srgbClr val="FFFFFF"/>
                </a:solidFill>
                <a:ea typeface="Times New Roman" pitchFamily="-108" charset="0"/>
                <a:cs typeface="Times New Roman" pitchFamily="-108" charset="0"/>
              </a:rPr>
              <a:t>O</a:t>
            </a:r>
            <a:r>
              <a:rPr lang="en-US" sz="2800" b="1" baseline="-25000">
                <a:solidFill>
                  <a:srgbClr val="FFFFFF"/>
                </a:solidFill>
                <a:ea typeface="Times New Roman" pitchFamily="-108" charset="0"/>
                <a:cs typeface="Times New Roman" pitchFamily="-108" charset="0"/>
              </a:rPr>
              <a:t>11</a:t>
            </a:r>
            <a:endParaRPr lang="en-US">
              <a:solidFill>
                <a:srgbClr val="FFFFFF"/>
              </a:solidFill>
              <a:latin typeface="Arial" pitchFamily="-108" charset="0"/>
            </a:endParaRPr>
          </a:p>
        </p:txBody>
      </p:sp>
      <p:sp>
        <p:nvSpPr>
          <p:cNvPr id="31754" name="Text Box 10"/>
          <p:cNvSpPr txBox="1">
            <a:spLocks noChangeArrowheads="1"/>
          </p:cNvSpPr>
          <p:nvPr/>
        </p:nvSpPr>
        <p:spPr bwMode="auto">
          <a:xfrm>
            <a:off x="495300" y="5102225"/>
            <a:ext cx="18748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>
                <a:solidFill>
                  <a:srgbClr val="FFCCFF"/>
                </a:solidFill>
                <a:ea typeface="Times New Roman" pitchFamily="-108" charset="0"/>
                <a:cs typeface="Times New Roman" pitchFamily="-108" charset="0"/>
              </a:rPr>
              <a:t>Empirical:</a:t>
            </a:r>
            <a:endParaRPr lang="en-US">
              <a:solidFill>
                <a:srgbClr val="000000"/>
              </a:solidFill>
              <a:latin typeface="Arial" pitchFamily="-108" charset="0"/>
            </a:endParaRPr>
          </a:p>
        </p:txBody>
      </p:sp>
      <p:sp>
        <p:nvSpPr>
          <p:cNvPr id="31753" name="Line 9"/>
          <p:cNvSpPr>
            <a:spLocks noChangeShapeType="1"/>
          </p:cNvSpPr>
          <p:nvPr/>
        </p:nvSpPr>
        <p:spPr bwMode="auto">
          <a:xfrm>
            <a:off x="3238500" y="4343400"/>
            <a:ext cx="0" cy="7620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Arial" pitchFamily="-108" charset="0"/>
            </a:endParaRPr>
          </a:p>
        </p:txBody>
      </p:sp>
      <p:sp>
        <p:nvSpPr>
          <p:cNvPr id="31752" name="Text Box 8"/>
          <p:cNvSpPr txBox="1">
            <a:spLocks noChangeArrowheads="1"/>
          </p:cNvSpPr>
          <p:nvPr/>
        </p:nvSpPr>
        <p:spPr bwMode="auto">
          <a:xfrm>
            <a:off x="2933700" y="3824288"/>
            <a:ext cx="889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>
                <a:solidFill>
                  <a:srgbClr val="FFFFFF"/>
                </a:solidFill>
                <a:ea typeface="Times New Roman" pitchFamily="-108" charset="0"/>
                <a:cs typeface="Times New Roman" pitchFamily="-108" charset="0"/>
              </a:rPr>
              <a:t>H</a:t>
            </a:r>
            <a:r>
              <a:rPr lang="en-US" sz="2800" b="1" baseline="-25000">
                <a:solidFill>
                  <a:srgbClr val="FFFFFF"/>
                </a:solidFill>
                <a:ea typeface="Times New Roman" pitchFamily="-108" charset="0"/>
                <a:cs typeface="Times New Roman" pitchFamily="-108" charset="0"/>
              </a:rPr>
              <a:t>2</a:t>
            </a:r>
            <a:r>
              <a:rPr lang="en-US" sz="2800" b="1">
                <a:solidFill>
                  <a:srgbClr val="FFFFFF"/>
                </a:solidFill>
                <a:ea typeface="Times New Roman" pitchFamily="-108" charset="0"/>
                <a:cs typeface="Times New Roman" pitchFamily="-108" charset="0"/>
              </a:rPr>
              <a:t>O</a:t>
            </a:r>
            <a:endParaRPr lang="en-US">
              <a:solidFill>
                <a:srgbClr val="FFFFFF"/>
              </a:solidFill>
              <a:latin typeface="Arial" pitchFamily="-108" charset="0"/>
            </a:endParaRPr>
          </a:p>
        </p:txBody>
      </p:sp>
      <p:sp>
        <p:nvSpPr>
          <p:cNvPr id="31751" name="Line 7"/>
          <p:cNvSpPr>
            <a:spLocks noChangeShapeType="1"/>
          </p:cNvSpPr>
          <p:nvPr/>
        </p:nvSpPr>
        <p:spPr bwMode="auto">
          <a:xfrm>
            <a:off x="5067300" y="4343400"/>
            <a:ext cx="0" cy="7620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Arial" pitchFamily="-108" charset="0"/>
            </a:endParaRPr>
          </a:p>
        </p:txBody>
      </p:sp>
      <p:sp>
        <p:nvSpPr>
          <p:cNvPr id="31750" name="Text Box 6"/>
          <p:cNvSpPr txBox="1">
            <a:spLocks noChangeArrowheads="1"/>
          </p:cNvSpPr>
          <p:nvPr/>
        </p:nvSpPr>
        <p:spPr bwMode="auto">
          <a:xfrm>
            <a:off x="4533900" y="5105400"/>
            <a:ext cx="12144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>
                <a:solidFill>
                  <a:srgbClr val="FFFFFF"/>
                </a:solidFill>
                <a:ea typeface="Times New Roman" pitchFamily="-108" charset="0"/>
                <a:cs typeface="Times New Roman" pitchFamily="-108" charset="0"/>
              </a:rPr>
              <a:t>CH</a:t>
            </a:r>
            <a:r>
              <a:rPr lang="en-US" sz="2800" b="1" baseline="-25000">
                <a:solidFill>
                  <a:srgbClr val="FFFFFF"/>
                </a:solidFill>
                <a:ea typeface="Times New Roman" pitchFamily="-108" charset="0"/>
                <a:cs typeface="Times New Roman" pitchFamily="-108" charset="0"/>
              </a:rPr>
              <a:t>2</a:t>
            </a:r>
            <a:r>
              <a:rPr lang="en-US" sz="2800" b="1">
                <a:solidFill>
                  <a:srgbClr val="FFFFFF"/>
                </a:solidFill>
                <a:ea typeface="Times New Roman" pitchFamily="-108" charset="0"/>
                <a:cs typeface="Times New Roman" pitchFamily="-108" charset="0"/>
              </a:rPr>
              <a:t>O</a:t>
            </a:r>
            <a:r>
              <a:rPr lang="en-US" sz="2800" b="1" baseline="-25000">
                <a:solidFill>
                  <a:srgbClr val="000000"/>
                </a:solidFill>
                <a:ea typeface="Times New Roman" pitchFamily="-108" charset="0"/>
                <a:cs typeface="Times New Roman" pitchFamily="-108" charset="0"/>
              </a:rPr>
              <a:t> </a:t>
            </a:r>
            <a:endParaRPr lang="en-US">
              <a:solidFill>
                <a:srgbClr val="000000"/>
              </a:solidFill>
              <a:latin typeface="Arial" pitchFamily="-108" charset="0"/>
            </a:endParaRPr>
          </a:p>
        </p:txBody>
      </p:sp>
      <p:sp>
        <p:nvSpPr>
          <p:cNvPr id="31749" name="Text Box 5"/>
          <p:cNvSpPr txBox="1">
            <a:spLocks noChangeArrowheads="1"/>
          </p:cNvSpPr>
          <p:nvPr/>
        </p:nvSpPr>
        <p:spPr bwMode="auto">
          <a:xfrm>
            <a:off x="6515100" y="5119688"/>
            <a:ext cx="18478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>
                <a:solidFill>
                  <a:srgbClr val="FFFFFF"/>
                </a:solidFill>
                <a:ea typeface="Times New Roman" pitchFamily="-108" charset="0"/>
                <a:cs typeface="Times New Roman" pitchFamily="-108" charset="0"/>
              </a:rPr>
              <a:t>C</a:t>
            </a:r>
            <a:r>
              <a:rPr lang="en-US" sz="2800" b="1" baseline="-25000">
                <a:solidFill>
                  <a:srgbClr val="FFFFFF"/>
                </a:solidFill>
                <a:ea typeface="Times New Roman" pitchFamily="-108" charset="0"/>
                <a:cs typeface="Times New Roman" pitchFamily="-108" charset="0"/>
              </a:rPr>
              <a:t>12</a:t>
            </a:r>
            <a:r>
              <a:rPr lang="en-US" sz="2800" b="1">
                <a:solidFill>
                  <a:srgbClr val="FFFFFF"/>
                </a:solidFill>
                <a:ea typeface="Times New Roman" pitchFamily="-108" charset="0"/>
                <a:cs typeface="Times New Roman" pitchFamily="-108" charset="0"/>
              </a:rPr>
              <a:t>H</a:t>
            </a:r>
            <a:r>
              <a:rPr lang="en-US" sz="2800" b="1" baseline="-25000">
                <a:solidFill>
                  <a:srgbClr val="FFFFFF"/>
                </a:solidFill>
                <a:ea typeface="Times New Roman" pitchFamily="-108" charset="0"/>
                <a:cs typeface="Times New Roman" pitchFamily="-108" charset="0"/>
              </a:rPr>
              <a:t>22</a:t>
            </a:r>
            <a:r>
              <a:rPr lang="en-US" sz="2800" b="1">
                <a:solidFill>
                  <a:srgbClr val="FFFFFF"/>
                </a:solidFill>
                <a:ea typeface="Times New Roman" pitchFamily="-108" charset="0"/>
                <a:cs typeface="Times New Roman" pitchFamily="-108" charset="0"/>
              </a:rPr>
              <a:t>O</a:t>
            </a:r>
            <a:r>
              <a:rPr lang="en-US" sz="2800" b="1" baseline="-25000">
                <a:solidFill>
                  <a:srgbClr val="FFFFFF"/>
                </a:solidFill>
                <a:ea typeface="Times New Roman" pitchFamily="-108" charset="0"/>
                <a:cs typeface="Times New Roman" pitchFamily="-108" charset="0"/>
              </a:rPr>
              <a:t>11</a:t>
            </a:r>
            <a:endParaRPr lang="en-US">
              <a:solidFill>
                <a:srgbClr val="FFFFFF"/>
              </a:solidFill>
              <a:latin typeface="Arial" pitchFamily="-108" charset="0"/>
            </a:endParaRPr>
          </a:p>
        </p:txBody>
      </p:sp>
      <p:sp>
        <p:nvSpPr>
          <p:cNvPr id="31748" name="Line 4"/>
          <p:cNvSpPr>
            <a:spLocks noChangeShapeType="1"/>
          </p:cNvSpPr>
          <p:nvPr/>
        </p:nvSpPr>
        <p:spPr bwMode="auto">
          <a:xfrm>
            <a:off x="7200900" y="4343400"/>
            <a:ext cx="0" cy="7620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Arial" pitchFamily="-10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7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7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0" dur="500"/>
                                        <p:tgtEl>
                                          <p:spTgt spid="31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1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1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5" dur="500"/>
                                        <p:tgtEl>
                                          <p:spTgt spid="31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1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60" dur="5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9" grpId="0" autoUpdateAnimBg="0"/>
      <p:bldP spid="31758" grpId="0" autoUpdateAnimBg="0"/>
      <p:bldP spid="31757" grpId="0" autoUpdateAnimBg="0"/>
      <p:bldP spid="31756" grpId="0" autoUpdateAnimBg="0"/>
      <p:bldP spid="31755" grpId="0" autoUpdateAnimBg="0"/>
      <p:bldP spid="31754" grpId="0" autoUpdateAnimBg="0"/>
      <p:bldP spid="31753" grpId="0" animBg="1"/>
      <p:bldP spid="31752" grpId="0" autoUpdateAnimBg="0"/>
      <p:bldP spid="31751" grpId="0" animBg="1"/>
      <p:bldP spid="31750" grpId="0" autoUpdateAnimBg="0"/>
      <p:bldP spid="31749" grpId="0" autoUpdateAnimBg="0"/>
      <p:bldP spid="3174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Mole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kumimoji="0" lang="en-US" dirty="0" smtClean="0"/>
              <a:t>Chemists need a convenient method for counting accurately the number of atoms, molecules, or formula units in a sample of a substance.</a:t>
            </a:r>
            <a:br>
              <a:rPr kumimoji="0" lang="en-US" dirty="0" smtClean="0"/>
            </a:br>
            <a:endParaRPr kumimoji="0" lang="en-US" dirty="0" smtClean="0"/>
          </a:p>
          <a:p>
            <a:r>
              <a:rPr kumimoji="0" lang="en-US" dirty="0" smtClean="0"/>
              <a:t>The </a:t>
            </a:r>
            <a:r>
              <a:rPr kumimoji="0" lang="en-US" b="1" dirty="0" smtClean="0">
                <a:solidFill>
                  <a:srgbClr val="FF3399"/>
                </a:solidFill>
              </a:rPr>
              <a:t>mole</a:t>
            </a:r>
            <a:r>
              <a:rPr kumimoji="0" lang="en-US" dirty="0" smtClean="0"/>
              <a:t>, commonly abbreviated mol, is the SI base unit used to measure the amount of a substance.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Which of the following are NOT empirical formulas?</a:t>
            </a:r>
          </a:p>
          <a:p>
            <a:pPr marL="571500" indent="-571500">
              <a:buAutoNum type="romanUcPeriod"/>
            </a:pPr>
            <a:r>
              <a:rPr lang="en-US" dirty="0" smtClean="0"/>
              <a:t>K</a:t>
            </a:r>
            <a:r>
              <a:rPr lang="en-US" baseline="-25000" dirty="0" smtClean="0"/>
              <a:t>2</a:t>
            </a:r>
            <a:r>
              <a:rPr lang="en-US" dirty="0" smtClean="0"/>
              <a:t>CO</a:t>
            </a:r>
            <a:r>
              <a:rPr lang="en-US" baseline="-25000" dirty="0" smtClean="0"/>
              <a:t>3</a:t>
            </a:r>
          </a:p>
          <a:p>
            <a:pPr marL="571500" indent="-571500">
              <a:buAutoNum type="romanUcPeriod"/>
            </a:pPr>
            <a:r>
              <a:rPr lang="en-US" dirty="0" smtClean="0"/>
              <a:t>C</a:t>
            </a:r>
            <a:r>
              <a:rPr lang="en-US" baseline="-25000" dirty="0" smtClean="0"/>
              <a:t>6</a:t>
            </a:r>
            <a:r>
              <a:rPr lang="en-US" dirty="0" smtClean="0"/>
              <a:t>H</a:t>
            </a:r>
            <a:r>
              <a:rPr lang="en-US" baseline="-25000" dirty="0" smtClean="0"/>
              <a:t>12</a:t>
            </a:r>
            <a:r>
              <a:rPr lang="en-US" dirty="0" smtClean="0"/>
              <a:t>O</a:t>
            </a:r>
            <a:r>
              <a:rPr lang="en-US" baseline="-25000" dirty="0" smtClean="0"/>
              <a:t>6</a:t>
            </a:r>
            <a:r>
              <a:rPr lang="en-US" dirty="0" smtClean="0"/>
              <a:t> (glucose)</a:t>
            </a:r>
          </a:p>
          <a:p>
            <a:pPr marL="571500" indent="-571500">
              <a:buAutoNum type="romanUcPeriod"/>
            </a:pPr>
            <a:r>
              <a:rPr lang="en-US" dirty="0" smtClean="0"/>
              <a:t>H</a:t>
            </a:r>
            <a:r>
              <a:rPr lang="en-US" baseline="-25000" dirty="0" smtClean="0"/>
              <a:t>2</a:t>
            </a:r>
            <a:r>
              <a:rPr lang="en-US" dirty="0" smtClean="0"/>
              <a:t>O (water)</a:t>
            </a:r>
          </a:p>
          <a:p>
            <a:pPr marL="571500" indent="-571500">
              <a:buAutoNum type="romanUcPeriod"/>
            </a:pPr>
            <a:r>
              <a:rPr lang="en-US" dirty="0" smtClean="0"/>
              <a:t>C</a:t>
            </a:r>
            <a:r>
              <a:rPr lang="en-US" baseline="-25000" dirty="0" smtClean="0"/>
              <a:t>2</a:t>
            </a:r>
            <a:r>
              <a:rPr lang="en-US" dirty="0" smtClean="0"/>
              <a:t>H</a:t>
            </a:r>
            <a:r>
              <a:rPr lang="en-US" baseline="-25000" dirty="0" smtClean="0"/>
              <a:t>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4" name="Rectangle 6"/>
          <p:cNvSpPr>
            <a:spLocks noChangeArrowheads="1"/>
          </p:cNvSpPr>
          <p:nvPr/>
        </p:nvSpPr>
        <p:spPr bwMode="auto">
          <a:xfrm>
            <a:off x="685800" y="457200"/>
            <a:ext cx="7772400" cy="76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 anchor="ctr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Empirical Formula Determination</a:t>
            </a:r>
            <a:endParaRPr lang="en-US" sz="4400" dirty="0">
              <a:solidFill>
                <a:srgbClr val="FFFFFF"/>
              </a:solidFill>
            </a:endParaRPr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304800" y="1219200"/>
            <a:ext cx="8534400" cy="4800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prstTxWarp prst="textNoShape">
              <a:avLst/>
            </a:prstTxWarp>
          </a:bodyPr>
          <a:lstStyle/>
          <a:p>
            <a:pPr marL="511175" indent="-511175" fontAlgn="base">
              <a:spcBef>
                <a:spcPct val="20000"/>
              </a:spcBef>
              <a:spcAft>
                <a:spcPct val="0"/>
              </a:spcAft>
              <a:buFontTx/>
              <a:buAutoNum type="arabicPeriod"/>
            </a:pPr>
            <a:r>
              <a:rPr lang="en-US" sz="32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If given percentages (%) convert these to grams by assuming a 100g sample. </a:t>
            </a:r>
            <a:endParaRPr lang="en-US" sz="1200" dirty="0" smtClean="0">
              <a:solidFill>
                <a:srgbClr val="FFFFFF"/>
              </a:solidFill>
            </a:endParaRPr>
          </a:p>
          <a:p>
            <a:pPr marL="511175" indent="-511175" fontAlgn="base">
              <a:spcBef>
                <a:spcPct val="20000"/>
              </a:spcBef>
              <a:spcAft>
                <a:spcPct val="0"/>
              </a:spcAft>
              <a:buFontTx/>
              <a:buAutoNum type="arabicPeriod"/>
            </a:pPr>
            <a:r>
              <a:rPr lang="en-US" sz="32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Convert grams to moles. </a:t>
            </a:r>
            <a:endParaRPr lang="en-US" sz="1200" dirty="0">
              <a:solidFill>
                <a:srgbClr val="FFFFFF"/>
              </a:solidFill>
            </a:endParaRPr>
          </a:p>
          <a:p>
            <a:pPr marL="511175" indent="-511175" fontAlgn="base">
              <a:spcBef>
                <a:spcPct val="20000"/>
              </a:spcBef>
              <a:spcAft>
                <a:spcPct val="0"/>
              </a:spcAft>
              <a:buFontTx/>
              <a:buAutoNum type="arabicPeriod"/>
            </a:pPr>
            <a:r>
              <a:rPr lang="en-US" sz="32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Divide each value of moles by the smallest of the values. </a:t>
            </a:r>
            <a:endParaRPr lang="en-US" sz="1200" dirty="0" smtClean="0">
              <a:solidFill>
                <a:srgbClr val="FFFFFF"/>
              </a:solidFill>
            </a:endParaRPr>
          </a:p>
          <a:p>
            <a:pPr marL="511175" indent="-511175" fontAlgn="base">
              <a:spcBef>
                <a:spcPct val="20000"/>
              </a:spcBef>
              <a:spcAft>
                <a:spcPct val="0"/>
              </a:spcAft>
              <a:buFontTx/>
              <a:buAutoNum type="arabicPeriod"/>
            </a:pPr>
            <a:r>
              <a:rPr lang="en-US" sz="32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If the resulting answers contain numbers other than whole numbers, you will have to multiply them all by the same # to get whole #</a:t>
            </a:r>
            <a:r>
              <a:rPr lang="en-US" sz="3200" b="1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</a:t>
            </a:r>
            <a:r>
              <a:rPr lang="en-US" sz="32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 </a:t>
            </a:r>
            <a:endParaRPr lang="en-US" sz="40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27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27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27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2" grpId="0" build="p" autoUpdateAnimBg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00" name="Rectangle 8"/>
          <p:cNvSpPr>
            <a:spLocks noChangeArrowheads="1"/>
          </p:cNvSpPr>
          <p:nvPr/>
        </p:nvSpPr>
        <p:spPr bwMode="auto">
          <a:xfrm>
            <a:off x="754063" y="781050"/>
            <a:ext cx="7772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Empirical Formula </a:t>
            </a:r>
            <a:r>
              <a:rPr lang="en-US" sz="32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Determination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Practice Problem </a:t>
            </a:r>
            <a:endParaRPr lang="en-US" sz="4400" dirty="0">
              <a:solidFill>
                <a:srgbClr val="FFFFFF"/>
              </a:solidFill>
            </a:endParaRPr>
          </a:p>
        </p:txBody>
      </p:sp>
      <p:sp>
        <p:nvSpPr>
          <p:cNvPr id="33799" name="Text Box 7"/>
          <p:cNvSpPr txBox="1">
            <a:spLocks noChangeArrowheads="1"/>
          </p:cNvSpPr>
          <p:nvPr/>
        </p:nvSpPr>
        <p:spPr bwMode="auto">
          <a:xfrm>
            <a:off x="609600" y="2133600"/>
            <a:ext cx="7940675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err="1">
                <a:solidFill>
                  <a:srgbClr val="FFFFFF"/>
                </a:solidFill>
                <a:ea typeface="Times New Roman" pitchFamily="-108" charset="0"/>
                <a:cs typeface="Times New Roman" pitchFamily="-108" charset="0"/>
              </a:rPr>
              <a:t>Adipic</a:t>
            </a:r>
            <a:r>
              <a:rPr lang="en-US" sz="2800" b="1" dirty="0">
                <a:solidFill>
                  <a:srgbClr val="FFFFFF"/>
                </a:solidFill>
                <a:ea typeface="Times New Roman" pitchFamily="-108" charset="0"/>
                <a:cs typeface="Times New Roman" pitchFamily="-108" charset="0"/>
              </a:rPr>
              <a:t> acid contains 49.32% C, 43.84% O, and 6.85% H by mass. What is the empirical formula of </a:t>
            </a:r>
            <a:r>
              <a:rPr lang="en-US" sz="2800" b="1" dirty="0" err="1">
                <a:solidFill>
                  <a:srgbClr val="FFFFFF"/>
                </a:solidFill>
                <a:ea typeface="Times New Roman" pitchFamily="-108" charset="0"/>
                <a:cs typeface="Times New Roman" pitchFamily="-108" charset="0"/>
              </a:rPr>
              <a:t>adipic</a:t>
            </a:r>
            <a:r>
              <a:rPr lang="en-US" sz="2800" b="1" dirty="0">
                <a:solidFill>
                  <a:srgbClr val="FFFFFF"/>
                </a:solidFill>
                <a:ea typeface="Times New Roman" pitchFamily="-108" charset="0"/>
                <a:cs typeface="Times New Roman" pitchFamily="-108" charset="0"/>
              </a:rPr>
              <a:t> acid?</a:t>
            </a:r>
            <a:r>
              <a:rPr lang="en-US" sz="2800" b="1" dirty="0">
                <a:solidFill>
                  <a:srgbClr val="FFFFFF"/>
                </a:solidFill>
                <a:ea typeface="Arial" pitchFamily="-108" charset="0"/>
                <a:cs typeface="Arial" pitchFamily="-108" charset="0"/>
              </a:rPr>
              <a:t> </a:t>
            </a:r>
            <a:endParaRPr lang="en-US" sz="2000" dirty="0">
              <a:solidFill>
                <a:srgbClr val="FFFFFF"/>
              </a:solidFill>
              <a:latin typeface="Arial" pitchFamily="-10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9" grpId="0" autoUpdateAnimBg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Practice Problem</a:t>
            </a:r>
            <a:endParaRPr lang="en-US" dirty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US" dirty="0"/>
              <a:t>A compound is found to contain 36.48% Na, 25.41% S, and 38.11% O. Find its empirical formula.</a:t>
            </a:r>
            <a:endParaRPr lang="en-US" dirty="0" smtClean="0"/>
          </a:p>
          <a:p>
            <a:pPr algn="ctr" eaLnBrk="1" hangingPunct="1">
              <a:lnSpc>
                <a:spcPct val="90000"/>
              </a:lnSpc>
              <a:buFontTx/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Analysis of a 10.150 </a:t>
            </a:r>
            <a:r>
              <a:rPr lang="en-US" dirty="0" err="1" smtClean="0"/>
              <a:t>g</a:t>
            </a:r>
            <a:r>
              <a:rPr lang="en-US" dirty="0" smtClean="0"/>
              <a:t> sample of a compound known to contain only phosphorus and oxygen indicates a phosphorus content of 4.433 </a:t>
            </a:r>
            <a:r>
              <a:rPr lang="en-US" dirty="0" err="1" smtClean="0"/>
              <a:t>g</a:t>
            </a:r>
            <a:r>
              <a:rPr lang="en-US" dirty="0" smtClean="0"/>
              <a:t>. What is the empirical formula of this compound?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 Problem (Calc. Free)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 sample is analyzed and found to contain 24.0 grams C, 4.0 </a:t>
            </a:r>
            <a:r>
              <a:rPr lang="en-US" dirty="0" err="1" smtClean="0"/>
              <a:t>g</a:t>
            </a:r>
            <a:r>
              <a:rPr lang="en-US" dirty="0" smtClean="0"/>
              <a:t> H and 32.0 </a:t>
            </a:r>
            <a:r>
              <a:rPr lang="en-US" dirty="0" err="1" smtClean="0"/>
              <a:t>g</a:t>
            </a:r>
            <a:r>
              <a:rPr lang="en-US" dirty="0" smtClean="0"/>
              <a:t> O. What is the empirical formula?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71" name="Rectangle 7"/>
          <p:cNvSpPr>
            <a:spLocks noChangeArrowheads="1"/>
          </p:cNvSpPr>
          <p:nvPr/>
        </p:nvSpPr>
        <p:spPr bwMode="auto">
          <a:xfrm>
            <a:off x="685800" y="685800"/>
            <a:ext cx="7772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 u="sng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Finding the Molecular Formula</a:t>
            </a:r>
            <a:endParaRPr lang="en-US" sz="4400" dirty="0">
              <a:solidFill>
                <a:srgbClr val="FFFFFF"/>
              </a:solidFill>
            </a:endParaRPr>
          </a:p>
        </p:txBody>
      </p:sp>
      <p:sp>
        <p:nvSpPr>
          <p:cNvPr id="36870" name="Text Box 6"/>
          <p:cNvSpPr txBox="1">
            <a:spLocks noChangeArrowheads="1"/>
          </p:cNvSpPr>
          <p:nvPr/>
        </p:nvSpPr>
        <p:spPr bwMode="auto">
          <a:xfrm>
            <a:off x="533400" y="1371600"/>
            <a:ext cx="786447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Times New Roman" pitchFamily="-108" charset="0"/>
                <a:cs typeface="Times New Roman" pitchFamily="-108" charset="0"/>
              </a:rPr>
              <a:t>The empirical formula for adipic acid is C</a:t>
            </a:r>
            <a:r>
              <a:rPr lang="en-US" sz="2800" b="1" baseline="-25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Times New Roman" pitchFamily="-108" charset="0"/>
                <a:cs typeface="Times New Roman" pitchFamily="-108" charset="0"/>
              </a:rPr>
              <a:t>3</a:t>
            </a:r>
            <a:r>
              <a:rPr lang="en-US" sz="28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Times New Roman" pitchFamily="-108" charset="0"/>
                <a:cs typeface="Times New Roman" pitchFamily="-108" charset="0"/>
              </a:rPr>
              <a:t>H</a:t>
            </a:r>
            <a:r>
              <a:rPr lang="en-US" sz="2800" b="1" baseline="-25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Times New Roman" pitchFamily="-108" charset="0"/>
                <a:cs typeface="Times New Roman" pitchFamily="-108" charset="0"/>
              </a:rPr>
              <a:t>5</a:t>
            </a:r>
            <a:r>
              <a:rPr lang="en-US" sz="28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Times New Roman" pitchFamily="-108" charset="0"/>
                <a:cs typeface="Times New Roman" pitchFamily="-108" charset="0"/>
              </a:rPr>
              <a:t>O</a:t>
            </a:r>
            <a:r>
              <a:rPr lang="en-US" sz="2800" b="1" baseline="-25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Times New Roman" pitchFamily="-108" charset="0"/>
                <a:cs typeface="Times New Roman" pitchFamily="-108" charset="0"/>
              </a:rPr>
              <a:t>2</a:t>
            </a:r>
            <a:r>
              <a:rPr lang="en-US" sz="28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Times New Roman" pitchFamily="-108" charset="0"/>
                <a:cs typeface="Times New Roman" pitchFamily="-108" charset="0"/>
              </a:rPr>
              <a:t>. The molar mass of adipic acid is 146 g/mol. What is the molecular formula of adipic acid?</a:t>
            </a:r>
            <a:endParaRPr lang="en-US">
              <a:solidFill>
                <a:srgbClr val="FFFFFF"/>
              </a:solidFill>
              <a:latin typeface="Arial" pitchFamily="-108" charset="0"/>
            </a:endParaRPr>
          </a:p>
        </p:txBody>
      </p:sp>
      <p:sp>
        <p:nvSpPr>
          <p:cNvPr id="36869" name="Text Box 5"/>
          <p:cNvSpPr txBox="1">
            <a:spLocks noChangeArrowheads="1"/>
          </p:cNvSpPr>
          <p:nvPr/>
        </p:nvSpPr>
        <p:spPr bwMode="auto">
          <a:xfrm>
            <a:off x="838200" y="3657600"/>
            <a:ext cx="71024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Times New Roman" pitchFamily="-108" charset="0"/>
                <a:cs typeface="Times New Roman" pitchFamily="-108" charset="0"/>
              </a:rPr>
              <a:t>Step 1: Find the molar mass of the 		   empirical formula.</a:t>
            </a:r>
            <a:endParaRPr lang="en-US" dirty="0">
              <a:solidFill>
                <a:srgbClr val="FFFFFF"/>
              </a:solidFill>
              <a:latin typeface="Arial" pitchFamily="-108" charset="0"/>
            </a:endParaRPr>
          </a:p>
        </p:txBody>
      </p:sp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731838" y="4846638"/>
            <a:ext cx="78486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Times New Roman" pitchFamily="-108" charset="0"/>
                <a:cs typeface="Times New Roman" pitchFamily="-108" charset="0"/>
              </a:rPr>
              <a:t>3(12.01 g) + 5(1.01) + 2(16.00) = 73.08 g</a:t>
            </a:r>
            <a:endParaRPr lang="en-US">
              <a:solidFill>
                <a:srgbClr val="FFFF00"/>
              </a:solidFill>
              <a:latin typeface="Arial" pitchFamily="-10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70" grpId="0" autoUpdateAnimBg="0"/>
      <p:bldP spid="36869" grpId="0" autoUpdateAnimBg="0"/>
      <p:bldP spid="36868" grpId="0" autoUpdateAnimBg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6" name="Rectangle 8"/>
          <p:cNvSpPr>
            <a:spLocks noChangeArrowheads="1"/>
          </p:cNvSpPr>
          <p:nvPr/>
        </p:nvSpPr>
        <p:spPr bwMode="auto">
          <a:xfrm>
            <a:off x="655638" y="790575"/>
            <a:ext cx="7772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 u="sng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Finding the Molecular Formula</a:t>
            </a:r>
            <a:endParaRPr lang="en-US" sz="4400">
              <a:solidFill>
                <a:srgbClr val="FFFFFF"/>
              </a:solidFill>
            </a:endParaRPr>
          </a:p>
        </p:txBody>
      </p:sp>
      <p:sp>
        <p:nvSpPr>
          <p:cNvPr id="37895" name="Text Box 7"/>
          <p:cNvSpPr txBox="1">
            <a:spLocks noChangeArrowheads="1"/>
          </p:cNvSpPr>
          <p:nvPr/>
        </p:nvSpPr>
        <p:spPr bwMode="auto">
          <a:xfrm>
            <a:off x="563563" y="1400175"/>
            <a:ext cx="786447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Times New Roman" pitchFamily="-108" charset="0"/>
                <a:cs typeface="Times New Roman" pitchFamily="-108" charset="0"/>
              </a:rPr>
              <a:t>The empirical formula for adipic acid is C</a:t>
            </a:r>
            <a:r>
              <a:rPr lang="en-US" sz="2800" b="1" baseline="-25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Times New Roman" pitchFamily="-108" charset="0"/>
                <a:cs typeface="Times New Roman" pitchFamily="-108" charset="0"/>
              </a:rPr>
              <a:t>3</a:t>
            </a:r>
            <a:r>
              <a:rPr lang="en-US" sz="28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Times New Roman" pitchFamily="-108" charset="0"/>
                <a:cs typeface="Times New Roman" pitchFamily="-108" charset="0"/>
              </a:rPr>
              <a:t>H</a:t>
            </a:r>
            <a:r>
              <a:rPr lang="en-US" sz="2800" b="1" baseline="-25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Times New Roman" pitchFamily="-108" charset="0"/>
                <a:cs typeface="Times New Roman" pitchFamily="-108" charset="0"/>
              </a:rPr>
              <a:t>5</a:t>
            </a:r>
            <a:r>
              <a:rPr lang="en-US" sz="28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Times New Roman" pitchFamily="-108" charset="0"/>
                <a:cs typeface="Times New Roman" pitchFamily="-108" charset="0"/>
              </a:rPr>
              <a:t>O</a:t>
            </a:r>
            <a:r>
              <a:rPr lang="en-US" sz="2800" b="1" baseline="-25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Times New Roman" pitchFamily="-108" charset="0"/>
                <a:cs typeface="Times New Roman" pitchFamily="-108" charset="0"/>
              </a:rPr>
              <a:t>2</a:t>
            </a:r>
            <a:r>
              <a:rPr lang="en-US" sz="28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Times New Roman" pitchFamily="-108" charset="0"/>
                <a:cs typeface="Times New Roman" pitchFamily="-108" charset="0"/>
              </a:rPr>
              <a:t>. The molar mass of adipic acid is 146 g/mol. What is the molecular formula of adipic acid?</a:t>
            </a:r>
            <a:endParaRPr lang="en-US">
              <a:solidFill>
                <a:srgbClr val="FFFFFF"/>
              </a:solidFill>
              <a:latin typeface="Arial" pitchFamily="-108" charset="0"/>
            </a:endParaRPr>
          </a:p>
        </p:txBody>
      </p:sp>
      <p:sp>
        <p:nvSpPr>
          <p:cNvPr id="37894" name="Text Box 6"/>
          <p:cNvSpPr txBox="1">
            <a:spLocks noChangeArrowheads="1"/>
          </p:cNvSpPr>
          <p:nvPr/>
        </p:nvSpPr>
        <p:spPr bwMode="auto">
          <a:xfrm>
            <a:off x="609600" y="4724400"/>
            <a:ext cx="7848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Times New Roman" pitchFamily="-108" charset="0"/>
                <a:cs typeface="Times New Roman" pitchFamily="-108" charset="0"/>
              </a:rPr>
              <a:t>3(12.01 g) + 5(1.01) + 2(16.00) = 73.08 g</a:t>
            </a:r>
            <a:endParaRPr lang="en-US">
              <a:solidFill>
                <a:srgbClr val="FFFF00"/>
              </a:solidFill>
              <a:latin typeface="Arial" pitchFamily="-108" charset="0"/>
            </a:endParaRPr>
          </a:p>
        </p:txBody>
      </p:sp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762000" y="3152775"/>
            <a:ext cx="7224713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Times New Roman" pitchFamily="-108" charset="0"/>
                <a:cs typeface="Times New Roman" pitchFamily="-108" charset="0"/>
              </a:rPr>
              <a:t>Step 2: Divide the molar mass of the  	    compound by the molar mass 	    given by the empirical formula.</a:t>
            </a:r>
            <a:endParaRPr lang="en-US" dirty="0">
              <a:solidFill>
                <a:srgbClr val="FFFFFF"/>
              </a:solidFill>
              <a:latin typeface="Arial" pitchFamily="-108" charset="0"/>
            </a:endParaRPr>
          </a:p>
        </p:txBody>
      </p:sp>
      <p:graphicFrame>
        <p:nvGraphicFramePr>
          <p:cNvPr id="37892" name="Object 4"/>
          <p:cNvGraphicFramePr>
            <a:graphicFrameLocks noChangeAspect="1"/>
          </p:cNvGraphicFramePr>
          <p:nvPr/>
        </p:nvGraphicFramePr>
        <p:xfrm>
          <a:off x="3581400" y="5410200"/>
          <a:ext cx="1600200" cy="1239838"/>
        </p:xfrm>
        <a:graphic>
          <a:graphicData uri="http://schemas.openxmlformats.org/presentationml/2006/ole">
            <p:oleObj spid="_x0000_s76802" name="Equation" r:id="rId3" imgW="507780" imgH="393529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3" grpId="0" autoUpdateAnimBg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22" name="Rectangle 10"/>
          <p:cNvSpPr>
            <a:spLocks noChangeArrowheads="1"/>
          </p:cNvSpPr>
          <p:nvPr/>
        </p:nvSpPr>
        <p:spPr bwMode="auto">
          <a:xfrm>
            <a:off x="609600" y="790575"/>
            <a:ext cx="7772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 u="sng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Finding the Molecular Formula</a:t>
            </a:r>
            <a:endParaRPr lang="en-US" sz="4400">
              <a:solidFill>
                <a:srgbClr val="FFFFFF"/>
              </a:solidFill>
            </a:endParaRPr>
          </a:p>
        </p:txBody>
      </p:sp>
      <p:sp>
        <p:nvSpPr>
          <p:cNvPr id="38921" name="Text Box 9"/>
          <p:cNvSpPr txBox="1">
            <a:spLocks noChangeArrowheads="1"/>
          </p:cNvSpPr>
          <p:nvPr/>
        </p:nvSpPr>
        <p:spPr bwMode="auto">
          <a:xfrm>
            <a:off x="517525" y="1400175"/>
            <a:ext cx="786447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Times New Roman" pitchFamily="-108" charset="0"/>
                <a:cs typeface="Times New Roman" pitchFamily="-108" charset="0"/>
              </a:rPr>
              <a:t>The empirical formula for adipic acid is C</a:t>
            </a:r>
            <a:r>
              <a:rPr lang="en-US" sz="2800" b="1" baseline="-25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Times New Roman" pitchFamily="-108" charset="0"/>
                <a:cs typeface="Times New Roman" pitchFamily="-108" charset="0"/>
              </a:rPr>
              <a:t>3</a:t>
            </a:r>
            <a:r>
              <a:rPr lang="en-US" sz="28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Times New Roman" pitchFamily="-108" charset="0"/>
                <a:cs typeface="Times New Roman" pitchFamily="-108" charset="0"/>
              </a:rPr>
              <a:t>H</a:t>
            </a:r>
            <a:r>
              <a:rPr lang="en-US" sz="2800" b="1" baseline="-25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Times New Roman" pitchFamily="-108" charset="0"/>
                <a:cs typeface="Times New Roman" pitchFamily="-108" charset="0"/>
              </a:rPr>
              <a:t>5</a:t>
            </a:r>
            <a:r>
              <a:rPr lang="en-US" sz="28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Times New Roman" pitchFamily="-108" charset="0"/>
                <a:cs typeface="Times New Roman" pitchFamily="-108" charset="0"/>
              </a:rPr>
              <a:t>O</a:t>
            </a:r>
            <a:r>
              <a:rPr lang="en-US" sz="2800" b="1" baseline="-25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Times New Roman" pitchFamily="-108" charset="0"/>
                <a:cs typeface="Times New Roman" pitchFamily="-108" charset="0"/>
              </a:rPr>
              <a:t>2</a:t>
            </a:r>
            <a:r>
              <a:rPr lang="en-US" sz="28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Times New Roman" pitchFamily="-108" charset="0"/>
                <a:cs typeface="Times New Roman" pitchFamily="-108" charset="0"/>
              </a:rPr>
              <a:t>. The molar mass of adipic acid is 146 g/mol. What is the molecular formula of adipic acid?</a:t>
            </a:r>
            <a:endParaRPr lang="en-US">
              <a:solidFill>
                <a:srgbClr val="FFFFFF"/>
              </a:solidFill>
              <a:latin typeface="Arial" pitchFamily="-108" charset="0"/>
            </a:endParaRPr>
          </a:p>
        </p:txBody>
      </p:sp>
      <p:sp>
        <p:nvSpPr>
          <p:cNvPr id="38920" name="Text Box 8"/>
          <p:cNvSpPr txBox="1">
            <a:spLocks noChangeArrowheads="1"/>
          </p:cNvSpPr>
          <p:nvPr/>
        </p:nvSpPr>
        <p:spPr bwMode="auto">
          <a:xfrm>
            <a:off x="685800" y="4143375"/>
            <a:ext cx="7848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Times New Roman" pitchFamily="-108" charset="0"/>
                <a:cs typeface="Times New Roman" pitchFamily="-108" charset="0"/>
              </a:rPr>
              <a:t>3(12.01 g) + 5(1.01) + 2(16.00) = 73.08 g</a:t>
            </a:r>
            <a:endParaRPr lang="en-US">
              <a:solidFill>
                <a:srgbClr val="FFFF00"/>
              </a:solidFill>
              <a:latin typeface="Arial" pitchFamily="-108" charset="0"/>
            </a:endParaRPr>
          </a:p>
        </p:txBody>
      </p:sp>
      <p:graphicFrame>
        <p:nvGraphicFramePr>
          <p:cNvPr id="2050" name="Object 7"/>
          <p:cNvGraphicFramePr>
            <a:graphicFrameLocks noChangeAspect="1"/>
          </p:cNvGraphicFramePr>
          <p:nvPr/>
        </p:nvGraphicFramePr>
        <p:xfrm>
          <a:off x="914400" y="4829175"/>
          <a:ext cx="1600200" cy="1239838"/>
        </p:xfrm>
        <a:graphic>
          <a:graphicData uri="http://schemas.openxmlformats.org/presentationml/2006/ole">
            <p:oleObj spid="_x0000_s77826" name="Equation" r:id="rId3" imgW="507780" imgH="393529" progId="">
              <p:embed/>
            </p:oleObj>
          </a:graphicData>
        </a:graphic>
      </p:graphicFrame>
      <p:sp>
        <p:nvSpPr>
          <p:cNvPr id="38918" name="Text Box 6"/>
          <p:cNvSpPr txBox="1">
            <a:spLocks noChangeArrowheads="1"/>
          </p:cNvSpPr>
          <p:nvPr/>
        </p:nvSpPr>
        <p:spPr bwMode="auto">
          <a:xfrm>
            <a:off x="914400" y="3228975"/>
            <a:ext cx="7620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Times New Roman" pitchFamily="-108" charset="0"/>
                <a:cs typeface="Times New Roman" pitchFamily="-108" charset="0"/>
              </a:rPr>
              <a:t>3. Multiply the empirical formula by this number to get the molecular formula.</a:t>
            </a:r>
            <a:endParaRPr lang="en-US" dirty="0">
              <a:solidFill>
                <a:srgbClr val="FFFFFF"/>
              </a:solidFill>
              <a:latin typeface="Arial" pitchFamily="-108" charset="0"/>
            </a:endParaRPr>
          </a:p>
        </p:txBody>
      </p:sp>
      <p:sp>
        <p:nvSpPr>
          <p:cNvPr id="38917" name="Text Box 5"/>
          <p:cNvSpPr txBox="1">
            <a:spLocks noChangeArrowheads="1"/>
          </p:cNvSpPr>
          <p:nvPr/>
        </p:nvSpPr>
        <p:spPr bwMode="auto">
          <a:xfrm>
            <a:off x="3124200" y="5133975"/>
            <a:ext cx="3124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Times New Roman" pitchFamily="-108" charset="0"/>
                <a:cs typeface="Times New Roman" pitchFamily="-108" charset="0"/>
              </a:rPr>
              <a:t>(C</a:t>
            </a:r>
            <a:r>
              <a:rPr lang="en-US" sz="3200" b="1" baseline="-25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Times New Roman" pitchFamily="-108" charset="0"/>
                <a:cs typeface="Times New Roman" pitchFamily="-108" charset="0"/>
              </a:rPr>
              <a:t>3</a:t>
            </a:r>
            <a:r>
              <a:rPr lang="en-US" sz="32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Times New Roman" pitchFamily="-108" charset="0"/>
                <a:cs typeface="Times New Roman" pitchFamily="-108" charset="0"/>
              </a:rPr>
              <a:t>H</a:t>
            </a:r>
            <a:r>
              <a:rPr lang="en-US" sz="3200" b="1" baseline="-25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Times New Roman" pitchFamily="-108" charset="0"/>
                <a:cs typeface="Times New Roman" pitchFamily="-108" charset="0"/>
              </a:rPr>
              <a:t>5</a:t>
            </a:r>
            <a:r>
              <a:rPr lang="en-US" sz="32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Times New Roman" pitchFamily="-108" charset="0"/>
                <a:cs typeface="Times New Roman" pitchFamily="-108" charset="0"/>
              </a:rPr>
              <a:t>O</a:t>
            </a:r>
            <a:r>
              <a:rPr lang="en-US" sz="3200" b="1" baseline="-25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Times New Roman" pitchFamily="-108" charset="0"/>
                <a:cs typeface="Times New Roman" pitchFamily="-108" charset="0"/>
              </a:rPr>
              <a:t>2</a:t>
            </a:r>
            <a:r>
              <a:rPr lang="en-US" sz="32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Times New Roman" pitchFamily="-108" charset="0"/>
                <a:cs typeface="Times New Roman" pitchFamily="-108" charset="0"/>
              </a:rPr>
              <a:t>) x 2 =</a:t>
            </a:r>
            <a:r>
              <a:rPr lang="en-US" sz="28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Times New Roman" pitchFamily="-108" charset="0"/>
                <a:cs typeface="Times New Roman" pitchFamily="-108" charset="0"/>
              </a:rPr>
              <a:t> </a:t>
            </a:r>
            <a:endParaRPr lang="en-US">
              <a:solidFill>
                <a:srgbClr val="FFFFFF"/>
              </a:solidFill>
              <a:latin typeface="Arial" pitchFamily="-108" charset="0"/>
            </a:endParaRPr>
          </a:p>
        </p:txBody>
      </p:sp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6248400" y="5133975"/>
            <a:ext cx="23780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Times New Roman" pitchFamily="-108" charset="0"/>
                <a:cs typeface="Times New Roman" pitchFamily="-108" charset="0"/>
              </a:rPr>
              <a:t>C</a:t>
            </a:r>
            <a:r>
              <a:rPr lang="en-US" sz="3200" b="1" baseline="-25000">
                <a:solidFill>
                  <a:srgbClr val="FFCC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Times New Roman" pitchFamily="-108" charset="0"/>
                <a:cs typeface="Times New Roman" pitchFamily="-108" charset="0"/>
              </a:rPr>
              <a:t>6</a:t>
            </a:r>
            <a:r>
              <a:rPr lang="en-US" sz="32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Times New Roman" pitchFamily="-108" charset="0"/>
                <a:cs typeface="Times New Roman" pitchFamily="-108" charset="0"/>
              </a:rPr>
              <a:t>H</a:t>
            </a:r>
            <a:r>
              <a:rPr lang="en-US" sz="3200" b="1" baseline="-25000">
                <a:solidFill>
                  <a:srgbClr val="FFCC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Times New Roman" pitchFamily="-108" charset="0"/>
                <a:cs typeface="Times New Roman" pitchFamily="-108" charset="0"/>
              </a:rPr>
              <a:t>10</a:t>
            </a:r>
            <a:r>
              <a:rPr lang="en-US" sz="32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Times New Roman" pitchFamily="-108" charset="0"/>
                <a:cs typeface="Times New Roman" pitchFamily="-108" charset="0"/>
              </a:rPr>
              <a:t>O</a:t>
            </a:r>
            <a:r>
              <a:rPr lang="en-US" sz="3200" b="1" baseline="-25000">
                <a:solidFill>
                  <a:srgbClr val="FFCC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Times New Roman" pitchFamily="-108" charset="0"/>
                <a:cs typeface="Times New Roman" pitchFamily="-108" charset="0"/>
              </a:rPr>
              <a:t>4</a:t>
            </a:r>
            <a:endParaRPr lang="en-US">
              <a:solidFill>
                <a:srgbClr val="000000"/>
              </a:solidFill>
              <a:latin typeface="Arial" pitchFamily="-10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38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8" grpId="0" autoUpdateAnimBg="0"/>
      <p:bldP spid="38917" grpId="0" autoUpdateAnimBg="0"/>
      <p:bldP spid="38916" grpId="0" autoUpdateAnimBg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Practice Problem</a:t>
            </a:r>
            <a:endParaRPr lang="en-US" dirty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US" dirty="0"/>
              <a:t>What is the molecular formula of a compound that has an empirical formula of CH</a:t>
            </a:r>
            <a:r>
              <a:rPr lang="en-US" baseline="-25000" dirty="0"/>
              <a:t>2</a:t>
            </a:r>
            <a:r>
              <a:rPr lang="en-US" dirty="0"/>
              <a:t> and a molar mass of 28 </a:t>
            </a:r>
            <a:r>
              <a:rPr lang="en-US" dirty="0" err="1"/>
              <a:t>g</a:t>
            </a:r>
            <a:r>
              <a:rPr lang="en-US" dirty="0"/>
              <a:t>/mol?</a:t>
            </a:r>
            <a:endParaRPr lang="en-US" dirty="0" smtClean="0"/>
          </a:p>
          <a:p>
            <a:pPr algn="ctr" eaLnBrk="1" hangingPunct="1">
              <a:lnSpc>
                <a:spcPct val="90000"/>
              </a:lnSpc>
              <a:buFontTx/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Mole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spcAft>
                <a:spcPct val="20000"/>
              </a:spcAft>
              <a:buClr>
                <a:schemeClr val="tx1"/>
              </a:buClr>
            </a:pPr>
            <a:r>
              <a:rPr kumimoji="0" lang="en-US" dirty="0" smtClean="0"/>
              <a:t>A mole of anything contains 6.0221367 x 10</a:t>
            </a:r>
            <a:r>
              <a:rPr kumimoji="0" lang="en-US" baseline="30000" dirty="0" smtClean="0"/>
              <a:t>23</a:t>
            </a:r>
            <a:r>
              <a:rPr kumimoji="0" lang="en-US" dirty="0" smtClean="0"/>
              <a:t> particles. </a:t>
            </a:r>
          </a:p>
          <a:p>
            <a:pPr eaLnBrk="1" hangingPunct="1">
              <a:lnSpc>
                <a:spcPct val="90000"/>
              </a:lnSpc>
              <a:spcAft>
                <a:spcPct val="20000"/>
              </a:spcAft>
            </a:pPr>
            <a:r>
              <a:rPr kumimoji="0" lang="en-US" dirty="0" smtClean="0"/>
              <a:t>A particle may be atoms, molecules, formula units, electrons, or ions. </a:t>
            </a:r>
          </a:p>
          <a:p>
            <a:pPr eaLnBrk="1" hangingPunct="1">
              <a:lnSpc>
                <a:spcPct val="90000"/>
              </a:lnSpc>
              <a:spcAft>
                <a:spcPct val="20000"/>
              </a:spcAft>
              <a:buClr>
                <a:schemeClr val="tx1"/>
              </a:buClr>
            </a:pPr>
            <a:r>
              <a:rPr kumimoji="0" lang="en-US" dirty="0" smtClean="0"/>
              <a:t>In this class, Avogadro’s number will be rounded to </a:t>
            </a:r>
            <a:r>
              <a:rPr kumimoji="0" lang="en-US" dirty="0" smtClean="0"/>
              <a:t>four </a:t>
            </a:r>
            <a:r>
              <a:rPr kumimoji="0" lang="en-US" dirty="0" smtClean="0"/>
              <a:t>significant figures— </a:t>
            </a:r>
            <a:r>
              <a:rPr kumimoji="0" lang="en-US" dirty="0" smtClean="0">
                <a:solidFill>
                  <a:schemeClr val="tx2"/>
                </a:solidFill>
              </a:rPr>
              <a:t>6.022 x 10</a:t>
            </a:r>
            <a:r>
              <a:rPr kumimoji="0" lang="en-US" baseline="30000" dirty="0" smtClean="0">
                <a:solidFill>
                  <a:schemeClr val="tx2"/>
                </a:solidFill>
              </a:rPr>
              <a:t>23</a:t>
            </a:r>
            <a:r>
              <a:rPr kumimoji="0" lang="en-US" dirty="0" smtClean="0"/>
              <a:t>.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 compound is 81.06% boron and 18.94% hydrogen. The molar mass was experimentally determined to be 54 </a:t>
            </a:r>
            <a:r>
              <a:rPr lang="en-US" dirty="0" err="1" smtClean="0"/>
              <a:t>g</a:t>
            </a:r>
            <a:r>
              <a:rPr lang="en-US" dirty="0" smtClean="0"/>
              <a:t>/mol. What is the molecular formula for the compound?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b="1">
                <a:solidFill>
                  <a:srgbClr val="063DE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Just How Big is a Mole?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743200" y="1295400"/>
            <a:ext cx="5943600" cy="5257800"/>
          </a:xfrm>
        </p:spPr>
        <p:txBody>
          <a:bodyPr/>
          <a:lstStyle/>
          <a:p>
            <a:r>
              <a:rPr lang="en-US" sz="2400" b="1" dirty="0">
                <a:latin typeface="Arial" charset="0"/>
              </a:rPr>
              <a:t>Enough soft drink cans to cover the surface of the earth to a depth of over 200 miles. </a:t>
            </a:r>
          </a:p>
          <a:p>
            <a:r>
              <a:rPr lang="en-US" sz="2400" b="1" dirty="0">
                <a:latin typeface="Arial" charset="0"/>
              </a:rPr>
              <a:t>If you had Avogadro's number of </a:t>
            </a:r>
            <a:r>
              <a:rPr lang="en-US" sz="2400" b="1" dirty="0" err="1">
                <a:latin typeface="Arial" charset="0"/>
              </a:rPr>
              <a:t>unpopped</a:t>
            </a:r>
            <a:r>
              <a:rPr lang="en-US" sz="2400" b="1" dirty="0">
                <a:latin typeface="Arial" charset="0"/>
              </a:rPr>
              <a:t> popcorn kernels, and spread them across the United States of America, the country would be covered in popcorn to a depth of over 9 miles. </a:t>
            </a:r>
          </a:p>
          <a:p>
            <a:r>
              <a:rPr lang="en-US" sz="2400" b="1" dirty="0">
                <a:latin typeface="Arial" charset="0"/>
              </a:rPr>
              <a:t>If we were able to count atoms at the rate of 10 million per second, it would take about 2 billion years to count the atoms in one mole. </a:t>
            </a:r>
          </a:p>
        </p:txBody>
      </p:sp>
      <p:pic>
        <p:nvPicPr>
          <p:cNvPr id="78852" name="Picture 4" descr="cokecans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28600" y="1828800"/>
            <a:ext cx="2447925" cy="382905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362200" y="1295400"/>
            <a:ext cx="6248400" cy="5334000"/>
          </a:xfrm>
        </p:spPr>
        <p:txBody>
          <a:bodyPr/>
          <a:lstStyle/>
          <a:p>
            <a:pPr algn="ctr">
              <a:lnSpc>
                <a:spcPct val="120000"/>
              </a:lnSpc>
              <a:buFontTx/>
              <a:buNone/>
            </a:pPr>
            <a:endParaRPr lang="en-US" sz="3000" b="1">
              <a:latin typeface="Arial" charset="0"/>
            </a:endParaRPr>
          </a:p>
          <a:p>
            <a:pPr>
              <a:lnSpc>
                <a:spcPct val="120000"/>
              </a:lnSpc>
              <a:buFontTx/>
              <a:buNone/>
            </a:pPr>
            <a:r>
              <a:rPr lang="en-US" sz="3000" b="1">
                <a:latin typeface="Arial" charset="0"/>
              </a:rPr>
              <a:t>	=  </a:t>
            </a:r>
            <a:r>
              <a:rPr lang="en-US" sz="3000" b="1">
                <a:solidFill>
                  <a:schemeClr val="tx2"/>
                </a:solidFill>
                <a:latin typeface="Arial" charset="0"/>
              </a:rPr>
              <a:t>6.02 x 10</a:t>
            </a:r>
            <a:r>
              <a:rPr lang="en-US" sz="3000" b="1" baseline="30000">
                <a:solidFill>
                  <a:schemeClr val="tx2"/>
                </a:solidFill>
                <a:latin typeface="Arial" charset="0"/>
              </a:rPr>
              <a:t>23</a:t>
            </a:r>
            <a:r>
              <a:rPr lang="en-US" sz="3000" b="1">
                <a:latin typeface="Arial" charset="0"/>
              </a:rPr>
              <a:t> C atoms</a:t>
            </a:r>
          </a:p>
          <a:p>
            <a:pPr>
              <a:lnSpc>
                <a:spcPct val="120000"/>
              </a:lnSpc>
              <a:buFontTx/>
              <a:buNone/>
            </a:pPr>
            <a:r>
              <a:rPr lang="en-US" sz="3000" b="1">
                <a:latin typeface="Arial" charset="0"/>
              </a:rPr>
              <a:t>	=</a:t>
            </a:r>
            <a:r>
              <a:rPr lang="en-US" sz="3000" b="1">
                <a:solidFill>
                  <a:schemeClr val="tx2"/>
                </a:solidFill>
                <a:latin typeface="Arial" charset="0"/>
              </a:rPr>
              <a:t>  6.02 x 10</a:t>
            </a:r>
            <a:r>
              <a:rPr lang="en-US" sz="3000" b="1" baseline="30000">
                <a:solidFill>
                  <a:schemeClr val="tx2"/>
                </a:solidFill>
                <a:latin typeface="Arial" charset="0"/>
              </a:rPr>
              <a:t>23</a:t>
            </a:r>
            <a:r>
              <a:rPr lang="en-US" sz="3000" b="1">
                <a:solidFill>
                  <a:schemeClr val="tx2"/>
                </a:solidFill>
                <a:latin typeface="Arial" charset="0"/>
              </a:rPr>
              <a:t> </a:t>
            </a:r>
            <a:r>
              <a:rPr lang="en-US" sz="3000" b="1">
                <a:latin typeface="Arial" charset="0"/>
              </a:rPr>
              <a:t>H</a:t>
            </a:r>
            <a:r>
              <a:rPr lang="en-US" sz="3000" b="1" baseline="-25000">
                <a:latin typeface="Arial" charset="0"/>
              </a:rPr>
              <a:t>2</a:t>
            </a:r>
            <a:r>
              <a:rPr lang="en-US" sz="3000" b="1">
                <a:latin typeface="Arial" charset="0"/>
              </a:rPr>
              <a:t>O molecules</a:t>
            </a:r>
          </a:p>
          <a:p>
            <a:pPr>
              <a:lnSpc>
                <a:spcPct val="120000"/>
              </a:lnSpc>
              <a:buFontTx/>
              <a:buNone/>
            </a:pPr>
            <a:r>
              <a:rPr lang="en-US" sz="3000" b="1">
                <a:latin typeface="Arial" charset="0"/>
              </a:rPr>
              <a:t>	=  </a:t>
            </a:r>
            <a:r>
              <a:rPr lang="en-US" sz="3000" b="1">
                <a:solidFill>
                  <a:schemeClr val="tx2"/>
                </a:solidFill>
                <a:latin typeface="Arial" charset="0"/>
              </a:rPr>
              <a:t>6.02 x 10</a:t>
            </a:r>
            <a:r>
              <a:rPr lang="en-US" sz="3000" b="1" baseline="30000">
                <a:solidFill>
                  <a:schemeClr val="tx2"/>
                </a:solidFill>
                <a:latin typeface="Arial" charset="0"/>
              </a:rPr>
              <a:t>23</a:t>
            </a:r>
            <a:r>
              <a:rPr lang="en-US" sz="3000" b="1">
                <a:solidFill>
                  <a:schemeClr val="tx2"/>
                </a:solidFill>
                <a:latin typeface="Arial" charset="0"/>
              </a:rPr>
              <a:t> </a:t>
            </a:r>
            <a:r>
              <a:rPr lang="en-US" sz="3000" b="1">
                <a:latin typeface="Arial" charset="0"/>
              </a:rPr>
              <a:t>NaCl “molecules”</a:t>
            </a:r>
          </a:p>
          <a:p>
            <a:pPr>
              <a:lnSpc>
                <a:spcPct val="120000"/>
              </a:lnSpc>
              <a:buFontTx/>
              <a:buNone/>
            </a:pPr>
            <a:r>
              <a:rPr lang="en-US" sz="1600" b="1">
                <a:latin typeface="Arial" charset="0"/>
              </a:rPr>
              <a:t>	</a:t>
            </a:r>
            <a:r>
              <a:rPr lang="en-US" sz="2000" b="1">
                <a:latin typeface="Arial" charset="0"/>
              </a:rPr>
              <a:t>(technically, ionics are compounds not molecules so they are called formula units)</a:t>
            </a:r>
          </a:p>
          <a:p>
            <a:pPr>
              <a:lnSpc>
                <a:spcPct val="120000"/>
              </a:lnSpc>
              <a:buFontTx/>
              <a:buNone/>
            </a:pPr>
            <a:r>
              <a:rPr lang="en-US" sz="3000" b="1">
                <a:solidFill>
                  <a:schemeClr val="tx2"/>
                </a:solidFill>
                <a:latin typeface="Arial" charset="0"/>
              </a:rPr>
              <a:t>		6.02 x 10</a:t>
            </a:r>
            <a:r>
              <a:rPr lang="en-US" sz="3000" b="1" baseline="30000">
                <a:solidFill>
                  <a:schemeClr val="tx2"/>
                </a:solidFill>
                <a:latin typeface="Arial" charset="0"/>
              </a:rPr>
              <a:t>23</a:t>
            </a:r>
            <a:r>
              <a:rPr lang="en-US" sz="3000" b="1">
                <a:latin typeface="Arial" charset="0"/>
              </a:rPr>
              <a:t> Na</a:t>
            </a:r>
            <a:r>
              <a:rPr lang="en-US" sz="3000" b="1" baseline="30000">
                <a:latin typeface="Arial" charset="0"/>
              </a:rPr>
              <a:t>+</a:t>
            </a:r>
            <a:r>
              <a:rPr lang="en-US" sz="3000" b="1">
                <a:latin typeface="Arial" charset="0"/>
              </a:rPr>
              <a:t> ions and </a:t>
            </a:r>
          </a:p>
          <a:p>
            <a:pPr>
              <a:lnSpc>
                <a:spcPct val="120000"/>
              </a:lnSpc>
              <a:buFontTx/>
              <a:buNone/>
            </a:pPr>
            <a:r>
              <a:rPr lang="en-US" sz="3000" b="1">
                <a:latin typeface="Arial" charset="0"/>
              </a:rPr>
              <a:t>		</a:t>
            </a:r>
            <a:r>
              <a:rPr lang="en-US" sz="3000" b="1">
                <a:solidFill>
                  <a:schemeClr val="tx2"/>
                </a:solidFill>
                <a:latin typeface="Arial" charset="0"/>
              </a:rPr>
              <a:t>6.02 x 10</a:t>
            </a:r>
            <a:r>
              <a:rPr lang="en-US" sz="3000" b="1" baseline="30000">
                <a:solidFill>
                  <a:schemeClr val="tx2"/>
                </a:solidFill>
                <a:latin typeface="Arial" charset="0"/>
              </a:rPr>
              <a:t>23</a:t>
            </a:r>
            <a:r>
              <a:rPr lang="en-US" sz="3000" b="1">
                <a:solidFill>
                  <a:schemeClr val="tx2"/>
                </a:solidFill>
                <a:latin typeface="Arial" charset="0"/>
              </a:rPr>
              <a:t> </a:t>
            </a:r>
            <a:r>
              <a:rPr lang="en-US" sz="3000" b="1">
                <a:latin typeface="Arial" charset="0"/>
              </a:rPr>
              <a:t>Cl</a:t>
            </a:r>
            <a:r>
              <a:rPr lang="en-US" sz="3000" b="1" baseline="30000">
                <a:latin typeface="Arial" charset="0"/>
              </a:rPr>
              <a:t>–</a:t>
            </a:r>
            <a:r>
              <a:rPr lang="en-US" sz="3000" b="1">
                <a:latin typeface="Arial" charset="0"/>
              </a:rPr>
              <a:t> ions</a:t>
            </a:r>
            <a:endParaRPr lang="en-US" b="1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905000"/>
          </a:xfrm>
        </p:spPr>
        <p:txBody>
          <a:bodyPr/>
          <a:lstStyle/>
          <a:p>
            <a:r>
              <a:rPr lang="en-US" sz="4000" b="1">
                <a:solidFill>
                  <a:srgbClr val="063DE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A Mole of Particles</a:t>
            </a:r>
            <a:br>
              <a:rPr lang="en-US" sz="4000" b="1">
                <a:solidFill>
                  <a:srgbClr val="063DE8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r>
              <a:rPr lang="en-US" sz="4000" b="1">
                <a:solidFill>
                  <a:srgbClr val="063DE8"/>
                </a:solidFill>
                <a:latin typeface="Arial" charset="0"/>
              </a:rPr>
              <a:t> </a:t>
            </a:r>
            <a:r>
              <a:rPr lang="en-US" sz="4000" b="1">
                <a:solidFill>
                  <a:srgbClr val="990B2D"/>
                </a:solidFill>
                <a:latin typeface="Arial" charset="0"/>
              </a:rPr>
              <a:t>Contains 6.02 x 10</a:t>
            </a:r>
            <a:r>
              <a:rPr lang="en-US" sz="4000" b="1" baseline="30000">
                <a:solidFill>
                  <a:srgbClr val="990B2D"/>
                </a:solidFill>
                <a:latin typeface="Arial" charset="0"/>
              </a:rPr>
              <a:t>23 </a:t>
            </a:r>
            <a:r>
              <a:rPr lang="en-US" sz="4000" b="1">
                <a:solidFill>
                  <a:srgbClr val="990B2D"/>
                </a:solidFill>
                <a:latin typeface="Arial" charset="0"/>
              </a:rPr>
              <a:t>particles</a:t>
            </a:r>
            <a:r>
              <a:rPr lang="en-US" sz="4300" b="1">
                <a:latin typeface="Arial" charset="0"/>
              </a:rPr>
              <a:t> </a:t>
            </a:r>
          </a:p>
        </p:txBody>
      </p:sp>
      <p:sp>
        <p:nvSpPr>
          <p:cNvPr id="56325" name="Rectangle 5"/>
          <p:cNvSpPr>
            <a:spLocks noChangeArrowheads="1"/>
          </p:cNvSpPr>
          <p:nvPr/>
        </p:nvSpPr>
        <p:spPr bwMode="auto">
          <a:xfrm>
            <a:off x="304800" y="1981200"/>
            <a:ext cx="2363788" cy="1828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000" b="1">
                <a:latin typeface="Arial" charset="0"/>
              </a:rPr>
              <a:t>1 mole C</a:t>
            </a:r>
          </a:p>
          <a:p>
            <a:endParaRPr lang="en-US" sz="1200" b="1">
              <a:latin typeface="Arial" charset="0"/>
            </a:endParaRPr>
          </a:p>
          <a:p>
            <a:r>
              <a:rPr lang="en-US" sz="3000" b="1">
                <a:latin typeface="Arial" charset="0"/>
              </a:rPr>
              <a:t>1 mole H</a:t>
            </a:r>
            <a:r>
              <a:rPr lang="en-US" sz="3000" b="1" baseline="-25000">
                <a:latin typeface="Arial" charset="0"/>
              </a:rPr>
              <a:t>2</a:t>
            </a:r>
            <a:r>
              <a:rPr lang="en-US" sz="3000" b="1">
                <a:latin typeface="Arial" charset="0"/>
              </a:rPr>
              <a:t>O</a:t>
            </a:r>
          </a:p>
          <a:p>
            <a:endParaRPr lang="en-US" sz="1200" b="1">
              <a:latin typeface="Arial" charset="0"/>
            </a:endParaRPr>
          </a:p>
          <a:p>
            <a:r>
              <a:rPr lang="en-US" sz="3000" b="1">
                <a:latin typeface="Arial" charset="0"/>
              </a:rPr>
              <a:t>1 mole NaCl</a:t>
            </a:r>
            <a:endParaRPr lang="en-US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6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6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63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63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63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563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563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2" grpId="0" build="p" autoUpdateAnimBg="0"/>
      <p:bldP spid="563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Conversion Factor #1</a:t>
            </a:r>
          </a:p>
        </p:txBody>
      </p:sp>
      <p:pic>
        <p:nvPicPr>
          <p:cNvPr id="8195" name="Picture 4" descr="eq07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62000" y="1981200"/>
            <a:ext cx="7772400" cy="88741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4493</TotalTime>
  <Words>1757</Words>
  <Application>Microsoft Office PowerPoint</Application>
  <PresentationFormat>On-screen Show (4:3)</PresentationFormat>
  <Paragraphs>326</Paragraphs>
  <Slides>60</Slides>
  <Notes>2</Notes>
  <HiddenSlides>0</HiddenSlides>
  <MMClips>2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60</vt:i4>
      </vt:variant>
    </vt:vector>
  </HeadingPairs>
  <TitlesOfParts>
    <vt:vector size="64" baseType="lpstr">
      <vt:lpstr>Office Theme</vt:lpstr>
      <vt:lpstr>Default Design</vt:lpstr>
      <vt:lpstr>ClipArt</vt:lpstr>
      <vt:lpstr>Equation</vt:lpstr>
      <vt:lpstr>Stoichiometry &amp; the Mole</vt:lpstr>
      <vt:lpstr>Part 1</vt:lpstr>
      <vt:lpstr>Dimensional Analysis Review</vt:lpstr>
      <vt:lpstr>Stoichiometry</vt:lpstr>
      <vt:lpstr>The Mole</vt:lpstr>
      <vt:lpstr>The Mole</vt:lpstr>
      <vt:lpstr>Just How Big is a Mole?</vt:lpstr>
      <vt:lpstr>A Mole of Particles  Contains 6.02 x 1023 particles </vt:lpstr>
      <vt:lpstr>Conversion Factor #1</vt:lpstr>
      <vt:lpstr>Mole Map</vt:lpstr>
      <vt:lpstr>Mole –Particle Calculations</vt:lpstr>
      <vt:lpstr>Mole –Particle Calculations</vt:lpstr>
      <vt:lpstr>Mole – Mass Relationship</vt:lpstr>
      <vt:lpstr>Molar Mass of Compounds</vt:lpstr>
      <vt:lpstr>Practice</vt:lpstr>
      <vt:lpstr>Calculating Molecular Mass</vt:lpstr>
      <vt:lpstr>Conversion Factor # 2</vt:lpstr>
      <vt:lpstr>Mole – Mass Calculations</vt:lpstr>
      <vt:lpstr>Mole – Mass Calculations</vt:lpstr>
      <vt:lpstr>Learning Check!</vt:lpstr>
      <vt:lpstr>Mole Map</vt:lpstr>
      <vt:lpstr>Calculations</vt:lpstr>
      <vt:lpstr>Mass – Particle Conversions</vt:lpstr>
      <vt:lpstr>Mole-Liters</vt:lpstr>
      <vt:lpstr>Conversion Factor #3</vt:lpstr>
      <vt:lpstr>Mole Map</vt:lpstr>
      <vt:lpstr>Mole – Liter Calculations</vt:lpstr>
      <vt:lpstr>Mole Map</vt:lpstr>
      <vt:lpstr>Mixed Practice</vt:lpstr>
      <vt:lpstr>Mixed Practice</vt:lpstr>
      <vt:lpstr>Mixed Practice</vt:lpstr>
      <vt:lpstr>Slide 32</vt:lpstr>
      <vt:lpstr>Slide 33</vt:lpstr>
      <vt:lpstr>Practice Problems (Calculator Free)</vt:lpstr>
      <vt:lpstr>Practice Problem #2 (Calc. Free)</vt:lpstr>
      <vt:lpstr>Practice Problem #3 (Calc. Free)</vt:lpstr>
      <vt:lpstr>Practice Problem #4 (Calc. Free)</vt:lpstr>
      <vt:lpstr>Practice Problem #5 </vt:lpstr>
      <vt:lpstr>Additions to the Mole Map</vt:lpstr>
      <vt:lpstr>Mole Map</vt:lpstr>
      <vt:lpstr>Additions to the mole map</vt:lpstr>
      <vt:lpstr>Part II</vt:lpstr>
      <vt:lpstr>Calculating Percentage Composition</vt:lpstr>
      <vt:lpstr>Practice Problem</vt:lpstr>
      <vt:lpstr>Practice Problem (Calc. Free)</vt:lpstr>
      <vt:lpstr>You try!</vt:lpstr>
      <vt:lpstr>Slide 47</vt:lpstr>
      <vt:lpstr>Slide 48</vt:lpstr>
      <vt:lpstr>Slide 49</vt:lpstr>
      <vt:lpstr>Practice Problem</vt:lpstr>
      <vt:lpstr>Slide 51</vt:lpstr>
      <vt:lpstr>Slide 52</vt:lpstr>
      <vt:lpstr>Practice Problem</vt:lpstr>
      <vt:lpstr>Practice Problem</vt:lpstr>
      <vt:lpstr>Practice Problem (Calc. Free)</vt:lpstr>
      <vt:lpstr>Slide 56</vt:lpstr>
      <vt:lpstr>Slide 57</vt:lpstr>
      <vt:lpstr>Slide 58</vt:lpstr>
      <vt:lpstr>Practice Problem</vt:lpstr>
      <vt:lpstr>Practice Problem</vt:lpstr>
    </vt:vector>
  </TitlesOfParts>
  <Company>Board Of Education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Stoichiometry &amp; the Mole</dc:title>
  <dc:creator>ssexton</dc:creator>
  <cp:lastModifiedBy>ssexton</cp:lastModifiedBy>
  <cp:revision>417</cp:revision>
  <dcterms:created xsi:type="dcterms:W3CDTF">2011-12-04T13:32:01Z</dcterms:created>
  <dcterms:modified xsi:type="dcterms:W3CDTF">2012-12-05T14:11:43Z</dcterms:modified>
</cp:coreProperties>
</file>