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slideMasters/slideMaster8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s/slide79.xml" ContentType="application/vnd.openxmlformats-officedocument.presentationml.slide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</p:sldMasterIdLst>
  <p:notesMasterIdLst>
    <p:notesMasterId r:id="rId91"/>
  </p:notesMasterIdLst>
  <p:sldIdLst>
    <p:sldId id="256" r:id="rId11"/>
    <p:sldId id="280" r:id="rId12"/>
    <p:sldId id="328" r:id="rId13"/>
    <p:sldId id="329" r:id="rId14"/>
    <p:sldId id="331" r:id="rId15"/>
    <p:sldId id="332" r:id="rId16"/>
    <p:sldId id="333" r:id="rId17"/>
    <p:sldId id="334" r:id="rId18"/>
    <p:sldId id="335" r:id="rId19"/>
    <p:sldId id="336" r:id="rId20"/>
    <p:sldId id="257" r:id="rId21"/>
    <p:sldId id="337" r:id="rId22"/>
    <p:sldId id="338" r:id="rId23"/>
    <p:sldId id="339" r:id="rId24"/>
    <p:sldId id="340" r:id="rId25"/>
    <p:sldId id="294" r:id="rId26"/>
    <p:sldId id="266" r:id="rId27"/>
    <p:sldId id="295" r:id="rId28"/>
    <p:sldId id="341" r:id="rId29"/>
    <p:sldId id="342" r:id="rId30"/>
    <p:sldId id="298" r:id="rId31"/>
    <p:sldId id="296" r:id="rId32"/>
    <p:sldId id="258" r:id="rId33"/>
    <p:sldId id="344" r:id="rId34"/>
    <p:sldId id="260" r:id="rId35"/>
    <p:sldId id="299" r:id="rId36"/>
    <p:sldId id="345" r:id="rId37"/>
    <p:sldId id="346" r:id="rId38"/>
    <p:sldId id="262" r:id="rId39"/>
    <p:sldId id="301" r:id="rId40"/>
    <p:sldId id="267" r:id="rId41"/>
    <p:sldId id="268" r:id="rId42"/>
    <p:sldId id="289" r:id="rId43"/>
    <p:sldId id="270" r:id="rId44"/>
    <p:sldId id="305" r:id="rId45"/>
    <p:sldId id="347" r:id="rId46"/>
    <p:sldId id="348" r:id="rId47"/>
    <p:sldId id="349" r:id="rId48"/>
    <p:sldId id="350" r:id="rId49"/>
    <p:sldId id="357" r:id="rId50"/>
    <p:sldId id="358" r:id="rId51"/>
    <p:sldId id="279" r:id="rId52"/>
    <p:sldId id="343" r:id="rId53"/>
    <p:sldId id="281" r:id="rId54"/>
    <p:sldId id="310" r:id="rId55"/>
    <p:sldId id="364" r:id="rId56"/>
    <p:sldId id="274" r:id="rId57"/>
    <p:sldId id="311" r:id="rId58"/>
    <p:sldId id="312" r:id="rId59"/>
    <p:sldId id="365" r:id="rId60"/>
    <p:sldId id="282" r:id="rId61"/>
    <p:sldId id="313" r:id="rId62"/>
    <p:sldId id="284" r:id="rId63"/>
    <p:sldId id="315" r:id="rId64"/>
    <p:sldId id="285" r:id="rId65"/>
    <p:sldId id="278" r:id="rId66"/>
    <p:sldId id="275" r:id="rId67"/>
    <p:sldId id="367" r:id="rId68"/>
    <p:sldId id="286" r:id="rId69"/>
    <p:sldId id="317" r:id="rId70"/>
    <p:sldId id="271" r:id="rId71"/>
    <p:sldId id="318" r:id="rId72"/>
    <p:sldId id="287" r:id="rId73"/>
    <p:sldId id="319" r:id="rId74"/>
    <p:sldId id="290" r:id="rId75"/>
    <p:sldId id="368" r:id="rId76"/>
    <p:sldId id="272" r:id="rId77"/>
    <p:sldId id="322" r:id="rId78"/>
    <p:sldId id="273" r:id="rId79"/>
    <p:sldId id="323" r:id="rId80"/>
    <p:sldId id="276" r:id="rId81"/>
    <p:sldId id="324" r:id="rId82"/>
    <p:sldId id="292" r:id="rId83"/>
    <p:sldId id="325" r:id="rId84"/>
    <p:sldId id="291" r:id="rId85"/>
    <p:sldId id="379" r:id="rId86"/>
    <p:sldId id="309" r:id="rId87"/>
    <p:sldId id="288" r:id="rId88"/>
    <p:sldId id="293" r:id="rId89"/>
    <p:sldId id="370" r:id="rId90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522" y="-9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76" Type="http://schemas.openxmlformats.org/officeDocument/2006/relationships/slide" Target="slides/slide66.xml"/><Relationship Id="rId84" Type="http://schemas.openxmlformats.org/officeDocument/2006/relationships/slide" Target="slides/slide74.xml"/><Relationship Id="rId89" Type="http://schemas.openxmlformats.org/officeDocument/2006/relationships/slide" Target="slides/slide79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1.xml"/><Relationship Id="rId9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slide" Target="slides/slide56.xml"/><Relationship Id="rId74" Type="http://schemas.openxmlformats.org/officeDocument/2006/relationships/slide" Target="slides/slide64.xml"/><Relationship Id="rId79" Type="http://schemas.openxmlformats.org/officeDocument/2006/relationships/slide" Target="slides/slide69.xml"/><Relationship Id="rId87" Type="http://schemas.openxmlformats.org/officeDocument/2006/relationships/slide" Target="slides/slide77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82" Type="http://schemas.openxmlformats.org/officeDocument/2006/relationships/slide" Target="slides/slide72.xml"/><Relationship Id="rId90" Type="http://schemas.openxmlformats.org/officeDocument/2006/relationships/slide" Target="slides/slide80.xml"/><Relationship Id="rId95" Type="http://schemas.openxmlformats.org/officeDocument/2006/relationships/tableStyles" Target="tableStyles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77" Type="http://schemas.openxmlformats.org/officeDocument/2006/relationships/slide" Target="slides/slide6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72" Type="http://schemas.openxmlformats.org/officeDocument/2006/relationships/slide" Target="slides/slide62.xml"/><Relationship Id="rId80" Type="http://schemas.openxmlformats.org/officeDocument/2006/relationships/slide" Target="slides/slide70.xml"/><Relationship Id="rId85" Type="http://schemas.openxmlformats.org/officeDocument/2006/relationships/slide" Target="slides/slide75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slide" Target="slides/slide65.xml"/><Relationship Id="rId83" Type="http://schemas.openxmlformats.org/officeDocument/2006/relationships/slide" Target="slides/slide73.xml"/><Relationship Id="rId88" Type="http://schemas.openxmlformats.org/officeDocument/2006/relationships/slide" Target="slides/slide78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slide" Target="slides/slide63.xml"/><Relationship Id="rId78" Type="http://schemas.openxmlformats.org/officeDocument/2006/relationships/slide" Target="slides/slide68.xml"/><Relationship Id="rId81" Type="http://schemas.openxmlformats.org/officeDocument/2006/relationships/slide" Target="slides/slide71.xml"/><Relationship Id="rId86" Type="http://schemas.openxmlformats.org/officeDocument/2006/relationships/slide" Target="slides/slide76.xml"/><Relationship Id="rId9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7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the phase, all other things being equal.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temperature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temperature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temperature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signs: + ∆ means entropy increasing, - ∆ means entropy decreasing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signs: + ∆ means entropy increasing, - ∆ means entropy decreasing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signs: + ∆ means entropy increasing, - ∆ means entropy decreasing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signs: + ∆ means entropy increasing, - ∆ means entropy decreasing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#4, 5 decrease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forming gases/more particles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#4, 5 decrease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forming gases/more particles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Ask why line slopes up during temp increase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note the length of line during phase changes - L&gt;G is greater than S&gt;L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note slope of line during each phase? I am not sure why gas is steeper slope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the phase, all other things being equal.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that #2 is not, and #3 is at equilibrium, below 80.1 it would be spontaneous.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that #2 is not, and #3 is at equilibrium, below 80.1 it would be spontaneous.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After collecting the answer have them input the ∆G value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∆H = [2(90)+0] - 2(-53) = +74 kJ/2mole endothermic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∆S = [2(211)+223] - 2(264)] = +117 J/2mole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74 - 298 (0.117) = +39 kJ/2mole, not spontaneous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(Using ∆G values = +41 kJ/2mole)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If T is high enough, it will be greater than 74, making ∆G negative, at 623 K or 359ºC NEXT slide will review the concept of equilibrium.</a:t>
            </a:r>
          </a:p>
          <a:p>
            <a:endParaRPr lang="en-US" sz="22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After collecting the answer have them input the ∆G value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∆H = [2(90)+0] - 2(-53) = +74 kJ/2mole endothermic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∆S = [2(211)+223] - 2(264)] = +117 J/2mole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74 - 298 (0.117) = +39 kJ/2mole, not spontaneous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(Using ∆G values = +41 kJ/2mole)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If T is high enough, it will be greater than 74, making ∆G negative, at 623 K or 359ºC NEXT slide will review the concept of equilibrium.</a:t>
            </a:r>
          </a:p>
          <a:p>
            <a:endParaRPr lang="en-US" sz="22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After collecting the answer have them input the ∆G value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∆H = [2(90)+0] - 2(-53) = +74 kJ/2mole endothermic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∆S = [2(211)+223] - 2(264)] = +117 </a:t>
            </a:r>
            <a:r>
              <a:rPr lang="en-US" sz="2200">
                <a:solidFill>
                  <a:srgbClr val="DD2067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J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/2mole (Watch out for units)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74 - 298 (0.117) = +39 kJ/2mole, not spontaneous (Using ∆G = +41 kJ/2mole)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If T is high enough, it will be greater than 74, making ∆G negative, at 623 K or 359ºC  STOP and review ns.enthalpyoverview slide 5, 8, 9 &amp; 10</a:t>
            </a:r>
          </a:p>
          <a:p>
            <a:endParaRPr lang="en-US" sz="22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  <a:p>
            <a:endParaRPr lang="en-US" sz="22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  <a:p>
            <a:endParaRPr lang="en-US" sz="22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After collecting the answer have them input the ∆G value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∆H = [2(90)+0] - 2(-53) = +74 kJ/2mole endothermic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∆S = [2(211)+223] - 2(264)] = +117 </a:t>
            </a:r>
            <a:r>
              <a:rPr lang="en-US" sz="2200">
                <a:solidFill>
                  <a:srgbClr val="DD2067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J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/2mole (Watch out for units)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74 - 298 (0.117) = +39 kJ/2mole, not spontaneous (Using ∆G = +41 kJ/2mole)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If T is high enough, it will be greater than 74, making ∆G negative, at 623 K or 359ºC  STOP and review ns.enthalpyoverview slide 5, 8, 9 &amp; 10</a:t>
            </a:r>
          </a:p>
          <a:p>
            <a:endParaRPr lang="en-US" sz="22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  <a:p>
            <a:endParaRPr lang="en-US" sz="22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  <a:p>
            <a:endParaRPr lang="en-US" sz="22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 4 since condensation is spontaneous, exothermic, decreasing entropy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 4 since condensation is spontaneous, exothermic, decreasing entropy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#1 since Rx proceeds ∆G must be negative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#2 since at standard conditions K=1, as it proceeds K must increase with more products forming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 3 &amp; 4 can not be determined since one of them could be unfav if the other is favorable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#1 since Rx proceeds ∆G must be negative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#2 since at standard conditions K=1, as it proceeds K must increase with more products forming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 3 &amp; 4 can not be determined since one of them could be unfav if the other is favorable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the phase, all other things being equal.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since ∆G = -RTlnK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-8.31J*300*ln(2.2x10</a:t>
            </a:r>
            <a:r>
              <a:rPr lang="en-US" sz="2200" baseline="32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4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)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-25 kJ/mole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56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since ∆G = -RTlnK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-8.31J*300*ln(2.2x10</a:t>
            </a:r>
            <a:r>
              <a:rPr lang="en-US" sz="2200" baseline="32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4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)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-25 kJ/mole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69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Since it is spontaneous, ∆G must be &lt;0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Since the solution cools ∆H must be +, unfav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thus ∆S must be +, fav and larger than ∆H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Thus answer is #4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Since it is spontaneous, ∆G must be &lt;0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Since the solution cools ∆H must be +, unfav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thus ∆S must be +, fav and larger than ∆H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Thus answer is #4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We know that at 298, ∆G is + since it is not spontaneous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We know from the reaction that ∆S is + since more gases are formed.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∆H - T∆S since ∆S is positive, T∆S can become larger than ∆H at high temps and make ∆G negative.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If ∆H were negative the reaction would be spontaneous at all temps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We know that at 298, ∆G is + since it is not spontaneous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We know from the reaction that ∆S is + since more gases are formed.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∆G = ∆H - T∆S since ∆S is positive, T∆S can become larger than ∆H at high temps and make ∆G negative.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If ∆H were negative the reaction would be spontaneous at all temps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that ∆H&lt;0 is negative which is losing entropy.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Point out the pictures - solvation 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and formation of ice crystals and why ice floats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that ∆H&lt;0 is negative which is losing entropy.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Point out the pictures - solvation 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and formation of ice crystals and why ice floats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20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all apply, the condensation is spontaneous,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energy is given off, more ordered, reduces volume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all apply, the condensation is spontaneous,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energy is given off, more ordered, reduces volume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the phase, all other things being equal.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13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NH</a:t>
            </a:r>
            <a:r>
              <a:rPr lang="en-US" sz="2200" baseline="-6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3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has 3 N-H bonds 6(391) = 2346 energy out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[N≣N] 941 + 3(436) [NH</a:t>
            </a:r>
            <a:r>
              <a:rPr lang="en-US" sz="2200" baseline="-6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3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] = 2249 energy in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-97 kJ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Calculated using ∆H 2(-46) - 0 + 0 = -92 kJ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NH</a:t>
            </a:r>
            <a:r>
              <a:rPr lang="en-US" sz="2200" baseline="-6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3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has 3 N-H bonds 6(391) = 2346 energy out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[N≣N] 941 + 3(436) [NH</a:t>
            </a:r>
            <a:r>
              <a:rPr lang="en-US" sz="2200" baseline="-6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3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] = 2249 energy in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-97 kJ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Calculated using ∆H 2(-46) - 0 + 0 = -92 kJ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22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 3 not true because diatomic molecule can bend and stretch more ways.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#5 is also not true, likely they would be close but not equal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Look up N</a:t>
            </a:r>
            <a:r>
              <a:rPr lang="en-US" sz="2200" baseline="-6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2 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= 192, O</a:t>
            </a:r>
            <a:r>
              <a:rPr lang="en-US" sz="2200" baseline="-6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2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=238 and 2NO=420   430&gt;420 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 3 not true because diatomic molecule can bend and stretch more ways.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#5 is also not true, likely they would be close but not equal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Look up N</a:t>
            </a:r>
            <a:r>
              <a:rPr lang="en-US" sz="2200" baseline="-6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2 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= 192, O</a:t>
            </a:r>
            <a:r>
              <a:rPr lang="en-US" sz="2200" baseline="-60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2</a:t>
            </a:r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=238 and 2NO=420   430&gt;420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the size of the molecule because of the number of atoms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the size of the molecule because of the number of atoms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the size of the molecule because of the number of atoms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the size of the molecule because of the number of atoms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Teach the importance of temperature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A90E3E-C552-4611-855B-8BD0FE7365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309762-9549-47B7-A533-D49C913608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5E3A03-7023-40E4-A611-2EF782D49C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D1590F-66E5-4646-8245-AA43D1EE0C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17D2F5-3F9E-47B5-B88C-AE4F53D65E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300" y="1638300"/>
            <a:ext cx="624840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2100" y="1638300"/>
            <a:ext cx="624840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2D02FF-F8CF-4534-A423-30E7237841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96654D-4FD0-43EF-945A-AC68989E7B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20E0FD-4A59-404E-8292-8069D196F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8910EB-1622-4F18-8D6F-E58EB4F4D8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7B0AA4-077D-4760-9277-99342EA238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E7B0CA-F5EF-4605-A0D6-C3D7C7FE1D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51FC01-687C-47DB-BE7E-A97F0001D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58350" y="177800"/>
            <a:ext cx="3130550" cy="6781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177800"/>
            <a:ext cx="9239250" cy="6781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A7172F-24D2-4E21-8AAC-3750C412D9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18675" y="254000"/>
            <a:ext cx="3171825" cy="935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54000"/>
            <a:ext cx="9363075" cy="935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44FC7F-25B9-4F0A-8523-CFA5D00012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BF64EF-9BD3-43CD-A678-1FB9D5627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BA4563-D7BC-420F-8011-0F27E9C27B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4530D9-5EC7-45B3-9A82-473BBD7492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300" y="1638300"/>
            <a:ext cx="624840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2100" y="1638300"/>
            <a:ext cx="624840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503034-B35B-4745-8ED2-1A660A949D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C47854-7E23-4DEF-AC72-A80D675A4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7CA6F8-B1F1-46BC-8683-791B9C89F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E51C5A-3DEB-499E-B0B5-FF75E39770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3D18D40-D16B-41C4-8D47-D47F174D50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8F5FCF-B84D-48EC-89F2-F84B8D689B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C899B-2A92-458D-BD11-6A1A05F09D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419E66-D9E7-41C2-B669-E1F216153A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18675" y="254000"/>
            <a:ext cx="3171825" cy="935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54000"/>
            <a:ext cx="9363075" cy="935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3BAA98-7951-4A76-ABE3-90AC956694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7F3833-FBC9-443D-9FC1-F7EDDA7793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8AA27C-61EA-4002-A1D3-4D22261AD5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260945-397D-409C-9868-374053D92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2628900"/>
            <a:ext cx="626745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050" y="2628900"/>
            <a:ext cx="626745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C9D165-B835-4DBB-8E07-50A93F6BEC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C4521B-C6A7-406D-A704-EE8FB71ABE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C35BED-514F-4E2A-A318-4707517EE6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C768E6-1382-42BE-A2A2-CC98958CE3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0F7BE7-50B7-4B22-B80F-42513FAF25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D87999-9152-4106-9B67-D61E5B0333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3E42617-3C71-45FA-8AC6-33DD4F2C27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FF5A0D-D94D-4481-A4E2-DCCBEFEBE9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18675" y="254000"/>
            <a:ext cx="3171825" cy="935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54000"/>
            <a:ext cx="9363075" cy="935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0024D9-7F68-45F9-8C40-5D6DC90C3F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FA47D0-A07C-45D4-AB74-E7CD8E497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2BD598-81AB-4582-992B-4B879B2C66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1BDF82-A0E8-482D-ABF4-307027343D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2628900"/>
            <a:ext cx="626745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050" y="2628900"/>
            <a:ext cx="626745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A50CD7-9AAD-4A72-952A-20B3103810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BA89AB-1CAA-45CC-B89C-DC383CB02B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DE7787-07D2-468B-8DE4-996425694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3937000"/>
            <a:ext cx="6096000" cy="302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100" y="3937000"/>
            <a:ext cx="6096000" cy="302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109DE-7B25-4F4D-9B15-A8686C311D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A62A974-EBBB-4F31-9918-AE86B5B12D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7DDF9-BA67-4F69-B9BB-6DE0594FAB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96251A-BDF5-4366-A5AC-EF8AEE3F04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DA60CC-343D-4104-BBAC-1B281AE4B3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18675" y="254000"/>
            <a:ext cx="3171825" cy="935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54000"/>
            <a:ext cx="9363075" cy="935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8916EF-EE0F-4026-B47F-DF473DA56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171F57-75FC-499A-A257-A017803802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54137C-F2BF-4F03-AFC0-0584585F3B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F29901-300B-43A4-9375-B2DB3E6A64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300" y="1638300"/>
            <a:ext cx="624840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2100" y="1638300"/>
            <a:ext cx="624840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428291-73EE-4AC7-8F9A-485489432B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B32B15-B161-46D5-9C32-23E05E15C4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82D0DD-361D-4A57-A4F0-1FEF52DAB3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F659EA-59D3-49A3-A501-455B55E2C8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C67242-00AF-4CD8-BCE1-8009699954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336D74-7AC9-4FD0-AA95-A67F6AC089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2DACE2-28D4-4F6A-B9EA-C1F16DE821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36FDA5-FFC2-463F-9A3B-1D5820C852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18675" y="254000"/>
            <a:ext cx="3171825" cy="935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54000"/>
            <a:ext cx="9363075" cy="935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3754CB-C16C-4F61-BC9E-7763C088C4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5F71A0-2530-4C0D-B196-B5C0797CE9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E3DFE6-0BFE-4C50-8FFD-2CA7784963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67F12D-A01E-4440-A1AA-437AC2C66C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2628900"/>
            <a:ext cx="626745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050" y="2628900"/>
            <a:ext cx="626745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5C982F-46AD-4AA8-9C5D-AB049CE16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976E02-B5FC-44F7-8F8B-34A58C14F2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1CEFF7-1910-423C-8104-B779516C9E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3E2719-B864-4D87-80CF-E021F419C5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FB098C-436E-4009-A444-ECD2F9FAA1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C64856C-2FDB-4E07-A25C-88C099CC6A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DEECE5-00F6-40CD-86DF-12186AB2ED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B63DD0-3195-4CF3-83EB-6100E7F0D1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18675" y="254000"/>
            <a:ext cx="3171825" cy="935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54000"/>
            <a:ext cx="9363075" cy="935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265BD-CF72-4123-A245-7C64DFB82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5199F3-004A-4ABE-951E-4945E793F1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0077BA-7C98-447A-9157-3093786B9D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F499E4-6111-4E2C-8830-65E5CF5E6E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B0DA1-16F8-4786-A865-64474D17D9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2311400"/>
            <a:ext cx="626745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050" y="2311400"/>
            <a:ext cx="626745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DB8F1B-7675-417B-8E7D-F99AC4C6AA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7FD701-9BD3-4AD8-A88F-9B1E2BFE73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B017ED-2E8C-4144-BB2D-1E49BD1FC7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B2C893-29E0-4425-A499-6810C96E2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8DF4C4-FCFE-46AA-AF44-10E9D51FE8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94399E-874B-4F5F-8E05-A95D40B1AC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1458B2-5D6B-4A31-9CCD-F6A163A3BB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18675" y="254000"/>
            <a:ext cx="3171825" cy="935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54000"/>
            <a:ext cx="9363075" cy="935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16A1F1-90AA-4268-AA3D-40CE20E863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ABB09C-A1B6-4D05-8C2A-DB2F107059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5F15CF8-523B-4E61-8F72-1ECBC3E7AE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3D26D15-0FBC-4221-BC57-27911D157B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F159F2-2546-40B7-B7DD-6312B38FAA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1638300"/>
            <a:ext cx="626745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050" y="1638300"/>
            <a:ext cx="626745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B3C7A4-8188-471F-9572-B9FE8B6E24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8D5041-99EA-4C2D-B7BF-79366BF21C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0EE5E6-995A-43F9-8644-2D24EBF944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8C1FB3-6FD0-4074-AAE7-7281E25273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A6149E-6895-4CD3-A593-08EDB241B4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7B71D04-1473-467C-8A02-739721ED25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C40280-E90F-4953-B85E-0C39F3ABF5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18675" y="254000"/>
            <a:ext cx="3171825" cy="935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54000"/>
            <a:ext cx="9363075" cy="935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15C275-D2AE-4130-A3E8-467D3D4FDF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4FAAEF-5E73-42A1-BC98-1DFDF13670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5F8639-DADE-4F3E-A617-42B13CFC71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BDF241-CC43-48FD-BABB-0D0A2248E7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3EA985-8594-46E0-A17E-F8CE6C9BAD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1638300"/>
            <a:ext cx="626745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050" y="1638300"/>
            <a:ext cx="6267450" cy="797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371E79-B606-4901-968D-D8ADE416F5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97D52B-C656-444B-9135-3EF1A9A88F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59AE5D-F5B4-47B1-B2A7-FD0FB1C3EB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1B76F7C-26CA-4B1A-8C9B-B700ACE1BF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4191EC-D767-432E-8553-0863DEC6D8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5B5A86-E0DE-4D41-95B2-4B5B2B82A7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D1192D-BFBD-48C9-B9C1-18EC437713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18675" y="254000"/>
            <a:ext cx="3171825" cy="935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54000"/>
            <a:ext cx="9363075" cy="935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F171E1-513F-461C-9411-EAFDCCA859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266700" y="3937000"/>
            <a:ext cx="12344400" cy="302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66700" y="177800"/>
            <a:ext cx="125222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611100" y="93345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</a:lstStyle>
          <a:p>
            <a:fld id="{657C47B0-8E59-48BA-844D-A70907E7CA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89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ctr" rtl="0" fontAlgn="base">
        <a:spcBef>
          <a:spcPct val="0"/>
        </a:spcBef>
        <a:spcAft>
          <a:spcPct val="0"/>
        </a:spcAft>
        <a:defRPr sz="89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89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89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89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9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9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9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9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203200" y="254000"/>
            <a:ext cx="12687300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41300" y="1638300"/>
            <a:ext cx="12649200" cy="797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11267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547600" y="92583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</a:lstStyle>
          <a:p>
            <a:fld id="{00C4A47A-4202-4164-BC71-C6DA593C48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4572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9000"/>
        <a:buFont typeface="Arial" charset="0"/>
        <a:buChar char="•"/>
        <a:defRPr sz="4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9144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✓"/>
        <a:defRPr sz="3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3716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‣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8288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9000"/>
        <a:buFont typeface="Arial" charset="0"/>
        <a:buChar char="✴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2860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7432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2004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6576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1148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203200" y="254000"/>
            <a:ext cx="12687300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41300" y="1638300"/>
            <a:ext cx="12649200" cy="797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533313" y="9271000"/>
            <a:ext cx="369887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cs typeface="Arial" charset="0"/>
              </a:defRPr>
            </a:lvl1pPr>
          </a:lstStyle>
          <a:p>
            <a:fld id="{8248C124-3E52-4AF2-BBDF-C5F056C0861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4572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9000"/>
        <a:buFont typeface="Arial" charset="0"/>
        <a:buChar char="•"/>
        <a:defRPr sz="4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9144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✓"/>
        <a:defRPr sz="3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3716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‣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8288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9000"/>
        <a:buFont typeface="Arial" charset="0"/>
        <a:buChar char="✴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2860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7432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2004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6576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1148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203200" y="254000"/>
            <a:ext cx="12687300" cy="224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03200" y="2628900"/>
            <a:ext cx="12687300" cy="698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3075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</a:lstStyle>
          <a:p>
            <a:fld id="{F446B78E-F3E4-4999-B951-2E70E9EE72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685800" indent="-685800" algn="l" rtl="0" fontAlgn="base">
        <a:spcBef>
          <a:spcPts val="1000"/>
        </a:spcBef>
        <a:spcAft>
          <a:spcPct val="0"/>
        </a:spcAft>
        <a:buAutoNum type="arabicPeriod"/>
        <a:defRPr sz="4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11430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6002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‣"/>
        <a:defRPr sz="3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22860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✓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7432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32004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6576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41148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5720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203200" y="254000"/>
            <a:ext cx="12687300" cy="224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03200" y="2628900"/>
            <a:ext cx="12687300" cy="698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4099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</a:lstStyle>
          <a:p>
            <a:fld id="{B9B16B9D-2098-4BB9-A905-68A18E0091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914400" indent="-914400" algn="l" rtl="0" fontAlgn="base">
        <a:spcBef>
          <a:spcPts val="1000"/>
        </a:spcBef>
        <a:spcAft>
          <a:spcPct val="0"/>
        </a:spcAft>
        <a:buAutoNum type="arabicPeriod"/>
        <a:defRPr sz="5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9144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4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6002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‣"/>
        <a:defRPr sz="33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22860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✓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7432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32004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6576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41148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5720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203200" y="254000"/>
            <a:ext cx="12687300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61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41300" y="1638300"/>
            <a:ext cx="12649200" cy="797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6147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533313" y="9271000"/>
            <a:ext cx="369887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cs typeface="Arial" charset="0"/>
              </a:defRPr>
            </a:lvl1pPr>
          </a:lstStyle>
          <a:p>
            <a:fld id="{F5218F35-400A-4A44-BD39-D3412B27C6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4572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9000"/>
        <a:buFont typeface="Arial" charset="0"/>
        <a:buChar char="•"/>
        <a:defRPr sz="4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9144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✓"/>
        <a:defRPr sz="3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3716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‣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8288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9000"/>
        <a:buFont typeface="Arial" charset="0"/>
        <a:buChar char="✴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2860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7432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2004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6576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1148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60000"/>
        <a:buFont typeface="Arial" charset="0"/>
        <a:buChar char="★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203200" y="254000"/>
            <a:ext cx="12687300" cy="224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717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03200" y="2628900"/>
            <a:ext cx="12687300" cy="698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7171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</a:lstStyle>
          <a:p>
            <a:fld id="{CB0F6D6F-4E55-4310-9FD9-99F5A558488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685800" indent="-685800" algn="l" rtl="0" fontAlgn="base">
        <a:spcBef>
          <a:spcPts val="1000"/>
        </a:spcBef>
        <a:spcAft>
          <a:spcPct val="0"/>
        </a:spcAft>
        <a:buAutoNum type="arabicPeriod"/>
        <a:defRPr sz="4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11430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6002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‣"/>
        <a:defRPr sz="3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22860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✓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7432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32004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6576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41148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5720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82700" y="254000"/>
            <a:ext cx="11607800" cy="1943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03200" y="2311400"/>
            <a:ext cx="12687300" cy="730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8195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</a:lstStyle>
          <a:p>
            <a:fld id="{FBF52D11-E636-4D59-96B7-52BE2DC21C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7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685800" indent="-685800" algn="l" rtl="0" fontAlgn="base">
        <a:spcBef>
          <a:spcPts val="1000"/>
        </a:spcBef>
        <a:spcAft>
          <a:spcPct val="0"/>
        </a:spcAft>
        <a:buAutoNum type="arabicPeriod"/>
        <a:defRPr sz="4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11430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6002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‣"/>
        <a:defRPr sz="3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22860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✓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7432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32004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6576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41148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5720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203200" y="254000"/>
            <a:ext cx="12687300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03200" y="1638300"/>
            <a:ext cx="12687300" cy="797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9219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</a:lstStyle>
          <a:p>
            <a:fld id="{AAB31169-18A2-4A71-A7A2-8384132860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685800" indent="-685800" algn="l" rtl="0" fontAlgn="base">
        <a:spcBef>
          <a:spcPts val="1000"/>
        </a:spcBef>
        <a:spcAft>
          <a:spcPct val="0"/>
        </a:spcAft>
        <a:buAutoNum type="arabicPeriod"/>
        <a:defRPr sz="4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1371600" indent="-685800" algn="l" rtl="0" fontAlgn="base">
        <a:spcBef>
          <a:spcPts val="1000"/>
        </a:spcBef>
        <a:spcAft>
          <a:spcPct val="0"/>
        </a:spcAft>
        <a:buAutoNum type="alphaLcPeriod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8288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22860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7432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32004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6576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41148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5720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203200" y="254000"/>
            <a:ext cx="12687300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03200" y="1638300"/>
            <a:ext cx="12687300" cy="797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10243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</a:lstStyle>
          <a:p>
            <a:fld id="{F8BD1420-A4D0-4C26-89E5-5831150DEA5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+mj-lt"/>
          <a:ea typeface="+mj-ea"/>
          <a:cs typeface="+mj-cs"/>
          <a:sym typeface="Arial" charset="0"/>
        </a:defRPr>
      </a:lvl1pPr>
      <a:lvl2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400">
          <a:solidFill>
            <a:srgbClr val="00007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685800" indent="-685800" algn="l" rtl="0" fontAlgn="base">
        <a:spcBef>
          <a:spcPts val="1000"/>
        </a:spcBef>
        <a:spcAft>
          <a:spcPct val="0"/>
        </a:spcAft>
        <a:buAutoNum type="arabicPeriod"/>
        <a:defRPr sz="4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1143000" indent="-457200" algn="l" rtl="0" fontAlgn="base">
        <a:spcBef>
          <a:spcPts val="1000"/>
        </a:spcBef>
        <a:spcAft>
          <a:spcPct val="0"/>
        </a:spcAft>
        <a:buClr>
          <a:srgbClr val="000000"/>
        </a:buClr>
        <a:buSzPct val="80000"/>
        <a:buFont typeface="Arial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6002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‣"/>
        <a:defRPr sz="3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2286000" indent="-457200" algn="l" rtl="0" fontAlgn="base">
        <a:spcBef>
          <a:spcPts val="1000"/>
        </a:spcBef>
        <a:spcAft>
          <a:spcPct val="0"/>
        </a:spcAft>
        <a:buSzPct val="80000"/>
        <a:buFont typeface="Lucida Grande" charset="0"/>
        <a:buChar char="✓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7432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32004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6576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41148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572000" indent="-457200" algn="l" rtl="0" fontAlgn="base">
        <a:spcBef>
          <a:spcPts val="1000"/>
        </a:spcBef>
        <a:spcAft>
          <a:spcPct val="0"/>
        </a:spcAft>
        <a:buSzPct val="80000"/>
        <a:buFont typeface="Zapf Dingbats" charset="0"/>
        <a:buChar char="✴"/>
        <a:defRPr sz="25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.w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.wmf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8367D-5F16-40AD-84AA-A2DECD93E4DF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Thermodynamics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Instruction </a:t>
            </a:r>
            <a:r>
              <a:rPr lang="en-US" i="1"/>
              <a:t>and</a:t>
            </a:r>
            <a:r>
              <a:rPr lang="en-US"/>
              <a:t> clicker questions</a:t>
            </a:r>
          </a:p>
          <a:p>
            <a:endParaRPr lang="en-US"/>
          </a:p>
          <a:p>
            <a:r>
              <a:rPr lang="en-US"/>
              <a:t>Chapter 19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D12D-03E8-4F32-85E1-51055225A8CD}" type="slidenum">
              <a:rPr lang="en-US"/>
              <a:pPr/>
              <a:t>10</a:t>
            </a:fld>
            <a:endParaRPr lang="en-US"/>
          </a:p>
        </p:txBody>
      </p:sp>
      <p:sp>
        <p:nvSpPr>
          <p:cNvPr id="22529" name="Rectangle 1"/>
          <p:cNvSpPr>
            <a:spLocks noChangeArrowheads="1"/>
          </p:cNvSpPr>
          <p:nvPr>
            <p:ph type="title"/>
          </p:nvPr>
        </p:nvSpPr>
        <p:spPr>
          <a:xfrm>
            <a:off x="152400" y="190500"/>
            <a:ext cx="12687300" cy="2184400"/>
          </a:xfrm>
          <a:ln/>
        </p:spPr>
        <p:txBody>
          <a:bodyPr/>
          <a:lstStyle/>
          <a:p>
            <a:r>
              <a:rPr lang="en-US"/>
              <a:t>Spontaneity and Kinetics and Reaction Direction</a:t>
            </a:r>
          </a:p>
        </p:txBody>
      </p:sp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>
          <a:xfrm>
            <a:off x="304800" y="2476500"/>
            <a:ext cx="12649200" cy="6972300"/>
          </a:xfrm>
          <a:ln/>
        </p:spPr>
        <p:txBody>
          <a:bodyPr/>
          <a:lstStyle/>
          <a:p>
            <a:r>
              <a:rPr lang="en-US"/>
              <a:t>Spontaneity is unrelated to the speed of a reaction - Kinetics tells us about the rate of a reaction.</a:t>
            </a:r>
          </a:p>
          <a:p>
            <a:pPr lvl="1"/>
            <a:r>
              <a:rPr lang="en-US"/>
              <a:t>Some spontaneous processes may be extremely slow.</a:t>
            </a:r>
          </a:p>
          <a:p>
            <a:r>
              <a:rPr lang="en-US"/>
              <a:t>Spontaneity has direction</a:t>
            </a:r>
          </a:p>
          <a:p>
            <a:pPr lvl="1"/>
            <a:r>
              <a:rPr lang="en-US"/>
              <a:t>If a reaction is spontaneous in one direction, it is NOT spontaneous in the other direction.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139648" presetClass="entr" presetSubtype="5718344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139648" presetClass="entr" presetSubtype="5718344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139648" presetClass="entr" presetSubtype="5718344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8139648" presetClass="entr" presetSubtype="5718344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DF7BA-4F6A-4C6F-B9BE-7837A9A6A60C}" type="slidenum">
              <a:rPr lang="en-US"/>
              <a:pPr/>
              <a:t>11</a:t>
            </a:fld>
            <a:endParaRPr lang="en-US"/>
          </a:p>
        </p:txBody>
      </p:sp>
      <p:sp>
        <p:nvSpPr>
          <p:cNvPr id="23553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 sz="8300"/>
              <a:t>Which has least entropy?</a:t>
            </a:r>
          </a:p>
        </p:txBody>
      </p:sp>
      <p:sp>
        <p:nvSpPr>
          <p:cNvPr id="23554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930400"/>
            <a:ext cx="12687300" cy="7683500"/>
          </a:xfrm>
          <a:ln/>
        </p:spPr>
        <p:txBody>
          <a:bodyPr/>
          <a:lstStyle/>
          <a:p>
            <a:pPr marL="1371600" indent="-1371600"/>
            <a:r>
              <a:rPr lang="en-US" sz="7500"/>
              <a:t>solid</a:t>
            </a:r>
          </a:p>
          <a:p>
            <a:pPr marL="1371600" indent="-1371600"/>
            <a:r>
              <a:rPr lang="en-US" sz="7500"/>
              <a:t>liquid</a:t>
            </a:r>
          </a:p>
          <a:p>
            <a:pPr marL="1371600" indent="-1371600"/>
            <a:r>
              <a:rPr lang="en-US" sz="7500"/>
              <a:t>gas</a:t>
            </a:r>
          </a:p>
          <a:p>
            <a:pPr marL="1371600" indent="-1371600"/>
            <a:r>
              <a:rPr lang="en-US" sz="7500"/>
              <a:t>not enough information to determine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B9E84-0C4F-46C7-BAA3-16DBCE25419A}" type="slidenum">
              <a:rPr lang="en-US"/>
              <a:pPr/>
              <a:t>12</a:t>
            </a:fld>
            <a:endParaRPr lang="en-US"/>
          </a:p>
        </p:txBody>
      </p:sp>
      <p:sp>
        <p:nvSpPr>
          <p:cNvPr id="26625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 sz="8300"/>
              <a:t>Which has least entropy?</a:t>
            </a:r>
          </a:p>
        </p:txBody>
      </p:sp>
      <p:sp>
        <p:nvSpPr>
          <p:cNvPr id="26626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930400"/>
            <a:ext cx="12687300" cy="7683500"/>
          </a:xfrm>
          <a:ln/>
        </p:spPr>
        <p:txBody>
          <a:bodyPr/>
          <a:lstStyle/>
          <a:p>
            <a:pPr marL="1371600" indent="-1371600"/>
            <a:r>
              <a:rPr lang="en-US" sz="5900" dirty="0" smtClean="0">
                <a:solidFill>
                  <a:srgbClr val="DD2067"/>
                </a:solidFill>
              </a:rPr>
              <a:t>Solid (If </a:t>
            </a:r>
            <a:r>
              <a:rPr lang="en-US" sz="5900" dirty="0">
                <a:solidFill>
                  <a:srgbClr val="DD2067"/>
                </a:solidFill>
              </a:rPr>
              <a:t>all other things were </a:t>
            </a:r>
            <a:r>
              <a:rPr lang="en-US" sz="5900" dirty="0" smtClean="0">
                <a:solidFill>
                  <a:srgbClr val="DD2067"/>
                </a:solidFill>
              </a:rPr>
              <a:t>similar)</a:t>
            </a:r>
            <a:endParaRPr lang="en-US" sz="5900" dirty="0">
              <a:solidFill>
                <a:srgbClr val="DD2067"/>
              </a:solidFill>
            </a:endParaRPr>
          </a:p>
          <a:p>
            <a:pPr marL="1371600" indent="-1371600">
              <a:buFontTx/>
              <a:buAutoNum type="arabicPeriod" startAt="2"/>
            </a:pPr>
            <a:r>
              <a:rPr lang="en-US" sz="5900" dirty="0"/>
              <a:t>liquid</a:t>
            </a:r>
          </a:p>
          <a:p>
            <a:pPr marL="1371600" indent="-1371600">
              <a:buFontTx/>
              <a:buAutoNum type="arabicPeriod" startAt="2"/>
            </a:pPr>
            <a:r>
              <a:rPr lang="en-US" sz="5900" dirty="0"/>
              <a:t>gas</a:t>
            </a:r>
          </a:p>
          <a:p>
            <a:pPr marL="1371600" indent="-1371600">
              <a:buFontTx/>
              <a:buAutoNum type="arabicPeriod" startAt="2"/>
            </a:pPr>
            <a:r>
              <a:rPr lang="en-US" sz="5900" dirty="0">
                <a:solidFill>
                  <a:srgbClr val="DD2067"/>
                </a:solidFill>
              </a:rPr>
              <a:t>not really enough information to determine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7AEA2-6455-484D-9E25-C70F96C57428}" type="slidenum">
              <a:rPr lang="en-US"/>
              <a:pPr/>
              <a:t>13</a:t>
            </a:fld>
            <a:endParaRPr lang="en-US"/>
          </a:p>
        </p:txBody>
      </p:sp>
      <p:sp>
        <p:nvSpPr>
          <p:cNvPr id="2867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8300"/>
              <a:t>Which has least entropy at room conditions</a:t>
            </a:r>
          </a:p>
        </p:txBody>
      </p:sp>
      <p:sp>
        <p:nvSpPr>
          <p:cNvPr id="28674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2946400"/>
            <a:ext cx="12687300" cy="6667500"/>
          </a:xfrm>
          <a:ln/>
        </p:spPr>
        <p:txBody>
          <a:bodyPr/>
          <a:lstStyle/>
          <a:p>
            <a:pPr marL="1371600" indent="-1371600"/>
            <a:r>
              <a:rPr lang="en-US" sz="7500"/>
              <a:t>1 mole of gold</a:t>
            </a:r>
          </a:p>
          <a:p>
            <a:pPr marL="1371600" indent="-1371600"/>
            <a:r>
              <a:rPr lang="en-US" sz="7500"/>
              <a:t>1 mole of mercury</a:t>
            </a:r>
          </a:p>
          <a:p>
            <a:pPr marL="1371600" indent="-1371600"/>
            <a:r>
              <a:rPr lang="en-US" sz="7500"/>
              <a:t>not enough information to determine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0CFCA-3949-461C-80EC-FA1044A2F09A}" type="slidenum">
              <a:rPr lang="en-US"/>
              <a:pPr/>
              <a:t>14</a:t>
            </a:fld>
            <a:endParaRPr lang="en-US"/>
          </a:p>
        </p:txBody>
      </p:sp>
      <p:sp>
        <p:nvSpPr>
          <p:cNvPr id="3072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8300"/>
              <a:t>Which has least entropy at room conditions</a:t>
            </a:r>
          </a:p>
        </p:txBody>
      </p:sp>
      <p:sp>
        <p:nvSpPr>
          <p:cNvPr id="30722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2946400"/>
            <a:ext cx="12687300" cy="6667500"/>
          </a:xfrm>
          <a:ln/>
        </p:spPr>
        <p:txBody>
          <a:bodyPr/>
          <a:lstStyle/>
          <a:p>
            <a:pPr marL="1371600" indent="-1371600"/>
            <a:r>
              <a:rPr lang="en-US" sz="6100">
                <a:solidFill>
                  <a:srgbClr val="DD2067"/>
                </a:solidFill>
              </a:rPr>
              <a:t>1 mole of gold, since it is solid, yet the mercury would be liquid at room temp.</a:t>
            </a:r>
          </a:p>
          <a:p>
            <a:pPr marL="1371600" indent="-1371600"/>
            <a:r>
              <a:rPr lang="en-US" sz="6100"/>
              <a:t>1 mole of mercury</a:t>
            </a:r>
          </a:p>
          <a:p>
            <a:pPr marL="1371600" indent="-1371600"/>
            <a:r>
              <a:rPr lang="en-US" sz="6100"/>
              <a:t>not enough information to determine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D9B53-4BBE-4A1F-87AE-F9830B2920C5}" type="slidenum">
              <a:rPr lang="en-US"/>
              <a:pPr/>
              <a:t>15</a:t>
            </a:fld>
            <a:endParaRPr lang="en-US"/>
          </a:p>
        </p:txBody>
      </p:sp>
      <p:sp>
        <p:nvSpPr>
          <p:cNvPr id="3276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 sz="8300"/>
              <a:t>Which has more entropy?</a:t>
            </a:r>
          </a:p>
        </p:txBody>
      </p:sp>
      <p:sp>
        <p:nvSpPr>
          <p:cNvPr id="32770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930400"/>
            <a:ext cx="12687300" cy="7683500"/>
          </a:xfrm>
          <a:ln/>
        </p:spPr>
        <p:txBody>
          <a:bodyPr/>
          <a:lstStyle/>
          <a:p>
            <a:pPr marL="1371600" indent="-1371600"/>
            <a:r>
              <a:rPr lang="en-US" sz="7500"/>
              <a:t>NO</a:t>
            </a:r>
          </a:p>
          <a:p>
            <a:pPr marL="1371600" indent="-1371600"/>
            <a:r>
              <a:rPr lang="en-US" sz="7500"/>
              <a:t>NO</a:t>
            </a:r>
            <a:r>
              <a:rPr lang="en-US" sz="7500" baseline="-6000"/>
              <a:t>2</a:t>
            </a:r>
            <a:endParaRPr lang="en-US" sz="7500"/>
          </a:p>
          <a:p>
            <a:pPr marL="1371600" indent="-1371600"/>
            <a:r>
              <a:rPr lang="en-US" sz="7500"/>
              <a:t>not enough information to determine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B50A1-CD92-4E79-BB5A-A74A6DD66667}" type="slidenum">
              <a:rPr lang="en-US"/>
              <a:pPr/>
              <a:t>16</a:t>
            </a:fld>
            <a:endParaRPr lang="en-US"/>
          </a:p>
        </p:txBody>
      </p:sp>
      <p:sp>
        <p:nvSpPr>
          <p:cNvPr id="3481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/>
              <a:t>Which has more entropy?</a:t>
            </a:r>
          </a:p>
        </p:txBody>
      </p:sp>
      <p:sp>
        <p:nvSpPr>
          <p:cNvPr id="34818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473200"/>
            <a:ext cx="12687300" cy="8140700"/>
          </a:xfrm>
          <a:ln/>
        </p:spPr>
        <p:txBody>
          <a:bodyPr/>
          <a:lstStyle/>
          <a:p>
            <a:r>
              <a:rPr lang="en-US" dirty="0"/>
              <a:t>NO</a:t>
            </a:r>
          </a:p>
          <a:p>
            <a:r>
              <a:rPr lang="en-US" dirty="0">
                <a:solidFill>
                  <a:srgbClr val="DD2067"/>
                </a:solidFill>
              </a:rPr>
              <a:t>NO</a:t>
            </a:r>
            <a:r>
              <a:rPr lang="en-US" baseline="-6000" dirty="0">
                <a:solidFill>
                  <a:srgbClr val="DD2067"/>
                </a:solidFill>
              </a:rPr>
              <a:t>2</a:t>
            </a:r>
            <a:endParaRPr lang="en-US" dirty="0">
              <a:solidFill>
                <a:srgbClr val="DD2067"/>
              </a:solidFill>
            </a:endParaRPr>
          </a:p>
          <a:p>
            <a:r>
              <a:rPr lang="en-US" dirty="0"/>
              <a:t>not enough information to </a:t>
            </a:r>
            <a:r>
              <a:rPr lang="en-US" dirty="0" smtClean="0"/>
              <a:t>determine</a:t>
            </a:r>
          </a:p>
          <a:p>
            <a:endParaRPr lang="en-US" dirty="0">
              <a:solidFill>
                <a:srgbClr val="DD2067"/>
              </a:solidFill>
            </a:endParaRPr>
          </a:p>
          <a:p>
            <a:pPr>
              <a:buNone/>
            </a:pPr>
            <a:r>
              <a:rPr lang="en-US" u="sng" dirty="0" smtClean="0">
                <a:solidFill>
                  <a:srgbClr val="DD2067"/>
                </a:solidFill>
              </a:rPr>
              <a:t>All </a:t>
            </a:r>
            <a:r>
              <a:rPr lang="en-US" u="sng" dirty="0">
                <a:solidFill>
                  <a:srgbClr val="DD2067"/>
                </a:solidFill>
              </a:rPr>
              <a:t>else being the same</a:t>
            </a:r>
            <a:r>
              <a:rPr lang="en-US" dirty="0">
                <a:solidFill>
                  <a:srgbClr val="DD2067"/>
                </a:solidFill>
              </a:rPr>
              <a:t>, larger molecules have higher entropy.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DD64C-BC77-4EE8-ADEA-F51694BD41F5}" type="slidenum">
              <a:rPr lang="en-US"/>
              <a:pPr/>
              <a:t>17</a:t>
            </a:fld>
            <a:endParaRPr lang="en-US"/>
          </a:p>
        </p:txBody>
      </p:sp>
      <p:sp>
        <p:nvSpPr>
          <p:cNvPr id="3686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7300"/>
              <a:t>Which has the most entropy?</a:t>
            </a:r>
          </a:p>
        </p:txBody>
      </p:sp>
      <p:sp>
        <p:nvSpPr>
          <p:cNvPr id="36866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6781800"/>
            <a:ext cx="12687300" cy="2832100"/>
          </a:xfrm>
          <a:ln/>
        </p:spPr>
        <p:txBody>
          <a:bodyPr/>
          <a:lstStyle/>
          <a:p>
            <a:r>
              <a:rPr lang="en-US"/>
              <a:t>And can you name these three molecules?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E367C2EF-173B-4962-8D99-4C93EF76C153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17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 b="27435"/>
          <a:stretch>
            <a:fillRect/>
          </a:stretch>
        </p:blipFill>
        <p:spPr bwMode="auto">
          <a:xfrm>
            <a:off x="203200" y="2628900"/>
            <a:ext cx="12520613" cy="28321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6869" name="Rectangle 5"/>
          <p:cNvSpPr>
            <a:spLocks/>
          </p:cNvSpPr>
          <p:nvPr/>
        </p:nvSpPr>
        <p:spPr bwMode="auto">
          <a:xfrm>
            <a:off x="1571625" y="5588000"/>
            <a:ext cx="411163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1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5702300" y="5588000"/>
            <a:ext cx="409575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2</a:t>
            </a:r>
          </a:p>
        </p:txBody>
      </p:sp>
      <p:sp>
        <p:nvSpPr>
          <p:cNvPr id="36871" name="Rectangle 7"/>
          <p:cNvSpPr>
            <a:spLocks/>
          </p:cNvSpPr>
          <p:nvPr/>
        </p:nvSpPr>
        <p:spPr bwMode="auto">
          <a:xfrm>
            <a:off x="10414000" y="5588000"/>
            <a:ext cx="409575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3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CA2C6-30F4-438F-8CAB-9D33B77D81C0}" type="slidenum">
              <a:rPr lang="en-US"/>
              <a:pPr/>
              <a:t>18</a:t>
            </a:fld>
            <a:endParaRPr lang="en-US"/>
          </a:p>
        </p:txBody>
      </p:sp>
      <p:sp>
        <p:nvSpPr>
          <p:cNvPr id="3788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422400"/>
          </a:xfrm>
          <a:ln/>
        </p:spPr>
        <p:txBody>
          <a:bodyPr/>
          <a:lstStyle/>
          <a:p>
            <a:r>
              <a:rPr lang="en-US" sz="7300"/>
              <a:t>Which has the most entropy?</a:t>
            </a:r>
          </a:p>
        </p:txBody>
      </p:sp>
      <p:sp>
        <p:nvSpPr>
          <p:cNvPr id="37890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006600"/>
            <a:ext cx="12687300" cy="7607300"/>
          </a:xfrm>
          <a:ln/>
        </p:spPr>
        <p:txBody>
          <a:bodyPr/>
          <a:lstStyle/>
          <a:p>
            <a:pPr>
              <a:buClr>
                <a:srgbClr val="DD2067"/>
              </a:buClr>
              <a:buSzPct val="125000"/>
            </a:pPr>
            <a:r>
              <a:rPr lang="en-US">
                <a:solidFill>
                  <a:srgbClr val="DD2067"/>
                </a:solidFill>
              </a:rPr>
              <a:t>Propane is a larger an thus has more entropy than analogous molecules 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0890EC97-E1F6-4BC8-AEB3-929FD5F4F4B5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18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 b="7912"/>
          <a:stretch>
            <a:fillRect/>
          </a:stretch>
        </p:blipFill>
        <p:spPr bwMode="auto">
          <a:xfrm>
            <a:off x="241300" y="4013200"/>
            <a:ext cx="12520613" cy="35941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7893" name="Oval 5"/>
          <p:cNvSpPr>
            <a:spLocks/>
          </p:cNvSpPr>
          <p:nvPr/>
        </p:nvSpPr>
        <p:spPr bwMode="auto">
          <a:xfrm>
            <a:off x="8255000" y="3759200"/>
            <a:ext cx="4597400" cy="4102100"/>
          </a:xfrm>
          <a:prstGeom prst="ellipse">
            <a:avLst/>
          </a:prstGeom>
          <a:noFill/>
          <a:ln w="63500" cap="flat">
            <a:solidFill>
              <a:srgbClr val="DD2067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3C17D-3EB7-4D69-A3FB-225044E2FFAD}" type="slidenum">
              <a:rPr lang="en-US"/>
              <a:pPr/>
              <a:t>19</a:t>
            </a:fld>
            <a:endParaRPr lang="en-US"/>
          </a:p>
        </p:txBody>
      </p:sp>
      <p:sp>
        <p:nvSpPr>
          <p:cNvPr id="38913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 sz="8300"/>
              <a:t>Which has more entropy?</a:t>
            </a:r>
          </a:p>
        </p:txBody>
      </p:sp>
      <p:sp>
        <p:nvSpPr>
          <p:cNvPr id="38914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930400"/>
            <a:ext cx="12687300" cy="7683500"/>
          </a:xfrm>
          <a:ln/>
        </p:spPr>
        <p:txBody>
          <a:bodyPr/>
          <a:lstStyle/>
          <a:p>
            <a:pPr marL="1371600" indent="-1371600"/>
            <a:r>
              <a:rPr lang="en-US" sz="7500"/>
              <a:t>two moles of NO</a:t>
            </a:r>
            <a:r>
              <a:rPr lang="en-US" sz="7500" baseline="-6000"/>
              <a:t>2</a:t>
            </a:r>
            <a:endParaRPr lang="en-US" sz="7500"/>
          </a:p>
          <a:p>
            <a:pPr marL="1371600" indent="-1371600"/>
            <a:r>
              <a:rPr lang="en-US" sz="7500"/>
              <a:t>one mole of N</a:t>
            </a:r>
            <a:r>
              <a:rPr lang="en-US" sz="7500" baseline="-6000"/>
              <a:t>2</a:t>
            </a:r>
            <a:r>
              <a:rPr lang="en-US" sz="7500"/>
              <a:t>O</a:t>
            </a:r>
            <a:r>
              <a:rPr lang="en-US" sz="7500" baseline="-6000"/>
              <a:t>4</a:t>
            </a:r>
            <a:endParaRPr lang="en-US" sz="7500"/>
          </a:p>
          <a:p>
            <a:pPr marL="1371600" indent="-1371600"/>
            <a:r>
              <a:rPr lang="en-US" sz="7500"/>
              <a:t>not enough information to determine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78CD8-6B56-4D11-A65A-7FA01A000669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xfrm>
            <a:off x="177800" y="25400"/>
            <a:ext cx="12687300" cy="1003300"/>
          </a:xfrm>
          <a:ln/>
        </p:spPr>
        <p:txBody>
          <a:bodyPr/>
          <a:lstStyle/>
          <a:p>
            <a:r>
              <a:rPr lang="en-US"/>
              <a:t>Spontaneity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xfrm>
            <a:off x="177800" y="1308100"/>
            <a:ext cx="12649200" cy="7810500"/>
          </a:xfrm>
          <a:ln/>
        </p:spPr>
        <p:txBody>
          <a:bodyPr/>
          <a:lstStyle/>
          <a:p>
            <a:r>
              <a:rPr lang="en-US" sz="4500"/>
              <a:t>Every process has a preferred direction, which can be referred to as the spontaneous direction.</a:t>
            </a:r>
          </a:p>
          <a:p>
            <a:pPr>
              <a:spcBef>
                <a:spcPts val="950"/>
              </a:spcBef>
            </a:pPr>
            <a:r>
              <a:rPr lang="en-US" sz="4500"/>
              <a:t>A spontaneous process can be reversed only by some action or outside force.</a:t>
            </a:r>
          </a:p>
          <a:p>
            <a:pPr>
              <a:spcBef>
                <a:spcPts val="950"/>
              </a:spcBef>
            </a:pPr>
            <a:r>
              <a:rPr lang="en-US" sz="4500"/>
              <a:t>A process can be spontaneous, yet may not occur.</a:t>
            </a:r>
          </a:p>
          <a:p>
            <a:pPr lvl="1">
              <a:spcBef>
                <a:spcPts val="950"/>
              </a:spcBef>
            </a:pPr>
            <a:r>
              <a:rPr lang="en-US"/>
              <a:t>Water behind a dam won’t flow until the gate is opened</a:t>
            </a:r>
          </a:p>
          <a:p>
            <a:pPr lvl="1">
              <a:spcBef>
                <a:spcPts val="950"/>
              </a:spcBef>
            </a:pPr>
            <a:r>
              <a:rPr lang="en-US"/>
              <a:t>A mixture of CH</a:t>
            </a:r>
            <a:r>
              <a:rPr lang="en-US" baseline="-6000"/>
              <a:t>4</a:t>
            </a:r>
            <a:r>
              <a:rPr lang="en-US"/>
              <a:t> and O</a:t>
            </a:r>
            <a:r>
              <a:rPr lang="en-US" baseline="-6000"/>
              <a:t>2</a:t>
            </a:r>
            <a:r>
              <a:rPr lang="en-US"/>
              <a:t> will remain until sparked</a:t>
            </a:r>
          </a:p>
          <a:p>
            <a:pPr>
              <a:spcBef>
                <a:spcPts val="950"/>
              </a:spcBef>
            </a:pPr>
            <a:r>
              <a:rPr lang="en-US" sz="4500"/>
              <a:t>Spontaneous in thermodynamics does not have the same meaning as in everyday speech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060672" presetClass="entr" presetSubtype="7564612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060672" presetClass="entr" presetSubtype="7564612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060672" presetClass="entr" presetSubtype="7564612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8060672" presetClass="entr" presetSubtype="7564612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8060672" presetClass="entr" presetSubtype="7564612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8060672" presetClass="entr" presetSubtype="7564612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bldLvl="5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95124-3150-4E8F-8BAA-923B0C1802DC}" type="slidenum">
              <a:rPr lang="en-US"/>
              <a:pPr/>
              <a:t>20</a:t>
            </a:fld>
            <a:endParaRPr lang="en-US"/>
          </a:p>
        </p:txBody>
      </p:sp>
      <p:sp>
        <p:nvSpPr>
          <p:cNvPr id="40961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 sz="8300"/>
              <a:t>Which has more entropy?</a:t>
            </a:r>
          </a:p>
        </p:txBody>
      </p:sp>
      <p:sp>
        <p:nvSpPr>
          <p:cNvPr id="40962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930400"/>
            <a:ext cx="12687300" cy="7683500"/>
          </a:xfrm>
          <a:ln/>
        </p:spPr>
        <p:txBody>
          <a:bodyPr/>
          <a:lstStyle/>
          <a:p>
            <a:pPr marL="1371600" indent="-1371600"/>
            <a:r>
              <a:rPr lang="en-US" sz="7200" dirty="0">
                <a:solidFill>
                  <a:srgbClr val="DD2067"/>
                </a:solidFill>
              </a:rPr>
              <a:t>two moles of NO</a:t>
            </a:r>
            <a:r>
              <a:rPr lang="en-US" sz="7200" baseline="-6000" dirty="0">
                <a:solidFill>
                  <a:srgbClr val="DD2067"/>
                </a:solidFill>
              </a:rPr>
              <a:t>2</a:t>
            </a:r>
            <a:endParaRPr lang="en-US" sz="7200" dirty="0">
              <a:solidFill>
                <a:srgbClr val="DD2067"/>
              </a:solidFill>
            </a:endParaRPr>
          </a:p>
          <a:p>
            <a:pPr marL="1371600" indent="-1371600">
              <a:spcBef>
                <a:spcPts val="950"/>
              </a:spcBef>
              <a:buClr>
                <a:srgbClr val="DD2067"/>
              </a:buClr>
              <a:buSzPct val="125000"/>
              <a:buNone/>
            </a:pPr>
            <a:r>
              <a:rPr lang="en-US" sz="7200" dirty="0">
                <a:solidFill>
                  <a:srgbClr val="DD2067"/>
                </a:solidFill>
              </a:rPr>
              <a:t>since these molecules are not tied together with a bond.</a:t>
            </a:r>
          </a:p>
          <a:p>
            <a:pPr marL="1371600" indent="-1371600">
              <a:spcBef>
                <a:spcPts val="950"/>
              </a:spcBef>
              <a:buFontTx/>
              <a:buAutoNum type="arabicPeriod" startAt="2"/>
            </a:pPr>
            <a:r>
              <a:rPr lang="en-US" sz="7200" dirty="0"/>
              <a:t>one mole of N</a:t>
            </a:r>
            <a:r>
              <a:rPr lang="en-US" sz="7200" baseline="-6000" dirty="0"/>
              <a:t>2</a:t>
            </a:r>
            <a:r>
              <a:rPr lang="en-US" sz="7200" dirty="0"/>
              <a:t>O</a:t>
            </a:r>
            <a:r>
              <a:rPr lang="en-US" sz="7200" baseline="-6000" dirty="0"/>
              <a:t>4</a:t>
            </a:r>
            <a:endParaRPr lang="en-US" sz="7200" dirty="0"/>
          </a:p>
          <a:p>
            <a:pPr marL="1371600" indent="-1371600">
              <a:spcBef>
                <a:spcPts val="950"/>
              </a:spcBef>
              <a:buFontTx/>
              <a:buAutoNum type="arabicPeriod" startAt="2"/>
            </a:pPr>
            <a:r>
              <a:rPr lang="en-US" sz="7200" dirty="0"/>
              <a:t>not enough information to determine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A5272-CD32-4745-B9F4-7B3BBC853D7B}" type="slidenum">
              <a:rPr lang="en-US"/>
              <a:pPr/>
              <a:t>21</a:t>
            </a:fld>
            <a:endParaRPr lang="en-US"/>
          </a:p>
        </p:txBody>
      </p:sp>
      <p:sp>
        <p:nvSpPr>
          <p:cNvPr id="4300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 sz="8300"/>
              <a:t>Which has more entropy?</a:t>
            </a:r>
          </a:p>
        </p:txBody>
      </p:sp>
      <p:sp>
        <p:nvSpPr>
          <p:cNvPr id="43010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841500"/>
            <a:ext cx="12687300" cy="7772400"/>
          </a:xfrm>
          <a:ln/>
        </p:spPr>
        <p:txBody>
          <a:bodyPr/>
          <a:lstStyle/>
          <a:p>
            <a:pPr marL="1371600" indent="-1371600"/>
            <a:r>
              <a:rPr lang="en-US" sz="6900"/>
              <a:t>He at 0ºC</a:t>
            </a:r>
          </a:p>
          <a:p>
            <a:pPr marL="1371600" indent="-1371600"/>
            <a:r>
              <a:rPr lang="en-US" sz="6900"/>
              <a:t>He at 0 K</a:t>
            </a:r>
          </a:p>
          <a:p>
            <a:pPr marL="1371600" indent="-1371600"/>
            <a:r>
              <a:rPr lang="en-US" sz="6900"/>
              <a:t>not enough information to determine</a:t>
            </a:r>
          </a:p>
          <a:p>
            <a:pPr marL="1371600" indent="-1371600"/>
            <a:r>
              <a:rPr lang="en-US" sz="6900"/>
              <a:t>1 and 2 have the same entropy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E822E-7786-4368-8BA2-1F2D330E78A6}" type="slidenum">
              <a:rPr lang="en-US"/>
              <a:pPr/>
              <a:t>22</a:t>
            </a:fld>
            <a:endParaRPr lang="en-US"/>
          </a:p>
        </p:txBody>
      </p:sp>
      <p:sp>
        <p:nvSpPr>
          <p:cNvPr id="4505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/>
              <a:t>Which has more entropy?</a:t>
            </a:r>
          </a:p>
        </p:txBody>
      </p:sp>
      <p:sp>
        <p:nvSpPr>
          <p:cNvPr id="45058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473200"/>
            <a:ext cx="12687300" cy="8140700"/>
          </a:xfrm>
          <a:ln/>
        </p:spPr>
        <p:txBody>
          <a:bodyPr/>
          <a:lstStyle/>
          <a:p>
            <a:r>
              <a:rPr lang="en-US" dirty="0">
                <a:solidFill>
                  <a:srgbClr val="DD2067"/>
                </a:solidFill>
              </a:rPr>
              <a:t>He at </a:t>
            </a:r>
            <a:r>
              <a:rPr lang="en-US" dirty="0" smtClean="0">
                <a:solidFill>
                  <a:srgbClr val="DD2067"/>
                </a:solidFill>
              </a:rPr>
              <a:t>0ºC (This is 273 K…a higher temp=more entropy all else being the same)</a:t>
            </a:r>
            <a:endParaRPr lang="en-US" dirty="0">
              <a:solidFill>
                <a:srgbClr val="DD2067"/>
              </a:solidFill>
            </a:endParaRPr>
          </a:p>
          <a:p>
            <a:r>
              <a:rPr lang="en-US" dirty="0"/>
              <a:t>He at 0 K</a:t>
            </a:r>
          </a:p>
          <a:p>
            <a:r>
              <a:rPr lang="en-US" dirty="0"/>
              <a:t>not enough information to determine</a:t>
            </a:r>
          </a:p>
          <a:p>
            <a:r>
              <a:rPr lang="en-US" dirty="0"/>
              <a:t>1 and 2 have the same entropy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CEAC-D4CC-438C-8AC3-C4763A9A51F9}" type="slidenum">
              <a:rPr lang="en-US"/>
              <a:pPr/>
              <a:t>23</a:t>
            </a:fld>
            <a:endParaRPr lang="en-US"/>
          </a:p>
        </p:txBody>
      </p:sp>
      <p:sp>
        <p:nvSpPr>
          <p:cNvPr id="5836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 sz="8300"/>
              <a:t>Which has more entropy?</a:t>
            </a:r>
          </a:p>
        </p:txBody>
      </p:sp>
      <p:sp>
        <p:nvSpPr>
          <p:cNvPr id="58370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841500"/>
            <a:ext cx="12687300" cy="7772400"/>
          </a:xfrm>
          <a:ln/>
        </p:spPr>
        <p:txBody>
          <a:bodyPr/>
          <a:lstStyle/>
          <a:p>
            <a:pPr marL="1371600" indent="-1371600"/>
            <a:r>
              <a:rPr lang="en-US" sz="5800"/>
              <a:t>10 ml of 1 M NaCl</a:t>
            </a:r>
          </a:p>
          <a:p>
            <a:pPr marL="1371600" indent="-1371600"/>
            <a:r>
              <a:rPr lang="en-US" sz="5800"/>
              <a:t>10 ml of 2 M NaCl</a:t>
            </a:r>
          </a:p>
          <a:p>
            <a:pPr marL="1371600" indent="-1371600"/>
            <a:r>
              <a:rPr lang="en-US" sz="5800"/>
              <a:t>1 and 2 have the same entropy since they both represent the same molecule.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91682-531D-4291-B0B1-51F156417469}" type="slidenum">
              <a:rPr lang="en-US"/>
              <a:pPr/>
              <a:t>24</a:t>
            </a:fld>
            <a:endParaRPr lang="en-US"/>
          </a:p>
        </p:txBody>
      </p:sp>
      <p:sp>
        <p:nvSpPr>
          <p:cNvPr id="6041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104900"/>
          </a:xfrm>
          <a:ln/>
        </p:spPr>
        <p:txBody>
          <a:bodyPr/>
          <a:lstStyle/>
          <a:p>
            <a:r>
              <a:rPr lang="en-US" sz="8300"/>
              <a:t>Which has more entropy?</a:t>
            </a:r>
          </a:p>
        </p:txBody>
      </p:sp>
      <p:sp>
        <p:nvSpPr>
          <p:cNvPr id="60418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1841500"/>
            <a:ext cx="12687300" cy="7772400"/>
          </a:xfrm>
          <a:ln/>
        </p:spPr>
        <p:txBody>
          <a:bodyPr/>
          <a:lstStyle/>
          <a:p>
            <a:pPr marL="1371600" indent="-1371600"/>
            <a:r>
              <a:rPr lang="en-US" sz="6300" dirty="0"/>
              <a:t>10 ml of 1 M </a:t>
            </a:r>
            <a:r>
              <a:rPr lang="en-US" sz="6300" dirty="0" err="1"/>
              <a:t>NaCl</a:t>
            </a:r>
            <a:endParaRPr lang="en-US" sz="6300" dirty="0"/>
          </a:p>
          <a:p>
            <a:pPr marL="1371600" indent="-1371600"/>
            <a:r>
              <a:rPr lang="en-US" sz="6300" dirty="0">
                <a:solidFill>
                  <a:srgbClr val="DD2067"/>
                </a:solidFill>
              </a:rPr>
              <a:t>10 ml of 2 M </a:t>
            </a:r>
            <a:r>
              <a:rPr lang="en-US" sz="6300" dirty="0" err="1">
                <a:solidFill>
                  <a:srgbClr val="DD2067"/>
                </a:solidFill>
              </a:rPr>
              <a:t>NaCl</a:t>
            </a:r>
            <a:endParaRPr lang="en-US" sz="6300" dirty="0">
              <a:solidFill>
                <a:srgbClr val="DD2067"/>
              </a:solidFill>
            </a:endParaRPr>
          </a:p>
          <a:p>
            <a:pPr marL="1371600" indent="-1371600">
              <a:buClr>
                <a:srgbClr val="DD2067"/>
              </a:buClr>
              <a:buSzPct val="125000"/>
              <a:buNone/>
            </a:pPr>
            <a:r>
              <a:rPr lang="en-US" sz="6300" dirty="0">
                <a:solidFill>
                  <a:srgbClr val="DD2067"/>
                </a:solidFill>
              </a:rPr>
              <a:t>Higher concentration will have more entropy</a:t>
            </a:r>
          </a:p>
          <a:p>
            <a:pPr marL="1371600" indent="-1371600">
              <a:buFontTx/>
              <a:buAutoNum type="arabicPeriod" startAt="3"/>
            </a:pPr>
            <a:r>
              <a:rPr lang="en-US" sz="6300" dirty="0"/>
              <a:t>1 and 2 have the same entropy </a:t>
            </a:r>
            <a:r>
              <a:rPr lang="en-US" sz="5800" dirty="0"/>
              <a:t>since they both represent the same molecule.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8C6A9-07AD-4799-94DC-022121822154}" type="slidenum">
              <a:rPr lang="en-US"/>
              <a:pPr/>
              <a:t>25</a:t>
            </a:fld>
            <a:endParaRPr lang="en-US"/>
          </a:p>
        </p:txBody>
      </p:sp>
      <p:sp>
        <p:nvSpPr>
          <p:cNvPr id="62465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730500"/>
          </a:xfrm>
          <a:ln/>
        </p:spPr>
        <p:txBody>
          <a:bodyPr/>
          <a:lstStyle/>
          <a:p>
            <a:r>
              <a:rPr lang="en-US"/>
              <a:t>The sign of the entropy change of the process of sugar added to water to form a solution is</a:t>
            </a:r>
          </a:p>
        </p:txBody>
      </p:sp>
      <p:sp>
        <p:nvSpPr>
          <p:cNvPr id="62466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124200"/>
            <a:ext cx="12687300" cy="6489700"/>
          </a:xfrm>
          <a:ln/>
        </p:spPr>
        <p:txBody>
          <a:bodyPr/>
          <a:lstStyle/>
          <a:p>
            <a:r>
              <a:rPr lang="en-US"/>
              <a:t>negative</a:t>
            </a:r>
          </a:p>
          <a:p>
            <a:r>
              <a:rPr lang="en-US"/>
              <a:t>positive</a:t>
            </a:r>
          </a:p>
          <a:p>
            <a:r>
              <a:rPr lang="en-US"/>
              <a:t>the entropy stays the same</a:t>
            </a:r>
          </a:p>
          <a:p>
            <a:r>
              <a:rPr lang="en-US"/>
              <a:t>impossible to determine without more information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B19EE6C7-7F83-47FE-988E-9E8642A209D6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25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9082D-AB3B-484D-8D8A-61160D785E8F}" type="slidenum">
              <a:rPr lang="en-US"/>
              <a:pPr/>
              <a:t>26</a:t>
            </a:fld>
            <a:endParaRPr lang="en-US"/>
          </a:p>
        </p:txBody>
      </p:sp>
      <p:sp>
        <p:nvSpPr>
          <p:cNvPr id="64513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730500"/>
          </a:xfrm>
          <a:ln/>
        </p:spPr>
        <p:txBody>
          <a:bodyPr/>
          <a:lstStyle/>
          <a:p>
            <a:r>
              <a:rPr lang="en-US"/>
              <a:t>The sign of the entropy change of the process of sugar added to water to form a solution is</a:t>
            </a:r>
          </a:p>
        </p:txBody>
      </p:sp>
      <p:sp>
        <p:nvSpPr>
          <p:cNvPr id="64514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124200"/>
            <a:ext cx="12687300" cy="6489700"/>
          </a:xfrm>
          <a:ln/>
        </p:spPr>
        <p:txBody>
          <a:bodyPr/>
          <a:lstStyle/>
          <a:p>
            <a:r>
              <a:rPr lang="en-US"/>
              <a:t>negative</a:t>
            </a:r>
          </a:p>
          <a:p>
            <a:r>
              <a:rPr lang="en-US">
                <a:solidFill>
                  <a:srgbClr val="DD2067"/>
                </a:solidFill>
              </a:rPr>
              <a:t>positive</a:t>
            </a:r>
          </a:p>
          <a:p>
            <a:r>
              <a:rPr lang="en-US"/>
              <a:t>the entropy stays the same</a:t>
            </a:r>
          </a:p>
          <a:p>
            <a:r>
              <a:rPr lang="en-US"/>
              <a:t>impossible to determine without more information</a:t>
            </a: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E81F4C4A-9DDF-4949-969E-D9C68F77A754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26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59841-D653-4023-9C5E-2A10266E0F1C}" type="slidenum">
              <a:rPr lang="en-US"/>
              <a:pPr/>
              <a:t>27</a:t>
            </a:fld>
            <a:endParaRPr lang="en-US"/>
          </a:p>
        </p:txBody>
      </p:sp>
      <p:sp>
        <p:nvSpPr>
          <p:cNvPr id="66561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587500"/>
          </a:xfrm>
          <a:ln/>
        </p:spPr>
        <p:txBody>
          <a:bodyPr/>
          <a:lstStyle/>
          <a:p>
            <a:r>
              <a:rPr lang="en-US"/>
              <a:t>When a solution of salt water is formed</a:t>
            </a:r>
            <a:br>
              <a:rPr lang="en-US"/>
            </a:br>
            <a:r>
              <a:rPr lang="en-US" sz="3700" i="1"/>
              <a:t>(Choose all that apply.)</a:t>
            </a:r>
          </a:p>
        </p:txBody>
      </p:sp>
      <p:sp>
        <p:nvSpPr>
          <p:cNvPr id="66562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1981200"/>
            <a:ext cx="12687300" cy="7632700"/>
          </a:xfrm>
          <a:ln/>
        </p:spPr>
        <p:txBody>
          <a:bodyPr/>
          <a:lstStyle/>
          <a:p>
            <a:r>
              <a:rPr lang="en-US"/>
              <a:t>∆S for salt &gt; 0</a:t>
            </a:r>
          </a:p>
          <a:p>
            <a:r>
              <a:rPr lang="en-US"/>
              <a:t>∆S for water &gt; 0</a:t>
            </a:r>
          </a:p>
          <a:p>
            <a:r>
              <a:rPr lang="en-US"/>
              <a:t>∆S for salt &lt; 0</a:t>
            </a:r>
          </a:p>
          <a:p>
            <a:r>
              <a:rPr lang="en-US"/>
              <a:t>∆S for water &lt; 0</a:t>
            </a:r>
          </a:p>
          <a:p>
            <a:r>
              <a:rPr lang="en-US"/>
              <a:t>the entropy for water stays the same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996FD41E-9293-4BA1-AD0B-61EBF1C652D2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27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4F6B2-1988-4A4E-8F21-07BB76064107}" type="slidenum">
              <a:rPr lang="en-US"/>
              <a:pPr/>
              <a:t>28</a:t>
            </a:fld>
            <a:endParaRPr lang="en-US"/>
          </a:p>
        </p:txBody>
      </p:sp>
      <p:sp>
        <p:nvSpPr>
          <p:cNvPr id="6860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587500"/>
          </a:xfrm>
          <a:ln/>
        </p:spPr>
        <p:txBody>
          <a:bodyPr/>
          <a:lstStyle/>
          <a:p>
            <a:r>
              <a:rPr lang="en-US"/>
              <a:t>When a solution of salt water is formed</a:t>
            </a:r>
            <a:br>
              <a:rPr lang="en-US"/>
            </a:br>
            <a:r>
              <a:rPr lang="en-US" sz="3700" i="1"/>
              <a:t>(Choose all that apply.)</a:t>
            </a:r>
          </a:p>
        </p:txBody>
      </p:sp>
      <p:sp>
        <p:nvSpPr>
          <p:cNvPr id="68610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1981200"/>
            <a:ext cx="12687300" cy="7632700"/>
          </a:xfrm>
          <a:ln/>
        </p:spPr>
        <p:txBody>
          <a:bodyPr/>
          <a:lstStyle/>
          <a:p>
            <a:r>
              <a:rPr lang="en-US">
                <a:solidFill>
                  <a:srgbClr val="DD2067"/>
                </a:solidFill>
              </a:rPr>
              <a:t>∆S for salt &gt; 0  always</a:t>
            </a:r>
          </a:p>
          <a:p>
            <a:r>
              <a:rPr lang="en-US"/>
              <a:t>∆S for water &gt; 0</a:t>
            </a:r>
          </a:p>
          <a:p>
            <a:r>
              <a:rPr lang="en-US"/>
              <a:t>∆S for salt &lt; 0</a:t>
            </a:r>
          </a:p>
          <a:p>
            <a:r>
              <a:rPr lang="en-US">
                <a:solidFill>
                  <a:srgbClr val="DD2067"/>
                </a:solidFill>
              </a:rPr>
              <a:t>∆S for water &lt; 0 sometimes</a:t>
            </a:r>
          </a:p>
          <a:p>
            <a:r>
              <a:rPr lang="en-US"/>
              <a:t>the entropy for water stays the same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EB3E3D2E-6FD8-4B64-B832-84B7C1876F99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28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1C1B-3071-494D-87F1-B44A75BD39BE}" type="slidenum">
              <a:rPr lang="en-US"/>
              <a:pPr/>
              <a:t>29</a:t>
            </a:fld>
            <a:endParaRPr lang="en-US"/>
          </a:p>
        </p:txBody>
      </p:sp>
      <p:sp>
        <p:nvSpPr>
          <p:cNvPr id="74753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879600"/>
          </a:xfrm>
          <a:ln/>
        </p:spPr>
        <p:txBody>
          <a:bodyPr/>
          <a:lstStyle/>
          <a:p>
            <a:r>
              <a:rPr lang="en-US" dirty="0"/>
              <a:t>Select the processes below in which entropy </a:t>
            </a:r>
            <a:r>
              <a:rPr lang="en-US" dirty="0" smtClean="0"/>
              <a:t>increases (more than 1)</a:t>
            </a:r>
            <a:endParaRPr lang="en-US" dirty="0"/>
          </a:p>
        </p:txBody>
      </p:sp>
      <p:sp>
        <p:nvSpPr>
          <p:cNvPr id="74754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133600"/>
            <a:ext cx="12687300" cy="7480300"/>
          </a:xfrm>
          <a:ln/>
        </p:spPr>
        <p:txBody>
          <a:bodyPr/>
          <a:lstStyle/>
          <a:p>
            <a:r>
              <a:rPr lang="en-US"/>
              <a:t>CaCO</a:t>
            </a:r>
            <a:r>
              <a:rPr lang="en-US" baseline="-6000"/>
              <a:t>3(s)</a:t>
            </a:r>
            <a:r>
              <a:rPr lang="en-US"/>
              <a:t> → CaO</a:t>
            </a:r>
            <a:r>
              <a:rPr lang="en-US" baseline="-6000"/>
              <a:t>(s)</a:t>
            </a:r>
            <a:r>
              <a:rPr lang="en-US"/>
              <a:t> + CO</a:t>
            </a:r>
            <a:r>
              <a:rPr lang="en-US" baseline="-6000"/>
              <a:t>2(g)</a:t>
            </a:r>
            <a:endParaRPr lang="en-US"/>
          </a:p>
          <a:p>
            <a:r>
              <a:rPr lang="en-US"/>
              <a:t>2SO</a:t>
            </a:r>
            <a:r>
              <a:rPr lang="en-US" baseline="-6000"/>
              <a:t>2(g)</a:t>
            </a:r>
            <a:r>
              <a:rPr lang="en-US"/>
              <a:t> + O</a:t>
            </a:r>
            <a:r>
              <a:rPr lang="en-US" baseline="-6000"/>
              <a:t>2(g)</a:t>
            </a:r>
            <a:r>
              <a:rPr lang="en-US"/>
              <a:t> → 2SO</a:t>
            </a:r>
            <a:r>
              <a:rPr lang="en-US" baseline="-6000"/>
              <a:t>3(g)</a:t>
            </a:r>
            <a:endParaRPr lang="en-US"/>
          </a:p>
          <a:p>
            <a:r>
              <a:rPr lang="en-US"/>
              <a:t>NaCl</a:t>
            </a:r>
            <a:r>
              <a:rPr lang="en-US" baseline="-6000"/>
              <a:t>(s)</a:t>
            </a:r>
            <a:r>
              <a:rPr lang="en-US"/>
              <a:t> → Na</a:t>
            </a:r>
            <a:r>
              <a:rPr lang="en-US" baseline="32000"/>
              <a:t>+1</a:t>
            </a:r>
            <a:r>
              <a:rPr lang="en-US" baseline="-6000"/>
              <a:t>(aq)</a:t>
            </a:r>
            <a:r>
              <a:rPr lang="en-US"/>
              <a:t> + Cl</a:t>
            </a:r>
            <a:r>
              <a:rPr lang="en-US" baseline="32000"/>
              <a:t>-1</a:t>
            </a:r>
            <a:r>
              <a:rPr lang="en-US" baseline="-6000"/>
              <a:t>(aq)</a:t>
            </a:r>
            <a:endParaRPr lang="en-US"/>
          </a:p>
          <a:p>
            <a:r>
              <a:rPr lang="en-US"/>
              <a:t>2CH</a:t>
            </a:r>
            <a:r>
              <a:rPr lang="en-US" baseline="-6000"/>
              <a:t>4(g)</a:t>
            </a:r>
            <a:r>
              <a:rPr lang="en-US"/>
              <a:t> → C</a:t>
            </a:r>
            <a:r>
              <a:rPr lang="en-US" baseline="-6000"/>
              <a:t>2</a:t>
            </a:r>
            <a:r>
              <a:rPr lang="en-US"/>
              <a:t>H</a:t>
            </a:r>
            <a:r>
              <a:rPr lang="en-US" baseline="-6000"/>
              <a:t>6(g)</a:t>
            </a:r>
            <a:r>
              <a:rPr lang="en-US"/>
              <a:t> + H</a:t>
            </a:r>
            <a:r>
              <a:rPr lang="en-US" baseline="-6000"/>
              <a:t>2(g)</a:t>
            </a:r>
          </a:p>
          <a:p>
            <a:r>
              <a:rPr lang="en-US"/>
              <a:t>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(g)</a:t>
            </a:r>
            <a:r>
              <a:rPr lang="en-US"/>
              <a:t> ⇋ 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(L)</a:t>
            </a:r>
          </a:p>
          <a:p>
            <a:pPr>
              <a:lnSpc>
                <a:spcPct val="60000"/>
              </a:lnSpc>
            </a:pPr>
            <a:r>
              <a:rPr lang="en-US"/>
              <a:t>2O</a:t>
            </a:r>
            <a:r>
              <a:rPr lang="en-US" baseline="-6000"/>
              <a:t>3(g)</a:t>
            </a:r>
            <a:r>
              <a:rPr lang="en-US"/>
              <a:t> ⇋ 3O</a:t>
            </a:r>
            <a:r>
              <a:rPr lang="en-US" baseline="-6000"/>
              <a:t>2(g)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7318BAED-FBD0-422B-A9AC-5237369E17AE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29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1E831-C1AE-477D-84AE-817AE40F7C80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The Common-Sense Law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Things tend to become dispersed.</a:t>
            </a:r>
          </a:p>
          <a:p>
            <a:pPr lvl="1"/>
            <a:r>
              <a:rPr lang="en-US"/>
              <a:t>Marbles will scatter, </a:t>
            </a:r>
            <a:r>
              <a:rPr lang="en-US" i="1"/>
              <a:t>but</a:t>
            </a:r>
            <a:r>
              <a:rPr lang="en-US"/>
              <a:t> not roll back in the bag.</a:t>
            </a:r>
          </a:p>
          <a:p>
            <a:pPr lvl="1"/>
            <a:r>
              <a:rPr lang="en-US"/>
              <a:t>Fences fall down, </a:t>
            </a:r>
            <a:r>
              <a:rPr lang="en-US" i="1"/>
              <a:t>but</a:t>
            </a:r>
            <a:r>
              <a:rPr lang="en-US"/>
              <a:t> piles of wood don’t assemble.</a:t>
            </a:r>
          </a:p>
          <a:p>
            <a:pPr lvl="1"/>
            <a:r>
              <a:rPr lang="en-US"/>
              <a:t>Jigsaw puzzles disassemble easily, </a:t>
            </a:r>
            <a:r>
              <a:rPr lang="en-US" i="1"/>
              <a:t>but</a:t>
            </a:r>
            <a:r>
              <a:rPr lang="en-US"/>
              <a:t> shaking the box never result in reassembly.</a:t>
            </a:r>
          </a:p>
          <a:p>
            <a:r>
              <a:rPr lang="en-US"/>
              <a:t>Each process reduces the </a:t>
            </a:r>
            <a:r>
              <a:rPr lang="en-US" i="1"/>
              <a:t>constraints</a:t>
            </a:r>
            <a:r>
              <a:rPr lang="en-US"/>
              <a:t> on the objects.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061056" presetClass="entr" presetSubtype="756468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061056" presetClass="entr" presetSubtype="756468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061056" presetClass="entr" presetSubtype="756468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8061056" presetClass="entr" presetSubtype="756468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8061056" presetClass="entr" presetSubtype="756468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bldLvl="5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66C4C-C31B-446E-8C14-CDAFF32DC905}" type="slidenum">
              <a:rPr lang="en-US"/>
              <a:pPr/>
              <a:t>30</a:t>
            </a:fld>
            <a:endParaRPr lang="en-US"/>
          </a:p>
        </p:txBody>
      </p:sp>
      <p:sp>
        <p:nvSpPr>
          <p:cNvPr id="76801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879600"/>
          </a:xfrm>
          <a:ln/>
        </p:spPr>
        <p:txBody>
          <a:bodyPr/>
          <a:lstStyle/>
          <a:p>
            <a:r>
              <a:rPr lang="en-US"/>
              <a:t>Select the processes below in which entropy increases</a:t>
            </a:r>
          </a:p>
        </p:txBody>
      </p:sp>
      <p:sp>
        <p:nvSpPr>
          <p:cNvPr id="76802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133600"/>
            <a:ext cx="12687300" cy="7480300"/>
          </a:xfrm>
          <a:ln/>
        </p:spPr>
        <p:txBody>
          <a:bodyPr/>
          <a:lstStyle/>
          <a:p>
            <a:r>
              <a:rPr lang="en-US" sz="5400">
                <a:solidFill>
                  <a:srgbClr val="DD2067"/>
                </a:solidFill>
              </a:rPr>
              <a:t>CaCO</a:t>
            </a:r>
            <a:r>
              <a:rPr lang="en-US" sz="5400" baseline="-6000">
                <a:solidFill>
                  <a:srgbClr val="DD2067"/>
                </a:solidFill>
              </a:rPr>
              <a:t>3(s)</a:t>
            </a:r>
            <a:r>
              <a:rPr lang="en-US" sz="5400">
                <a:solidFill>
                  <a:srgbClr val="DD2067"/>
                </a:solidFill>
              </a:rPr>
              <a:t> → CaO</a:t>
            </a:r>
            <a:r>
              <a:rPr lang="en-US" sz="5400" baseline="-6000">
                <a:solidFill>
                  <a:srgbClr val="DD2067"/>
                </a:solidFill>
              </a:rPr>
              <a:t>(s)</a:t>
            </a:r>
            <a:r>
              <a:rPr lang="en-US" sz="5400">
                <a:solidFill>
                  <a:srgbClr val="DD2067"/>
                </a:solidFill>
              </a:rPr>
              <a:t> + CO</a:t>
            </a:r>
            <a:r>
              <a:rPr lang="en-US" sz="5400" baseline="-6000">
                <a:solidFill>
                  <a:srgbClr val="DD2067"/>
                </a:solidFill>
              </a:rPr>
              <a:t>2(g)</a:t>
            </a:r>
            <a:endParaRPr lang="en-US" sz="5400">
              <a:solidFill>
                <a:srgbClr val="DD2067"/>
              </a:solidFill>
            </a:endParaRPr>
          </a:p>
          <a:p>
            <a:pPr>
              <a:spcBef>
                <a:spcPts val="975"/>
              </a:spcBef>
            </a:pPr>
            <a:r>
              <a:rPr lang="en-US" sz="5400"/>
              <a:t>2SO</a:t>
            </a:r>
            <a:r>
              <a:rPr lang="en-US" sz="5400" baseline="-6000"/>
              <a:t>2(g)</a:t>
            </a:r>
            <a:r>
              <a:rPr lang="en-US" sz="5400"/>
              <a:t> + O</a:t>
            </a:r>
            <a:r>
              <a:rPr lang="en-US" sz="5400" baseline="-6000"/>
              <a:t>2(g)</a:t>
            </a:r>
            <a:r>
              <a:rPr lang="en-US" sz="5400"/>
              <a:t> → 2SO</a:t>
            </a:r>
            <a:r>
              <a:rPr lang="en-US" sz="5400" baseline="-6000"/>
              <a:t>3(g)</a:t>
            </a:r>
            <a:endParaRPr lang="en-US" sz="5400"/>
          </a:p>
          <a:p>
            <a:pPr>
              <a:spcBef>
                <a:spcPts val="975"/>
              </a:spcBef>
            </a:pPr>
            <a:r>
              <a:rPr lang="en-US" sz="5400">
                <a:solidFill>
                  <a:srgbClr val="DD2067"/>
                </a:solidFill>
              </a:rPr>
              <a:t>NaCl</a:t>
            </a:r>
            <a:r>
              <a:rPr lang="en-US" sz="5400" baseline="-6000">
                <a:solidFill>
                  <a:srgbClr val="DD2067"/>
                </a:solidFill>
              </a:rPr>
              <a:t>(s)</a:t>
            </a:r>
            <a:r>
              <a:rPr lang="en-US" sz="5400">
                <a:solidFill>
                  <a:srgbClr val="DD2067"/>
                </a:solidFill>
              </a:rPr>
              <a:t> → Na</a:t>
            </a:r>
            <a:r>
              <a:rPr lang="en-US" sz="5400" baseline="32000">
                <a:solidFill>
                  <a:srgbClr val="DD2067"/>
                </a:solidFill>
              </a:rPr>
              <a:t>+1</a:t>
            </a:r>
            <a:r>
              <a:rPr lang="en-US" sz="5400" baseline="-6000">
                <a:solidFill>
                  <a:srgbClr val="DD2067"/>
                </a:solidFill>
              </a:rPr>
              <a:t>(aq)</a:t>
            </a:r>
            <a:r>
              <a:rPr lang="en-US" sz="5400">
                <a:solidFill>
                  <a:srgbClr val="DD2067"/>
                </a:solidFill>
              </a:rPr>
              <a:t> + Cl</a:t>
            </a:r>
            <a:r>
              <a:rPr lang="en-US" sz="5400" baseline="32000">
                <a:solidFill>
                  <a:srgbClr val="DD2067"/>
                </a:solidFill>
              </a:rPr>
              <a:t>-1</a:t>
            </a:r>
            <a:r>
              <a:rPr lang="en-US" sz="5400" baseline="-6000">
                <a:solidFill>
                  <a:srgbClr val="DD2067"/>
                </a:solidFill>
              </a:rPr>
              <a:t>(aq)</a:t>
            </a:r>
            <a:endParaRPr lang="en-US" sz="5400">
              <a:solidFill>
                <a:srgbClr val="DD2067"/>
              </a:solidFill>
            </a:endParaRPr>
          </a:p>
          <a:p>
            <a:pPr>
              <a:spcBef>
                <a:spcPts val="975"/>
              </a:spcBef>
            </a:pPr>
            <a:r>
              <a:rPr lang="en-US" sz="5400"/>
              <a:t>2CH</a:t>
            </a:r>
            <a:r>
              <a:rPr lang="en-US" sz="5400" baseline="-6000"/>
              <a:t>4(g)</a:t>
            </a:r>
            <a:r>
              <a:rPr lang="en-US" sz="5400"/>
              <a:t> → C</a:t>
            </a:r>
            <a:r>
              <a:rPr lang="en-US" sz="5400" baseline="-6000"/>
              <a:t>2</a:t>
            </a:r>
            <a:r>
              <a:rPr lang="en-US" sz="5400"/>
              <a:t>H</a:t>
            </a:r>
            <a:r>
              <a:rPr lang="en-US" sz="5400" baseline="-6000"/>
              <a:t>6(g)</a:t>
            </a:r>
            <a:r>
              <a:rPr lang="en-US" sz="5400"/>
              <a:t> + H</a:t>
            </a:r>
            <a:r>
              <a:rPr lang="en-US" sz="5400" baseline="-6000"/>
              <a:t>2(g)</a:t>
            </a:r>
          </a:p>
          <a:p>
            <a:pPr lvl="1">
              <a:spcBef>
                <a:spcPts val="975"/>
              </a:spcBef>
            </a:pPr>
            <a:r>
              <a:rPr lang="en-US" sz="3200"/>
              <a:t>It would be unlikely that you would be asked to distinguish something like this as it is a VERY tough decision as demonstrated by next slide showing that there is very small entropy decrease.</a:t>
            </a:r>
          </a:p>
          <a:p>
            <a:pPr>
              <a:spcBef>
                <a:spcPts val="975"/>
              </a:spcBef>
            </a:pPr>
            <a:r>
              <a:rPr lang="en-US" sz="5400"/>
              <a:t>H</a:t>
            </a:r>
            <a:r>
              <a:rPr lang="en-US" sz="5400" baseline="-6000"/>
              <a:t>2</a:t>
            </a:r>
            <a:r>
              <a:rPr lang="en-US" sz="5400"/>
              <a:t>O</a:t>
            </a:r>
            <a:r>
              <a:rPr lang="en-US" sz="5400" baseline="-6000"/>
              <a:t>(g)</a:t>
            </a:r>
            <a:r>
              <a:rPr lang="en-US" sz="5400"/>
              <a:t> ⇋ H</a:t>
            </a:r>
            <a:r>
              <a:rPr lang="en-US" sz="5400" baseline="-6000"/>
              <a:t>2</a:t>
            </a:r>
            <a:r>
              <a:rPr lang="en-US" sz="5400"/>
              <a:t>O</a:t>
            </a:r>
            <a:r>
              <a:rPr lang="en-US" sz="5400" baseline="-6000"/>
              <a:t>(L)</a:t>
            </a:r>
          </a:p>
          <a:p>
            <a:pPr>
              <a:lnSpc>
                <a:spcPct val="60000"/>
              </a:lnSpc>
              <a:spcBef>
                <a:spcPts val="975"/>
              </a:spcBef>
            </a:pPr>
            <a:r>
              <a:rPr lang="en-US" sz="5400">
                <a:solidFill>
                  <a:srgbClr val="DD2067"/>
                </a:solidFill>
              </a:rPr>
              <a:t>2O</a:t>
            </a:r>
            <a:r>
              <a:rPr lang="en-US" sz="5400" baseline="-6000">
                <a:solidFill>
                  <a:srgbClr val="DD2067"/>
                </a:solidFill>
              </a:rPr>
              <a:t>3(g)</a:t>
            </a:r>
            <a:r>
              <a:rPr lang="en-US" sz="5400">
                <a:solidFill>
                  <a:srgbClr val="DD2067"/>
                </a:solidFill>
              </a:rPr>
              <a:t> ⇋ 3O</a:t>
            </a:r>
            <a:r>
              <a:rPr lang="en-US" sz="5400" baseline="-6000">
                <a:solidFill>
                  <a:srgbClr val="DD2067"/>
                </a:solidFill>
              </a:rPr>
              <a:t>2(g)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90A8511D-F625-4F8F-86FF-878FCFCF9603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30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E315E-0F6E-4169-BF34-88E243701FDB}" type="slidenum">
              <a:rPr lang="en-US"/>
              <a:pPr/>
              <a:t>31</a:t>
            </a:fld>
            <a:endParaRPr lang="en-US"/>
          </a:p>
        </p:txBody>
      </p:sp>
      <p:sp>
        <p:nvSpPr>
          <p:cNvPr id="91137" name="Rectangle 1"/>
          <p:cNvSpPr>
            <a:spLocks noChangeArrowheads="1"/>
          </p:cNvSpPr>
          <p:nvPr>
            <p:ph type="title"/>
          </p:nvPr>
        </p:nvSpPr>
        <p:spPr>
          <a:xfrm>
            <a:off x="190500" y="203200"/>
            <a:ext cx="12687300" cy="2247900"/>
          </a:xfrm>
          <a:ln/>
        </p:spPr>
        <p:txBody>
          <a:bodyPr/>
          <a:lstStyle/>
          <a:p>
            <a:r>
              <a:rPr lang="en-US" sz="5200"/>
              <a:t>Which graph below might best represent entropy changes as temperature increases</a:t>
            </a:r>
          </a:p>
        </p:txBody>
      </p:sp>
      <p:sp>
        <p:nvSpPr>
          <p:cNvPr id="91138" name="Rectangle 2"/>
          <p:cNvSpPr>
            <a:spLocks/>
          </p:cNvSpPr>
          <p:nvPr/>
        </p:nvSpPr>
        <p:spPr bwMode="auto">
          <a:xfrm>
            <a:off x="127000" y="9626600"/>
            <a:ext cx="15748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100">
                <a:solidFill>
                  <a:schemeClr val="tx1"/>
                </a:solidFill>
                <a:cs typeface="Arial" charset="0"/>
              </a:rPr>
              <a:t>temp (K)</a:t>
            </a:r>
            <a:r>
              <a:rPr lang="en-US" sz="2700">
                <a:solidFill>
                  <a:schemeClr val="tx1"/>
                </a:solidFill>
                <a:cs typeface="Arial" charset="0"/>
              </a:rPr>
              <a:t> →</a:t>
            </a:r>
          </a:p>
        </p:txBody>
      </p:sp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-17463" y="1809750"/>
            <a:ext cx="4017963" cy="3937000"/>
            <a:chOff x="0" y="0"/>
            <a:chExt cx="2531" cy="2480"/>
          </a:xfrm>
        </p:grpSpPr>
        <p:grpSp>
          <p:nvGrpSpPr>
            <p:cNvPr id="91140" name="Group 4"/>
            <p:cNvGrpSpPr>
              <a:grpSpLocks/>
            </p:cNvGrpSpPr>
            <p:nvPr/>
          </p:nvGrpSpPr>
          <p:grpSpPr bwMode="auto">
            <a:xfrm>
              <a:off x="0" y="0"/>
              <a:ext cx="2531" cy="2480"/>
              <a:chOff x="0" y="0"/>
              <a:chExt cx="2531" cy="2480"/>
            </a:xfrm>
          </p:grpSpPr>
          <p:sp>
            <p:nvSpPr>
              <p:cNvPr id="91141" name="Line 5"/>
              <p:cNvSpPr>
                <a:spLocks noChangeShapeType="1"/>
              </p:cNvSpPr>
              <p:nvPr/>
            </p:nvSpPr>
            <p:spPr bwMode="auto">
              <a:xfrm>
                <a:off x="211" y="2252"/>
                <a:ext cx="2318" cy="3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42" name="Rectangle 6"/>
              <p:cNvSpPr>
                <a:spLocks/>
              </p:cNvSpPr>
              <p:nvPr/>
            </p:nvSpPr>
            <p:spPr bwMode="auto">
              <a:xfrm>
                <a:off x="211" y="4"/>
                <a:ext cx="768" cy="2240"/>
              </a:xfrm>
              <a:prstGeom prst="rect">
                <a:avLst/>
              </a:prstGeom>
              <a:solidFill>
                <a:srgbClr val="FFD39E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43" name="Rectangle 7"/>
              <p:cNvSpPr>
                <a:spLocks/>
              </p:cNvSpPr>
              <p:nvPr/>
            </p:nvSpPr>
            <p:spPr bwMode="auto">
              <a:xfrm>
                <a:off x="995" y="4"/>
                <a:ext cx="768" cy="2240"/>
              </a:xfrm>
              <a:prstGeom prst="rect">
                <a:avLst/>
              </a:prstGeom>
              <a:solidFill>
                <a:srgbClr val="A7ADFF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44" name="Rectangle 8"/>
              <p:cNvSpPr>
                <a:spLocks/>
              </p:cNvSpPr>
              <p:nvPr/>
            </p:nvSpPr>
            <p:spPr bwMode="auto">
              <a:xfrm>
                <a:off x="1763" y="4"/>
                <a:ext cx="768" cy="2240"/>
              </a:xfrm>
              <a:prstGeom prst="rect">
                <a:avLst/>
              </a:prstGeom>
              <a:solidFill>
                <a:srgbClr val="BBFFB7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45" name="Line 9"/>
              <p:cNvSpPr>
                <a:spLocks noChangeShapeType="1"/>
              </p:cNvSpPr>
              <p:nvPr/>
            </p:nvSpPr>
            <p:spPr bwMode="auto">
              <a:xfrm flipH="1">
                <a:off x="213" y="12"/>
                <a:ext cx="0" cy="2254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46" name="Rectangle 10"/>
              <p:cNvSpPr>
                <a:spLocks/>
              </p:cNvSpPr>
              <p:nvPr/>
            </p:nvSpPr>
            <p:spPr bwMode="auto">
              <a:xfrm>
                <a:off x="335" y="0"/>
                <a:ext cx="55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Solid</a:t>
                </a:r>
              </a:p>
            </p:txBody>
          </p:sp>
          <p:sp>
            <p:nvSpPr>
              <p:cNvPr id="91147" name="Rectangle 11"/>
              <p:cNvSpPr>
                <a:spLocks/>
              </p:cNvSpPr>
              <p:nvPr/>
            </p:nvSpPr>
            <p:spPr bwMode="auto">
              <a:xfrm>
                <a:off x="1091" y="0"/>
                <a:ext cx="577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liquid</a:t>
                </a:r>
              </a:p>
            </p:txBody>
          </p:sp>
          <p:sp>
            <p:nvSpPr>
              <p:cNvPr id="91148" name="Rectangle 12"/>
              <p:cNvSpPr>
                <a:spLocks/>
              </p:cNvSpPr>
              <p:nvPr/>
            </p:nvSpPr>
            <p:spPr bwMode="auto">
              <a:xfrm>
                <a:off x="1937" y="0"/>
                <a:ext cx="421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gas</a:t>
                </a:r>
              </a:p>
            </p:txBody>
          </p:sp>
          <p:sp>
            <p:nvSpPr>
              <p:cNvPr id="91149" name="Rectangle 13"/>
              <p:cNvSpPr>
                <a:spLocks/>
              </p:cNvSpPr>
              <p:nvPr/>
            </p:nvSpPr>
            <p:spPr bwMode="auto">
              <a:xfrm>
                <a:off x="867" y="2176"/>
                <a:ext cx="99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temp (K)</a:t>
                </a:r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 →</a:t>
                </a:r>
              </a:p>
            </p:txBody>
          </p:sp>
          <p:sp>
            <p:nvSpPr>
              <p:cNvPr id="91150" name="Rectangle 14"/>
              <p:cNvSpPr>
                <a:spLocks/>
              </p:cNvSpPr>
              <p:nvPr/>
            </p:nvSpPr>
            <p:spPr bwMode="auto">
              <a:xfrm>
                <a:off x="0" y="1012"/>
                <a:ext cx="184" cy="24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S</a:t>
                </a:r>
              </a:p>
            </p:txBody>
          </p:sp>
        </p:grpSp>
        <p:sp>
          <p:nvSpPr>
            <p:cNvPr id="91151" name="Line 15"/>
            <p:cNvSpPr>
              <a:spLocks noChangeShapeType="1"/>
            </p:cNvSpPr>
            <p:nvPr/>
          </p:nvSpPr>
          <p:spPr bwMode="auto">
            <a:xfrm rot="10800000" flipH="1">
              <a:off x="219" y="290"/>
              <a:ext cx="2218" cy="1954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91152" name="Group 16"/>
          <p:cNvGrpSpPr>
            <a:grpSpLocks/>
          </p:cNvGrpSpPr>
          <p:nvPr/>
        </p:nvGrpSpPr>
        <p:grpSpPr bwMode="auto">
          <a:xfrm>
            <a:off x="4006850" y="5746750"/>
            <a:ext cx="4019550" cy="3937000"/>
            <a:chOff x="0" y="0"/>
            <a:chExt cx="2531" cy="2480"/>
          </a:xfrm>
        </p:grpSpPr>
        <p:grpSp>
          <p:nvGrpSpPr>
            <p:cNvPr id="91153" name="Group 17"/>
            <p:cNvGrpSpPr>
              <a:grpSpLocks/>
            </p:cNvGrpSpPr>
            <p:nvPr/>
          </p:nvGrpSpPr>
          <p:grpSpPr bwMode="auto">
            <a:xfrm>
              <a:off x="0" y="0"/>
              <a:ext cx="2531" cy="2480"/>
              <a:chOff x="0" y="0"/>
              <a:chExt cx="2531" cy="2480"/>
            </a:xfrm>
          </p:grpSpPr>
          <p:sp>
            <p:nvSpPr>
              <p:cNvPr id="91154" name="Line 18"/>
              <p:cNvSpPr>
                <a:spLocks noChangeShapeType="1"/>
              </p:cNvSpPr>
              <p:nvPr/>
            </p:nvSpPr>
            <p:spPr bwMode="auto">
              <a:xfrm>
                <a:off x="211" y="2252"/>
                <a:ext cx="2318" cy="3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55" name="Rectangle 19"/>
              <p:cNvSpPr>
                <a:spLocks/>
              </p:cNvSpPr>
              <p:nvPr/>
            </p:nvSpPr>
            <p:spPr bwMode="auto">
              <a:xfrm>
                <a:off x="211" y="4"/>
                <a:ext cx="768" cy="2240"/>
              </a:xfrm>
              <a:prstGeom prst="rect">
                <a:avLst/>
              </a:prstGeom>
              <a:solidFill>
                <a:srgbClr val="FFD39E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56" name="Rectangle 20"/>
              <p:cNvSpPr>
                <a:spLocks/>
              </p:cNvSpPr>
              <p:nvPr/>
            </p:nvSpPr>
            <p:spPr bwMode="auto">
              <a:xfrm>
                <a:off x="995" y="4"/>
                <a:ext cx="768" cy="2240"/>
              </a:xfrm>
              <a:prstGeom prst="rect">
                <a:avLst/>
              </a:prstGeom>
              <a:solidFill>
                <a:srgbClr val="A7ADFF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57" name="Rectangle 21"/>
              <p:cNvSpPr>
                <a:spLocks/>
              </p:cNvSpPr>
              <p:nvPr/>
            </p:nvSpPr>
            <p:spPr bwMode="auto">
              <a:xfrm>
                <a:off x="1763" y="4"/>
                <a:ext cx="768" cy="2240"/>
              </a:xfrm>
              <a:prstGeom prst="rect">
                <a:avLst/>
              </a:prstGeom>
              <a:solidFill>
                <a:srgbClr val="BBFFB7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58" name="Line 22"/>
              <p:cNvSpPr>
                <a:spLocks noChangeShapeType="1"/>
              </p:cNvSpPr>
              <p:nvPr/>
            </p:nvSpPr>
            <p:spPr bwMode="auto">
              <a:xfrm flipH="1">
                <a:off x="213" y="12"/>
                <a:ext cx="0" cy="2254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59" name="Rectangle 23"/>
              <p:cNvSpPr>
                <a:spLocks/>
              </p:cNvSpPr>
              <p:nvPr/>
            </p:nvSpPr>
            <p:spPr bwMode="auto">
              <a:xfrm>
                <a:off x="335" y="0"/>
                <a:ext cx="55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Solid</a:t>
                </a:r>
              </a:p>
            </p:txBody>
          </p:sp>
          <p:sp>
            <p:nvSpPr>
              <p:cNvPr id="91160" name="Rectangle 24"/>
              <p:cNvSpPr>
                <a:spLocks/>
              </p:cNvSpPr>
              <p:nvPr/>
            </p:nvSpPr>
            <p:spPr bwMode="auto">
              <a:xfrm>
                <a:off x="1091" y="0"/>
                <a:ext cx="577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liquid</a:t>
                </a:r>
              </a:p>
            </p:txBody>
          </p:sp>
          <p:sp>
            <p:nvSpPr>
              <p:cNvPr id="91161" name="Rectangle 25"/>
              <p:cNvSpPr>
                <a:spLocks/>
              </p:cNvSpPr>
              <p:nvPr/>
            </p:nvSpPr>
            <p:spPr bwMode="auto">
              <a:xfrm>
                <a:off x="1937" y="0"/>
                <a:ext cx="421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gas</a:t>
                </a:r>
              </a:p>
            </p:txBody>
          </p:sp>
          <p:sp>
            <p:nvSpPr>
              <p:cNvPr id="91162" name="Rectangle 26"/>
              <p:cNvSpPr>
                <a:spLocks/>
              </p:cNvSpPr>
              <p:nvPr/>
            </p:nvSpPr>
            <p:spPr bwMode="auto">
              <a:xfrm>
                <a:off x="867" y="2176"/>
                <a:ext cx="99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temp (K)</a:t>
                </a:r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 →</a:t>
                </a:r>
              </a:p>
            </p:txBody>
          </p:sp>
          <p:sp>
            <p:nvSpPr>
              <p:cNvPr id="91163" name="Rectangle 27"/>
              <p:cNvSpPr>
                <a:spLocks/>
              </p:cNvSpPr>
              <p:nvPr/>
            </p:nvSpPr>
            <p:spPr bwMode="auto">
              <a:xfrm>
                <a:off x="0" y="1012"/>
                <a:ext cx="184" cy="24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S</a:t>
                </a:r>
              </a:p>
            </p:txBody>
          </p:sp>
        </p:grpSp>
        <p:sp>
          <p:nvSpPr>
            <p:cNvPr id="91164" name="Line 28"/>
            <p:cNvSpPr>
              <a:spLocks noChangeShapeType="1"/>
            </p:cNvSpPr>
            <p:nvPr/>
          </p:nvSpPr>
          <p:spPr bwMode="auto">
            <a:xfrm rot="10800000" flipH="1">
              <a:off x="219" y="2019"/>
              <a:ext cx="769" cy="225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65" name="Line 29"/>
            <p:cNvSpPr>
              <a:spLocks noChangeShapeType="1"/>
            </p:cNvSpPr>
            <p:nvPr/>
          </p:nvSpPr>
          <p:spPr bwMode="auto">
            <a:xfrm rot="10800000" flipH="1">
              <a:off x="995" y="1576"/>
              <a:ext cx="765" cy="420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66" name="Line 30"/>
            <p:cNvSpPr>
              <a:spLocks noChangeShapeType="1"/>
            </p:cNvSpPr>
            <p:nvPr/>
          </p:nvSpPr>
          <p:spPr bwMode="auto">
            <a:xfrm rot="10800000" flipH="1">
              <a:off x="1771" y="485"/>
              <a:ext cx="740" cy="1071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91167" name="Group 31"/>
          <p:cNvGrpSpPr>
            <a:grpSpLocks/>
          </p:cNvGrpSpPr>
          <p:nvPr/>
        </p:nvGrpSpPr>
        <p:grpSpPr bwMode="auto">
          <a:xfrm>
            <a:off x="8172450" y="1809750"/>
            <a:ext cx="4022725" cy="3937000"/>
            <a:chOff x="0" y="0"/>
            <a:chExt cx="2534" cy="2480"/>
          </a:xfrm>
        </p:grpSpPr>
        <p:grpSp>
          <p:nvGrpSpPr>
            <p:cNvPr id="91168" name="Group 32"/>
            <p:cNvGrpSpPr>
              <a:grpSpLocks/>
            </p:cNvGrpSpPr>
            <p:nvPr/>
          </p:nvGrpSpPr>
          <p:grpSpPr bwMode="auto">
            <a:xfrm>
              <a:off x="0" y="0"/>
              <a:ext cx="2531" cy="2480"/>
              <a:chOff x="0" y="0"/>
              <a:chExt cx="2531" cy="2480"/>
            </a:xfrm>
          </p:grpSpPr>
          <p:sp>
            <p:nvSpPr>
              <p:cNvPr id="91169" name="Line 33"/>
              <p:cNvSpPr>
                <a:spLocks noChangeShapeType="1"/>
              </p:cNvSpPr>
              <p:nvPr/>
            </p:nvSpPr>
            <p:spPr bwMode="auto">
              <a:xfrm>
                <a:off x="211" y="2252"/>
                <a:ext cx="2318" cy="3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70" name="Rectangle 34"/>
              <p:cNvSpPr>
                <a:spLocks/>
              </p:cNvSpPr>
              <p:nvPr/>
            </p:nvSpPr>
            <p:spPr bwMode="auto">
              <a:xfrm>
                <a:off x="211" y="4"/>
                <a:ext cx="768" cy="2240"/>
              </a:xfrm>
              <a:prstGeom prst="rect">
                <a:avLst/>
              </a:prstGeom>
              <a:solidFill>
                <a:srgbClr val="FFD39E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71" name="Rectangle 35"/>
              <p:cNvSpPr>
                <a:spLocks/>
              </p:cNvSpPr>
              <p:nvPr/>
            </p:nvSpPr>
            <p:spPr bwMode="auto">
              <a:xfrm>
                <a:off x="995" y="4"/>
                <a:ext cx="768" cy="2240"/>
              </a:xfrm>
              <a:prstGeom prst="rect">
                <a:avLst/>
              </a:prstGeom>
              <a:solidFill>
                <a:srgbClr val="A7ADFF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72" name="Rectangle 36"/>
              <p:cNvSpPr>
                <a:spLocks/>
              </p:cNvSpPr>
              <p:nvPr/>
            </p:nvSpPr>
            <p:spPr bwMode="auto">
              <a:xfrm>
                <a:off x="1763" y="4"/>
                <a:ext cx="768" cy="2240"/>
              </a:xfrm>
              <a:prstGeom prst="rect">
                <a:avLst/>
              </a:prstGeom>
              <a:solidFill>
                <a:srgbClr val="BBFFB7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73" name="Line 37"/>
              <p:cNvSpPr>
                <a:spLocks noChangeShapeType="1"/>
              </p:cNvSpPr>
              <p:nvPr/>
            </p:nvSpPr>
            <p:spPr bwMode="auto">
              <a:xfrm flipH="1">
                <a:off x="213" y="12"/>
                <a:ext cx="0" cy="2254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74" name="Rectangle 38"/>
              <p:cNvSpPr>
                <a:spLocks/>
              </p:cNvSpPr>
              <p:nvPr/>
            </p:nvSpPr>
            <p:spPr bwMode="auto">
              <a:xfrm>
                <a:off x="335" y="0"/>
                <a:ext cx="55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Solid</a:t>
                </a:r>
              </a:p>
            </p:txBody>
          </p:sp>
          <p:sp>
            <p:nvSpPr>
              <p:cNvPr id="91175" name="Rectangle 39"/>
              <p:cNvSpPr>
                <a:spLocks/>
              </p:cNvSpPr>
              <p:nvPr/>
            </p:nvSpPr>
            <p:spPr bwMode="auto">
              <a:xfrm>
                <a:off x="1091" y="0"/>
                <a:ext cx="577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liquid</a:t>
                </a:r>
              </a:p>
            </p:txBody>
          </p:sp>
          <p:sp>
            <p:nvSpPr>
              <p:cNvPr id="91176" name="Rectangle 40"/>
              <p:cNvSpPr>
                <a:spLocks/>
              </p:cNvSpPr>
              <p:nvPr/>
            </p:nvSpPr>
            <p:spPr bwMode="auto">
              <a:xfrm>
                <a:off x="1937" y="0"/>
                <a:ext cx="421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gas</a:t>
                </a:r>
              </a:p>
            </p:txBody>
          </p:sp>
          <p:sp>
            <p:nvSpPr>
              <p:cNvPr id="91177" name="Rectangle 41"/>
              <p:cNvSpPr>
                <a:spLocks/>
              </p:cNvSpPr>
              <p:nvPr/>
            </p:nvSpPr>
            <p:spPr bwMode="auto">
              <a:xfrm>
                <a:off x="867" y="2176"/>
                <a:ext cx="99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temp (K)</a:t>
                </a:r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 →</a:t>
                </a:r>
              </a:p>
            </p:txBody>
          </p:sp>
          <p:sp>
            <p:nvSpPr>
              <p:cNvPr id="91178" name="Rectangle 42"/>
              <p:cNvSpPr>
                <a:spLocks/>
              </p:cNvSpPr>
              <p:nvPr/>
            </p:nvSpPr>
            <p:spPr bwMode="auto">
              <a:xfrm>
                <a:off x="0" y="1012"/>
                <a:ext cx="184" cy="24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S</a:t>
                </a:r>
              </a:p>
            </p:txBody>
          </p:sp>
        </p:grpSp>
        <p:sp>
          <p:nvSpPr>
            <p:cNvPr id="91179" name="Line 43"/>
            <p:cNvSpPr>
              <a:spLocks noChangeShapeType="1"/>
            </p:cNvSpPr>
            <p:nvPr/>
          </p:nvSpPr>
          <p:spPr bwMode="auto">
            <a:xfrm rot="10800000" flipH="1">
              <a:off x="227" y="2101"/>
              <a:ext cx="771" cy="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80" name="Line 44"/>
            <p:cNvSpPr>
              <a:spLocks noChangeShapeType="1"/>
            </p:cNvSpPr>
            <p:nvPr/>
          </p:nvSpPr>
          <p:spPr bwMode="auto">
            <a:xfrm rot="10800000" flipH="1">
              <a:off x="995" y="1749"/>
              <a:ext cx="771" cy="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81" name="Line 45"/>
            <p:cNvSpPr>
              <a:spLocks noChangeShapeType="1"/>
            </p:cNvSpPr>
            <p:nvPr/>
          </p:nvSpPr>
          <p:spPr bwMode="auto">
            <a:xfrm rot="10800000" flipH="1">
              <a:off x="1763" y="653"/>
              <a:ext cx="771" cy="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82" name="Line 46"/>
            <p:cNvSpPr>
              <a:spLocks noChangeShapeType="1"/>
            </p:cNvSpPr>
            <p:nvPr/>
          </p:nvSpPr>
          <p:spPr bwMode="auto">
            <a:xfrm rot="10800000">
              <a:off x="1749" y="670"/>
              <a:ext cx="6" cy="1070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83" name="Line 47"/>
            <p:cNvSpPr>
              <a:spLocks noChangeShapeType="1"/>
            </p:cNvSpPr>
            <p:nvPr/>
          </p:nvSpPr>
          <p:spPr bwMode="auto">
            <a:xfrm rot="10800000" flipH="1">
              <a:off x="987" y="1772"/>
              <a:ext cx="1" cy="328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91184" name="Group 48"/>
          <p:cNvGrpSpPr>
            <a:grpSpLocks/>
          </p:cNvGrpSpPr>
          <p:nvPr/>
        </p:nvGrpSpPr>
        <p:grpSpPr bwMode="auto">
          <a:xfrm>
            <a:off x="3994150" y="1809750"/>
            <a:ext cx="4019550" cy="3937000"/>
            <a:chOff x="0" y="0"/>
            <a:chExt cx="2531" cy="2480"/>
          </a:xfrm>
        </p:grpSpPr>
        <p:grpSp>
          <p:nvGrpSpPr>
            <p:cNvPr id="91185" name="Group 49"/>
            <p:cNvGrpSpPr>
              <a:grpSpLocks/>
            </p:cNvGrpSpPr>
            <p:nvPr/>
          </p:nvGrpSpPr>
          <p:grpSpPr bwMode="auto">
            <a:xfrm>
              <a:off x="0" y="0"/>
              <a:ext cx="2531" cy="2480"/>
              <a:chOff x="0" y="0"/>
              <a:chExt cx="2531" cy="2480"/>
            </a:xfrm>
          </p:grpSpPr>
          <p:sp>
            <p:nvSpPr>
              <p:cNvPr id="91186" name="Line 50"/>
              <p:cNvSpPr>
                <a:spLocks noChangeShapeType="1"/>
              </p:cNvSpPr>
              <p:nvPr/>
            </p:nvSpPr>
            <p:spPr bwMode="auto">
              <a:xfrm>
                <a:off x="211" y="2252"/>
                <a:ext cx="2318" cy="3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87" name="Rectangle 51"/>
              <p:cNvSpPr>
                <a:spLocks/>
              </p:cNvSpPr>
              <p:nvPr/>
            </p:nvSpPr>
            <p:spPr bwMode="auto">
              <a:xfrm>
                <a:off x="211" y="4"/>
                <a:ext cx="768" cy="2240"/>
              </a:xfrm>
              <a:prstGeom prst="rect">
                <a:avLst/>
              </a:prstGeom>
              <a:solidFill>
                <a:srgbClr val="FFD39E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88" name="Rectangle 52"/>
              <p:cNvSpPr>
                <a:spLocks/>
              </p:cNvSpPr>
              <p:nvPr/>
            </p:nvSpPr>
            <p:spPr bwMode="auto">
              <a:xfrm>
                <a:off x="995" y="4"/>
                <a:ext cx="768" cy="2240"/>
              </a:xfrm>
              <a:prstGeom prst="rect">
                <a:avLst/>
              </a:prstGeom>
              <a:solidFill>
                <a:srgbClr val="A7ADFF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89" name="Rectangle 53"/>
              <p:cNvSpPr>
                <a:spLocks/>
              </p:cNvSpPr>
              <p:nvPr/>
            </p:nvSpPr>
            <p:spPr bwMode="auto">
              <a:xfrm>
                <a:off x="1763" y="4"/>
                <a:ext cx="768" cy="2240"/>
              </a:xfrm>
              <a:prstGeom prst="rect">
                <a:avLst/>
              </a:prstGeom>
              <a:solidFill>
                <a:srgbClr val="BBFFB7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90" name="Line 54"/>
              <p:cNvSpPr>
                <a:spLocks noChangeShapeType="1"/>
              </p:cNvSpPr>
              <p:nvPr/>
            </p:nvSpPr>
            <p:spPr bwMode="auto">
              <a:xfrm flipH="1">
                <a:off x="213" y="12"/>
                <a:ext cx="0" cy="2254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191" name="Rectangle 55"/>
              <p:cNvSpPr>
                <a:spLocks/>
              </p:cNvSpPr>
              <p:nvPr/>
            </p:nvSpPr>
            <p:spPr bwMode="auto">
              <a:xfrm>
                <a:off x="335" y="0"/>
                <a:ext cx="55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Solid</a:t>
                </a:r>
              </a:p>
            </p:txBody>
          </p:sp>
          <p:sp>
            <p:nvSpPr>
              <p:cNvPr id="91192" name="Rectangle 56"/>
              <p:cNvSpPr>
                <a:spLocks/>
              </p:cNvSpPr>
              <p:nvPr/>
            </p:nvSpPr>
            <p:spPr bwMode="auto">
              <a:xfrm>
                <a:off x="1091" y="0"/>
                <a:ext cx="577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liquid</a:t>
                </a:r>
              </a:p>
            </p:txBody>
          </p:sp>
          <p:sp>
            <p:nvSpPr>
              <p:cNvPr id="91193" name="Rectangle 57"/>
              <p:cNvSpPr>
                <a:spLocks/>
              </p:cNvSpPr>
              <p:nvPr/>
            </p:nvSpPr>
            <p:spPr bwMode="auto">
              <a:xfrm>
                <a:off x="1937" y="0"/>
                <a:ext cx="421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gas</a:t>
                </a:r>
              </a:p>
            </p:txBody>
          </p:sp>
          <p:sp>
            <p:nvSpPr>
              <p:cNvPr id="91194" name="Rectangle 58"/>
              <p:cNvSpPr>
                <a:spLocks/>
              </p:cNvSpPr>
              <p:nvPr/>
            </p:nvSpPr>
            <p:spPr bwMode="auto">
              <a:xfrm>
                <a:off x="867" y="2176"/>
                <a:ext cx="99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temp (K)</a:t>
                </a:r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 →</a:t>
                </a:r>
              </a:p>
            </p:txBody>
          </p:sp>
          <p:sp>
            <p:nvSpPr>
              <p:cNvPr id="91195" name="Rectangle 59"/>
              <p:cNvSpPr>
                <a:spLocks/>
              </p:cNvSpPr>
              <p:nvPr/>
            </p:nvSpPr>
            <p:spPr bwMode="auto">
              <a:xfrm>
                <a:off x="0" y="1012"/>
                <a:ext cx="184" cy="24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S</a:t>
                </a:r>
              </a:p>
            </p:txBody>
          </p:sp>
        </p:grpSp>
        <p:sp>
          <p:nvSpPr>
            <p:cNvPr id="91196" name="Line 60"/>
            <p:cNvSpPr>
              <a:spLocks noChangeShapeType="1"/>
            </p:cNvSpPr>
            <p:nvPr/>
          </p:nvSpPr>
          <p:spPr bwMode="auto">
            <a:xfrm rot="10800000" flipH="1">
              <a:off x="219" y="2019"/>
              <a:ext cx="769" cy="225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97" name="Line 61"/>
            <p:cNvSpPr>
              <a:spLocks noChangeShapeType="1"/>
            </p:cNvSpPr>
            <p:nvPr/>
          </p:nvSpPr>
          <p:spPr bwMode="auto">
            <a:xfrm rot="10800000" flipH="1">
              <a:off x="995" y="1381"/>
              <a:ext cx="785" cy="28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98" name="Line 62"/>
            <p:cNvSpPr>
              <a:spLocks noChangeShapeType="1"/>
            </p:cNvSpPr>
            <p:nvPr/>
          </p:nvSpPr>
          <p:spPr bwMode="auto">
            <a:xfrm rot="10800000" flipH="1">
              <a:off x="1763" y="104"/>
              <a:ext cx="768" cy="468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99" name="Line 63"/>
            <p:cNvSpPr>
              <a:spLocks noChangeShapeType="1"/>
            </p:cNvSpPr>
            <p:nvPr/>
          </p:nvSpPr>
          <p:spPr bwMode="auto">
            <a:xfrm rot="10800000">
              <a:off x="1749" y="574"/>
              <a:ext cx="6" cy="798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200" name="Line 64"/>
            <p:cNvSpPr>
              <a:spLocks noChangeShapeType="1"/>
            </p:cNvSpPr>
            <p:nvPr/>
          </p:nvSpPr>
          <p:spPr bwMode="auto">
            <a:xfrm rot="10800000" flipH="1">
              <a:off x="995" y="1676"/>
              <a:ext cx="1" cy="328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91201" name="Group 65"/>
          <p:cNvGrpSpPr>
            <a:grpSpLocks/>
          </p:cNvGrpSpPr>
          <p:nvPr/>
        </p:nvGrpSpPr>
        <p:grpSpPr bwMode="auto">
          <a:xfrm>
            <a:off x="8172450" y="5746750"/>
            <a:ext cx="4022725" cy="3937000"/>
            <a:chOff x="0" y="0"/>
            <a:chExt cx="2534" cy="2480"/>
          </a:xfrm>
        </p:grpSpPr>
        <p:grpSp>
          <p:nvGrpSpPr>
            <p:cNvPr id="91202" name="Group 66"/>
            <p:cNvGrpSpPr>
              <a:grpSpLocks/>
            </p:cNvGrpSpPr>
            <p:nvPr/>
          </p:nvGrpSpPr>
          <p:grpSpPr bwMode="auto">
            <a:xfrm>
              <a:off x="0" y="0"/>
              <a:ext cx="2531" cy="2480"/>
              <a:chOff x="0" y="0"/>
              <a:chExt cx="2531" cy="2480"/>
            </a:xfrm>
          </p:grpSpPr>
          <p:sp>
            <p:nvSpPr>
              <p:cNvPr id="91203" name="Line 67"/>
              <p:cNvSpPr>
                <a:spLocks noChangeShapeType="1"/>
              </p:cNvSpPr>
              <p:nvPr/>
            </p:nvSpPr>
            <p:spPr bwMode="auto">
              <a:xfrm>
                <a:off x="211" y="2252"/>
                <a:ext cx="2318" cy="3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04" name="Rectangle 68"/>
              <p:cNvSpPr>
                <a:spLocks/>
              </p:cNvSpPr>
              <p:nvPr/>
            </p:nvSpPr>
            <p:spPr bwMode="auto">
              <a:xfrm>
                <a:off x="211" y="4"/>
                <a:ext cx="768" cy="2240"/>
              </a:xfrm>
              <a:prstGeom prst="rect">
                <a:avLst/>
              </a:prstGeom>
              <a:solidFill>
                <a:srgbClr val="FFD39E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05" name="Rectangle 69"/>
              <p:cNvSpPr>
                <a:spLocks/>
              </p:cNvSpPr>
              <p:nvPr/>
            </p:nvSpPr>
            <p:spPr bwMode="auto">
              <a:xfrm>
                <a:off x="995" y="4"/>
                <a:ext cx="768" cy="2240"/>
              </a:xfrm>
              <a:prstGeom prst="rect">
                <a:avLst/>
              </a:prstGeom>
              <a:solidFill>
                <a:srgbClr val="A7ADFF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06" name="Rectangle 70"/>
              <p:cNvSpPr>
                <a:spLocks/>
              </p:cNvSpPr>
              <p:nvPr/>
            </p:nvSpPr>
            <p:spPr bwMode="auto">
              <a:xfrm>
                <a:off x="1763" y="4"/>
                <a:ext cx="768" cy="2240"/>
              </a:xfrm>
              <a:prstGeom prst="rect">
                <a:avLst/>
              </a:prstGeom>
              <a:solidFill>
                <a:srgbClr val="BBFFB7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07" name="Line 71"/>
              <p:cNvSpPr>
                <a:spLocks noChangeShapeType="1"/>
              </p:cNvSpPr>
              <p:nvPr/>
            </p:nvSpPr>
            <p:spPr bwMode="auto">
              <a:xfrm flipH="1">
                <a:off x="213" y="12"/>
                <a:ext cx="0" cy="2254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08" name="Rectangle 72"/>
              <p:cNvSpPr>
                <a:spLocks/>
              </p:cNvSpPr>
              <p:nvPr/>
            </p:nvSpPr>
            <p:spPr bwMode="auto">
              <a:xfrm>
                <a:off x="335" y="0"/>
                <a:ext cx="55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Solid</a:t>
                </a:r>
              </a:p>
            </p:txBody>
          </p:sp>
          <p:sp>
            <p:nvSpPr>
              <p:cNvPr id="91209" name="Rectangle 73"/>
              <p:cNvSpPr>
                <a:spLocks/>
              </p:cNvSpPr>
              <p:nvPr/>
            </p:nvSpPr>
            <p:spPr bwMode="auto">
              <a:xfrm>
                <a:off x="1091" y="0"/>
                <a:ext cx="577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liquid</a:t>
                </a:r>
              </a:p>
            </p:txBody>
          </p:sp>
          <p:sp>
            <p:nvSpPr>
              <p:cNvPr id="91210" name="Rectangle 74"/>
              <p:cNvSpPr>
                <a:spLocks/>
              </p:cNvSpPr>
              <p:nvPr/>
            </p:nvSpPr>
            <p:spPr bwMode="auto">
              <a:xfrm>
                <a:off x="1937" y="0"/>
                <a:ext cx="421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gas</a:t>
                </a:r>
              </a:p>
            </p:txBody>
          </p:sp>
          <p:sp>
            <p:nvSpPr>
              <p:cNvPr id="91211" name="Rectangle 75"/>
              <p:cNvSpPr>
                <a:spLocks/>
              </p:cNvSpPr>
              <p:nvPr/>
            </p:nvSpPr>
            <p:spPr bwMode="auto">
              <a:xfrm>
                <a:off x="867" y="2176"/>
                <a:ext cx="99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temp (K)</a:t>
                </a:r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 →</a:t>
                </a:r>
              </a:p>
            </p:txBody>
          </p:sp>
          <p:sp>
            <p:nvSpPr>
              <p:cNvPr id="91212" name="Rectangle 76"/>
              <p:cNvSpPr>
                <a:spLocks/>
              </p:cNvSpPr>
              <p:nvPr/>
            </p:nvSpPr>
            <p:spPr bwMode="auto">
              <a:xfrm>
                <a:off x="0" y="1012"/>
                <a:ext cx="184" cy="24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S</a:t>
                </a:r>
              </a:p>
            </p:txBody>
          </p:sp>
        </p:grpSp>
        <p:sp>
          <p:nvSpPr>
            <p:cNvPr id="91213" name="Line 77"/>
            <p:cNvSpPr>
              <a:spLocks noChangeShapeType="1"/>
            </p:cNvSpPr>
            <p:nvPr/>
          </p:nvSpPr>
          <p:spPr bwMode="auto">
            <a:xfrm rot="10800000" flipH="1">
              <a:off x="227" y="2101"/>
              <a:ext cx="771" cy="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214" name="Line 78"/>
            <p:cNvSpPr>
              <a:spLocks noChangeShapeType="1"/>
            </p:cNvSpPr>
            <p:nvPr/>
          </p:nvSpPr>
          <p:spPr bwMode="auto">
            <a:xfrm rot="10800000" flipH="1">
              <a:off x="995" y="1349"/>
              <a:ext cx="771" cy="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215" name="Line 79"/>
            <p:cNvSpPr>
              <a:spLocks noChangeShapeType="1"/>
            </p:cNvSpPr>
            <p:nvPr/>
          </p:nvSpPr>
          <p:spPr bwMode="auto">
            <a:xfrm rot="10800000" flipH="1">
              <a:off x="1763" y="589"/>
              <a:ext cx="771" cy="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216" name="Line 80"/>
            <p:cNvSpPr>
              <a:spLocks noChangeShapeType="1"/>
            </p:cNvSpPr>
            <p:nvPr/>
          </p:nvSpPr>
          <p:spPr bwMode="auto">
            <a:xfrm rot="10800000">
              <a:off x="985" y="1340"/>
              <a:ext cx="2" cy="760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217" name="Line 81"/>
            <p:cNvSpPr>
              <a:spLocks noChangeShapeType="1"/>
            </p:cNvSpPr>
            <p:nvPr/>
          </p:nvSpPr>
          <p:spPr bwMode="auto">
            <a:xfrm rot="10800000">
              <a:off x="1761" y="580"/>
              <a:ext cx="2" cy="760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91218" name="Rectangle 82"/>
          <p:cNvSpPr>
            <a:spLocks/>
          </p:cNvSpPr>
          <p:nvPr/>
        </p:nvSpPr>
        <p:spPr bwMode="auto">
          <a:xfrm>
            <a:off x="1914525" y="2565400"/>
            <a:ext cx="411163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1</a:t>
            </a:r>
          </a:p>
        </p:txBody>
      </p:sp>
      <p:sp>
        <p:nvSpPr>
          <p:cNvPr id="91219" name="Rectangle 83"/>
          <p:cNvSpPr>
            <a:spLocks/>
          </p:cNvSpPr>
          <p:nvPr/>
        </p:nvSpPr>
        <p:spPr bwMode="auto">
          <a:xfrm>
            <a:off x="5940425" y="2565400"/>
            <a:ext cx="411163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3</a:t>
            </a:r>
          </a:p>
        </p:txBody>
      </p:sp>
      <p:sp>
        <p:nvSpPr>
          <p:cNvPr id="91220" name="Rectangle 84"/>
          <p:cNvSpPr>
            <a:spLocks/>
          </p:cNvSpPr>
          <p:nvPr/>
        </p:nvSpPr>
        <p:spPr bwMode="auto">
          <a:xfrm>
            <a:off x="10106025" y="2565400"/>
            <a:ext cx="411163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5</a:t>
            </a:r>
          </a:p>
        </p:txBody>
      </p:sp>
      <p:sp>
        <p:nvSpPr>
          <p:cNvPr id="91221" name="Rectangle 85"/>
          <p:cNvSpPr>
            <a:spLocks/>
          </p:cNvSpPr>
          <p:nvPr/>
        </p:nvSpPr>
        <p:spPr bwMode="auto">
          <a:xfrm>
            <a:off x="6016625" y="6502400"/>
            <a:ext cx="411163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4</a:t>
            </a:r>
          </a:p>
        </p:txBody>
      </p:sp>
      <p:sp>
        <p:nvSpPr>
          <p:cNvPr id="91222" name="Rectangle 86"/>
          <p:cNvSpPr>
            <a:spLocks/>
          </p:cNvSpPr>
          <p:nvPr/>
        </p:nvSpPr>
        <p:spPr bwMode="auto">
          <a:xfrm>
            <a:off x="10182225" y="6502400"/>
            <a:ext cx="411163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6</a:t>
            </a:r>
          </a:p>
        </p:txBody>
      </p:sp>
      <p:grpSp>
        <p:nvGrpSpPr>
          <p:cNvPr id="91223" name="Group 87"/>
          <p:cNvGrpSpPr>
            <a:grpSpLocks/>
          </p:cNvGrpSpPr>
          <p:nvPr/>
        </p:nvGrpSpPr>
        <p:grpSpPr bwMode="auto">
          <a:xfrm>
            <a:off x="-30163" y="5746750"/>
            <a:ext cx="4017963" cy="3937000"/>
            <a:chOff x="0" y="0"/>
            <a:chExt cx="2531" cy="2480"/>
          </a:xfrm>
        </p:grpSpPr>
        <p:grpSp>
          <p:nvGrpSpPr>
            <p:cNvPr id="91224" name="Group 88"/>
            <p:cNvGrpSpPr>
              <a:grpSpLocks/>
            </p:cNvGrpSpPr>
            <p:nvPr/>
          </p:nvGrpSpPr>
          <p:grpSpPr bwMode="auto">
            <a:xfrm>
              <a:off x="0" y="0"/>
              <a:ext cx="2531" cy="2480"/>
              <a:chOff x="0" y="0"/>
              <a:chExt cx="2531" cy="2480"/>
            </a:xfrm>
          </p:grpSpPr>
          <p:sp>
            <p:nvSpPr>
              <p:cNvPr id="91225" name="Line 89"/>
              <p:cNvSpPr>
                <a:spLocks noChangeShapeType="1"/>
              </p:cNvSpPr>
              <p:nvPr/>
            </p:nvSpPr>
            <p:spPr bwMode="auto">
              <a:xfrm>
                <a:off x="211" y="2252"/>
                <a:ext cx="2318" cy="3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26" name="Rectangle 90"/>
              <p:cNvSpPr>
                <a:spLocks/>
              </p:cNvSpPr>
              <p:nvPr/>
            </p:nvSpPr>
            <p:spPr bwMode="auto">
              <a:xfrm>
                <a:off x="211" y="4"/>
                <a:ext cx="768" cy="2240"/>
              </a:xfrm>
              <a:prstGeom prst="rect">
                <a:avLst/>
              </a:prstGeom>
              <a:solidFill>
                <a:srgbClr val="FFD39E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27" name="Rectangle 91"/>
              <p:cNvSpPr>
                <a:spLocks/>
              </p:cNvSpPr>
              <p:nvPr/>
            </p:nvSpPr>
            <p:spPr bwMode="auto">
              <a:xfrm>
                <a:off x="995" y="4"/>
                <a:ext cx="768" cy="2240"/>
              </a:xfrm>
              <a:prstGeom prst="rect">
                <a:avLst/>
              </a:prstGeom>
              <a:solidFill>
                <a:srgbClr val="A7ADFF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28" name="Rectangle 92"/>
              <p:cNvSpPr>
                <a:spLocks/>
              </p:cNvSpPr>
              <p:nvPr/>
            </p:nvSpPr>
            <p:spPr bwMode="auto">
              <a:xfrm>
                <a:off x="1763" y="4"/>
                <a:ext cx="768" cy="2240"/>
              </a:xfrm>
              <a:prstGeom prst="rect">
                <a:avLst/>
              </a:prstGeom>
              <a:solidFill>
                <a:srgbClr val="BBFFB7"/>
              </a:soli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29" name="Line 93"/>
              <p:cNvSpPr>
                <a:spLocks noChangeShapeType="1"/>
              </p:cNvSpPr>
              <p:nvPr/>
            </p:nvSpPr>
            <p:spPr bwMode="auto">
              <a:xfrm flipH="1">
                <a:off x="213" y="12"/>
                <a:ext cx="0" cy="2254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1230" name="Rectangle 94"/>
              <p:cNvSpPr>
                <a:spLocks/>
              </p:cNvSpPr>
              <p:nvPr/>
            </p:nvSpPr>
            <p:spPr bwMode="auto">
              <a:xfrm>
                <a:off x="335" y="0"/>
                <a:ext cx="55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Solid</a:t>
                </a:r>
              </a:p>
            </p:txBody>
          </p:sp>
          <p:sp>
            <p:nvSpPr>
              <p:cNvPr id="91231" name="Rectangle 95"/>
              <p:cNvSpPr>
                <a:spLocks/>
              </p:cNvSpPr>
              <p:nvPr/>
            </p:nvSpPr>
            <p:spPr bwMode="auto">
              <a:xfrm>
                <a:off x="1091" y="0"/>
                <a:ext cx="577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liquid</a:t>
                </a:r>
              </a:p>
            </p:txBody>
          </p:sp>
          <p:sp>
            <p:nvSpPr>
              <p:cNvPr id="91232" name="Rectangle 96"/>
              <p:cNvSpPr>
                <a:spLocks/>
              </p:cNvSpPr>
              <p:nvPr/>
            </p:nvSpPr>
            <p:spPr bwMode="auto">
              <a:xfrm>
                <a:off x="1937" y="0"/>
                <a:ext cx="421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gas</a:t>
                </a:r>
              </a:p>
            </p:txBody>
          </p:sp>
          <p:sp>
            <p:nvSpPr>
              <p:cNvPr id="91233" name="Rectangle 97"/>
              <p:cNvSpPr>
                <a:spLocks/>
              </p:cNvSpPr>
              <p:nvPr/>
            </p:nvSpPr>
            <p:spPr bwMode="auto">
              <a:xfrm>
                <a:off x="867" y="2176"/>
                <a:ext cx="993" cy="30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temp (K)</a:t>
                </a:r>
                <a:r>
                  <a:rPr lang="en-US" sz="2700">
                    <a:solidFill>
                      <a:schemeClr val="tx1"/>
                    </a:solidFill>
                    <a:cs typeface="Arial" charset="0"/>
                  </a:rPr>
                  <a:t> →</a:t>
                </a:r>
              </a:p>
            </p:txBody>
          </p:sp>
          <p:sp>
            <p:nvSpPr>
              <p:cNvPr id="91234" name="Rectangle 98"/>
              <p:cNvSpPr>
                <a:spLocks/>
              </p:cNvSpPr>
              <p:nvPr/>
            </p:nvSpPr>
            <p:spPr bwMode="auto">
              <a:xfrm>
                <a:off x="0" y="1012"/>
                <a:ext cx="184" cy="24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100">
                    <a:solidFill>
                      <a:schemeClr val="tx1"/>
                    </a:solidFill>
                    <a:cs typeface="Arial" charset="0"/>
                  </a:rPr>
                  <a:t>S</a:t>
                </a:r>
              </a:p>
            </p:txBody>
          </p:sp>
        </p:grpSp>
        <p:sp>
          <p:nvSpPr>
            <p:cNvPr id="91235" name="Line 99"/>
            <p:cNvSpPr>
              <a:spLocks noChangeShapeType="1"/>
            </p:cNvSpPr>
            <p:nvPr/>
          </p:nvSpPr>
          <p:spPr bwMode="auto">
            <a:xfrm>
              <a:off x="222" y="1988"/>
              <a:ext cx="766" cy="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236" name="Line 100"/>
            <p:cNvSpPr>
              <a:spLocks noChangeShapeType="1"/>
            </p:cNvSpPr>
            <p:nvPr/>
          </p:nvSpPr>
          <p:spPr bwMode="auto">
            <a:xfrm rot="10800000" flipH="1">
              <a:off x="995" y="1381"/>
              <a:ext cx="785" cy="28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237" name="Line 101"/>
            <p:cNvSpPr>
              <a:spLocks noChangeShapeType="1"/>
            </p:cNvSpPr>
            <p:nvPr/>
          </p:nvSpPr>
          <p:spPr bwMode="auto">
            <a:xfrm rot="10800000" flipH="1">
              <a:off x="1763" y="104"/>
              <a:ext cx="768" cy="468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238" name="Line 102"/>
            <p:cNvSpPr>
              <a:spLocks noChangeShapeType="1"/>
            </p:cNvSpPr>
            <p:nvPr/>
          </p:nvSpPr>
          <p:spPr bwMode="auto">
            <a:xfrm rot="10800000">
              <a:off x="1749" y="574"/>
              <a:ext cx="6" cy="797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239" name="Line 103"/>
            <p:cNvSpPr>
              <a:spLocks noChangeShapeType="1"/>
            </p:cNvSpPr>
            <p:nvPr/>
          </p:nvSpPr>
          <p:spPr bwMode="auto">
            <a:xfrm rot="10800000" flipH="1">
              <a:off x="995" y="1676"/>
              <a:ext cx="1" cy="328"/>
            </a:xfrm>
            <a:prstGeom prst="line">
              <a:avLst/>
            </a:pr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91240" name="Rectangle 104"/>
          <p:cNvSpPr>
            <a:spLocks/>
          </p:cNvSpPr>
          <p:nvPr/>
        </p:nvSpPr>
        <p:spPr bwMode="auto">
          <a:xfrm>
            <a:off x="1914525" y="6845300"/>
            <a:ext cx="411163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2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BA9AE-D052-4CE1-B10A-72F7301E8424}" type="slidenum">
              <a:rPr lang="en-US"/>
              <a:pPr/>
              <a:t>32</a:t>
            </a:fld>
            <a:endParaRPr lang="en-US"/>
          </a:p>
        </p:txBody>
      </p:sp>
      <p:sp>
        <p:nvSpPr>
          <p:cNvPr id="921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5200"/>
              <a:t>Which graph below might best represent entropy changes as temperature increases</a:t>
            </a:r>
          </a:p>
        </p:txBody>
      </p:sp>
      <p:sp>
        <p:nvSpPr>
          <p:cNvPr id="92162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628900"/>
            <a:ext cx="6591300" cy="6921500"/>
          </a:xfrm>
          <a:ln/>
        </p:spPr>
        <p:txBody>
          <a:bodyPr/>
          <a:lstStyle/>
          <a:p>
            <a:pPr>
              <a:buSzPct val="125000"/>
            </a:pPr>
            <a:r>
              <a:rPr lang="en-US" sz="4500" dirty="0"/>
              <a:t>#</a:t>
            </a:r>
            <a:r>
              <a:rPr lang="en-US" sz="4500" dirty="0" smtClean="0"/>
              <a:t>3</a:t>
            </a:r>
          </a:p>
          <a:p>
            <a:pPr>
              <a:buSzPct val="125000"/>
            </a:pPr>
            <a:r>
              <a:rPr lang="en-US" sz="4500" dirty="0" smtClean="0"/>
              <a:t>Entropy increase as temperature increases.</a:t>
            </a:r>
          </a:p>
          <a:p>
            <a:pPr>
              <a:buSzPct val="125000"/>
            </a:pPr>
            <a:r>
              <a:rPr lang="en-US" sz="4500" dirty="0" smtClean="0"/>
              <a:t>At phase changes, temperature stays the same (remember!) but the disorder will continue to increase. </a:t>
            </a:r>
            <a:endParaRPr lang="en-US" sz="4500" dirty="0"/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print"/>
          <a:srcRect b="4245"/>
          <a:stretch>
            <a:fillRect/>
          </a:stretch>
        </p:blipFill>
        <p:spPr bwMode="auto">
          <a:xfrm>
            <a:off x="6969125" y="2082800"/>
            <a:ext cx="5921375" cy="51816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92164" name="Rectangle 4"/>
          <p:cNvSpPr>
            <a:spLocks/>
          </p:cNvSpPr>
          <p:nvPr/>
        </p:nvSpPr>
        <p:spPr bwMode="auto">
          <a:xfrm>
            <a:off x="127000" y="9626600"/>
            <a:ext cx="15748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100">
                <a:solidFill>
                  <a:schemeClr val="tx1"/>
                </a:solidFill>
                <a:cs typeface="Arial" charset="0"/>
              </a:rPr>
              <a:t>temp (K)</a:t>
            </a:r>
            <a:r>
              <a:rPr lang="en-US" sz="2700">
                <a:solidFill>
                  <a:schemeClr val="tx1"/>
                </a:solidFill>
                <a:cs typeface="Arial" charset="0"/>
              </a:rPr>
              <a:t> →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62F2-2A95-4C85-8EF8-A90D6EAB2C4A}" type="slidenum">
              <a:rPr lang="en-US"/>
              <a:pPr/>
              <a:t>33</a:t>
            </a:fld>
            <a:endParaRPr lang="en-US"/>
          </a:p>
        </p:txBody>
      </p:sp>
      <p:sp>
        <p:nvSpPr>
          <p:cNvPr id="9625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Spontaneity</a:t>
            </a:r>
          </a:p>
        </p:txBody>
      </p:sp>
      <p:sp>
        <p:nvSpPr>
          <p:cNvPr id="9625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BC56F-C910-4855-A954-D17D134E3D83}" type="slidenum">
              <a:rPr lang="en-US"/>
              <a:pPr/>
              <a:t>34</a:t>
            </a:fld>
            <a:endParaRPr lang="en-US"/>
          </a:p>
        </p:txBody>
      </p:sp>
      <p:sp>
        <p:nvSpPr>
          <p:cNvPr id="97281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054100"/>
          </a:xfrm>
          <a:ln/>
        </p:spPr>
        <p:txBody>
          <a:bodyPr/>
          <a:lstStyle/>
          <a:p>
            <a:r>
              <a:rPr lang="en-US" sz="4900"/>
              <a:t>Which process(es) is(are) NOT spontaneous?</a:t>
            </a:r>
          </a:p>
        </p:txBody>
      </p:sp>
      <p:sp>
        <p:nvSpPr>
          <p:cNvPr id="97282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1308100"/>
            <a:ext cx="12687300" cy="8305800"/>
          </a:xfrm>
          <a:ln/>
        </p:spPr>
        <p:txBody>
          <a:bodyPr/>
          <a:lstStyle/>
          <a:p>
            <a:r>
              <a:rPr lang="en-US" sz="4200"/>
              <a:t>When a piece of hot metal at 150ºC is dropped into water at 40ºC, the water warms up.</a:t>
            </a:r>
          </a:p>
          <a:p>
            <a:pPr>
              <a:spcBef>
                <a:spcPts val="2100"/>
              </a:spcBef>
            </a:pPr>
            <a:r>
              <a:rPr lang="en-US" sz="4200"/>
              <a:t>Water at room temperature decomposes into gaseous H</a:t>
            </a:r>
            <a:r>
              <a:rPr lang="en-US" sz="4200" baseline="-6000"/>
              <a:t>2</a:t>
            </a:r>
            <a:r>
              <a:rPr lang="en-US" sz="4200"/>
              <a:t> and O</a:t>
            </a:r>
            <a:r>
              <a:rPr lang="en-US" sz="4200" baseline="-6000"/>
              <a:t>2</a:t>
            </a:r>
            <a:endParaRPr lang="en-US" sz="4200"/>
          </a:p>
          <a:p>
            <a:pPr>
              <a:spcBef>
                <a:spcPts val="2100"/>
              </a:spcBef>
            </a:pPr>
            <a:r>
              <a:rPr lang="en-US" sz="4200"/>
              <a:t>Benzene vapor, C</a:t>
            </a:r>
            <a:r>
              <a:rPr lang="en-US" sz="4200" baseline="-6000"/>
              <a:t>6</a:t>
            </a:r>
            <a:r>
              <a:rPr lang="en-US" sz="4200"/>
              <a:t>H</a:t>
            </a:r>
            <a:r>
              <a:rPr lang="en-US" sz="4200" baseline="-6000"/>
              <a:t>6(g)</a:t>
            </a:r>
            <a:r>
              <a:rPr lang="en-US" sz="4200"/>
              <a:t> at a pressure of 1 atm condenses to liquid benzene at its normal boiling point of 80.1ºC.</a:t>
            </a:r>
          </a:p>
          <a:p>
            <a:pPr>
              <a:spcBef>
                <a:spcPts val="2100"/>
              </a:spcBef>
            </a:pPr>
            <a:r>
              <a:rPr lang="en-US" sz="4200"/>
              <a:t> Under a pressure of 1 atm, CO</a:t>
            </a:r>
            <a:r>
              <a:rPr lang="en-US" sz="4200" baseline="-6000"/>
              <a:t>2(s)</a:t>
            </a:r>
            <a:r>
              <a:rPr lang="en-US" sz="4200"/>
              <a:t> sublimes at room temperature.</a:t>
            </a:r>
          </a:p>
          <a:p>
            <a:r>
              <a:rPr lang="en-US" sz="4000"/>
              <a:t>CH</a:t>
            </a:r>
            <a:r>
              <a:rPr lang="en-US" sz="4000" baseline="-6000"/>
              <a:t>4(g)</a:t>
            </a:r>
            <a:r>
              <a:rPr lang="en-US" sz="4000"/>
              <a:t> + O</a:t>
            </a:r>
            <a:r>
              <a:rPr lang="en-US" sz="4000" baseline="-6000"/>
              <a:t>2</a:t>
            </a:r>
            <a:r>
              <a:rPr lang="en-US" sz="4000"/>
              <a:t> converts to H</a:t>
            </a:r>
            <a:r>
              <a:rPr lang="en-US" sz="4000" baseline="-6000"/>
              <a:t>2</a:t>
            </a:r>
            <a:r>
              <a:rPr lang="en-US" sz="4000"/>
              <a:t>O</a:t>
            </a:r>
            <a:r>
              <a:rPr lang="en-US" sz="4000" baseline="-6000"/>
              <a:t>(g)</a:t>
            </a:r>
            <a:r>
              <a:rPr lang="en-US" sz="4000"/>
              <a:t> and CO</a:t>
            </a:r>
            <a:r>
              <a:rPr lang="en-US" sz="4000" baseline="-6000"/>
              <a:t>2(g)</a:t>
            </a:r>
            <a:r>
              <a:rPr lang="en-US" sz="4000"/>
              <a:t> once initiated.</a:t>
            </a:r>
          </a:p>
        </p:txBody>
      </p:sp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AB9BCDEF-07BA-4094-8C9B-BB6AF3E0BE0E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34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0343-6996-40D7-B565-996954741083}" type="slidenum">
              <a:rPr lang="en-US"/>
              <a:pPr/>
              <a:t>35</a:t>
            </a:fld>
            <a:endParaRPr lang="en-US"/>
          </a:p>
        </p:txBody>
      </p:sp>
      <p:sp>
        <p:nvSpPr>
          <p:cNvPr id="9932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054100"/>
          </a:xfrm>
          <a:ln/>
        </p:spPr>
        <p:txBody>
          <a:bodyPr/>
          <a:lstStyle/>
          <a:p>
            <a:r>
              <a:rPr lang="en-US" sz="4900"/>
              <a:t>Which process(es) is(are) NOT spontaneous?</a:t>
            </a:r>
          </a:p>
        </p:txBody>
      </p:sp>
      <p:sp>
        <p:nvSpPr>
          <p:cNvPr id="99330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1308100"/>
            <a:ext cx="12687300" cy="8305800"/>
          </a:xfrm>
          <a:ln/>
        </p:spPr>
        <p:txBody>
          <a:bodyPr/>
          <a:lstStyle/>
          <a:p>
            <a:r>
              <a:rPr lang="en-US" sz="4000"/>
              <a:t>When a piece of hot metal at 150ºC is dropped into water at 40ºC, the water warms up.</a:t>
            </a:r>
          </a:p>
          <a:p>
            <a:r>
              <a:rPr lang="en-US" sz="4000">
                <a:solidFill>
                  <a:srgbClr val="DD2067"/>
                </a:solidFill>
              </a:rPr>
              <a:t>Water at room temperature decomposes into gaseous H</a:t>
            </a:r>
            <a:r>
              <a:rPr lang="en-US" sz="4000" baseline="-6000">
                <a:solidFill>
                  <a:srgbClr val="DD2067"/>
                </a:solidFill>
              </a:rPr>
              <a:t>2</a:t>
            </a:r>
            <a:r>
              <a:rPr lang="en-US" sz="4000">
                <a:solidFill>
                  <a:srgbClr val="DD2067"/>
                </a:solidFill>
              </a:rPr>
              <a:t> and O</a:t>
            </a:r>
            <a:r>
              <a:rPr lang="en-US" sz="4000" baseline="-6000">
                <a:solidFill>
                  <a:srgbClr val="DD2067"/>
                </a:solidFill>
              </a:rPr>
              <a:t>2</a:t>
            </a:r>
            <a:endParaRPr lang="en-US" sz="4000">
              <a:solidFill>
                <a:srgbClr val="DD2067"/>
              </a:solidFill>
            </a:endParaRPr>
          </a:p>
          <a:p>
            <a:r>
              <a:rPr lang="en-US" sz="4000"/>
              <a:t>Benzene vapor, C</a:t>
            </a:r>
            <a:r>
              <a:rPr lang="en-US" sz="4000" baseline="-6000"/>
              <a:t>6</a:t>
            </a:r>
            <a:r>
              <a:rPr lang="en-US" sz="4000"/>
              <a:t>H</a:t>
            </a:r>
            <a:r>
              <a:rPr lang="en-US" sz="4000" baseline="-6000"/>
              <a:t>6(g)</a:t>
            </a:r>
            <a:r>
              <a:rPr lang="en-US" sz="4000"/>
              <a:t> at a pressure of 1 atm condenses to liquid benzene at its normal boiling point of 80.1ºC.</a:t>
            </a:r>
          </a:p>
          <a:p>
            <a:pPr lvl="1">
              <a:buClr>
                <a:srgbClr val="2961B0"/>
              </a:buClr>
            </a:pPr>
            <a:r>
              <a:rPr lang="en-US" sz="4000">
                <a:solidFill>
                  <a:srgbClr val="2961B0"/>
                </a:solidFill>
              </a:rPr>
              <a:t># 3 is at equilibrium, ∆G = 0, below 80.1º it would be spontaneous, above 80.1ºC is not spontaneous.</a:t>
            </a:r>
          </a:p>
          <a:p>
            <a:r>
              <a:rPr lang="en-US" sz="4000"/>
              <a:t> Under a pressure of 1 atm, CO</a:t>
            </a:r>
            <a:r>
              <a:rPr lang="en-US" sz="4000" baseline="-6000"/>
              <a:t>2(s)</a:t>
            </a:r>
            <a:r>
              <a:rPr lang="en-US" sz="4000"/>
              <a:t> sublimes at room temperature.</a:t>
            </a:r>
          </a:p>
          <a:p>
            <a:r>
              <a:rPr lang="en-US" sz="4000"/>
              <a:t>CH</a:t>
            </a:r>
            <a:r>
              <a:rPr lang="en-US" sz="4000" baseline="-6000"/>
              <a:t>4(g)</a:t>
            </a:r>
            <a:r>
              <a:rPr lang="en-US" sz="4000"/>
              <a:t> + O</a:t>
            </a:r>
            <a:r>
              <a:rPr lang="en-US" sz="4000" baseline="-6000"/>
              <a:t>2</a:t>
            </a:r>
            <a:r>
              <a:rPr lang="en-US" sz="4000"/>
              <a:t> converts to H</a:t>
            </a:r>
            <a:r>
              <a:rPr lang="en-US" sz="4000" baseline="-6000"/>
              <a:t>2</a:t>
            </a:r>
            <a:r>
              <a:rPr lang="en-US" sz="4000"/>
              <a:t>O</a:t>
            </a:r>
            <a:r>
              <a:rPr lang="en-US" sz="4000" baseline="-6000"/>
              <a:t>(g)</a:t>
            </a:r>
            <a:r>
              <a:rPr lang="en-US" sz="4000"/>
              <a:t> and CO</a:t>
            </a:r>
            <a:r>
              <a:rPr lang="en-US" sz="4000" baseline="-6000"/>
              <a:t>2(g)</a:t>
            </a:r>
            <a:r>
              <a:rPr lang="en-US" sz="4000"/>
              <a:t> once initiated.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E4B9BF67-BBC9-4A70-8471-E68DB99F9ECF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35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C8CE-D29C-4723-B75A-B499555C0710}" type="slidenum">
              <a:rPr lang="en-US"/>
              <a:pPr/>
              <a:t>36</a:t>
            </a:fld>
            <a:endParaRPr lang="en-US"/>
          </a:p>
        </p:txBody>
      </p:sp>
      <p:sp>
        <p:nvSpPr>
          <p:cNvPr id="101377" name="Rectangle 1"/>
          <p:cNvSpPr>
            <a:spLocks noChangeArrowheads="1"/>
          </p:cNvSpPr>
          <p:nvPr>
            <p:ph type="title"/>
          </p:nvPr>
        </p:nvSpPr>
        <p:spPr>
          <a:xfrm>
            <a:off x="152400" y="190500"/>
            <a:ext cx="12687300" cy="2171700"/>
          </a:xfrm>
          <a:ln/>
        </p:spPr>
        <p:txBody>
          <a:bodyPr/>
          <a:lstStyle/>
          <a:p>
            <a:r>
              <a:rPr lang="en-US"/>
              <a:t>Spontaneity and Kinetics</a:t>
            </a:r>
            <a:br>
              <a:rPr lang="en-US"/>
            </a:br>
            <a:r>
              <a:rPr lang="en-US" sz="6600"/>
              <a:t>as related to Reaction Direction</a:t>
            </a:r>
          </a:p>
        </p:txBody>
      </p:sp>
      <p:sp>
        <p:nvSpPr>
          <p:cNvPr id="101378" name="Rectangle 2"/>
          <p:cNvSpPr>
            <a:spLocks noChangeArrowheads="1"/>
          </p:cNvSpPr>
          <p:nvPr>
            <p:ph type="body" idx="1"/>
          </p:nvPr>
        </p:nvSpPr>
        <p:spPr>
          <a:xfrm>
            <a:off x="304800" y="2476500"/>
            <a:ext cx="12649200" cy="6972300"/>
          </a:xfrm>
          <a:ln/>
        </p:spPr>
        <p:txBody>
          <a:bodyPr/>
          <a:lstStyle/>
          <a:p>
            <a:r>
              <a:rPr lang="en-US"/>
              <a:t>Spontaneity is unrelated to the speed of a reaction</a:t>
            </a:r>
          </a:p>
          <a:p>
            <a:pPr lvl="1"/>
            <a:r>
              <a:rPr lang="en-US"/>
              <a:t>Some spontaneous processes may be extremely slow.</a:t>
            </a:r>
          </a:p>
          <a:p>
            <a:r>
              <a:rPr lang="en-US"/>
              <a:t>Kinetics tells us about the rate of a reaction.</a:t>
            </a:r>
          </a:p>
          <a:p>
            <a:r>
              <a:rPr lang="en-US"/>
              <a:t>Spontaneity has direction</a:t>
            </a:r>
          </a:p>
          <a:p>
            <a:pPr lvl="1"/>
            <a:r>
              <a:rPr lang="en-US"/>
              <a:t>If a reaction is spontaneous in one direction, it is NOT spontaneous in the other direction.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594C2-70F8-41DC-84C2-69E326BB9B4D}" type="slidenum">
              <a:rPr lang="en-US"/>
              <a:pPr/>
              <a:t>37</a:t>
            </a:fld>
            <a:endParaRPr lang="en-US"/>
          </a:p>
        </p:txBody>
      </p:sp>
      <p:sp>
        <p:nvSpPr>
          <p:cNvPr id="10240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Two Forces Drive Reactions</a:t>
            </a:r>
          </a:p>
        </p:txBody>
      </p:sp>
      <p:sp>
        <p:nvSpPr>
          <p:cNvPr id="102402" name="Rectangle 2"/>
          <p:cNvSpPr>
            <a:spLocks noChangeArrowheads="1"/>
          </p:cNvSpPr>
          <p:nvPr>
            <p:ph type="body" idx="1"/>
          </p:nvPr>
        </p:nvSpPr>
        <p:spPr>
          <a:xfrm>
            <a:off x="241300" y="1638300"/>
            <a:ext cx="12649200" cy="12839700"/>
          </a:xfrm>
          <a:ln/>
        </p:spPr>
        <p:txBody>
          <a:bodyPr/>
          <a:lstStyle/>
          <a:p>
            <a:r>
              <a:rPr lang="en-US"/>
              <a:t>High entropy is favored</a:t>
            </a:r>
          </a:p>
          <a:p>
            <a:pPr lvl="1"/>
            <a:r>
              <a:rPr lang="en-US"/>
              <a:t>∆S increase (+) is favored</a:t>
            </a:r>
          </a:p>
          <a:p>
            <a:pPr>
              <a:spcBef>
                <a:spcPts val="3500"/>
              </a:spcBef>
            </a:pPr>
            <a:r>
              <a:rPr lang="en-US"/>
              <a:t>Low energy is favored</a:t>
            </a:r>
          </a:p>
          <a:p>
            <a:pPr lvl="1"/>
            <a:r>
              <a:rPr lang="en-US"/>
              <a:t>∆H decrease (-) is favored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871680" presetClass="entr" presetSubtype="5762576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871680" presetClass="entr" presetSubtype="5762576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871680" presetClass="entr" presetSubtype="5762576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8871680" presetClass="entr" presetSubtype="5762576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build="p" bldLvl="5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96478-12E1-4CCC-8BB9-4581DAB05AA9}" type="slidenum">
              <a:rPr lang="en-US"/>
              <a:pPr/>
              <a:t>38</a:t>
            </a:fld>
            <a:endParaRPr lang="en-US"/>
          </a:p>
        </p:txBody>
      </p:sp>
      <p:sp>
        <p:nvSpPr>
          <p:cNvPr id="10342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2</a:t>
            </a:r>
            <a:r>
              <a:rPr lang="en-US" baseline="32000"/>
              <a:t>nd</a:t>
            </a:r>
            <a:r>
              <a:rPr lang="en-US"/>
              <a:t> Law of Thermodynamics</a:t>
            </a:r>
          </a:p>
        </p:txBody>
      </p:sp>
      <p:sp>
        <p:nvSpPr>
          <p:cNvPr id="103426" name="Rectangle 2"/>
          <p:cNvSpPr>
            <a:spLocks noChangeArrowheads="1"/>
          </p:cNvSpPr>
          <p:nvPr>
            <p:ph type="body" idx="1"/>
          </p:nvPr>
        </p:nvSpPr>
        <p:spPr>
          <a:xfrm>
            <a:off x="254000" y="1473200"/>
            <a:ext cx="12649200" cy="12839700"/>
          </a:xfrm>
          <a:ln/>
        </p:spPr>
        <p:txBody>
          <a:bodyPr/>
          <a:lstStyle/>
          <a:p>
            <a:r>
              <a:rPr lang="en-US"/>
              <a:t>From the second law of thermodynamics, we know that the entropy of the universe is always increasing. For every process and reaction</a:t>
            </a:r>
          </a:p>
          <a:p>
            <a:pPr lvl="1"/>
            <a:r>
              <a:rPr lang="en-US"/>
              <a:t>∆S</a:t>
            </a:r>
            <a:r>
              <a:rPr lang="en-US" baseline="-6000"/>
              <a:t>total</a:t>
            </a:r>
            <a:r>
              <a:rPr lang="en-US"/>
              <a:t> = ∆S</a:t>
            </a:r>
            <a:r>
              <a:rPr lang="en-US" baseline="-6000"/>
              <a:t>system</a:t>
            </a:r>
            <a:r>
              <a:rPr lang="en-US"/>
              <a:t> + ∆S</a:t>
            </a:r>
            <a:r>
              <a:rPr lang="en-US" baseline="-6000"/>
              <a:t>surroundings</a:t>
            </a:r>
            <a:endParaRPr lang="en-US"/>
          </a:p>
          <a:p>
            <a:pPr lvl="1"/>
            <a:r>
              <a:rPr lang="en-US"/>
              <a:t>∆S</a:t>
            </a:r>
            <a:r>
              <a:rPr lang="en-US" baseline="-6000"/>
              <a:t>total</a:t>
            </a:r>
            <a:r>
              <a:rPr lang="en-US"/>
              <a:t> &gt; 0 (always)</a:t>
            </a:r>
          </a:p>
          <a:p>
            <a:pPr>
              <a:spcBef>
                <a:spcPts val="3200"/>
              </a:spcBef>
            </a:pPr>
            <a:r>
              <a:rPr lang="en-US"/>
              <a:t>But it is not always easy or practical to calculate ∆S</a:t>
            </a:r>
            <a:r>
              <a:rPr lang="en-US" baseline="-6000"/>
              <a:t>total</a:t>
            </a:r>
            <a:r>
              <a:rPr lang="en-US"/>
              <a:t> because it is difficult to know all of the entropy changes to the surroundings (universe), ∆S</a:t>
            </a:r>
            <a:r>
              <a:rPr lang="en-US" baseline="-6000"/>
              <a:t>surroundings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872448" presetClass="entr" presetSubtype="6620215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872448" presetClass="entr" presetSubtype="6620215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872448" presetClass="entr" presetSubtype="6620215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8872448" presetClass="entr" presetSubtype="6620215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build="p" bldLvl="5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83F7-9AF8-447E-A5A2-F226E2FDB925}" type="slidenum">
              <a:rPr lang="en-US"/>
              <a:pPr/>
              <a:t>39</a:t>
            </a:fld>
            <a:endParaRPr lang="en-US"/>
          </a:p>
        </p:txBody>
      </p:sp>
      <p:sp>
        <p:nvSpPr>
          <p:cNvPr id="10444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6200"/>
              <a:t>So how can we predict spontaneity?</a:t>
            </a:r>
          </a:p>
        </p:txBody>
      </p:sp>
      <p:sp>
        <p:nvSpPr>
          <p:cNvPr id="104450" name="Rectangle 2"/>
          <p:cNvSpPr>
            <a:spLocks noChangeArrowheads="1"/>
          </p:cNvSpPr>
          <p:nvPr>
            <p:ph type="body" idx="1"/>
          </p:nvPr>
        </p:nvSpPr>
        <p:spPr>
          <a:xfrm>
            <a:off x="241300" y="1638300"/>
            <a:ext cx="12649200" cy="12839700"/>
          </a:xfrm>
          <a:ln/>
        </p:spPr>
        <p:txBody>
          <a:bodyPr/>
          <a:lstStyle/>
          <a:p>
            <a:r>
              <a:rPr lang="en-US"/>
              <a:t>Gibbs Free Energy (G) combines the two driving forces into one relationship.</a:t>
            </a:r>
          </a:p>
          <a:p>
            <a:pPr lvl="1"/>
            <a:r>
              <a:rPr lang="en-US"/>
              <a:t>The maximum useful work that can be done by a system on its surroundings in a spontaneous process occurring at </a:t>
            </a:r>
            <a:r>
              <a:rPr lang="en-US" i="1"/>
              <a:t>constant temp and pressure</a:t>
            </a:r>
            <a:r>
              <a:rPr lang="en-US"/>
              <a:t>.</a:t>
            </a:r>
          </a:p>
          <a:p>
            <a:r>
              <a:rPr lang="en-US"/>
              <a:t>∆G = ∆H - T∆S</a:t>
            </a:r>
          </a:p>
          <a:p>
            <a:pPr lvl="1"/>
            <a:r>
              <a:rPr lang="en-US"/>
              <a:t>Although the restriction of constant T and P are stringent, they do apply to many important chemical processes.</a:t>
            </a:r>
          </a:p>
          <a:p>
            <a:pPr lvl="2"/>
            <a:r>
              <a:rPr lang="en-US"/>
              <a:t>Biological processes in the body</a:t>
            </a:r>
          </a:p>
          <a:p>
            <a:pPr lvl="2"/>
            <a:r>
              <a:rPr lang="en-US"/>
              <a:t>Laboratory or industrially controlled processes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873216" presetClass="entr" presetSubtype="6639206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873216" presetClass="entr" presetSubtype="6639206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873216" presetClass="entr" presetSubtype="6639206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8873216" presetClass="entr" presetSubtype="6639206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8873216" presetClass="entr" presetSubtype="6639206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8873216" presetClass="entr" presetSubtype="6639206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build="p" bldLvl="5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BDB21-0887-4D75-90D4-DEDB0346D4B7}" type="slidenum">
              <a:rPr lang="en-US"/>
              <a:pPr/>
              <a:t>4</a:t>
            </a:fld>
            <a:endParaRPr lang="en-US"/>
          </a:p>
        </p:txBody>
      </p:sp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854200"/>
          </a:xfrm>
          <a:ln/>
        </p:spPr>
        <p:txBody>
          <a:bodyPr/>
          <a:lstStyle/>
          <a:p>
            <a:r>
              <a:rPr lang="en-US" sz="6400"/>
              <a:t>The Common-Sense Law applies at the molecular level as well. 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xfrm>
            <a:off x="177800" y="2552700"/>
            <a:ext cx="12649200" cy="7061200"/>
          </a:xfrm>
          <a:ln/>
        </p:spPr>
        <p:txBody>
          <a:bodyPr/>
          <a:lstStyle/>
          <a:p>
            <a:r>
              <a:rPr lang="en-US"/>
              <a:t>Salt dissolves</a:t>
            </a:r>
          </a:p>
          <a:p>
            <a:r>
              <a:rPr lang="en-US"/>
              <a:t>Gases disperse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713" y="2349500"/>
            <a:ext cx="4954587" cy="43307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 b="11224"/>
          <a:stretch>
            <a:fillRect/>
          </a:stretch>
        </p:blipFill>
        <p:spPr bwMode="auto">
          <a:xfrm>
            <a:off x="579438" y="6934200"/>
            <a:ext cx="11437937" cy="25146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EE5AA-0B77-48A5-AA69-E5B9FC8AB154}" type="slidenum">
              <a:rPr lang="en-US"/>
              <a:pPr/>
              <a:t>40</a:t>
            </a:fld>
            <a:endParaRPr lang="en-US"/>
          </a:p>
        </p:txBody>
      </p:sp>
      <p:sp>
        <p:nvSpPr>
          <p:cNvPr id="10547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∆G = ∆H - T∆S</a:t>
            </a:r>
          </a:p>
        </p:txBody>
      </p:sp>
      <p:sp>
        <p:nvSpPr>
          <p:cNvPr id="10547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z="5700"/>
              <a:t>If ∆G &lt; 0 , a reaction will proceed in the forward direction and is considered spontaneous.</a:t>
            </a:r>
          </a:p>
          <a:p>
            <a:pPr>
              <a:spcBef>
                <a:spcPts val="2600"/>
              </a:spcBef>
            </a:pPr>
            <a:r>
              <a:rPr lang="en-US" sz="5700"/>
              <a:t>If ∆G = 0, a reaction will be at equilibrium</a:t>
            </a:r>
          </a:p>
          <a:p>
            <a:pPr>
              <a:spcBef>
                <a:spcPts val="2600"/>
              </a:spcBef>
            </a:pPr>
            <a:r>
              <a:rPr lang="en-US" sz="5700"/>
              <a:t>If ∆G &gt; 0, a reaction will not proceed in forward direction and is considered not spontaneous.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980736" presetClass="entr" presetSubtype="9107340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980736" presetClass="entr" presetSubtype="9107340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980736" presetClass="entr" presetSubtype="9107340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build="p" bldLvl="5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E7B83-C97F-47BB-BC21-3D3272D89594}" type="slidenum">
              <a:rPr lang="en-US"/>
              <a:pPr/>
              <a:t>41</a:t>
            </a:fld>
            <a:endParaRPr lang="en-US"/>
          </a:p>
        </p:txBody>
      </p:sp>
      <p:sp>
        <p:nvSpPr>
          <p:cNvPr id="106497" name="Rectangle 1"/>
          <p:cNvSpPr>
            <a:spLocks noChangeArrowheads="1"/>
          </p:cNvSpPr>
          <p:nvPr>
            <p:ph type="title"/>
          </p:nvPr>
        </p:nvSpPr>
        <p:spPr>
          <a:xfrm>
            <a:off x="241300" y="190500"/>
            <a:ext cx="12687300" cy="1282700"/>
          </a:xfrm>
          <a:ln/>
        </p:spPr>
        <p:txBody>
          <a:bodyPr/>
          <a:lstStyle/>
          <a:p>
            <a:r>
              <a:rPr lang="en-US" sz="6900"/>
              <a:t>Using ∆Gº</a:t>
            </a:r>
          </a:p>
        </p:txBody>
      </p:sp>
      <p:sp>
        <p:nvSpPr>
          <p:cNvPr id="106498" name="Rectangle 2"/>
          <p:cNvSpPr>
            <a:spLocks noChangeArrowheads="1"/>
          </p:cNvSpPr>
          <p:nvPr>
            <p:ph type="body" idx="1"/>
          </p:nvPr>
        </p:nvSpPr>
        <p:spPr>
          <a:xfrm>
            <a:off x="241300" y="1320800"/>
            <a:ext cx="12649200" cy="8293100"/>
          </a:xfrm>
          <a:ln/>
        </p:spPr>
        <p:txBody>
          <a:bodyPr/>
          <a:lstStyle/>
          <a:p>
            <a:r>
              <a:rPr lang="en-US" sz="5000"/>
              <a:t>Standard conditions</a:t>
            </a:r>
          </a:p>
          <a:p>
            <a:pPr lvl="1"/>
            <a:r>
              <a:rPr lang="en-US" sz="4000"/>
              <a:t>1 atm</a:t>
            </a:r>
          </a:p>
          <a:p>
            <a:pPr lvl="1"/>
            <a:r>
              <a:rPr lang="en-US" sz="4000"/>
              <a:t>1M concentration</a:t>
            </a:r>
          </a:p>
          <a:p>
            <a:r>
              <a:rPr lang="en-US" sz="5000"/>
              <a:t>The ∆Gº values in the table are reported for temperatures at 25ºC</a:t>
            </a:r>
          </a:p>
          <a:p>
            <a:r>
              <a:rPr lang="en-US" sz="5000"/>
              <a:t>∆G</a:t>
            </a:r>
            <a:r>
              <a:rPr lang="en-US" sz="5000" baseline="-6000"/>
              <a:t>f</a:t>
            </a:r>
            <a:r>
              <a:rPr lang="en-US" sz="5000"/>
              <a:t>º values have been established for a great many substances making the ∆G calculation below convenient at 1M or 1atm at 25ºC.</a:t>
            </a:r>
          </a:p>
          <a:p>
            <a:r>
              <a:rPr lang="en-US" sz="5000"/>
              <a:t>∆G</a:t>
            </a:r>
            <a:r>
              <a:rPr lang="en-US" sz="5000" baseline="-6000"/>
              <a:t>Rx</a:t>
            </a:r>
            <a:r>
              <a:rPr lang="en-US" sz="5000"/>
              <a:t>º = ∑n∆G</a:t>
            </a:r>
            <a:r>
              <a:rPr lang="en-US" sz="5000" baseline="-6000"/>
              <a:t>f</a:t>
            </a:r>
            <a:r>
              <a:rPr lang="en-US" sz="5000"/>
              <a:t>ºprod - ∑n∆G</a:t>
            </a:r>
            <a:r>
              <a:rPr lang="en-US" sz="5000" baseline="-6000"/>
              <a:t>f</a:t>
            </a:r>
            <a:r>
              <a:rPr lang="en-US" sz="5000"/>
              <a:t>ºreact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981504" presetClass="entr" presetSubtype="576884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981504" presetClass="entr" presetSubtype="576884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981504" presetClass="entr" presetSubtype="576884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8981504" presetClass="entr" presetSubtype="576884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8981504" presetClass="entr" presetSubtype="576884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8981504" presetClass="entr" presetSubtype="576884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 build="p" bldLvl="5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F5066-9872-4CFD-8E77-0FF229676850}" type="slidenum">
              <a:rPr lang="en-US"/>
              <a:pPr/>
              <a:t>42</a:t>
            </a:fld>
            <a:endParaRPr lang="en-US"/>
          </a:p>
        </p:txBody>
      </p:sp>
      <p:sp>
        <p:nvSpPr>
          <p:cNvPr id="122881" name="Rectangle 1"/>
          <p:cNvSpPr>
            <a:spLocks noChangeArrowheads="1"/>
          </p:cNvSpPr>
          <p:nvPr>
            <p:ph type="title"/>
          </p:nvPr>
        </p:nvSpPr>
        <p:spPr>
          <a:xfrm>
            <a:off x="203200" y="342900"/>
            <a:ext cx="12687300" cy="5524500"/>
          </a:xfrm>
          <a:ln/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/>
              <a:t>The reaction below is NOT spontaneous at 298 K. Is there a temperature at which this reaction can become spontaneous?</a:t>
            </a:r>
            <a:br>
              <a:rPr lang="en-US"/>
            </a:br>
            <a:r>
              <a:rPr lang="en-US"/>
              <a:t>2NOCl</a:t>
            </a:r>
            <a:r>
              <a:rPr lang="en-US" baseline="-6000"/>
              <a:t>(g)</a:t>
            </a:r>
            <a:r>
              <a:rPr lang="en-US"/>
              <a:t> → 2NO</a:t>
            </a:r>
            <a:r>
              <a:rPr lang="en-US" baseline="-6000"/>
              <a:t>(g)</a:t>
            </a:r>
            <a:r>
              <a:rPr lang="en-US"/>
              <a:t> + Cl</a:t>
            </a:r>
            <a:r>
              <a:rPr lang="en-US" baseline="-6000"/>
              <a:t>2(g)</a:t>
            </a:r>
            <a:r>
              <a:rPr lang="en-US"/>
              <a:t/>
            </a:r>
            <a:br>
              <a:rPr lang="en-US"/>
            </a:br>
            <a:r>
              <a:rPr lang="en-US"/>
              <a:t>For the reaction: ∆Hº=+74kJ, ∆Sº=117J</a:t>
            </a:r>
          </a:p>
        </p:txBody>
      </p:sp>
      <p:sp>
        <p:nvSpPr>
          <p:cNvPr id="122882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5626100"/>
            <a:ext cx="12687300" cy="3987800"/>
          </a:xfrm>
          <a:ln/>
        </p:spPr>
        <p:txBody>
          <a:bodyPr/>
          <a:lstStyle/>
          <a:p>
            <a:r>
              <a:rPr lang="en-US"/>
              <a:t>Yes</a:t>
            </a:r>
          </a:p>
          <a:p>
            <a:r>
              <a:rPr lang="en-US"/>
              <a:t>No</a:t>
            </a:r>
          </a:p>
          <a:p>
            <a:r>
              <a:rPr lang="en-US"/>
              <a:t>Not enough information to determine.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9B0E0845-DA51-4EBA-9941-FAB15FF88959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42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1E1BD-4BBE-4573-B769-38A3F0CB025D}" type="slidenum">
              <a:rPr lang="en-US"/>
              <a:pPr/>
              <a:t>43</a:t>
            </a:fld>
            <a:endParaRPr lang="en-US"/>
          </a:p>
        </p:txBody>
      </p:sp>
      <p:sp>
        <p:nvSpPr>
          <p:cNvPr id="124929" name="Rectangle 1"/>
          <p:cNvSpPr>
            <a:spLocks noChangeArrowheads="1"/>
          </p:cNvSpPr>
          <p:nvPr>
            <p:ph type="title"/>
          </p:nvPr>
        </p:nvSpPr>
        <p:spPr>
          <a:xfrm>
            <a:off x="203200" y="342900"/>
            <a:ext cx="12687300" cy="3987800"/>
          </a:xfrm>
          <a:ln/>
        </p:spPr>
        <p:txBody>
          <a:bodyPr/>
          <a:lstStyle/>
          <a:p>
            <a:pPr>
              <a:spcBef>
                <a:spcPts val="825"/>
              </a:spcBef>
            </a:pPr>
            <a:r>
              <a:rPr lang="en-US" sz="5200"/>
              <a:t>The reaction below is NOT spontaneous at 298 K. Is there a temperature at which this reaction can become spontaneous?</a:t>
            </a:r>
            <a:br>
              <a:rPr lang="en-US" sz="5200"/>
            </a:br>
            <a:r>
              <a:rPr lang="en-US" sz="5200"/>
              <a:t>2NOCl</a:t>
            </a:r>
            <a:r>
              <a:rPr lang="en-US" sz="5200" baseline="-6000"/>
              <a:t>(g)</a:t>
            </a:r>
            <a:r>
              <a:rPr lang="en-US" sz="5200"/>
              <a:t> → 2NO</a:t>
            </a:r>
            <a:r>
              <a:rPr lang="en-US" sz="5200" baseline="-6000"/>
              <a:t>(g)</a:t>
            </a:r>
            <a:r>
              <a:rPr lang="en-US" sz="5200"/>
              <a:t> + Cl</a:t>
            </a:r>
            <a:r>
              <a:rPr lang="en-US" sz="5200" baseline="-6000"/>
              <a:t>2(g)</a:t>
            </a:r>
            <a:r>
              <a:rPr lang="en-US" sz="5200"/>
              <a:t/>
            </a:r>
            <a:br>
              <a:rPr lang="en-US" sz="5200"/>
            </a:br>
            <a:r>
              <a:rPr lang="en-US" sz="5200"/>
              <a:t>For the reaction: ∆Hº=+74kJ, ∆Sº=117J</a:t>
            </a:r>
          </a:p>
        </p:txBody>
      </p:sp>
      <p:sp>
        <p:nvSpPr>
          <p:cNvPr id="124930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4330700"/>
            <a:ext cx="12687300" cy="5283200"/>
          </a:xfrm>
          <a:ln/>
        </p:spPr>
        <p:txBody>
          <a:bodyPr/>
          <a:lstStyle/>
          <a:p>
            <a:r>
              <a:rPr lang="en-US" sz="4000">
                <a:solidFill>
                  <a:srgbClr val="DD2067"/>
                </a:solidFill>
              </a:rPr>
              <a:t>Yes, at approximately 632 K</a:t>
            </a:r>
          </a:p>
          <a:p>
            <a:pPr lvl="1">
              <a:spcBef>
                <a:spcPts val="713"/>
              </a:spcBef>
              <a:buClr>
                <a:srgbClr val="2961B0"/>
              </a:buClr>
              <a:buSzPct val="125000"/>
            </a:pPr>
            <a:r>
              <a:rPr lang="en-US" sz="4100">
                <a:solidFill>
                  <a:srgbClr val="2961B0"/>
                </a:solidFill>
              </a:rPr>
              <a:t>∆H=+74kJ, ∆S=117J</a:t>
            </a:r>
          </a:p>
          <a:p>
            <a:pPr lvl="1">
              <a:spcBef>
                <a:spcPts val="713"/>
              </a:spcBef>
              <a:buClr>
                <a:srgbClr val="2961B0"/>
              </a:buClr>
              <a:buSzPct val="125000"/>
            </a:pPr>
            <a:r>
              <a:rPr lang="en-US" sz="4100">
                <a:solidFill>
                  <a:srgbClr val="2961B0"/>
                </a:solidFill>
              </a:rPr>
              <a:t>∆G = ∆H - T∆S, since ∆G&gt;0 is not spontaneous and ∆G&lt;0 is spontaneous, when ∆G=0 the spontaneity “switches”</a:t>
            </a:r>
          </a:p>
          <a:p>
            <a:pPr lvl="1">
              <a:spcBef>
                <a:spcPts val="713"/>
              </a:spcBef>
              <a:buClr>
                <a:srgbClr val="2961B0"/>
              </a:buClr>
              <a:buSzPct val="125000"/>
            </a:pPr>
            <a:r>
              <a:rPr lang="en-US" sz="4100">
                <a:solidFill>
                  <a:srgbClr val="2961B0"/>
                </a:solidFill>
              </a:rPr>
              <a:t>0 = 74kJ - T(0.117kJ)  solve T = 632 K</a:t>
            </a:r>
            <a:endParaRPr lang="en-US" sz="3100">
              <a:solidFill>
                <a:srgbClr val="2961B0"/>
              </a:solidFill>
            </a:endParaRPr>
          </a:p>
          <a:p>
            <a:pPr>
              <a:spcBef>
                <a:spcPts val="713"/>
              </a:spcBef>
            </a:pPr>
            <a:r>
              <a:rPr lang="en-US" sz="4000"/>
              <a:t>No</a:t>
            </a:r>
          </a:p>
          <a:p>
            <a:pPr>
              <a:spcBef>
                <a:spcPts val="713"/>
              </a:spcBef>
            </a:pPr>
            <a:r>
              <a:rPr lang="en-US" sz="4000"/>
              <a:t>Not enough information to determine.</a:t>
            </a: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949C3C75-A49D-4B39-A928-5C04554C96EE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43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66B87-FFF6-4695-8128-AF4E71B10368}" type="slidenum">
              <a:rPr lang="en-US"/>
              <a:pPr/>
              <a:t>44</a:t>
            </a:fld>
            <a:endParaRPr lang="en-US"/>
          </a:p>
        </p:txBody>
      </p:sp>
      <p:sp>
        <p:nvSpPr>
          <p:cNvPr id="126977" name="Rectangle 1"/>
          <p:cNvSpPr>
            <a:spLocks noChangeArrowheads="1"/>
          </p:cNvSpPr>
          <p:nvPr>
            <p:ph type="title"/>
          </p:nvPr>
        </p:nvSpPr>
        <p:spPr>
          <a:xfrm>
            <a:off x="203200" y="342900"/>
            <a:ext cx="12687300" cy="4406900"/>
          </a:xfrm>
          <a:ln/>
        </p:spPr>
        <p:txBody>
          <a:bodyPr/>
          <a:lstStyle/>
          <a:p>
            <a:r>
              <a:rPr lang="en-US"/>
              <a:t>At 298 K this reaction is not spontaneous and at temps above 632 K the reaction becomes spontaneous. What occurs AT 632 K?</a:t>
            </a:r>
            <a:br>
              <a:rPr lang="en-US"/>
            </a:br>
            <a:r>
              <a:rPr lang="en-US"/>
              <a:t>2NOCl</a:t>
            </a:r>
            <a:r>
              <a:rPr lang="en-US" baseline="-6000"/>
              <a:t>(g)</a:t>
            </a:r>
            <a:r>
              <a:rPr lang="en-US"/>
              <a:t> → 2NO</a:t>
            </a:r>
            <a:r>
              <a:rPr lang="en-US" baseline="-6000"/>
              <a:t>(g)</a:t>
            </a:r>
            <a:r>
              <a:rPr lang="en-US"/>
              <a:t> + Cl</a:t>
            </a:r>
            <a:r>
              <a:rPr lang="en-US" baseline="-6000"/>
              <a:t>2(g)</a:t>
            </a:r>
          </a:p>
        </p:txBody>
      </p:sp>
      <p:sp>
        <p:nvSpPr>
          <p:cNvPr id="126978" name="Rectangle 2"/>
          <p:cNvSpPr>
            <a:spLocks noChangeArrowheads="1"/>
          </p:cNvSpPr>
          <p:nvPr>
            <p:ph type="body" idx="1"/>
          </p:nvPr>
        </p:nvSpPr>
        <p:spPr>
          <a:xfrm>
            <a:off x="317500" y="5753100"/>
            <a:ext cx="12687300" cy="3860800"/>
          </a:xfrm>
          <a:ln/>
        </p:spPr>
        <p:txBody>
          <a:bodyPr/>
          <a:lstStyle/>
          <a:p>
            <a:r>
              <a:rPr lang="en-US"/>
              <a:t>The reaction stops</a:t>
            </a:r>
          </a:p>
          <a:p>
            <a:r>
              <a:rPr lang="en-US"/>
              <a:t>The reaction is at equilibrium</a:t>
            </a:r>
          </a:p>
          <a:p>
            <a:r>
              <a:rPr lang="en-US"/>
              <a:t>Some other situation.</a:t>
            </a:r>
          </a:p>
        </p:txBody>
      </p:sp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3CC021B6-FD24-4F36-8AA8-082FA4F8F7AB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44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BB67F-89B7-46BE-BA74-061C0B04A0ED}" type="slidenum">
              <a:rPr lang="en-US"/>
              <a:pPr/>
              <a:t>45</a:t>
            </a:fld>
            <a:endParaRPr lang="en-US"/>
          </a:p>
        </p:txBody>
      </p:sp>
      <p:sp>
        <p:nvSpPr>
          <p:cNvPr id="129025" name="Rectangle 1"/>
          <p:cNvSpPr>
            <a:spLocks noChangeArrowheads="1"/>
          </p:cNvSpPr>
          <p:nvPr>
            <p:ph type="title"/>
          </p:nvPr>
        </p:nvSpPr>
        <p:spPr>
          <a:xfrm>
            <a:off x="203200" y="342900"/>
            <a:ext cx="12687300" cy="4343400"/>
          </a:xfrm>
          <a:ln/>
        </p:spPr>
        <p:txBody>
          <a:bodyPr/>
          <a:lstStyle/>
          <a:p>
            <a:r>
              <a:rPr lang="en-US"/>
              <a:t>At standard conditions this reaction is not spontaneous and at temps above 633 K the reaction becomes spontaneous. What occurs AT 633 K?</a:t>
            </a:r>
            <a:br>
              <a:rPr lang="en-US"/>
            </a:br>
            <a:r>
              <a:rPr lang="en-US"/>
              <a:t>2NOCl</a:t>
            </a:r>
            <a:r>
              <a:rPr lang="en-US" baseline="-6000"/>
              <a:t>(g)</a:t>
            </a:r>
            <a:r>
              <a:rPr lang="en-US"/>
              <a:t> → 2NO</a:t>
            </a:r>
            <a:r>
              <a:rPr lang="en-US" baseline="-6000"/>
              <a:t>(g)</a:t>
            </a:r>
            <a:r>
              <a:rPr lang="en-US"/>
              <a:t> + Cl</a:t>
            </a:r>
            <a:r>
              <a:rPr lang="en-US" baseline="-6000"/>
              <a:t>2(g)</a:t>
            </a:r>
          </a:p>
        </p:txBody>
      </p:sp>
      <p:sp>
        <p:nvSpPr>
          <p:cNvPr id="129026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5118100"/>
            <a:ext cx="12687300" cy="4495800"/>
          </a:xfrm>
          <a:ln/>
        </p:spPr>
        <p:txBody>
          <a:bodyPr/>
          <a:lstStyle/>
          <a:p>
            <a:r>
              <a:rPr lang="en-US"/>
              <a:t>The reaction stops</a:t>
            </a:r>
          </a:p>
          <a:p>
            <a:r>
              <a:rPr lang="en-US">
                <a:solidFill>
                  <a:srgbClr val="DD2067"/>
                </a:solidFill>
              </a:rPr>
              <a:t>The reaction is at equilibrium, since ∆G = 0</a:t>
            </a:r>
          </a:p>
          <a:p>
            <a:r>
              <a:rPr lang="en-US"/>
              <a:t>Some other situation.</a:t>
            </a: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E367BBC3-FB5B-4311-813F-57DDC04A17DA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45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D289C-1C7E-42AE-AB5A-9336EF9CDD1F}" type="slidenum">
              <a:rPr lang="en-US"/>
              <a:pPr/>
              <a:t>46</a:t>
            </a:fld>
            <a:endParaRPr lang="en-US"/>
          </a:p>
        </p:txBody>
      </p:sp>
      <p:sp>
        <p:nvSpPr>
          <p:cNvPr id="136193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667000"/>
          </a:xfrm>
          <a:ln/>
        </p:spPr>
        <p:txBody>
          <a:bodyPr/>
          <a:lstStyle/>
          <a:p>
            <a:r>
              <a:rPr lang="en-US"/>
              <a:t>Can every and any non spontaneous reaction be made spontaneous at some temperature?</a:t>
            </a:r>
          </a:p>
        </p:txBody>
      </p:sp>
      <p:sp>
        <p:nvSpPr>
          <p:cNvPr id="136194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022600"/>
            <a:ext cx="12687300" cy="6591300"/>
          </a:xfrm>
          <a:ln/>
        </p:spPr>
        <p:txBody>
          <a:bodyPr/>
          <a:lstStyle/>
          <a:p>
            <a:r>
              <a:rPr lang="en-US"/>
              <a:t>yes</a:t>
            </a:r>
          </a:p>
          <a:p>
            <a:r>
              <a:rPr lang="en-US"/>
              <a:t>no</a:t>
            </a:r>
          </a:p>
          <a:p>
            <a:r>
              <a:rPr lang="en-US"/>
              <a:t>I don’t know, and I would just be guessing or following my neighbors, but I don’t really know how to analytically think through to an answer.</a:t>
            </a:r>
          </a:p>
        </p:txBody>
      </p:sp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48884983-4DCA-4DA3-A35B-5DC869B81D5B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46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DB67A-D1E9-4CA2-BDBD-0A98DDC180B8}" type="slidenum">
              <a:rPr lang="en-US"/>
              <a:pPr/>
              <a:t>47</a:t>
            </a:fld>
            <a:endParaRPr lang="en-US"/>
          </a:p>
        </p:txBody>
      </p:sp>
      <p:sp>
        <p:nvSpPr>
          <p:cNvPr id="13721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667000"/>
          </a:xfrm>
          <a:ln/>
        </p:spPr>
        <p:txBody>
          <a:bodyPr/>
          <a:lstStyle/>
          <a:p>
            <a:r>
              <a:rPr lang="en-US"/>
              <a:t>Can every and any non spontaneous reaction be made spontaneous at some temperature?</a:t>
            </a:r>
          </a:p>
        </p:txBody>
      </p:sp>
      <p:sp>
        <p:nvSpPr>
          <p:cNvPr id="137218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022600"/>
            <a:ext cx="12687300" cy="6591300"/>
          </a:xfrm>
          <a:ln/>
        </p:spPr>
        <p:txBody>
          <a:bodyPr/>
          <a:lstStyle/>
          <a:p>
            <a:r>
              <a:rPr lang="en-US" sz="3900"/>
              <a:t>yes</a:t>
            </a:r>
          </a:p>
          <a:p>
            <a:r>
              <a:rPr lang="en-US" sz="3900">
                <a:solidFill>
                  <a:srgbClr val="DD2067"/>
                </a:solidFill>
              </a:rPr>
              <a:t>no, remember: ∆G = ∆H - T∆S</a:t>
            </a:r>
          </a:p>
          <a:p>
            <a:pPr>
              <a:buClr>
                <a:srgbClr val="2961B0"/>
              </a:buClr>
            </a:pPr>
            <a:r>
              <a:rPr lang="en-US" sz="3900">
                <a:solidFill>
                  <a:srgbClr val="2961B0"/>
                </a:solidFill>
              </a:rPr>
              <a:t>When ∆H is +, and ∆S is -, no temperature will ever make the reaction spontaneous</a:t>
            </a:r>
          </a:p>
          <a:p>
            <a:pPr>
              <a:buClr>
                <a:srgbClr val="2961B0"/>
              </a:buClr>
            </a:pPr>
            <a:r>
              <a:rPr lang="en-US" sz="3900">
                <a:solidFill>
                  <a:srgbClr val="2961B0"/>
                </a:solidFill>
              </a:rPr>
              <a:t>If ∆H is - and ∆S is -,</a:t>
            </a:r>
          </a:p>
          <a:p>
            <a:pPr marL="1143000" lvl="1" indent="-685800">
              <a:buFont typeface="Lucida Grande" charset="0"/>
              <a:buChar char="✓"/>
            </a:pPr>
            <a:r>
              <a:rPr lang="en-US" sz="3900">
                <a:solidFill>
                  <a:srgbClr val="2961B0"/>
                </a:solidFill>
              </a:rPr>
              <a:t>increasing the T value will make ∆G more +, </a:t>
            </a:r>
          </a:p>
          <a:p>
            <a:pPr marL="1143000" lvl="1" indent="-685800">
              <a:buFont typeface="Lucida Grande" charset="0"/>
              <a:buChar char="✓"/>
            </a:pPr>
            <a:r>
              <a:rPr lang="en-US" sz="3900">
                <a:solidFill>
                  <a:srgbClr val="2961B0"/>
                </a:solidFill>
              </a:rPr>
              <a:t>decreasing the T would make the less + and the temp may not be able to be lowered enough to turn it spontaneous. (Remember that there is a lower limit to temperature values, absolute zero.)</a:t>
            </a:r>
          </a:p>
        </p:txBody>
      </p:sp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6AFB0B81-25AC-4070-9A6A-954DD6B16438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47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1E9B-5C19-4F3B-9CBA-1D7A39FDFA4F}" type="slidenum">
              <a:rPr lang="en-US"/>
              <a:pPr/>
              <a:t>48</a:t>
            </a:fld>
            <a:endParaRPr lang="en-US"/>
          </a:p>
        </p:txBody>
      </p:sp>
      <p:sp>
        <p:nvSpPr>
          <p:cNvPr id="138241" name="Rectangle 1"/>
          <p:cNvSpPr>
            <a:spLocks noChangeArrowheads="1"/>
          </p:cNvSpPr>
          <p:nvPr>
            <p:ph type="title"/>
          </p:nvPr>
        </p:nvSpPr>
        <p:spPr>
          <a:xfrm>
            <a:off x="190500" y="254000"/>
            <a:ext cx="12687300" cy="3429000"/>
          </a:xfrm>
          <a:ln/>
        </p:spPr>
        <p:txBody>
          <a:bodyPr/>
          <a:lstStyle/>
          <a:p>
            <a:r>
              <a:rPr lang="en-US"/>
              <a:t>Select the set of thermodynamic parameters that best describes the system below at standard conditions</a:t>
            </a:r>
            <a:br>
              <a:rPr lang="en-US"/>
            </a:br>
            <a:r>
              <a:rPr lang="en-US"/>
              <a:t>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(g) </a:t>
            </a:r>
            <a:r>
              <a:rPr lang="en-US"/>
              <a:t>⇋H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(L)</a:t>
            </a:r>
          </a:p>
        </p:txBody>
      </p:sp>
      <p:graphicFrame>
        <p:nvGraphicFramePr>
          <p:cNvPr id="138242" name="Group 2"/>
          <p:cNvGraphicFramePr>
            <a:graphicFrameLocks noGrp="1"/>
          </p:cNvGraphicFramePr>
          <p:nvPr/>
        </p:nvGraphicFramePr>
        <p:xfrm>
          <a:off x="393700" y="3924300"/>
          <a:ext cx="6542088" cy="5295900"/>
        </p:xfrm>
        <a:graphic>
          <a:graphicData uri="http://schemas.openxmlformats.org/drawingml/2006/table">
            <a:tbl>
              <a:tblPr/>
              <a:tblGrid>
                <a:gridCol w="984250"/>
                <a:gridCol w="1852613"/>
                <a:gridCol w="1852612"/>
                <a:gridCol w="1852613"/>
              </a:tblGrid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∆G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∆H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∆S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8CD1B-D9EC-4A90-9AC5-2FDB6C6CEA7E}" type="slidenum">
              <a:rPr lang="en-US"/>
              <a:pPr/>
              <a:t>49</a:t>
            </a:fld>
            <a:endParaRPr lang="en-US"/>
          </a:p>
        </p:txBody>
      </p:sp>
      <p:sp>
        <p:nvSpPr>
          <p:cNvPr id="140289" name="Rectangle 1"/>
          <p:cNvSpPr>
            <a:spLocks noChangeArrowheads="1"/>
          </p:cNvSpPr>
          <p:nvPr>
            <p:ph type="title"/>
          </p:nvPr>
        </p:nvSpPr>
        <p:spPr>
          <a:xfrm>
            <a:off x="190500" y="254000"/>
            <a:ext cx="12687300" cy="3429000"/>
          </a:xfrm>
          <a:ln/>
        </p:spPr>
        <p:txBody>
          <a:bodyPr/>
          <a:lstStyle/>
          <a:p>
            <a:r>
              <a:rPr lang="en-US"/>
              <a:t>Select the set of thermodynamic parameters that best describes the system below at standard conditions</a:t>
            </a:r>
            <a:br>
              <a:rPr lang="en-US"/>
            </a:br>
            <a:r>
              <a:rPr lang="en-US"/>
              <a:t>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(g) </a:t>
            </a:r>
            <a:r>
              <a:rPr lang="en-US"/>
              <a:t>⇋H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(L)</a:t>
            </a:r>
          </a:p>
        </p:txBody>
      </p:sp>
      <p:graphicFrame>
        <p:nvGraphicFramePr>
          <p:cNvPr id="140290" name="Group 2"/>
          <p:cNvGraphicFramePr>
            <a:graphicFrameLocks noGrp="1"/>
          </p:cNvGraphicFramePr>
          <p:nvPr/>
        </p:nvGraphicFramePr>
        <p:xfrm>
          <a:off x="393700" y="3924300"/>
          <a:ext cx="6542088" cy="5295900"/>
        </p:xfrm>
        <a:graphic>
          <a:graphicData uri="http://schemas.openxmlformats.org/drawingml/2006/table">
            <a:tbl>
              <a:tblPr/>
              <a:tblGrid>
                <a:gridCol w="984250"/>
                <a:gridCol w="1852613"/>
                <a:gridCol w="1852612"/>
                <a:gridCol w="1852613"/>
              </a:tblGrid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∆G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∆H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∆S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64D5F-0E93-44B4-B855-439BBDC40875}" type="slidenum">
              <a:rPr lang="en-US"/>
              <a:pPr/>
              <a:t>5</a:t>
            </a:fld>
            <a:endParaRPr lang="en-US"/>
          </a:p>
        </p:txBody>
      </p:sp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xfrm>
            <a:off x="152400" y="215900"/>
            <a:ext cx="12687300" cy="2247900"/>
          </a:xfrm>
          <a:ln/>
        </p:spPr>
        <p:txBody>
          <a:bodyPr/>
          <a:lstStyle/>
          <a:p>
            <a:r>
              <a:rPr lang="en-US"/>
              <a:t>Which process(es) shown below is(are) spontaneous?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l="9734" t="7259" r="9955" b="4214"/>
          <a:stretch>
            <a:fillRect/>
          </a:stretch>
        </p:blipFill>
        <p:spPr bwMode="auto">
          <a:xfrm>
            <a:off x="133350" y="2879725"/>
            <a:ext cx="5905500" cy="614997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 l="2156" t="2325" r="2695" b="3616"/>
          <a:stretch>
            <a:fillRect/>
          </a:stretch>
        </p:blipFill>
        <p:spPr bwMode="auto">
          <a:xfrm>
            <a:off x="6337300" y="2882900"/>
            <a:ext cx="5959475" cy="61468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/>
          </p:cNvSpPr>
          <p:nvPr/>
        </p:nvSpPr>
        <p:spPr bwMode="auto">
          <a:xfrm>
            <a:off x="4344988" y="4521200"/>
            <a:ext cx="706437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#1</a:t>
            </a: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10083800" y="4521200"/>
            <a:ext cx="706438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#2</a:t>
            </a: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70A749-3D42-41E2-908B-887F8715EEA7}" type="slidenum">
              <a:rPr lang="en-US"/>
              <a:pPr/>
              <a:t>50</a:t>
            </a:fld>
            <a:endParaRPr lang="en-US"/>
          </a:p>
        </p:txBody>
      </p:sp>
      <p:sp>
        <p:nvSpPr>
          <p:cNvPr id="14233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429000"/>
          </a:xfrm>
          <a:ln/>
        </p:spPr>
        <p:txBody>
          <a:bodyPr/>
          <a:lstStyle/>
          <a:p>
            <a:r>
              <a:rPr lang="en-US"/>
              <a:t>Select the set of thermodynamic parameters that best describes the system below at standard conditions</a:t>
            </a:r>
            <a:br>
              <a:rPr lang="en-US"/>
            </a:br>
            <a:r>
              <a:rPr lang="en-US"/>
              <a:t>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(g) </a:t>
            </a:r>
            <a:r>
              <a:rPr lang="en-US"/>
              <a:t>⇋H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(L)</a:t>
            </a:r>
          </a:p>
        </p:txBody>
      </p:sp>
      <p:sp>
        <p:nvSpPr>
          <p:cNvPr id="142338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784600"/>
            <a:ext cx="6007100" cy="5829300"/>
          </a:xfrm>
          <a:ln/>
        </p:spPr>
        <p:txBody>
          <a:bodyPr/>
          <a:lstStyle/>
          <a:p>
            <a:pPr marL="685800" indent="-685800">
              <a:buClr>
                <a:srgbClr val="2961B0"/>
              </a:buClr>
            </a:pPr>
            <a:r>
              <a:rPr lang="en-US" sz="4400" dirty="0" smtClean="0">
                <a:solidFill>
                  <a:srgbClr val="2961B0"/>
                </a:solidFill>
              </a:rPr>
              <a:t>Considering S—gas to liquid</a:t>
            </a:r>
          </a:p>
          <a:p>
            <a:pPr marL="685800" indent="-685800">
              <a:buClr>
                <a:srgbClr val="2961B0"/>
              </a:buClr>
            </a:pPr>
            <a:r>
              <a:rPr lang="en-US" sz="4400" dirty="0" smtClean="0">
                <a:solidFill>
                  <a:srgbClr val="2961B0"/>
                </a:solidFill>
              </a:rPr>
              <a:t>Considering H—the gas is condensing (giving off heat NOT taking it in)</a:t>
            </a:r>
            <a:endParaRPr lang="en-US" sz="4400" dirty="0">
              <a:solidFill>
                <a:srgbClr val="2961B0"/>
              </a:solidFill>
            </a:endParaRPr>
          </a:p>
        </p:txBody>
      </p:sp>
      <p:graphicFrame>
        <p:nvGraphicFramePr>
          <p:cNvPr id="142339" name="Group 3"/>
          <p:cNvGraphicFramePr>
            <a:graphicFrameLocks noGrp="1"/>
          </p:cNvGraphicFramePr>
          <p:nvPr/>
        </p:nvGraphicFramePr>
        <p:xfrm>
          <a:off x="6324600" y="3937000"/>
          <a:ext cx="6542088" cy="5295900"/>
        </p:xfrm>
        <a:graphic>
          <a:graphicData uri="http://schemas.openxmlformats.org/drawingml/2006/table">
            <a:tbl>
              <a:tblPr/>
              <a:tblGrid>
                <a:gridCol w="984250"/>
                <a:gridCol w="1852613"/>
                <a:gridCol w="1852612"/>
                <a:gridCol w="1852613"/>
              </a:tblGrid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∆G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∆H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∆S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&gt;0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E7208-96EA-42D8-AF72-63C98E655FAE}" type="slidenum">
              <a:rPr lang="en-US"/>
              <a:pPr/>
              <a:t>51</a:t>
            </a:fld>
            <a:endParaRPr lang="en-US"/>
          </a:p>
        </p:txBody>
      </p:sp>
      <p:sp>
        <p:nvSpPr>
          <p:cNvPr id="143361" name="Rectangle 1"/>
          <p:cNvSpPr>
            <a:spLocks noChangeArrowheads="1"/>
          </p:cNvSpPr>
          <p:nvPr>
            <p:ph type="title"/>
          </p:nvPr>
        </p:nvSpPr>
        <p:spPr>
          <a:xfrm>
            <a:off x="203200" y="203200"/>
            <a:ext cx="12687300" cy="5842000"/>
          </a:xfrm>
          <a:ln/>
        </p:spPr>
        <p:txBody>
          <a:bodyPr/>
          <a:lstStyle/>
          <a:p>
            <a:r>
              <a:rPr lang="en-US"/>
              <a:t>Which apply to any reaction that proceeds spontaneously to form products from initial standard conditions.</a:t>
            </a:r>
          </a:p>
        </p:txBody>
      </p:sp>
      <p:sp>
        <p:nvSpPr>
          <p:cNvPr id="143362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797300"/>
            <a:ext cx="12687300" cy="5816600"/>
          </a:xfrm>
          <a:ln/>
        </p:spPr>
        <p:txBody>
          <a:bodyPr/>
          <a:lstStyle/>
          <a:p>
            <a:r>
              <a:rPr lang="en-US"/>
              <a:t>∆G&lt;0</a:t>
            </a:r>
          </a:p>
          <a:p>
            <a:r>
              <a:rPr lang="en-US"/>
              <a:t>K</a:t>
            </a:r>
            <a:r>
              <a:rPr lang="en-US" baseline="-6000"/>
              <a:t>eq</a:t>
            </a:r>
            <a:r>
              <a:rPr lang="en-US"/>
              <a:t>&gt;1</a:t>
            </a:r>
          </a:p>
          <a:p>
            <a:r>
              <a:rPr lang="en-US"/>
              <a:t>∆H&lt;0</a:t>
            </a:r>
          </a:p>
          <a:p>
            <a:r>
              <a:rPr lang="en-US"/>
              <a:t>∆S&gt;0</a:t>
            </a:r>
          </a:p>
        </p:txBody>
      </p:sp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490632D7-5829-4D33-8B8B-29FCC21D219B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51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794BF-D609-45C4-BFEF-B8101157D29F}" type="slidenum">
              <a:rPr lang="en-US"/>
              <a:pPr/>
              <a:t>52</a:t>
            </a:fld>
            <a:endParaRPr lang="en-US"/>
          </a:p>
        </p:txBody>
      </p:sp>
      <p:sp>
        <p:nvSpPr>
          <p:cNvPr id="145409" name="Rectangle 1"/>
          <p:cNvSpPr>
            <a:spLocks noChangeArrowheads="1"/>
          </p:cNvSpPr>
          <p:nvPr>
            <p:ph type="title"/>
          </p:nvPr>
        </p:nvSpPr>
        <p:spPr>
          <a:xfrm>
            <a:off x="203200" y="203200"/>
            <a:ext cx="12687300" cy="2590800"/>
          </a:xfrm>
          <a:ln/>
        </p:spPr>
        <p:txBody>
          <a:bodyPr/>
          <a:lstStyle/>
          <a:p>
            <a:r>
              <a:rPr lang="en-US" sz="5500"/>
              <a:t>Which apply to any reaction that proceeds spontaneously to form products from initial standard conditions.</a:t>
            </a:r>
          </a:p>
        </p:txBody>
      </p:sp>
      <p:sp>
        <p:nvSpPr>
          <p:cNvPr id="145410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794000"/>
            <a:ext cx="12687300" cy="6819900"/>
          </a:xfrm>
          <a:ln/>
        </p:spPr>
        <p:txBody>
          <a:bodyPr/>
          <a:lstStyle/>
          <a:p>
            <a:r>
              <a:rPr lang="en-US" sz="4500">
                <a:solidFill>
                  <a:srgbClr val="DD2067"/>
                </a:solidFill>
              </a:rPr>
              <a:t>∆G&lt;0</a:t>
            </a:r>
          </a:p>
          <a:p>
            <a:pPr lvl="1">
              <a:spcBef>
                <a:spcPts val="800"/>
              </a:spcBef>
              <a:buClr>
                <a:srgbClr val="2961B0"/>
              </a:buClr>
            </a:pPr>
            <a:r>
              <a:rPr lang="en-US" sz="3500">
                <a:solidFill>
                  <a:srgbClr val="2961B0"/>
                </a:solidFill>
              </a:rPr>
              <a:t>because we know that if the reaction proceeds (spontaneous) it must have a negative ∆G.</a:t>
            </a:r>
          </a:p>
          <a:p>
            <a:pPr>
              <a:spcBef>
                <a:spcPts val="800"/>
              </a:spcBef>
            </a:pPr>
            <a:r>
              <a:rPr lang="en-US" sz="4500">
                <a:solidFill>
                  <a:srgbClr val="DD2067"/>
                </a:solidFill>
              </a:rPr>
              <a:t>K</a:t>
            </a:r>
            <a:r>
              <a:rPr lang="en-US" sz="4500" baseline="-6000">
                <a:solidFill>
                  <a:srgbClr val="DD2067"/>
                </a:solidFill>
              </a:rPr>
              <a:t>eq</a:t>
            </a:r>
            <a:r>
              <a:rPr lang="en-US" sz="4500">
                <a:solidFill>
                  <a:srgbClr val="DD2067"/>
                </a:solidFill>
              </a:rPr>
              <a:t>&gt;1</a:t>
            </a:r>
          </a:p>
          <a:p>
            <a:pPr lvl="1">
              <a:spcBef>
                <a:spcPts val="800"/>
              </a:spcBef>
              <a:buClr>
                <a:srgbClr val="2961B0"/>
              </a:buClr>
            </a:pPr>
            <a:r>
              <a:rPr lang="en-US" sz="3500">
                <a:solidFill>
                  <a:srgbClr val="2961B0"/>
                </a:solidFill>
              </a:rPr>
              <a:t>because we know at standard conditions of 1 atm, 1M K would always = 1, so if the reaction proceeds K will end up greater than 1 since as the reaction proceeds products will increase and reactants will decrease resulting in K larger than 1.</a:t>
            </a:r>
          </a:p>
          <a:p>
            <a:pPr>
              <a:spcBef>
                <a:spcPts val="800"/>
              </a:spcBef>
            </a:pPr>
            <a:r>
              <a:rPr lang="en-US" sz="4500"/>
              <a:t>∆H&lt;0</a:t>
            </a:r>
          </a:p>
          <a:p>
            <a:pPr>
              <a:spcBef>
                <a:spcPts val="800"/>
              </a:spcBef>
            </a:pPr>
            <a:r>
              <a:rPr lang="en-US" sz="4500"/>
              <a:t>∆S&gt;0</a:t>
            </a: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2D157764-5439-47D6-AFCC-BA2FF6B2E4CE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52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FBF0-E797-409E-BF41-488419ABD27A}" type="slidenum">
              <a:rPr lang="en-US"/>
              <a:pPr/>
              <a:t>53</a:t>
            </a:fld>
            <a:endParaRPr lang="en-US"/>
          </a:p>
        </p:txBody>
      </p:sp>
      <p:sp>
        <p:nvSpPr>
          <p:cNvPr id="15257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390900"/>
          </a:xfrm>
          <a:ln/>
        </p:spPr>
        <p:txBody>
          <a:bodyPr/>
          <a:lstStyle/>
          <a:p>
            <a:r>
              <a:rPr lang="en-US"/>
              <a:t>Calculate ∆Gº</a:t>
            </a:r>
            <a:r>
              <a:rPr lang="en-US" baseline="-6000"/>
              <a:t>T, 300K</a:t>
            </a:r>
            <a:r>
              <a:rPr lang="en-US"/>
              <a:t> in kJ/mole for a reaction at 300K in which K</a:t>
            </a:r>
            <a:r>
              <a:rPr lang="en-US" baseline="-6000"/>
              <a:t>eq</a:t>
            </a:r>
            <a:r>
              <a:rPr lang="en-US"/>
              <a:t> = 2.2x10</a:t>
            </a:r>
            <a:r>
              <a:rPr lang="en-US" baseline="32000"/>
              <a:t>4</a:t>
            </a:r>
            <a:r>
              <a:rPr lang="en-US"/>
              <a:t/>
            </a:r>
            <a:br>
              <a:rPr lang="en-US"/>
            </a:br>
            <a:r>
              <a:rPr lang="en-US" sz="5200" i="1"/>
              <a:t>Round to the nearest whole number - You may use your calculator.</a:t>
            </a:r>
          </a:p>
        </p:txBody>
      </p:sp>
      <p:sp>
        <p:nvSpPr>
          <p:cNvPr id="152578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987800"/>
            <a:ext cx="12687300" cy="5626100"/>
          </a:xfrm>
          <a:ln/>
        </p:spPr>
        <p:txBody>
          <a:bodyPr/>
          <a:lstStyle/>
          <a:p>
            <a:r>
              <a:rPr lang="en-US"/>
              <a:t>Submit your answer rounded to the nearest whole number.</a:t>
            </a: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421BA302-4E67-4362-96DF-BD3990C9D977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53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0935A-4420-438D-84A2-B5BE16661B3B}" type="slidenum">
              <a:rPr lang="en-US"/>
              <a:pPr/>
              <a:t>54</a:t>
            </a:fld>
            <a:endParaRPr lang="en-US"/>
          </a:p>
        </p:txBody>
      </p:sp>
      <p:sp>
        <p:nvSpPr>
          <p:cNvPr id="154625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390900"/>
          </a:xfrm>
          <a:ln/>
        </p:spPr>
        <p:txBody>
          <a:bodyPr/>
          <a:lstStyle/>
          <a:p>
            <a:r>
              <a:rPr lang="en-US"/>
              <a:t>Calculate ∆Gº</a:t>
            </a:r>
            <a:r>
              <a:rPr lang="en-US" baseline="-6000"/>
              <a:t>T, 300K</a:t>
            </a:r>
            <a:r>
              <a:rPr lang="en-US"/>
              <a:t> in kJ/mole for a reaction at 300K in which K</a:t>
            </a:r>
            <a:r>
              <a:rPr lang="en-US" baseline="-6000"/>
              <a:t>eq</a:t>
            </a:r>
            <a:r>
              <a:rPr lang="en-US"/>
              <a:t> = 2.2x10</a:t>
            </a:r>
            <a:r>
              <a:rPr lang="en-US" baseline="32000"/>
              <a:t>4</a:t>
            </a:r>
            <a:r>
              <a:rPr lang="en-US"/>
              <a:t/>
            </a:r>
            <a:br>
              <a:rPr lang="en-US"/>
            </a:br>
            <a:r>
              <a:rPr lang="en-US" sz="5200" i="1"/>
              <a:t>Round to the nearest whole number - You may use your calculator.</a:t>
            </a:r>
          </a:p>
        </p:txBody>
      </p:sp>
      <p:sp>
        <p:nvSpPr>
          <p:cNvPr id="154626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987800"/>
            <a:ext cx="12687300" cy="5626100"/>
          </a:xfrm>
          <a:ln/>
        </p:spPr>
        <p:txBody>
          <a:bodyPr/>
          <a:lstStyle/>
          <a:p>
            <a:pPr>
              <a:buSzPct val="125000"/>
            </a:pPr>
            <a:r>
              <a:rPr lang="en-US"/>
              <a:t>-25 kJ/mole</a:t>
            </a:r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6D5D0BF4-00BA-44C3-8463-FD0CBD84ECF7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54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7E569-2A74-4B8A-B0A6-46A6B1FE851F}" type="slidenum">
              <a:rPr lang="en-US"/>
              <a:pPr/>
              <a:t>55</a:t>
            </a:fld>
            <a:endParaRPr lang="en-US"/>
          </a:p>
        </p:txBody>
      </p:sp>
      <p:sp>
        <p:nvSpPr>
          <p:cNvPr id="156673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670300"/>
          </a:xfrm>
          <a:ln/>
        </p:spPr>
        <p:txBody>
          <a:bodyPr/>
          <a:lstStyle/>
          <a:p>
            <a:r>
              <a:rPr lang="en-US"/>
              <a:t>When two solutions are combined and a precipitate forms while the solution cools. Which describes the value of ∆G, and its components?</a:t>
            </a:r>
          </a:p>
        </p:txBody>
      </p:sp>
      <p:sp>
        <p:nvSpPr>
          <p:cNvPr id="156674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733800"/>
            <a:ext cx="12687300" cy="5880100"/>
          </a:xfrm>
          <a:ln/>
        </p:spPr>
        <p:txBody>
          <a:bodyPr/>
          <a:lstStyle/>
          <a:p>
            <a:r>
              <a:rPr lang="en-US"/>
              <a:t>∆G &lt; 0, |∆H| &gt; |T∆S|</a:t>
            </a:r>
          </a:p>
          <a:p>
            <a:r>
              <a:rPr lang="en-US"/>
              <a:t>∆G &lt; 0, |∆H| &lt; |T∆S|</a:t>
            </a:r>
          </a:p>
          <a:p>
            <a:r>
              <a:rPr lang="en-US"/>
              <a:t>∆G &gt; 0, |∆H| &gt; |T∆S|</a:t>
            </a:r>
          </a:p>
          <a:p>
            <a:r>
              <a:rPr lang="en-US"/>
              <a:t>∆G &gt; 0, |∆H| &lt; |T∆S|</a:t>
            </a:r>
          </a:p>
          <a:p>
            <a:r>
              <a:rPr lang="en-US"/>
              <a:t>∆G = 0, |T∆S| = |∆H|</a:t>
            </a:r>
          </a:p>
        </p:txBody>
      </p:sp>
      <p:sp>
        <p:nvSpPr>
          <p:cNvPr id="156675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25703E24-A732-441C-8752-C513235D4876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55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EEDB5-5637-41E7-9929-9CE44AA460DF}" type="slidenum">
              <a:rPr lang="en-US"/>
              <a:pPr/>
              <a:t>56</a:t>
            </a:fld>
            <a:endParaRPr lang="en-US"/>
          </a:p>
        </p:txBody>
      </p:sp>
      <p:sp>
        <p:nvSpPr>
          <p:cNvPr id="158721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222500"/>
          </a:xfrm>
          <a:ln/>
        </p:spPr>
        <p:txBody>
          <a:bodyPr/>
          <a:lstStyle/>
          <a:p>
            <a:r>
              <a:rPr lang="en-US" sz="4600"/>
              <a:t>When two solutions are combined and a precipitate forms while the solution cools. Which describes the value of ∆G, and its components?</a:t>
            </a:r>
          </a:p>
        </p:txBody>
      </p:sp>
      <p:sp>
        <p:nvSpPr>
          <p:cNvPr id="158722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476500"/>
            <a:ext cx="12687300" cy="7137400"/>
          </a:xfrm>
          <a:ln/>
        </p:spPr>
        <p:txBody>
          <a:bodyPr/>
          <a:lstStyle/>
          <a:p>
            <a:pPr marL="685800" indent="-685800"/>
            <a:r>
              <a:rPr lang="en-US" sz="4500"/>
              <a:t>∆G &lt; 0, |∆H| &gt; |T∆S|</a:t>
            </a:r>
          </a:p>
          <a:p>
            <a:pPr marL="685800" indent="-685800">
              <a:spcBef>
                <a:spcPts val="800"/>
              </a:spcBef>
            </a:pPr>
            <a:r>
              <a:rPr lang="en-US" sz="4500">
                <a:solidFill>
                  <a:srgbClr val="DD2067"/>
                </a:solidFill>
              </a:rPr>
              <a:t>∆G &lt; 0, |∆H| &lt; |T∆S|</a:t>
            </a:r>
          </a:p>
          <a:p>
            <a:pPr marL="1143000" lvl="1" indent="-685800">
              <a:spcBef>
                <a:spcPts val="800"/>
              </a:spcBef>
              <a:buClr>
                <a:srgbClr val="2961B0"/>
              </a:buClr>
            </a:pPr>
            <a:r>
              <a:rPr lang="en-US" sz="3500">
                <a:solidFill>
                  <a:srgbClr val="2961B0"/>
                </a:solidFill>
              </a:rPr>
              <a:t>Since we know that the solution cools, we know that ∆H is positive, and since that is unfavorable,</a:t>
            </a:r>
          </a:p>
          <a:p>
            <a:pPr marL="1143000" lvl="1" indent="-685800">
              <a:spcBef>
                <a:spcPts val="800"/>
              </a:spcBef>
              <a:buClr>
                <a:srgbClr val="2961B0"/>
              </a:buClr>
            </a:pPr>
            <a:r>
              <a:rPr lang="en-US" sz="3500">
                <a:solidFill>
                  <a:srgbClr val="2961B0"/>
                </a:solidFill>
              </a:rPr>
              <a:t>although it is completely counter intuitive, the driving force for this reaction </a:t>
            </a:r>
            <a:r>
              <a:rPr lang="en-US" sz="3500" i="1">
                <a:solidFill>
                  <a:srgbClr val="2961B0"/>
                </a:solidFill>
              </a:rPr>
              <a:t>must</a:t>
            </a:r>
            <a:r>
              <a:rPr lang="en-US" sz="3500">
                <a:solidFill>
                  <a:srgbClr val="2961B0"/>
                </a:solidFill>
              </a:rPr>
              <a:t> be an increase in entropy, </a:t>
            </a:r>
          </a:p>
          <a:p>
            <a:pPr marL="1143000" lvl="1" indent="-685800">
              <a:spcBef>
                <a:spcPts val="800"/>
              </a:spcBef>
              <a:buClr>
                <a:srgbClr val="2961B0"/>
              </a:buClr>
            </a:pPr>
            <a:r>
              <a:rPr lang="en-US" sz="3500">
                <a:solidFill>
                  <a:srgbClr val="2961B0"/>
                </a:solidFill>
              </a:rPr>
              <a:t>and for the reaction to be spontaneous (∆G&lt;0), the |T∆S| factor must be larger than the |∆H| factor.</a:t>
            </a:r>
          </a:p>
          <a:p>
            <a:pPr marL="685800" indent="-685800">
              <a:spcBef>
                <a:spcPts val="800"/>
              </a:spcBef>
            </a:pPr>
            <a:r>
              <a:rPr lang="en-US" sz="4500"/>
              <a:t>∆G &gt; 0, |∆H| &gt; |T∆S|</a:t>
            </a:r>
          </a:p>
          <a:p>
            <a:pPr marL="685800" indent="-685800">
              <a:spcBef>
                <a:spcPts val="800"/>
              </a:spcBef>
            </a:pPr>
            <a:r>
              <a:rPr lang="en-US" sz="4500"/>
              <a:t>∆G &gt; 0, |∆H| &lt; |T∆S|</a:t>
            </a:r>
          </a:p>
          <a:p>
            <a:pPr marL="685800" indent="-685800">
              <a:spcBef>
                <a:spcPts val="800"/>
              </a:spcBef>
            </a:pPr>
            <a:r>
              <a:rPr lang="en-US" sz="4500"/>
              <a:t>∆G = 0, |T∆S| = |∆H|</a:t>
            </a: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3AFF91D0-126F-4FAA-A0A4-96EDE5CA04A5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56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79B04-72EC-4AE7-B010-A0EACB80F648}" type="slidenum">
              <a:rPr lang="en-US"/>
              <a:pPr/>
              <a:t>57</a:t>
            </a:fld>
            <a:endParaRPr lang="en-US"/>
          </a:p>
        </p:txBody>
      </p:sp>
      <p:sp>
        <p:nvSpPr>
          <p:cNvPr id="16076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806700"/>
          </a:xfrm>
          <a:ln/>
        </p:spPr>
        <p:txBody>
          <a:bodyPr/>
          <a:lstStyle/>
          <a:p>
            <a:r>
              <a:rPr lang="en-US"/>
              <a:t>For a spontaneous reaction, what happens to the value of ∆G as a reaction proceeds?</a:t>
            </a:r>
          </a:p>
        </p:txBody>
      </p:sp>
      <p:sp>
        <p:nvSpPr>
          <p:cNvPr id="160770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060700"/>
            <a:ext cx="12687300" cy="6553200"/>
          </a:xfrm>
          <a:ln/>
        </p:spPr>
        <p:txBody>
          <a:bodyPr/>
          <a:lstStyle/>
          <a:p>
            <a:r>
              <a:rPr lang="en-US"/>
              <a:t>gets more negative</a:t>
            </a:r>
          </a:p>
          <a:p>
            <a:r>
              <a:rPr lang="en-US"/>
              <a:t>gets less negative</a:t>
            </a:r>
          </a:p>
          <a:p>
            <a:r>
              <a:rPr lang="en-US"/>
              <a:t>stays the same</a:t>
            </a:r>
          </a:p>
        </p:txBody>
      </p:sp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D38419AE-1B0C-4C79-A02B-86856D2B0BA3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57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15CF7-4C5F-47A0-9D5E-5BE3995F2C3F}" type="slidenum">
              <a:rPr lang="en-US"/>
              <a:pPr/>
              <a:t>58</a:t>
            </a:fld>
            <a:endParaRPr lang="en-US"/>
          </a:p>
        </p:txBody>
      </p:sp>
      <p:sp>
        <p:nvSpPr>
          <p:cNvPr id="161793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806700"/>
          </a:xfrm>
          <a:ln/>
        </p:spPr>
        <p:txBody>
          <a:bodyPr/>
          <a:lstStyle/>
          <a:p>
            <a:r>
              <a:rPr lang="en-US"/>
              <a:t>For a spontaneous reaction, what happens to the value of ∆G as a reaction proceeds?</a:t>
            </a:r>
          </a:p>
        </p:txBody>
      </p:sp>
      <p:sp>
        <p:nvSpPr>
          <p:cNvPr id="161794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060700"/>
            <a:ext cx="12687300" cy="6553200"/>
          </a:xfrm>
          <a:ln/>
        </p:spPr>
        <p:txBody>
          <a:bodyPr/>
          <a:lstStyle/>
          <a:p>
            <a:r>
              <a:rPr lang="en-US"/>
              <a:t>gets more negative</a:t>
            </a:r>
          </a:p>
          <a:p>
            <a:r>
              <a:rPr lang="en-US">
                <a:solidFill>
                  <a:srgbClr val="DD2067"/>
                </a:solidFill>
              </a:rPr>
              <a:t>gets less negative</a:t>
            </a:r>
          </a:p>
          <a:p>
            <a:r>
              <a:rPr lang="en-US"/>
              <a:t>stays the same</a:t>
            </a:r>
          </a:p>
        </p:txBody>
      </p:sp>
      <p:sp>
        <p:nvSpPr>
          <p:cNvPr id="161795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1161389B-9DB2-4F34-B830-825AF0248B0D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58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1E43A-CCCE-49BE-915E-C1616DA7A588}" type="slidenum">
              <a:rPr lang="en-US"/>
              <a:pPr/>
              <a:t>59</a:t>
            </a:fld>
            <a:endParaRPr lang="en-US"/>
          </a:p>
        </p:txBody>
      </p:sp>
      <p:sp>
        <p:nvSpPr>
          <p:cNvPr id="16281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476500"/>
          </a:xfrm>
          <a:ln/>
        </p:spPr>
        <p:txBody>
          <a:bodyPr/>
          <a:lstStyle/>
          <a:p>
            <a:r>
              <a:rPr lang="en-US" sz="4100"/>
              <a:t>The reaction below is not spontaneous at standard conditions but becomes spontaneous at higher temperatures.   2C</a:t>
            </a:r>
            <a:r>
              <a:rPr lang="en-US" sz="4100" baseline="-6000"/>
              <a:t>(g) </a:t>
            </a:r>
            <a:r>
              <a:rPr lang="en-US" sz="4100"/>
              <a:t>→ A</a:t>
            </a:r>
            <a:r>
              <a:rPr lang="en-US" sz="4100" baseline="-6000"/>
              <a:t>(g)</a:t>
            </a:r>
            <a:r>
              <a:rPr lang="en-US" sz="4100"/>
              <a:t> + 3B</a:t>
            </a:r>
            <a:r>
              <a:rPr lang="en-US" sz="4100" baseline="-6000"/>
              <a:t>(g)</a:t>
            </a:r>
            <a:r>
              <a:rPr lang="en-US" sz="4100"/>
              <a:t> </a:t>
            </a:r>
            <a:br>
              <a:rPr lang="en-US" sz="4100"/>
            </a:br>
            <a:r>
              <a:rPr lang="en-US" sz="4100"/>
              <a:t>Which of the following is true at 298 K?</a:t>
            </a:r>
          </a:p>
        </p:txBody>
      </p:sp>
      <p:sp>
        <p:nvSpPr>
          <p:cNvPr id="162818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857500"/>
            <a:ext cx="12687300" cy="6756400"/>
          </a:xfrm>
          <a:ln/>
        </p:spPr>
        <p:txBody>
          <a:bodyPr/>
          <a:lstStyle/>
          <a:p>
            <a:r>
              <a:rPr lang="en-US" sz="4000"/>
              <a:t>∆G, ∆H, and ∆S are all positive</a:t>
            </a:r>
          </a:p>
          <a:p>
            <a:r>
              <a:rPr lang="en-US" sz="4000"/>
              <a:t>∆G, ∆H, and ∆S are all negative</a:t>
            </a:r>
          </a:p>
          <a:p>
            <a:r>
              <a:rPr lang="en-US" sz="4000"/>
              <a:t>∆G and ∆H are positive, but ∆S is negative</a:t>
            </a:r>
          </a:p>
          <a:p>
            <a:r>
              <a:rPr lang="en-US" sz="4000"/>
              <a:t>∆G and ∆S are positive, but ∆H is negative</a:t>
            </a:r>
          </a:p>
          <a:p>
            <a:r>
              <a:rPr lang="en-US" sz="4000"/>
              <a:t>∆G and ∆H are negative, but ∆S is positive</a:t>
            </a:r>
          </a:p>
          <a:p>
            <a:r>
              <a:rPr lang="en-US" sz="4000"/>
              <a:t>∆G and ∆S are negative, but ∆H is positive</a:t>
            </a:r>
          </a:p>
          <a:p>
            <a:r>
              <a:rPr lang="en-US" sz="4000"/>
              <a:t>∆G is positive, but we can not know about the sign of ∆S or ∆H </a:t>
            </a:r>
          </a:p>
          <a:p>
            <a:r>
              <a:rPr lang="en-US" sz="4000"/>
              <a:t>∆G is negative, but we can not know about the sign of ∆S or ∆H </a:t>
            </a:r>
          </a:p>
        </p:txBody>
      </p:sp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9E419A58-1D2A-4A48-8985-0911B3BBEED9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59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A007-CBAE-4374-8D69-09E75D396642}" type="slidenum">
              <a:rPr lang="en-US"/>
              <a:pPr/>
              <a:t>6</a:t>
            </a:fld>
            <a:endParaRPr lang="en-US"/>
          </a:p>
        </p:txBody>
      </p:sp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Which process(es) shown below is(are) spontaneous?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082800"/>
            <a:ext cx="12687300" cy="7531100"/>
          </a:xfrm>
          <a:ln/>
        </p:spPr>
        <p:txBody>
          <a:bodyPr/>
          <a:lstStyle/>
          <a:p>
            <a:pPr>
              <a:buSzPct val="125000"/>
            </a:pPr>
            <a:r>
              <a:rPr lang="en-US" dirty="0">
                <a:solidFill>
                  <a:srgbClr val="DD2067"/>
                </a:solidFill>
              </a:rPr>
              <a:t>Both are,</a:t>
            </a:r>
            <a:r>
              <a:rPr lang="en-US" dirty="0"/>
              <a:t> yet #1 is endothermic and #2 is exothermic</a:t>
            </a:r>
            <a:r>
              <a:rPr lang="en-US" dirty="0" smtClean="0"/>
              <a:t>. (Notice the settings—table and freezer)</a:t>
            </a:r>
            <a:endParaRPr lang="en-US" dirty="0"/>
          </a:p>
          <a:p>
            <a:pPr>
              <a:buSzPct val="125000"/>
            </a:pPr>
            <a:r>
              <a:rPr lang="en-US" dirty="0"/>
              <a:t>This means that analyzing just energy changes is not enough to determine when a process will be spontaneous.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172705F2-0DDE-40AF-BADD-1158FBB5B6D9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6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 l="9734" t="7259" r="9955" b="4214"/>
          <a:stretch>
            <a:fillRect/>
          </a:stretch>
        </p:blipFill>
        <p:spPr bwMode="auto">
          <a:xfrm>
            <a:off x="203200" y="5622925"/>
            <a:ext cx="3746500" cy="390207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 l="2156" t="2325" r="2695" b="3616"/>
          <a:stretch>
            <a:fillRect/>
          </a:stretch>
        </p:blipFill>
        <p:spPr bwMode="auto">
          <a:xfrm>
            <a:off x="4492625" y="5621338"/>
            <a:ext cx="3784600" cy="390366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8438" name="Rectangle 6"/>
          <p:cNvSpPr>
            <a:spLocks/>
          </p:cNvSpPr>
          <p:nvPr/>
        </p:nvSpPr>
        <p:spPr bwMode="auto">
          <a:xfrm>
            <a:off x="3100388" y="5765800"/>
            <a:ext cx="706437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#1</a:t>
            </a: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7442200" y="5765800"/>
            <a:ext cx="706438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#2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6491904" presetClass="entr" presetSubtype="5724189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6491904" presetClass="entr" presetSubtype="5724189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 bldLvl="5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039C4-5B4C-46A1-8009-C9BBBCFA75D4}" type="slidenum">
              <a:rPr lang="en-US"/>
              <a:pPr/>
              <a:t>60</a:t>
            </a:fld>
            <a:endParaRPr lang="en-US"/>
          </a:p>
        </p:txBody>
      </p:sp>
      <p:sp>
        <p:nvSpPr>
          <p:cNvPr id="164865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476500"/>
          </a:xfrm>
          <a:ln/>
        </p:spPr>
        <p:txBody>
          <a:bodyPr/>
          <a:lstStyle/>
          <a:p>
            <a:r>
              <a:rPr lang="en-US" sz="4100"/>
              <a:t>The reaction below is not spontaneous at standard conditions but becomes spontaneous at higher temperatures.   2C</a:t>
            </a:r>
            <a:r>
              <a:rPr lang="en-US" sz="4100" baseline="-6000"/>
              <a:t>(g) </a:t>
            </a:r>
            <a:r>
              <a:rPr lang="en-US" sz="4100"/>
              <a:t>--&gt; A</a:t>
            </a:r>
            <a:r>
              <a:rPr lang="en-US" sz="4100" baseline="-6000"/>
              <a:t>(g)</a:t>
            </a:r>
            <a:r>
              <a:rPr lang="en-US" sz="4100"/>
              <a:t> + 3B</a:t>
            </a:r>
            <a:r>
              <a:rPr lang="en-US" sz="4100" baseline="-6000"/>
              <a:t>(g)</a:t>
            </a:r>
            <a:r>
              <a:rPr lang="en-US" sz="4100"/>
              <a:t> </a:t>
            </a:r>
            <a:br>
              <a:rPr lang="en-US" sz="4100"/>
            </a:br>
            <a:r>
              <a:rPr lang="en-US" sz="4100"/>
              <a:t>Which of the following is true at 298 K?</a:t>
            </a:r>
          </a:p>
        </p:txBody>
      </p:sp>
      <p:sp>
        <p:nvSpPr>
          <p:cNvPr id="164866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857500"/>
            <a:ext cx="12687300" cy="6756400"/>
          </a:xfrm>
          <a:ln/>
        </p:spPr>
        <p:txBody>
          <a:bodyPr/>
          <a:lstStyle/>
          <a:p>
            <a:r>
              <a:rPr lang="en-US" sz="3000">
                <a:solidFill>
                  <a:srgbClr val="DD2067"/>
                </a:solidFill>
              </a:rPr>
              <a:t>∆G, ∆H, and ∆S are all positive</a:t>
            </a:r>
          </a:p>
          <a:p>
            <a:pPr lvl="1">
              <a:spcBef>
                <a:spcPts val="750"/>
              </a:spcBef>
              <a:buClr>
                <a:srgbClr val="DD2067"/>
              </a:buClr>
            </a:pPr>
            <a:r>
              <a:rPr lang="en-US" sz="3000">
                <a:solidFill>
                  <a:srgbClr val="DD2067"/>
                </a:solidFill>
              </a:rPr>
              <a:t>at 298 K, not spontaneous means G +</a:t>
            </a:r>
          </a:p>
          <a:p>
            <a:pPr lvl="1">
              <a:spcBef>
                <a:spcPts val="750"/>
              </a:spcBef>
              <a:buClr>
                <a:srgbClr val="DD2067"/>
              </a:buClr>
            </a:pPr>
            <a:r>
              <a:rPr lang="en-US" sz="3000">
                <a:solidFill>
                  <a:srgbClr val="DD2067"/>
                </a:solidFill>
              </a:rPr>
              <a:t>when ∆S is positive, the |T∆S| factor will increase at higher temperatures and since the equation is, -T∆S, at some temp the T∆S factor will be greater than the ∆H and the value of ∆G will become  negative.</a:t>
            </a:r>
          </a:p>
          <a:p>
            <a:pPr>
              <a:spcBef>
                <a:spcPts val="750"/>
              </a:spcBef>
            </a:pPr>
            <a:r>
              <a:rPr lang="en-US" sz="3000"/>
              <a:t>∆G, ∆H, and ∆S are all negative</a:t>
            </a:r>
          </a:p>
          <a:p>
            <a:pPr>
              <a:spcBef>
                <a:spcPts val="750"/>
              </a:spcBef>
            </a:pPr>
            <a:r>
              <a:rPr lang="en-US" sz="3000"/>
              <a:t>∆G and ∆H are positive, but ∆S is negative</a:t>
            </a:r>
          </a:p>
          <a:p>
            <a:pPr>
              <a:spcBef>
                <a:spcPts val="750"/>
              </a:spcBef>
            </a:pPr>
            <a:r>
              <a:rPr lang="en-US" sz="3000"/>
              <a:t>∆G and ∆S are positive, but ∆H is negative</a:t>
            </a:r>
          </a:p>
          <a:p>
            <a:pPr>
              <a:spcBef>
                <a:spcPts val="750"/>
              </a:spcBef>
            </a:pPr>
            <a:r>
              <a:rPr lang="en-US" sz="3000"/>
              <a:t>∆G and ∆H are negative, but ∆S is positive</a:t>
            </a:r>
          </a:p>
          <a:p>
            <a:pPr>
              <a:spcBef>
                <a:spcPts val="750"/>
              </a:spcBef>
            </a:pPr>
            <a:r>
              <a:rPr lang="en-US" sz="3000"/>
              <a:t>∆G and ∆S are negative, but ∆H is positive</a:t>
            </a:r>
          </a:p>
          <a:p>
            <a:pPr>
              <a:spcBef>
                <a:spcPts val="750"/>
              </a:spcBef>
            </a:pPr>
            <a:r>
              <a:rPr lang="en-US" sz="3000"/>
              <a:t>∆G is positive, but we can not know about the sign of ∆S or ∆H </a:t>
            </a:r>
          </a:p>
          <a:p>
            <a:pPr>
              <a:spcBef>
                <a:spcPts val="750"/>
              </a:spcBef>
            </a:pPr>
            <a:r>
              <a:rPr lang="en-US" sz="3000"/>
              <a:t>∆G is negative, but we can not know about the sign of ∆S or ∆H </a:t>
            </a:r>
          </a:p>
        </p:txBody>
      </p:sp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6B7B39C0-8E0C-4C3E-B769-136A8876CEAF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60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F1952-4D10-4C97-B578-E02CD07F4F98}" type="slidenum">
              <a:rPr lang="en-US"/>
              <a:pPr/>
              <a:t>61</a:t>
            </a:fld>
            <a:endParaRPr lang="en-US"/>
          </a:p>
        </p:txBody>
      </p:sp>
      <p:pic>
        <p:nvPicPr>
          <p:cNvPr id="1669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6700" y="5461000"/>
            <a:ext cx="5054600" cy="41275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6914" name="Rectangle 2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For which of the following would ∆S&lt;0?</a:t>
            </a:r>
          </a:p>
        </p:txBody>
      </p:sp>
      <p:sp>
        <p:nvSpPr>
          <p:cNvPr id="166915" name="Rectangle 3"/>
          <p:cNvSpPr>
            <a:spLocks noChangeArrowheads="1"/>
          </p:cNvSpPr>
          <p:nvPr>
            <p:ph type="body" idx="1"/>
          </p:nvPr>
        </p:nvSpPr>
        <p:spPr>
          <a:xfrm>
            <a:off x="203200" y="1295400"/>
            <a:ext cx="7683500" cy="8318500"/>
          </a:xfrm>
          <a:ln/>
        </p:spPr>
        <p:txBody>
          <a:bodyPr/>
          <a:lstStyle/>
          <a:p>
            <a:r>
              <a:rPr lang="en-US"/>
              <a:t>Dissolving a substance</a:t>
            </a:r>
          </a:p>
          <a:p>
            <a:r>
              <a:rPr lang="en-US"/>
              <a:t>Melting</a:t>
            </a:r>
          </a:p>
          <a:p>
            <a:r>
              <a:rPr lang="en-US"/>
              <a:t>Falling leaves</a:t>
            </a:r>
          </a:p>
          <a:p>
            <a:r>
              <a:rPr lang="en-US"/>
              <a:t>Oxidation of a metal </a:t>
            </a:r>
          </a:p>
          <a:p>
            <a:r>
              <a:rPr lang="en-US"/>
              <a:t>Decomposition of water into H</a:t>
            </a:r>
            <a:r>
              <a:rPr lang="en-US" baseline="-6000"/>
              <a:t>2</a:t>
            </a:r>
            <a:r>
              <a:rPr lang="en-US"/>
              <a:t> and O</a:t>
            </a:r>
            <a:r>
              <a:rPr lang="en-US" baseline="-6000"/>
              <a:t>2</a:t>
            </a:r>
          </a:p>
        </p:txBody>
      </p:sp>
      <p:pic>
        <p:nvPicPr>
          <p:cNvPr id="1669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6700" y="1270000"/>
            <a:ext cx="5054600" cy="4194175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F535A-7154-49D0-BCA4-F2F181067C71}" type="slidenum">
              <a:rPr lang="en-US"/>
              <a:pPr/>
              <a:t>62</a:t>
            </a:fld>
            <a:endParaRPr lang="en-US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6700" y="5461000"/>
            <a:ext cx="5054600" cy="41275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8962" name="Rectangle 2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For which of the following would ∆S&lt;0?</a:t>
            </a:r>
          </a:p>
        </p:txBody>
      </p:sp>
      <p:sp>
        <p:nvSpPr>
          <p:cNvPr id="168963" name="Rectangle 3"/>
          <p:cNvSpPr>
            <a:spLocks noChangeArrowheads="1"/>
          </p:cNvSpPr>
          <p:nvPr>
            <p:ph type="body" idx="1"/>
          </p:nvPr>
        </p:nvSpPr>
        <p:spPr>
          <a:xfrm>
            <a:off x="203200" y="1295400"/>
            <a:ext cx="7683500" cy="8318500"/>
          </a:xfrm>
          <a:ln/>
        </p:spPr>
        <p:txBody>
          <a:bodyPr/>
          <a:lstStyle/>
          <a:p>
            <a:r>
              <a:rPr lang="en-US" sz="5200"/>
              <a:t>Dissolving a substance</a:t>
            </a:r>
          </a:p>
          <a:p>
            <a:pPr>
              <a:spcBef>
                <a:spcPts val="925"/>
              </a:spcBef>
            </a:pPr>
            <a:r>
              <a:rPr lang="en-US" sz="5200"/>
              <a:t>Melting</a:t>
            </a:r>
          </a:p>
          <a:p>
            <a:pPr>
              <a:spcBef>
                <a:spcPts val="925"/>
              </a:spcBef>
            </a:pPr>
            <a:r>
              <a:rPr lang="en-US" sz="5200"/>
              <a:t>Falling leaves</a:t>
            </a:r>
          </a:p>
          <a:p>
            <a:pPr>
              <a:spcBef>
                <a:spcPts val="925"/>
              </a:spcBef>
            </a:pPr>
            <a:r>
              <a:rPr lang="en-US" sz="5200">
                <a:solidFill>
                  <a:srgbClr val="DD2067"/>
                </a:solidFill>
              </a:rPr>
              <a:t>Oxidation of a metal</a:t>
            </a:r>
          </a:p>
          <a:p>
            <a:pPr lvl="1">
              <a:spcBef>
                <a:spcPts val="925"/>
              </a:spcBef>
              <a:buClr>
                <a:srgbClr val="DD2067"/>
              </a:buClr>
            </a:pPr>
            <a:r>
              <a:rPr lang="en-US" sz="4000">
                <a:solidFill>
                  <a:srgbClr val="DD2067"/>
                </a:solidFill>
              </a:rPr>
              <a:t>oxidation will often produce a solid metal oxide which will have more order than a pure metal and the oxygen gas.</a:t>
            </a:r>
          </a:p>
          <a:p>
            <a:pPr>
              <a:spcBef>
                <a:spcPts val="925"/>
              </a:spcBef>
            </a:pPr>
            <a:r>
              <a:rPr lang="en-US" sz="5200"/>
              <a:t>Decomposition of water into H</a:t>
            </a:r>
            <a:r>
              <a:rPr lang="en-US" sz="5200" baseline="-6000"/>
              <a:t>2</a:t>
            </a:r>
            <a:r>
              <a:rPr lang="en-US" sz="5200"/>
              <a:t> and O</a:t>
            </a:r>
            <a:r>
              <a:rPr lang="en-US" sz="5200" baseline="-6000"/>
              <a:t>2</a:t>
            </a:r>
          </a:p>
        </p:txBody>
      </p: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6700" y="1270000"/>
            <a:ext cx="5054600" cy="4194175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DE069-D155-4DC2-8B90-448930D3366A}" type="slidenum">
              <a:rPr lang="en-US"/>
              <a:pPr/>
              <a:t>63</a:t>
            </a:fld>
            <a:endParaRPr lang="en-US"/>
          </a:p>
        </p:txBody>
      </p:sp>
      <p:sp>
        <p:nvSpPr>
          <p:cNvPr id="17100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594100"/>
          </a:xfrm>
          <a:ln/>
        </p:spPr>
        <p:txBody>
          <a:bodyPr/>
          <a:lstStyle/>
          <a:p>
            <a:r>
              <a:rPr lang="en-US"/>
              <a:t>Which parameters below correctly describe the condensation of water on the inside of your car windshield on a cold morning. </a:t>
            </a:r>
            <a:r>
              <a:rPr lang="en-US" sz="4900" i="1"/>
              <a:t>Select all that apply.</a:t>
            </a:r>
          </a:p>
        </p:txBody>
      </p:sp>
      <p:sp>
        <p:nvSpPr>
          <p:cNvPr id="171010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3848100"/>
            <a:ext cx="12687300" cy="5588000"/>
          </a:xfrm>
          <a:ln/>
        </p:spPr>
        <p:txBody>
          <a:bodyPr/>
          <a:lstStyle/>
          <a:p>
            <a:r>
              <a:rPr lang="en-US"/>
              <a:t>∆G &lt; 0</a:t>
            </a:r>
          </a:p>
          <a:p>
            <a:r>
              <a:rPr lang="en-US"/>
              <a:t>∆H &lt; 0</a:t>
            </a:r>
          </a:p>
          <a:p>
            <a:r>
              <a:rPr lang="en-US"/>
              <a:t>∆S &lt; 0 </a:t>
            </a:r>
          </a:p>
          <a:p>
            <a:r>
              <a:rPr lang="en-US"/>
              <a:t>∆V &lt; 0</a:t>
            </a:r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A49C4-B8A9-42A7-9C19-B83B9DFA12CC}" type="slidenum">
              <a:rPr lang="en-US"/>
              <a:pPr/>
              <a:t>64</a:t>
            </a:fld>
            <a:endParaRPr lang="en-US"/>
          </a:p>
        </p:txBody>
      </p:sp>
      <p:sp>
        <p:nvSpPr>
          <p:cNvPr id="17305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594100"/>
          </a:xfrm>
          <a:ln/>
        </p:spPr>
        <p:txBody>
          <a:bodyPr/>
          <a:lstStyle/>
          <a:p>
            <a:r>
              <a:rPr lang="en-US"/>
              <a:t>Which parameters below correctly describe the condensation of water on the inside of your car windshield on a cold morning. </a:t>
            </a:r>
            <a:r>
              <a:rPr lang="en-US" sz="4900" i="1"/>
              <a:t>Select all that apply.</a:t>
            </a:r>
          </a:p>
        </p:txBody>
      </p:sp>
      <p:sp>
        <p:nvSpPr>
          <p:cNvPr id="173058" name="Rectangle 2"/>
          <p:cNvSpPr>
            <a:spLocks noChangeArrowheads="1"/>
          </p:cNvSpPr>
          <p:nvPr>
            <p:ph type="body" idx="1"/>
          </p:nvPr>
        </p:nvSpPr>
        <p:spPr>
          <a:xfrm>
            <a:off x="152400" y="3848100"/>
            <a:ext cx="12687300" cy="5588000"/>
          </a:xfrm>
          <a:ln/>
        </p:spPr>
        <p:txBody>
          <a:bodyPr/>
          <a:lstStyle/>
          <a:p>
            <a:r>
              <a:rPr lang="en-US" dirty="0">
                <a:solidFill>
                  <a:srgbClr val="DD2067"/>
                </a:solidFill>
              </a:rPr>
              <a:t>∆G &lt; 0</a:t>
            </a:r>
          </a:p>
          <a:p>
            <a:r>
              <a:rPr lang="en-US" dirty="0">
                <a:solidFill>
                  <a:srgbClr val="DD2067"/>
                </a:solidFill>
              </a:rPr>
              <a:t>∆H &lt; 0</a:t>
            </a:r>
          </a:p>
          <a:p>
            <a:r>
              <a:rPr lang="en-US" dirty="0">
                <a:solidFill>
                  <a:srgbClr val="DD2067"/>
                </a:solidFill>
              </a:rPr>
              <a:t>∆S &lt; 0 </a:t>
            </a:r>
          </a:p>
          <a:p>
            <a:r>
              <a:rPr lang="en-US" dirty="0">
                <a:solidFill>
                  <a:srgbClr val="DD2067"/>
                </a:solidFill>
              </a:rPr>
              <a:t>∆V &lt; </a:t>
            </a:r>
            <a:r>
              <a:rPr lang="en-US" dirty="0" smtClean="0">
                <a:solidFill>
                  <a:srgbClr val="DD2067"/>
                </a:solidFill>
              </a:rPr>
              <a:t>0—V is for volume, which </a:t>
            </a:r>
            <a:r>
              <a:rPr lang="en-US" dirty="0" err="1" smtClean="0">
                <a:solidFill>
                  <a:srgbClr val="DD2067"/>
                </a:solidFill>
              </a:rPr>
              <a:t>decrases</a:t>
            </a:r>
            <a:r>
              <a:rPr lang="en-US" dirty="0" smtClean="0">
                <a:solidFill>
                  <a:srgbClr val="DD2067"/>
                </a:solidFill>
              </a:rPr>
              <a:t> when a gas forms into a liquid</a:t>
            </a:r>
            <a:endParaRPr lang="en-US" dirty="0">
              <a:solidFill>
                <a:srgbClr val="DD2067"/>
              </a:solidFill>
            </a:endParaRPr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941E2-0340-4BA7-9F7F-6F7E52BACDA8}" type="slidenum">
              <a:rPr lang="en-US"/>
              <a:pPr/>
              <a:t>65</a:t>
            </a:fld>
            <a:endParaRPr lang="en-US"/>
          </a:p>
        </p:txBody>
      </p:sp>
      <p:sp>
        <p:nvSpPr>
          <p:cNvPr id="175105" name="Rectangle 1"/>
          <p:cNvSpPr>
            <a:spLocks noChangeArrowheads="1"/>
          </p:cNvSpPr>
          <p:nvPr>
            <p:ph type="title"/>
          </p:nvPr>
        </p:nvSpPr>
        <p:spPr>
          <a:xfrm>
            <a:off x="203200" y="190500"/>
            <a:ext cx="12687300" cy="4381500"/>
          </a:xfrm>
          <a:ln/>
        </p:spPr>
        <p:txBody>
          <a:bodyPr/>
          <a:lstStyle/>
          <a:p>
            <a:pPr>
              <a:spcBef>
                <a:spcPts val="2300"/>
              </a:spcBef>
            </a:pPr>
            <a:r>
              <a:rPr lang="en-US"/>
              <a:t>∆H for the reaction below is negative</a:t>
            </a:r>
            <a:br>
              <a:rPr lang="en-US"/>
            </a:br>
            <a:r>
              <a:rPr lang="en-US"/>
              <a:t>N</a:t>
            </a:r>
            <a:r>
              <a:rPr lang="en-US" baseline="-6000"/>
              <a:t>2(g) </a:t>
            </a:r>
            <a:r>
              <a:rPr lang="en-US"/>
              <a:t>+ 3H</a:t>
            </a:r>
            <a:r>
              <a:rPr lang="en-US" baseline="-6000"/>
              <a:t>2(g)  </a:t>
            </a:r>
            <a:r>
              <a:rPr lang="en-US"/>
              <a:t>→  2NH</a:t>
            </a:r>
            <a:r>
              <a:rPr lang="en-US" baseline="-6000"/>
              <a:t>3(g)</a:t>
            </a:r>
            <a:r>
              <a:rPr lang="en-US"/>
              <a:t>     ∆H = -97kJ</a:t>
            </a:r>
            <a:br>
              <a:rPr lang="en-US"/>
            </a:br>
            <a:r>
              <a:rPr lang="en-US"/>
              <a:t>Which is larger, the bond dissociation value of the reactants or products?</a:t>
            </a:r>
          </a:p>
        </p:txBody>
      </p:sp>
      <p:sp>
        <p:nvSpPr>
          <p:cNvPr id="175106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4876800"/>
            <a:ext cx="12687300" cy="4737100"/>
          </a:xfrm>
          <a:ln/>
        </p:spPr>
        <p:txBody>
          <a:bodyPr/>
          <a:lstStyle/>
          <a:p>
            <a:pPr marL="1143000" indent="-1143000"/>
            <a:r>
              <a:rPr lang="en-US"/>
              <a:t>Reactants</a:t>
            </a:r>
          </a:p>
          <a:p>
            <a:pPr marL="1143000" indent="-1143000"/>
            <a:r>
              <a:rPr lang="en-US"/>
              <a:t>Products</a:t>
            </a:r>
          </a:p>
          <a:p>
            <a:pPr marL="1143000" indent="-1143000"/>
            <a:r>
              <a:rPr lang="en-US"/>
              <a:t>depends on other factors, and cannot be determined with the information given.</a:t>
            </a:r>
          </a:p>
        </p:txBody>
      </p:sp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13C871E0-85A7-4F75-AF3F-469C48A041DF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65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7FF4E-0F6E-4A94-8542-E21E3FE24296}" type="slidenum">
              <a:rPr lang="en-US"/>
              <a:pPr/>
              <a:t>66</a:t>
            </a:fld>
            <a:endParaRPr lang="en-US"/>
          </a:p>
        </p:txBody>
      </p:sp>
      <p:sp>
        <p:nvSpPr>
          <p:cNvPr id="177153" name="Rectangle 1"/>
          <p:cNvSpPr>
            <a:spLocks noChangeArrowheads="1"/>
          </p:cNvSpPr>
          <p:nvPr>
            <p:ph type="title"/>
          </p:nvPr>
        </p:nvSpPr>
        <p:spPr>
          <a:xfrm>
            <a:off x="203200" y="127000"/>
            <a:ext cx="12687300" cy="2349500"/>
          </a:xfrm>
          <a:ln/>
        </p:spPr>
        <p:txBody>
          <a:bodyPr/>
          <a:lstStyle/>
          <a:p>
            <a:r>
              <a:rPr lang="en-US" sz="3900"/>
              <a:t>∆H for the reaction below is negative</a:t>
            </a:r>
            <a:br>
              <a:rPr lang="en-US" sz="3900"/>
            </a:br>
            <a:r>
              <a:rPr lang="en-US" sz="3900"/>
              <a:t>N</a:t>
            </a:r>
            <a:r>
              <a:rPr lang="en-US" sz="3900" baseline="-6000"/>
              <a:t>2(g) </a:t>
            </a:r>
            <a:r>
              <a:rPr lang="en-US" sz="3900"/>
              <a:t>+ 3H</a:t>
            </a:r>
            <a:r>
              <a:rPr lang="en-US" sz="3900" baseline="-6000"/>
              <a:t>2(g)  </a:t>
            </a:r>
            <a:r>
              <a:rPr lang="en-US" sz="3900"/>
              <a:t>→  2NH</a:t>
            </a:r>
            <a:r>
              <a:rPr lang="en-US" sz="3900" baseline="-6000"/>
              <a:t>3(g)</a:t>
            </a:r>
            <a:r>
              <a:rPr lang="en-US" sz="3900"/>
              <a:t>      ∆H = -97kJ</a:t>
            </a:r>
            <a:br>
              <a:rPr lang="en-US" sz="3900"/>
            </a:br>
            <a:r>
              <a:rPr lang="en-US" sz="3900"/>
              <a:t>Which is larger, the bond dissociation value of the reactants or products?</a:t>
            </a:r>
          </a:p>
        </p:txBody>
      </p:sp>
      <p:sp>
        <p:nvSpPr>
          <p:cNvPr id="177154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2603500"/>
            <a:ext cx="12687300" cy="7010400"/>
          </a:xfrm>
          <a:ln/>
        </p:spPr>
        <p:txBody>
          <a:bodyPr/>
          <a:lstStyle/>
          <a:p>
            <a:pPr marL="685800" indent="-685800"/>
            <a:r>
              <a:rPr lang="en-US" sz="4700" dirty="0"/>
              <a:t>Reactants</a:t>
            </a:r>
          </a:p>
          <a:p>
            <a:pPr marL="685800" indent="-685800">
              <a:spcBef>
                <a:spcPts val="850"/>
              </a:spcBef>
            </a:pPr>
            <a:r>
              <a:rPr lang="en-US" sz="4700" dirty="0" smtClean="0">
                <a:solidFill>
                  <a:srgbClr val="DD2067"/>
                </a:solidFill>
              </a:rPr>
              <a:t>Products</a:t>
            </a:r>
          </a:p>
          <a:p>
            <a:pPr marL="685800" indent="-685800">
              <a:spcBef>
                <a:spcPts val="850"/>
              </a:spcBef>
              <a:buNone/>
            </a:pPr>
            <a:r>
              <a:rPr lang="en-US" sz="4700" dirty="0" smtClean="0">
                <a:solidFill>
                  <a:srgbClr val="DD2067"/>
                </a:solidFill>
              </a:rPr>
              <a:t>Because the reaction is exothermic, the product bonds must release more energy when formed than the reactant bonds required</a:t>
            </a:r>
            <a:endParaRPr lang="en-US" sz="4700" dirty="0">
              <a:solidFill>
                <a:srgbClr val="DD2067"/>
              </a:solidFill>
            </a:endParaRPr>
          </a:p>
          <a:p>
            <a:pPr marL="685800" indent="-685800">
              <a:spcBef>
                <a:spcPts val="850"/>
              </a:spcBef>
              <a:buNone/>
            </a:pPr>
            <a:r>
              <a:rPr lang="en-US" sz="4700" dirty="0" smtClean="0"/>
              <a:t>3. depends </a:t>
            </a:r>
            <a:r>
              <a:rPr lang="en-US" sz="4700" dirty="0"/>
              <a:t>on other factors, and cannot be determined with the information given.</a:t>
            </a:r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22F01EA0-AA07-4892-8C64-864F6D309DCD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66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088F4-49F8-4006-93A5-EFF8AE21DD43}" type="slidenum">
              <a:rPr lang="en-US"/>
              <a:pPr/>
              <a:t>67</a:t>
            </a:fld>
            <a:endParaRPr lang="en-US"/>
          </a:p>
        </p:txBody>
      </p:sp>
      <p:sp>
        <p:nvSpPr>
          <p:cNvPr id="179201" name="Rectangle 1"/>
          <p:cNvSpPr>
            <a:spLocks noChangeArrowheads="1"/>
          </p:cNvSpPr>
          <p:nvPr>
            <p:ph type="title"/>
          </p:nvPr>
        </p:nvSpPr>
        <p:spPr>
          <a:xfrm>
            <a:off x="152400" y="127000"/>
            <a:ext cx="12687300" cy="3175000"/>
          </a:xfrm>
          <a:ln/>
        </p:spPr>
        <p:txBody>
          <a:bodyPr/>
          <a:lstStyle/>
          <a:p>
            <a:r>
              <a:rPr lang="en-US" sz="5100"/>
              <a:t>Consider the disorder of the following reactions and select the choice for which the sign of ∆S is INCORRECT.</a:t>
            </a:r>
            <a:br>
              <a:rPr lang="en-US" sz="5100"/>
            </a:br>
            <a:r>
              <a:rPr lang="en-US" sz="4400" i="1"/>
              <a:t>Select all that apply.</a:t>
            </a:r>
          </a:p>
        </p:txBody>
      </p:sp>
      <p:sp>
        <p:nvSpPr>
          <p:cNvPr id="179202" name="Rectangle 2"/>
          <p:cNvSpPr>
            <a:spLocks noChangeArrowheads="1"/>
          </p:cNvSpPr>
          <p:nvPr>
            <p:ph type="body" idx="1"/>
          </p:nvPr>
        </p:nvSpPr>
        <p:spPr>
          <a:xfrm>
            <a:off x="190500" y="3124200"/>
            <a:ext cx="12687300" cy="6311900"/>
          </a:xfrm>
          <a:ln/>
        </p:spPr>
        <p:txBody>
          <a:bodyPr/>
          <a:lstStyle/>
          <a:p>
            <a:pPr>
              <a:tabLst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</a:tabLst>
            </a:pPr>
            <a:r>
              <a:rPr lang="en-US"/>
              <a:t>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(s)</a:t>
            </a:r>
            <a:r>
              <a:rPr lang="en-US"/>
              <a:t> → H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(L)</a:t>
            </a:r>
            <a:r>
              <a:rPr lang="en-US"/>
              <a:t> 	∆S -</a:t>
            </a:r>
          </a:p>
          <a:p>
            <a:pPr>
              <a:tabLst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</a:tabLst>
            </a:pPr>
            <a:r>
              <a:rPr lang="en-US"/>
              <a:t>Ag</a:t>
            </a:r>
            <a:r>
              <a:rPr lang="en-US" baseline="32000"/>
              <a:t>+1</a:t>
            </a:r>
            <a:r>
              <a:rPr lang="en-US" baseline="-6000"/>
              <a:t>(aq)</a:t>
            </a:r>
            <a:r>
              <a:rPr lang="en-US"/>
              <a:t> + Cl</a:t>
            </a:r>
            <a:r>
              <a:rPr lang="en-US" baseline="32000"/>
              <a:t>-1</a:t>
            </a:r>
            <a:r>
              <a:rPr lang="en-US" baseline="-6000"/>
              <a:t>(aq)</a:t>
            </a:r>
            <a:r>
              <a:rPr lang="en-US"/>
              <a:t> → AgCl</a:t>
            </a:r>
            <a:r>
              <a:rPr lang="en-US" baseline="-6000"/>
              <a:t>(s)</a:t>
            </a:r>
            <a:r>
              <a:rPr lang="en-US"/>
              <a:t>	∆S -</a:t>
            </a:r>
          </a:p>
          <a:p>
            <a:pPr>
              <a:tabLst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</a:tabLst>
            </a:pPr>
            <a:r>
              <a:rPr lang="en-US"/>
              <a:t>CaO</a:t>
            </a:r>
            <a:r>
              <a:rPr lang="en-US" baseline="-6000"/>
              <a:t>(s)</a:t>
            </a:r>
            <a:r>
              <a:rPr lang="en-US"/>
              <a:t> + CO</a:t>
            </a:r>
            <a:r>
              <a:rPr lang="en-US" baseline="-6000"/>
              <a:t>2(g)</a:t>
            </a:r>
            <a:r>
              <a:rPr lang="en-US"/>
              <a:t> → CaCO</a:t>
            </a:r>
            <a:r>
              <a:rPr lang="en-US" baseline="-6000"/>
              <a:t>3(s)</a:t>
            </a:r>
            <a:r>
              <a:rPr lang="en-US"/>
              <a:t>	∆S -</a:t>
            </a:r>
          </a:p>
          <a:p>
            <a:pPr>
              <a:tabLst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</a:tabLst>
            </a:pPr>
            <a:r>
              <a:rPr lang="en-US"/>
              <a:t>2SO</a:t>
            </a:r>
            <a:r>
              <a:rPr lang="en-US" baseline="-6000"/>
              <a:t>2(g)</a:t>
            </a:r>
            <a:r>
              <a:rPr lang="en-US"/>
              <a:t> + O</a:t>
            </a:r>
            <a:r>
              <a:rPr lang="en-US" baseline="-6000"/>
              <a:t>2(g)</a:t>
            </a:r>
            <a:r>
              <a:rPr lang="en-US"/>
              <a:t> → 2SO</a:t>
            </a:r>
            <a:r>
              <a:rPr lang="en-US" baseline="-6000"/>
              <a:t>3(g)</a:t>
            </a:r>
            <a:r>
              <a:rPr lang="en-US"/>
              <a:t>	∆S +</a:t>
            </a:r>
          </a:p>
          <a:p>
            <a:pPr>
              <a:tabLst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  <a:tab pos="10069513" algn="l"/>
                <a:tab pos="10472738" algn="l"/>
              </a:tabLst>
            </a:pPr>
            <a:r>
              <a:rPr lang="en-US"/>
              <a:t>2Fe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3(s)</a:t>
            </a:r>
            <a:r>
              <a:rPr lang="en-US"/>
              <a:t> → 4Fe</a:t>
            </a:r>
            <a:r>
              <a:rPr lang="en-US" baseline="-6000"/>
              <a:t>(s)</a:t>
            </a:r>
            <a:r>
              <a:rPr lang="en-US"/>
              <a:t> + 3O</a:t>
            </a:r>
            <a:r>
              <a:rPr lang="en-US" baseline="-6000"/>
              <a:t>2(g)</a:t>
            </a:r>
            <a:r>
              <a:rPr lang="en-US"/>
              <a:t> 	∆S +</a:t>
            </a:r>
          </a:p>
        </p:txBody>
      </p:sp>
    </p:spTree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FC52A-B58B-4583-A8AB-8CB5355672F2}" type="slidenum">
              <a:rPr lang="en-US"/>
              <a:pPr/>
              <a:t>68</a:t>
            </a:fld>
            <a:endParaRPr lang="en-US"/>
          </a:p>
        </p:txBody>
      </p:sp>
      <p:sp>
        <p:nvSpPr>
          <p:cNvPr id="180225" name="Rectangle 1"/>
          <p:cNvSpPr>
            <a:spLocks noChangeArrowheads="1"/>
          </p:cNvSpPr>
          <p:nvPr>
            <p:ph type="title"/>
          </p:nvPr>
        </p:nvSpPr>
        <p:spPr>
          <a:xfrm>
            <a:off x="152400" y="127000"/>
            <a:ext cx="12687300" cy="3175000"/>
          </a:xfrm>
          <a:ln/>
        </p:spPr>
        <p:txBody>
          <a:bodyPr/>
          <a:lstStyle/>
          <a:p>
            <a:r>
              <a:rPr lang="en-US" sz="5100"/>
              <a:t>Consider the disorder of the following reactions and select the choice for which the sign of ∆S is INCORRECT.</a:t>
            </a:r>
            <a:br>
              <a:rPr lang="en-US" sz="5100"/>
            </a:br>
            <a:r>
              <a:rPr lang="en-US" sz="4400" i="1"/>
              <a:t>Select all that apply.</a:t>
            </a:r>
          </a:p>
        </p:txBody>
      </p:sp>
      <p:sp>
        <p:nvSpPr>
          <p:cNvPr id="180226" name="Rectangle 2"/>
          <p:cNvSpPr>
            <a:spLocks noChangeArrowheads="1"/>
          </p:cNvSpPr>
          <p:nvPr>
            <p:ph type="body" idx="1"/>
          </p:nvPr>
        </p:nvSpPr>
        <p:spPr>
          <a:xfrm>
            <a:off x="190500" y="3124200"/>
            <a:ext cx="12687300" cy="6311900"/>
          </a:xfrm>
          <a:ln/>
        </p:spPr>
        <p:txBody>
          <a:bodyPr/>
          <a:lstStyle/>
          <a:p>
            <a:pPr>
              <a:tabLst>
                <a:tab pos="10069513" algn="l"/>
                <a:tab pos="10069513" algn="l"/>
                <a:tab pos="10069513" algn="l"/>
                <a:tab pos="10069513" algn="l"/>
                <a:tab pos="10069513" algn="l"/>
              </a:tabLst>
            </a:pPr>
            <a:r>
              <a:rPr lang="en-US">
                <a:solidFill>
                  <a:srgbClr val="DD2067"/>
                </a:solidFill>
              </a:rPr>
              <a:t>H</a:t>
            </a:r>
            <a:r>
              <a:rPr lang="en-US" baseline="-6000">
                <a:solidFill>
                  <a:srgbClr val="DD2067"/>
                </a:solidFill>
              </a:rPr>
              <a:t>2</a:t>
            </a:r>
            <a:r>
              <a:rPr lang="en-US">
                <a:solidFill>
                  <a:srgbClr val="DD2067"/>
                </a:solidFill>
              </a:rPr>
              <a:t>O</a:t>
            </a:r>
            <a:r>
              <a:rPr lang="en-US" baseline="-6000">
                <a:solidFill>
                  <a:srgbClr val="DD2067"/>
                </a:solidFill>
              </a:rPr>
              <a:t>(s)</a:t>
            </a:r>
            <a:r>
              <a:rPr lang="en-US">
                <a:solidFill>
                  <a:srgbClr val="DD2067"/>
                </a:solidFill>
              </a:rPr>
              <a:t> → H</a:t>
            </a:r>
            <a:r>
              <a:rPr lang="en-US" baseline="-6000">
                <a:solidFill>
                  <a:srgbClr val="DD2067"/>
                </a:solidFill>
              </a:rPr>
              <a:t>2</a:t>
            </a:r>
            <a:r>
              <a:rPr lang="en-US">
                <a:solidFill>
                  <a:srgbClr val="DD2067"/>
                </a:solidFill>
              </a:rPr>
              <a:t>O</a:t>
            </a:r>
            <a:r>
              <a:rPr lang="en-US" baseline="-6000">
                <a:solidFill>
                  <a:srgbClr val="DD2067"/>
                </a:solidFill>
              </a:rPr>
              <a:t>(L)</a:t>
            </a:r>
            <a:r>
              <a:rPr lang="en-US">
                <a:solidFill>
                  <a:srgbClr val="DD2067"/>
                </a:solidFill>
              </a:rPr>
              <a:t> 	∆S -</a:t>
            </a:r>
          </a:p>
          <a:p>
            <a:pPr>
              <a:tabLst>
                <a:tab pos="10069513" algn="l"/>
                <a:tab pos="10069513" algn="l"/>
                <a:tab pos="10069513" algn="l"/>
                <a:tab pos="10069513" algn="l"/>
                <a:tab pos="10069513" algn="l"/>
              </a:tabLst>
            </a:pPr>
            <a:r>
              <a:rPr lang="en-US"/>
              <a:t>Ag</a:t>
            </a:r>
            <a:r>
              <a:rPr lang="en-US" baseline="32000"/>
              <a:t>+1</a:t>
            </a:r>
            <a:r>
              <a:rPr lang="en-US" baseline="-6000"/>
              <a:t>(aq)</a:t>
            </a:r>
            <a:r>
              <a:rPr lang="en-US"/>
              <a:t> + Cl</a:t>
            </a:r>
            <a:r>
              <a:rPr lang="en-US" baseline="32000"/>
              <a:t>-1</a:t>
            </a:r>
            <a:r>
              <a:rPr lang="en-US" baseline="-6000"/>
              <a:t>(aq)</a:t>
            </a:r>
            <a:r>
              <a:rPr lang="en-US"/>
              <a:t> → AgCl</a:t>
            </a:r>
            <a:r>
              <a:rPr lang="en-US" baseline="-6000"/>
              <a:t>(s)</a:t>
            </a:r>
            <a:r>
              <a:rPr lang="en-US"/>
              <a:t>	∆S -</a:t>
            </a:r>
          </a:p>
          <a:p>
            <a:pPr>
              <a:tabLst>
                <a:tab pos="10069513" algn="l"/>
                <a:tab pos="10069513" algn="l"/>
                <a:tab pos="10069513" algn="l"/>
                <a:tab pos="10069513" algn="l"/>
                <a:tab pos="10069513" algn="l"/>
              </a:tabLst>
            </a:pPr>
            <a:r>
              <a:rPr lang="en-US"/>
              <a:t>CaO</a:t>
            </a:r>
            <a:r>
              <a:rPr lang="en-US" baseline="-6000"/>
              <a:t>(s)</a:t>
            </a:r>
            <a:r>
              <a:rPr lang="en-US"/>
              <a:t> + CO</a:t>
            </a:r>
            <a:r>
              <a:rPr lang="en-US" baseline="-6000"/>
              <a:t>2(g)</a:t>
            </a:r>
            <a:r>
              <a:rPr lang="en-US"/>
              <a:t> → CaCO</a:t>
            </a:r>
            <a:r>
              <a:rPr lang="en-US" baseline="-6000"/>
              <a:t>3(s)</a:t>
            </a:r>
            <a:r>
              <a:rPr lang="en-US"/>
              <a:t>	∆S -</a:t>
            </a:r>
          </a:p>
          <a:p>
            <a:pPr>
              <a:tabLst>
                <a:tab pos="10069513" algn="l"/>
                <a:tab pos="10069513" algn="l"/>
                <a:tab pos="10069513" algn="l"/>
                <a:tab pos="10069513" algn="l"/>
                <a:tab pos="10069513" algn="l"/>
              </a:tabLst>
            </a:pPr>
            <a:r>
              <a:rPr lang="en-US">
                <a:solidFill>
                  <a:srgbClr val="DD2067"/>
                </a:solidFill>
              </a:rPr>
              <a:t>2SO</a:t>
            </a:r>
            <a:r>
              <a:rPr lang="en-US" baseline="-6000">
                <a:solidFill>
                  <a:srgbClr val="DD2067"/>
                </a:solidFill>
              </a:rPr>
              <a:t>2(g)</a:t>
            </a:r>
            <a:r>
              <a:rPr lang="en-US">
                <a:solidFill>
                  <a:srgbClr val="DD2067"/>
                </a:solidFill>
              </a:rPr>
              <a:t> + O</a:t>
            </a:r>
            <a:r>
              <a:rPr lang="en-US" baseline="-6000">
                <a:solidFill>
                  <a:srgbClr val="DD2067"/>
                </a:solidFill>
              </a:rPr>
              <a:t>2(g)</a:t>
            </a:r>
            <a:r>
              <a:rPr lang="en-US">
                <a:solidFill>
                  <a:srgbClr val="DD2067"/>
                </a:solidFill>
              </a:rPr>
              <a:t> → 2SO</a:t>
            </a:r>
            <a:r>
              <a:rPr lang="en-US" baseline="-6000">
                <a:solidFill>
                  <a:srgbClr val="DD2067"/>
                </a:solidFill>
              </a:rPr>
              <a:t>3(g)</a:t>
            </a:r>
            <a:r>
              <a:rPr lang="en-US">
                <a:solidFill>
                  <a:srgbClr val="DD2067"/>
                </a:solidFill>
              </a:rPr>
              <a:t>	∆S +</a:t>
            </a:r>
          </a:p>
          <a:p>
            <a:pPr>
              <a:tabLst>
                <a:tab pos="10069513" algn="l"/>
                <a:tab pos="10069513" algn="l"/>
                <a:tab pos="10069513" algn="l"/>
                <a:tab pos="10069513" algn="l"/>
                <a:tab pos="10069513" algn="l"/>
              </a:tabLst>
            </a:pPr>
            <a:r>
              <a:rPr lang="en-US"/>
              <a:t>2Fe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3(s)</a:t>
            </a:r>
            <a:r>
              <a:rPr lang="en-US"/>
              <a:t> → 4Fe</a:t>
            </a:r>
            <a:r>
              <a:rPr lang="en-US" baseline="-6000"/>
              <a:t>(s)</a:t>
            </a:r>
            <a:r>
              <a:rPr lang="en-US"/>
              <a:t> + 3O</a:t>
            </a:r>
            <a:r>
              <a:rPr lang="en-US" baseline="-6000"/>
              <a:t>2(g)</a:t>
            </a:r>
            <a:r>
              <a:rPr lang="en-US"/>
              <a:t> 	∆S +</a:t>
            </a:r>
          </a:p>
        </p:txBody>
      </p:sp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600E5-D3AB-4D37-9AC3-06B24A4B74B3}" type="slidenum">
              <a:rPr lang="en-US"/>
              <a:pPr/>
              <a:t>69</a:t>
            </a:fld>
            <a:endParaRPr lang="en-US"/>
          </a:p>
        </p:txBody>
      </p:sp>
      <p:sp>
        <p:nvSpPr>
          <p:cNvPr id="18124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578100"/>
          </a:xfrm>
          <a:ln/>
        </p:spPr>
        <p:txBody>
          <a:bodyPr/>
          <a:lstStyle/>
          <a:p>
            <a:r>
              <a:rPr lang="en-US" sz="5400"/>
              <a:t>Choose the pair of samples of matter that INCORRECTLY compares their entropy values.</a:t>
            </a:r>
            <a:r>
              <a:rPr lang="en-US" sz="4400" i="1"/>
              <a:t> Select all that apply.</a:t>
            </a:r>
          </a:p>
        </p:txBody>
      </p:sp>
      <p:graphicFrame>
        <p:nvGraphicFramePr>
          <p:cNvPr id="181250" name="Group 2"/>
          <p:cNvGraphicFramePr>
            <a:graphicFrameLocks noGrp="1"/>
          </p:cNvGraphicFramePr>
          <p:nvPr/>
        </p:nvGraphicFramePr>
        <p:xfrm>
          <a:off x="254000" y="2628900"/>
          <a:ext cx="12496800" cy="5934078"/>
        </p:xfrm>
        <a:graphic>
          <a:graphicData uri="http://schemas.openxmlformats.org/drawingml/2006/table">
            <a:tbl>
              <a:tblPr/>
              <a:tblGrid>
                <a:gridCol w="639763"/>
                <a:gridCol w="5456237"/>
                <a:gridCol w="738188"/>
                <a:gridCol w="5662612"/>
              </a:tblGrid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The entropy of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4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is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4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the entropy of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HCl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Na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SO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4(s)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H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(L)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H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(L)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50º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 mole F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=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 mole Ar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 mole NO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STP 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 mole N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4(g)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STP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N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+ 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STP 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=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2NO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STP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19DCE-F456-4812-AE74-89449629C050}" type="slidenum">
              <a:rPr lang="en-US"/>
              <a:pPr/>
              <a:t>7</a:t>
            </a:fld>
            <a:endParaRPr lang="en-US"/>
          </a:p>
        </p:txBody>
      </p:sp>
      <p:sp>
        <p:nvSpPr>
          <p:cNvPr id="19457" name="Rectangle 1"/>
          <p:cNvSpPr>
            <a:spLocks noChangeArrowheads="1"/>
          </p:cNvSpPr>
          <p:nvPr>
            <p:ph type="title"/>
          </p:nvPr>
        </p:nvSpPr>
        <p:spPr>
          <a:xfrm>
            <a:off x="203200" y="342900"/>
            <a:ext cx="12687300" cy="1130300"/>
          </a:xfrm>
          <a:ln/>
        </p:spPr>
        <p:txBody>
          <a:bodyPr/>
          <a:lstStyle/>
          <a:p>
            <a:r>
              <a:rPr lang="en-US"/>
              <a:t>Opposing Dispersal Trends</a:t>
            </a:r>
          </a:p>
        </p:txBody>
      </p:sp>
      <p:sp>
        <p:nvSpPr>
          <p:cNvPr id="19458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1511300"/>
            <a:ext cx="12687300" cy="8102600"/>
          </a:xfrm>
          <a:ln/>
        </p:spPr>
        <p:txBody>
          <a:bodyPr rIns="4177284"/>
          <a:lstStyle/>
          <a:p>
            <a:pPr>
              <a:buSzPct val="125000"/>
            </a:pPr>
            <a:r>
              <a:rPr lang="en-US" dirty="0"/>
              <a:t>Freezing water leads to more ordered matter and seems like a violation of the common-sense law.</a:t>
            </a:r>
          </a:p>
          <a:p>
            <a:pPr>
              <a:buSzPct val="125000"/>
            </a:pPr>
            <a:r>
              <a:rPr lang="en-US" dirty="0"/>
              <a:t>This means that analyzing just energy changes is not enough to determine when a process will be spontaneous.</a:t>
            </a:r>
          </a:p>
          <a:p>
            <a:pPr>
              <a:spcBef>
                <a:spcPts val="4000"/>
              </a:spcBef>
              <a:buSzPct val="125000"/>
            </a:pPr>
            <a:r>
              <a:rPr lang="en-US" dirty="0"/>
              <a:t>So what should we consider?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 l="9734" t="7259" r="9955" b="4214"/>
          <a:stretch>
            <a:fillRect/>
          </a:stretch>
        </p:blipFill>
        <p:spPr bwMode="auto">
          <a:xfrm>
            <a:off x="8788400" y="1371600"/>
            <a:ext cx="3746500" cy="390207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 l="2156" t="2325" r="2695" b="3616"/>
          <a:stretch>
            <a:fillRect/>
          </a:stretch>
        </p:blipFill>
        <p:spPr bwMode="auto">
          <a:xfrm>
            <a:off x="8810625" y="5621338"/>
            <a:ext cx="3784600" cy="390366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9462" name="Rectangle 6"/>
          <p:cNvSpPr>
            <a:spLocks/>
          </p:cNvSpPr>
          <p:nvPr/>
        </p:nvSpPr>
        <p:spPr bwMode="auto">
          <a:xfrm>
            <a:off x="11887200" y="5765800"/>
            <a:ext cx="706438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#2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7744128" presetClass="entr" presetSubtype="571028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7744128" presetClass="entr" presetSubtype="571028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7744128" presetClass="entr" presetSubtype="571028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 bldLvl="5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4D2C-A118-4E75-9056-EBAA4576D5FA}" type="slidenum">
              <a:rPr lang="en-US"/>
              <a:pPr/>
              <a:t>70</a:t>
            </a:fld>
            <a:endParaRPr lang="en-US"/>
          </a:p>
        </p:txBody>
      </p:sp>
      <p:sp>
        <p:nvSpPr>
          <p:cNvPr id="18329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2578100"/>
          </a:xfrm>
          <a:ln/>
        </p:spPr>
        <p:txBody>
          <a:bodyPr/>
          <a:lstStyle/>
          <a:p>
            <a:r>
              <a:rPr lang="en-US" sz="5400"/>
              <a:t>Choose the pair of samples of matter that INCORRECTLY compares their entropy values.</a:t>
            </a:r>
            <a:r>
              <a:rPr lang="en-US" sz="4400" i="1"/>
              <a:t> Select all that apply.</a:t>
            </a:r>
          </a:p>
        </p:txBody>
      </p:sp>
      <p:graphicFrame>
        <p:nvGraphicFramePr>
          <p:cNvPr id="183298" name="Group 2"/>
          <p:cNvGraphicFramePr>
            <a:graphicFrameLocks noGrp="1"/>
          </p:cNvGraphicFramePr>
          <p:nvPr/>
        </p:nvGraphicFramePr>
        <p:xfrm>
          <a:off x="368300" y="2527300"/>
          <a:ext cx="12496800" cy="5934078"/>
        </p:xfrm>
        <a:graphic>
          <a:graphicData uri="http://schemas.openxmlformats.org/drawingml/2006/table">
            <a:tbl>
              <a:tblPr/>
              <a:tblGrid>
                <a:gridCol w="639763"/>
                <a:gridCol w="5456237"/>
                <a:gridCol w="738188"/>
                <a:gridCol w="5662612"/>
              </a:tblGrid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The entropy of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4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is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4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the entropy of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HCl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Na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SO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4(s)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H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(L)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&lt;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H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(L)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50º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 mole F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=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 mole Ar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25º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 mole NO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STP 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&gt;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 mole N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4(g)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STP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N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+ 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STP 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=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2NO</a:t>
                      </a:r>
                      <a:r>
                        <a:rPr kumimoji="0" lang="en-US" sz="43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(g)</a:t>
                      </a:r>
                      <a:r>
                        <a:rPr kumimoji="0" lang="en-US" sz="4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 at STP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4FC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DD808-4CE8-44F2-ADAB-E3E7056B04A2}" type="slidenum">
              <a:rPr lang="en-US"/>
              <a:pPr/>
              <a:t>71</a:t>
            </a:fld>
            <a:endParaRPr lang="en-US"/>
          </a:p>
        </p:txBody>
      </p:sp>
      <p:sp>
        <p:nvSpPr>
          <p:cNvPr id="185345" name="Rectangle 1"/>
          <p:cNvSpPr>
            <a:spLocks noChangeArrowheads="1"/>
          </p:cNvSpPr>
          <p:nvPr>
            <p:ph type="title"/>
          </p:nvPr>
        </p:nvSpPr>
        <p:spPr>
          <a:xfrm>
            <a:off x="254000" y="254000"/>
            <a:ext cx="12687300" cy="3505200"/>
          </a:xfrm>
          <a:ln/>
        </p:spPr>
        <p:txBody>
          <a:bodyPr/>
          <a:lstStyle/>
          <a:p>
            <a:r>
              <a:rPr lang="en-US"/>
              <a:t>Its value is negative for any exothermic reaction.</a:t>
            </a:r>
            <a:r>
              <a:rPr lang="en-US" sz="4600"/>
              <a:t> Select the thermodynamic quantity below that makes the statement above true.</a:t>
            </a:r>
            <a:r>
              <a:rPr lang="en-US"/>
              <a:t> </a:t>
            </a:r>
            <a:r>
              <a:rPr lang="en-US" sz="4600" i="1"/>
              <a:t>Select as many as apply.</a:t>
            </a:r>
          </a:p>
        </p:txBody>
      </p:sp>
      <p:sp>
        <p:nvSpPr>
          <p:cNvPr id="185346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759200"/>
            <a:ext cx="12687300" cy="5854700"/>
          </a:xfrm>
          <a:ln/>
        </p:spPr>
        <p:txBody>
          <a:bodyPr/>
          <a:lstStyle/>
          <a:p>
            <a:r>
              <a:rPr lang="en-US"/>
              <a:t>K</a:t>
            </a:r>
            <a:r>
              <a:rPr lang="en-US" baseline="-6000"/>
              <a:t>eq</a:t>
            </a:r>
            <a:endParaRPr lang="en-US"/>
          </a:p>
          <a:p>
            <a:r>
              <a:rPr lang="en-US"/>
              <a:t>∆G</a:t>
            </a:r>
          </a:p>
          <a:p>
            <a:r>
              <a:rPr lang="en-US"/>
              <a:t>∆H</a:t>
            </a:r>
          </a:p>
          <a:p>
            <a:r>
              <a:rPr lang="en-US"/>
              <a:t>∆S</a:t>
            </a:r>
          </a:p>
          <a:p>
            <a:r>
              <a:rPr lang="en-US"/>
              <a:t>E</a:t>
            </a:r>
            <a:r>
              <a:rPr lang="en-US" baseline="-6000"/>
              <a:t>a</a:t>
            </a:r>
            <a:r>
              <a:rPr lang="en-US"/>
              <a:t> (Activation Energy)</a:t>
            </a:r>
          </a:p>
        </p:txBody>
      </p:sp>
      <p:sp>
        <p:nvSpPr>
          <p:cNvPr id="185347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65266B69-F416-4062-BA5A-53592EE96F23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71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07DFB-29F2-43AD-9A63-C75B7FF932A9}" type="slidenum">
              <a:rPr lang="en-US"/>
              <a:pPr/>
              <a:t>72</a:t>
            </a:fld>
            <a:endParaRPr lang="en-US"/>
          </a:p>
        </p:txBody>
      </p:sp>
      <p:sp>
        <p:nvSpPr>
          <p:cNvPr id="18636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505200"/>
          </a:xfrm>
          <a:ln/>
        </p:spPr>
        <p:txBody>
          <a:bodyPr/>
          <a:lstStyle/>
          <a:p>
            <a:r>
              <a:rPr lang="en-US"/>
              <a:t>Its value is negative for any exothermic reaction.</a:t>
            </a:r>
            <a:r>
              <a:rPr lang="en-US" sz="4600"/>
              <a:t> Select the thermodynamic quantity below that makes the statement above true.</a:t>
            </a:r>
            <a:r>
              <a:rPr lang="en-US"/>
              <a:t> </a:t>
            </a:r>
            <a:r>
              <a:rPr lang="en-US" sz="4600" i="1"/>
              <a:t>Select as many as apply.</a:t>
            </a:r>
          </a:p>
        </p:txBody>
      </p:sp>
      <p:sp>
        <p:nvSpPr>
          <p:cNvPr id="186370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759200"/>
            <a:ext cx="12687300" cy="5854700"/>
          </a:xfrm>
          <a:ln/>
        </p:spPr>
        <p:txBody>
          <a:bodyPr/>
          <a:lstStyle/>
          <a:p>
            <a:r>
              <a:rPr lang="en-US"/>
              <a:t>K</a:t>
            </a:r>
            <a:r>
              <a:rPr lang="en-US" baseline="-6000"/>
              <a:t>eq</a:t>
            </a:r>
            <a:endParaRPr lang="en-US"/>
          </a:p>
          <a:p>
            <a:r>
              <a:rPr lang="en-US"/>
              <a:t>∆G</a:t>
            </a:r>
          </a:p>
          <a:p>
            <a:r>
              <a:rPr lang="en-US">
                <a:solidFill>
                  <a:srgbClr val="DD2067"/>
                </a:solidFill>
              </a:rPr>
              <a:t>∆H</a:t>
            </a:r>
          </a:p>
          <a:p>
            <a:r>
              <a:rPr lang="en-US"/>
              <a:t>∆S</a:t>
            </a:r>
          </a:p>
          <a:p>
            <a:r>
              <a:rPr lang="en-US"/>
              <a:t>E</a:t>
            </a:r>
            <a:r>
              <a:rPr lang="en-US" baseline="-6000"/>
              <a:t>a</a:t>
            </a:r>
            <a:r>
              <a:rPr lang="en-US"/>
              <a:t> (Activation Energy)</a:t>
            </a:r>
          </a:p>
        </p:txBody>
      </p:sp>
      <p:sp>
        <p:nvSpPr>
          <p:cNvPr id="186371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EE758298-6975-4F67-8A84-501FAEA6BFC5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72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068C8-567C-49CF-A932-BD2BBA7B16E6}" type="slidenum">
              <a:rPr lang="en-US"/>
              <a:pPr/>
              <a:t>73</a:t>
            </a:fld>
            <a:endParaRPr lang="en-US"/>
          </a:p>
        </p:txBody>
      </p:sp>
      <p:sp>
        <p:nvSpPr>
          <p:cNvPr id="187393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505200"/>
          </a:xfrm>
          <a:ln/>
        </p:spPr>
        <p:txBody>
          <a:bodyPr/>
          <a:lstStyle/>
          <a:p>
            <a:r>
              <a:rPr lang="en-US"/>
              <a:t>Its value is always positive for all reactions.</a:t>
            </a:r>
            <a:r>
              <a:rPr lang="en-US" sz="4600"/>
              <a:t> Select the thermodynamic quantity below that makes the statement above true.</a:t>
            </a:r>
            <a:r>
              <a:rPr lang="en-US"/>
              <a:t> </a:t>
            </a:r>
            <a:r>
              <a:rPr lang="en-US" sz="4600" i="1"/>
              <a:t>(Select as many as apply.)</a:t>
            </a:r>
          </a:p>
        </p:txBody>
      </p:sp>
      <p:sp>
        <p:nvSpPr>
          <p:cNvPr id="187394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759200"/>
            <a:ext cx="12687300" cy="5854700"/>
          </a:xfrm>
          <a:ln/>
        </p:spPr>
        <p:txBody>
          <a:bodyPr/>
          <a:lstStyle/>
          <a:p>
            <a:pPr marL="685800" indent="-685800"/>
            <a:r>
              <a:rPr lang="en-US"/>
              <a:t>K</a:t>
            </a:r>
            <a:r>
              <a:rPr lang="en-US" baseline="-6000"/>
              <a:t>eq</a:t>
            </a:r>
            <a:endParaRPr lang="en-US"/>
          </a:p>
          <a:p>
            <a:pPr marL="685800" indent="-685800"/>
            <a:r>
              <a:rPr lang="en-US"/>
              <a:t>∆G</a:t>
            </a:r>
          </a:p>
          <a:p>
            <a:pPr marL="685800" indent="-685800"/>
            <a:r>
              <a:rPr lang="en-US"/>
              <a:t>∆H</a:t>
            </a:r>
          </a:p>
          <a:p>
            <a:pPr marL="685800" indent="-685800"/>
            <a:r>
              <a:rPr lang="en-US"/>
              <a:t>∆S</a:t>
            </a:r>
          </a:p>
          <a:p>
            <a:pPr marL="685800" indent="-685800"/>
            <a:r>
              <a:rPr lang="en-US"/>
              <a:t>E</a:t>
            </a:r>
            <a:r>
              <a:rPr lang="en-US" baseline="-6000"/>
              <a:t>a</a:t>
            </a:r>
            <a:r>
              <a:rPr lang="en-US"/>
              <a:t> (Activation Energy)</a:t>
            </a:r>
          </a:p>
        </p:txBody>
      </p:sp>
      <p:sp>
        <p:nvSpPr>
          <p:cNvPr id="187395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A59988CD-BABB-42FD-8536-0AA96C12BC80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73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A7B29-CB27-4FE3-A693-0C44341AC027}" type="slidenum">
              <a:rPr lang="en-US"/>
              <a:pPr/>
              <a:t>74</a:t>
            </a:fld>
            <a:endParaRPr lang="en-US"/>
          </a:p>
        </p:txBody>
      </p:sp>
      <p:sp>
        <p:nvSpPr>
          <p:cNvPr id="189441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505200"/>
          </a:xfrm>
          <a:ln/>
        </p:spPr>
        <p:txBody>
          <a:bodyPr/>
          <a:lstStyle/>
          <a:p>
            <a:r>
              <a:rPr lang="en-US"/>
              <a:t>Its value is always positive for all reactions.</a:t>
            </a:r>
            <a:r>
              <a:rPr lang="en-US" sz="4600"/>
              <a:t> Select the thermodynamic quantity below that makes the statement above true.</a:t>
            </a:r>
            <a:r>
              <a:rPr lang="en-US"/>
              <a:t> </a:t>
            </a:r>
            <a:r>
              <a:rPr lang="en-US" sz="4600" i="1"/>
              <a:t>Select as many as apply.</a:t>
            </a:r>
          </a:p>
        </p:txBody>
      </p:sp>
      <p:sp>
        <p:nvSpPr>
          <p:cNvPr id="189442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759200"/>
            <a:ext cx="12687300" cy="5854700"/>
          </a:xfrm>
          <a:ln/>
        </p:spPr>
        <p:txBody>
          <a:bodyPr/>
          <a:lstStyle/>
          <a:p>
            <a:r>
              <a:rPr lang="en-US">
                <a:solidFill>
                  <a:srgbClr val="DD2067"/>
                </a:solidFill>
              </a:rPr>
              <a:t>K</a:t>
            </a:r>
            <a:r>
              <a:rPr lang="en-US" baseline="-6000">
                <a:solidFill>
                  <a:srgbClr val="DD2067"/>
                </a:solidFill>
              </a:rPr>
              <a:t>eq</a:t>
            </a:r>
            <a:endParaRPr lang="en-US">
              <a:solidFill>
                <a:srgbClr val="DD2067"/>
              </a:solidFill>
            </a:endParaRPr>
          </a:p>
          <a:p>
            <a:r>
              <a:rPr lang="en-US"/>
              <a:t>∆G</a:t>
            </a:r>
          </a:p>
          <a:p>
            <a:r>
              <a:rPr lang="en-US"/>
              <a:t>∆H</a:t>
            </a:r>
          </a:p>
          <a:p>
            <a:r>
              <a:rPr lang="en-US"/>
              <a:t>∆S</a:t>
            </a:r>
          </a:p>
          <a:p>
            <a:r>
              <a:rPr lang="en-US">
                <a:solidFill>
                  <a:srgbClr val="DD2067"/>
                </a:solidFill>
              </a:rPr>
              <a:t>E</a:t>
            </a:r>
            <a:r>
              <a:rPr lang="en-US" baseline="-6000">
                <a:solidFill>
                  <a:srgbClr val="DD2067"/>
                </a:solidFill>
              </a:rPr>
              <a:t>a</a:t>
            </a:r>
            <a:r>
              <a:rPr lang="en-US">
                <a:solidFill>
                  <a:srgbClr val="DD2067"/>
                </a:solidFill>
              </a:rPr>
              <a:t> (Activation Energy)</a:t>
            </a: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5B523DE8-9279-4355-9446-6F8B1F2EA85D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74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887F6-1516-4DB0-962C-EC8C763670CD}" type="slidenum">
              <a:rPr lang="en-US"/>
              <a:pPr/>
              <a:t>75</a:t>
            </a:fld>
            <a:endParaRPr lang="en-US"/>
          </a:p>
        </p:txBody>
      </p:sp>
      <p:sp>
        <p:nvSpPr>
          <p:cNvPr id="188417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505200"/>
          </a:xfrm>
          <a:ln/>
        </p:spPr>
        <p:txBody>
          <a:bodyPr/>
          <a:lstStyle/>
          <a:p>
            <a:r>
              <a:rPr lang="en-US"/>
              <a:t>Its value can be negative for spontaneous reactions.</a:t>
            </a:r>
            <a:r>
              <a:rPr lang="en-US" sz="4600"/>
              <a:t> Select the thermodynamic quantity below that makes the statement above true.</a:t>
            </a:r>
            <a:r>
              <a:rPr lang="en-US"/>
              <a:t> </a:t>
            </a:r>
            <a:r>
              <a:rPr lang="en-US" sz="4600" i="1"/>
              <a:t>Select as many as apply.</a:t>
            </a:r>
          </a:p>
        </p:txBody>
      </p:sp>
      <p:sp>
        <p:nvSpPr>
          <p:cNvPr id="188418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759200"/>
            <a:ext cx="12687300" cy="5854700"/>
          </a:xfrm>
          <a:ln/>
        </p:spPr>
        <p:txBody>
          <a:bodyPr/>
          <a:lstStyle/>
          <a:p>
            <a:r>
              <a:rPr lang="en-US"/>
              <a:t>K</a:t>
            </a:r>
            <a:r>
              <a:rPr lang="en-US" baseline="-6000"/>
              <a:t>eq</a:t>
            </a:r>
            <a:endParaRPr lang="en-US"/>
          </a:p>
          <a:p>
            <a:r>
              <a:rPr lang="en-US"/>
              <a:t>∆G</a:t>
            </a:r>
          </a:p>
          <a:p>
            <a:r>
              <a:rPr lang="en-US"/>
              <a:t>∆H</a:t>
            </a:r>
          </a:p>
          <a:p>
            <a:r>
              <a:rPr lang="en-US"/>
              <a:t>∆S</a:t>
            </a:r>
          </a:p>
          <a:p>
            <a:r>
              <a:rPr lang="en-US"/>
              <a:t>E</a:t>
            </a:r>
            <a:r>
              <a:rPr lang="en-US" baseline="-6000"/>
              <a:t>a</a:t>
            </a:r>
            <a:r>
              <a:rPr lang="en-US"/>
              <a:t> (Activation Energy)</a:t>
            </a:r>
          </a:p>
        </p:txBody>
      </p:sp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EBEB098C-2B03-47C4-A0FD-59948EBBB88C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75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43669C-34AB-491D-B883-2E46589737E4}" type="slidenum">
              <a:rPr lang="en-US"/>
              <a:pPr/>
              <a:t>76</a:t>
            </a:fld>
            <a:endParaRPr lang="en-US"/>
          </a:p>
        </p:txBody>
      </p:sp>
      <p:sp>
        <p:nvSpPr>
          <p:cNvPr id="191489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505200"/>
          </a:xfrm>
          <a:ln/>
        </p:spPr>
        <p:txBody>
          <a:bodyPr/>
          <a:lstStyle/>
          <a:p>
            <a:r>
              <a:rPr lang="en-US"/>
              <a:t>Its value can be negative for spontaneous reactions.</a:t>
            </a:r>
            <a:r>
              <a:rPr lang="en-US" sz="4600"/>
              <a:t> Select the thermodynamic quantity below that makes the statement above true.</a:t>
            </a:r>
            <a:r>
              <a:rPr lang="en-US"/>
              <a:t> </a:t>
            </a:r>
            <a:r>
              <a:rPr lang="en-US" sz="4600" i="1"/>
              <a:t>Select as many as apply.</a:t>
            </a:r>
          </a:p>
        </p:txBody>
      </p:sp>
      <p:sp>
        <p:nvSpPr>
          <p:cNvPr id="191490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759200"/>
            <a:ext cx="12687300" cy="5854700"/>
          </a:xfrm>
          <a:ln/>
        </p:spPr>
        <p:txBody>
          <a:bodyPr/>
          <a:lstStyle/>
          <a:p>
            <a:r>
              <a:rPr lang="en-US" dirty="0" err="1"/>
              <a:t>K</a:t>
            </a:r>
            <a:r>
              <a:rPr lang="en-US" baseline="-6000" dirty="0" err="1"/>
              <a:t>eq</a:t>
            </a:r>
            <a:endParaRPr lang="en-US" dirty="0"/>
          </a:p>
          <a:p>
            <a:r>
              <a:rPr lang="en-US" dirty="0">
                <a:solidFill>
                  <a:srgbClr val="DD2067"/>
                </a:solidFill>
              </a:rPr>
              <a:t>∆G (must be)</a:t>
            </a:r>
          </a:p>
          <a:p>
            <a:r>
              <a:rPr lang="en-US" dirty="0">
                <a:solidFill>
                  <a:srgbClr val="DD2067"/>
                </a:solidFill>
              </a:rPr>
              <a:t>∆</a:t>
            </a:r>
            <a:r>
              <a:rPr lang="en-US" dirty="0" smtClean="0">
                <a:solidFill>
                  <a:srgbClr val="DD2067"/>
                </a:solidFill>
              </a:rPr>
              <a:t>H (can be)</a:t>
            </a:r>
            <a:endParaRPr lang="en-US" dirty="0">
              <a:solidFill>
                <a:srgbClr val="DD2067"/>
              </a:solidFill>
            </a:endParaRPr>
          </a:p>
          <a:p>
            <a:r>
              <a:rPr lang="en-US" dirty="0">
                <a:solidFill>
                  <a:srgbClr val="DD2067"/>
                </a:solidFill>
              </a:rPr>
              <a:t>∆</a:t>
            </a:r>
            <a:r>
              <a:rPr lang="en-US" dirty="0" smtClean="0">
                <a:solidFill>
                  <a:srgbClr val="DD2067"/>
                </a:solidFill>
              </a:rPr>
              <a:t>S (can be)</a:t>
            </a:r>
            <a:endParaRPr lang="en-US" dirty="0">
              <a:solidFill>
                <a:srgbClr val="DD2067"/>
              </a:solidFill>
            </a:endParaRPr>
          </a:p>
          <a:p>
            <a:r>
              <a:rPr lang="en-US" dirty="0"/>
              <a:t>E</a:t>
            </a:r>
            <a:r>
              <a:rPr lang="en-US" baseline="-6000" dirty="0"/>
              <a:t>a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89EC270C-8634-4296-AFE3-B4FDD07A9301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76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1E0A0-491F-40EB-96D5-8F950DDE0207}" type="slidenum">
              <a:rPr lang="en-US"/>
              <a:pPr/>
              <a:t>77</a:t>
            </a:fld>
            <a:endParaRPr lang="en-US"/>
          </a:p>
        </p:txBody>
      </p:sp>
      <p:sp>
        <p:nvSpPr>
          <p:cNvPr id="1925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Calculating ∆S</a:t>
            </a:r>
          </a:p>
        </p:txBody>
      </p:sp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3DBB8-F481-4325-825A-4198214F7058}" type="slidenum">
              <a:rPr lang="en-US"/>
              <a:pPr/>
              <a:t>78</a:t>
            </a:fld>
            <a:endParaRPr lang="en-US"/>
          </a:p>
        </p:txBody>
      </p:sp>
      <p:sp>
        <p:nvSpPr>
          <p:cNvPr id="1935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Boiling and Melting Points</a:t>
            </a:r>
          </a:p>
        </p:txBody>
      </p:sp>
      <p:sp>
        <p:nvSpPr>
          <p:cNvPr id="19353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When a substance is at its boiling or melting temperature it is at equilibrium.</a:t>
            </a:r>
          </a:p>
          <a:p>
            <a:pPr>
              <a:spcBef>
                <a:spcPts val="2000"/>
              </a:spcBef>
            </a:pPr>
            <a:r>
              <a:rPr lang="en-US"/>
              <a:t>And at equilibrium ∆G = 0</a:t>
            </a:r>
          </a:p>
          <a:p>
            <a:pPr>
              <a:spcBef>
                <a:spcPts val="2000"/>
              </a:spcBef>
            </a:pPr>
            <a:r>
              <a:rPr lang="en-US"/>
              <a:t>Since ∆G = ∆Hº - T∆Sº</a:t>
            </a:r>
          </a:p>
          <a:p>
            <a:pPr>
              <a:spcBef>
                <a:spcPts val="2000"/>
              </a:spcBef>
            </a:pPr>
            <a:r>
              <a:rPr lang="en-US"/>
              <a:t>T∆Sº = ∆Hº</a:t>
            </a:r>
          </a:p>
          <a:p>
            <a:pPr>
              <a:spcBef>
                <a:spcPts val="2000"/>
              </a:spcBef>
            </a:pPr>
            <a:r>
              <a:rPr lang="en-US"/>
              <a:t>So the ∆S of melting or boiling = ∆H/T</a:t>
            </a:r>
          </a:p>
          <a:p>
            <a:pPr lvl="1">
              <a:spcBef>
                <a:spcPts val="2000"/>
              </a:spcBef>
            </a:pPr>
            <a:r>
              <a:rPr lang="en-US"/>
              <a:t>This is how entropy of some substances can be calculated.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9939200" presetClass="entr" presetSubtype="762689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9939200" presetClass="entr" presetSubtype="762689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9939200" presetClass="entr" presetSubtype="762689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9939200" presetClass="entr" presetSubtype="762689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9939200" presetClass="entr" presetSubtype="762689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9939200" presetClass="entr" presetSubtype="762689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 build="p" bldLvl="5" autoUpdateAnimBg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BCB8F-1765-4EB8-8388-250446F6E66C}" type="slidenum">
              <a:rPr lang="en-US"/>
              <a:pPr/>
              <a:t>79</a:t>
            </a:fld>
            <a:endParaRPr lang="en-US"/>
          </a:p>
        </p:txBody>
      </p:sp>
      <p:sp>
        <p:nvSpPr>
          <p:cNvPr id="194561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149600"/>
          </a:xfrm>
          <a:ln/>
        </p:spPr>
        <p:txBody>
          <a:bodyPr/>
          <a:lstStyle/>
          <a:p>
            <a:r>
              <a:rPr lang="en-US" sz="4800"/>
              <a:t>The molar heat of fusion, ∆H</a:t>
            </a:r>
            <a:r>
              <a:rPr lang="en-US" sz="4800" baseline="-6000"/>
              <a:t>fus</a:t>
            </a:r>
            <a:r>
              <a:rPr lang="en-US" sz="4800"/>
              <a:t>, for water is 6.01 kJ mol</a:t>
            </a:r>
            <a:r>
              <a:rPr lang="en-US" sz="4800" baseline="32000"/>
              <a:t>-1</a:t>
            </a:r>
            <a:r>
              <a:rPr lang="en-US" sz="4800"/>
              <a:t>. Which expression gives the molar entropy of fusion, ∆S</a:t>
            </a:r>
            <a:r>
              <a:rPr lang="en-US" sz="4800" baseline="-6000"/>
              <a:t>fus</a:t>
            </a:r>
            <a:r>
              <a:rPr lang="en-US" sz="4800"/>
              <a:t>, in kJ K</a:t>
            </a:r>
            <a:r>
              <a:rPr lang="en-US" sz="4800" baseline="32000"/>
              <a:t>-1</a:t>
            </a:r>
            <a:r>
              <a:rPr lang="en-US" sz="4800"/>
              <a:t> mol</a:t>
            </a:r>
            <a:r>
              <a:rPr lang="en-US" sz="4800" baseline="32000"/>
              <a:t>-1</a:t>
            </a:r>
            <a:r>
              <a:rPr lang="en-US" sz="4800"/>
              <a:t> for ice at its normal melting point?</a:t>
            </a:r>
          </a:p>
        </p:txBody>
      </p:sp>
      <p:sp>
        <p:nvSpPr>
          <p:cNvPr id="194562" name="Rectangle 2"/>
          <p:cNvSpPr>
            <a:spLocks noChangeArrowheads="1"/>
          </p:cNvSpPr>
          <p:nvPr>
            <p:ph type="body" idx="1"/>
          </p:nvPr>
        </p:nvSpPr>
        <p:spPr>
          <a:xfrm>
            <a:off x="203200" y="3403600"/>
            <a:ext cx="12687300" cy="6210300"/>
          </a:xfrm>
          <a:ln/>
        </p:spPr>
        <p:txBody>
          <a:bodyPr/>
          <a:lstStyle/>
          <a:p>
            <a:r>
              <a:rPr lang="en-US" sz="5000"/>
              <a:t>6.01 x 4.18</a:t>
            </a:r>
          </a:p>
          <a:p>
            <a:r>
              <a:rPr lang="en-US" sz="5000"/>
              <a:t>6.01 x 273</a:t>
            </a:r>
          </a:p>
          <a:p>
            <a:r>
              <a:rPr lang="en-US" sz="5000"/>
              <a:t>6.01 x 298</a:t>
            </a:r>
          </a:p>
          <a:p>
            <a:pPr>
              <a:spcBef>
                <a:spcPts val="2900"/>
              </a:spcBef>
            </a:pPr>
            <a:r>
              <a:rPr lang="en-US" sz="5000"/>
              <a:t>∆S</a:t>
            </a:r>
            <a:r>
              <a:rPr lang="en-US" sz="5000" baseline="-6000"/>
              <a:t>fus</a:t>
            </a:r>
            <a:r>
              <a:rPr lang="en-US" sz="5000"/>
              <a:t> = </a:t>
            </a:r>
          </a:p>
          <a:p>
            <a:pPr>
              <a:spcBef>
                <a:spcPts val="5600"/>
              </a:spcBef>
            </a:pPr>
            <a:r>
              <a:rPr lang="en-US" sz="5000"/>
              <a:t>∆S</a:t>
            </a:r>
            <a:r>
              <a:rPr lang="en-US" sz="5000" baseline="-6000"/>
              <a:t>fus</a:t>
            </a:r>
            <a:r>
              <a:rPr lang="en-US" sz="5000"/>
              <a:t> =</a:t>
            </a:r>
          </a:p>
        </p:txBody>
      </p:sp>
      <p:sp>
        <p:nvSpPr>
          <p:cNvPr id="194563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50D31DA6-3E79-4FC6-879D-91F756300A3B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79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194564" name="Group 4"/>
          <p:cNvGrpSpPr>
            <a:grpSpLocks/>
          </p:cNvGrpSpPr>
          <p:nvPr/>
        </p:nvGrpSpPr>
        <p:grpSpPr bwMode="auto">
          <a:xfrm>
            <a:off x="3124200" y="5981700"/>
            <a:ext cx="1236663" cy="1270000"/>
            <a:chOff x="0" y="0"/>
            <a:chExt cx="779" cy="800"/>
          </a:xfrm>
        </p:grpSpPr>
        <p:sp>
          <p:nvSpPr>
            <p:cNvPr id="194565" name="Rectangle 5"/>
            <p:cNvSpPr>
              <a:spLocks/>
            </p:cNvSpPr>
            <p:nvPr/>
          </p:nvSpPr>
          <p:spPr bwMode="auto">
            <a:xfrm>
              <a:off x="53" y="0"/>
              <a:ext cx="726" cy="4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cs typeface="Arial" charset="0"/>
                </a:rPr>
                <a:t>6.01</a:t>
              </a:r>
            </a:p>
          </p:txBody>
        </p:sp>
        <p:sp>
          <p:nvSpPr>
            <p:cNvPr id="194566" name="Rectangle 6"/>
            <p:cNvSpPr>
              <a:spLocks/>
            </p:cNvSpPr>
            <p:nvPr/>
          </p:nvSpPr>
          <p:spPr bwMode="auto">
            <a:xfrm>
              <a:off x="59" y="360"/>
              <a:ext cx="633" cy="4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cs typeface="Arial" charset="0"/>
                </a:rPr>
                <a:t>273</a:t>
              </a:r>
            </a:p>
          </p:txBody>
        </p:sp>
        <p:sp>
          <p:nvSpPr>
            <p:cNvPr id="194567" name="Line 7"/>
            <p:cNvSpPr>
              <a:spLocks noChangeShapeType="1"/>
            </p:cNvSpPr>
            <p:nvPr/>
          </p:nvSpPr>
          <p:spPr bwMode="auto">
            <a:xfrm rot="10800000" flipH="1">
              <a:off x="0" y="423"/>
              <a:ext cx="746" cy="1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94568" name="Group 8"/>
          <p:cNvGrpSpPr>
            <a:grpSpLocks/>
          </p:cNvGrpSpPr>
          <p:nvPr/>
        </p:nvGrpSpPr>
        <p:grpSpPr bwMode="auto">
          <a:xfrm>
            <a:off x="3124200" y="7416800"/>
            <a:ext cx="1236663" cy="1270000"/>
            <a:chOff x="0" y="0"/>
            <a:chExt cx="779" cy="800"/>
          </a:xfrm>
        </p:grpSpPr>
        <p:sp>
          <p:nvSpPr>
            <p:cNvPr id="194569" name="Rectangle 9"/>
            <p:cNvSpPr>
              <a:spLocks/>
            </p:cNvSpPr>
            <p:nvPr/>
          </p:nvSpPr>
          <p:spPr bwMode="auto">
            <a:xfrm>
              <a:off x="53" y="0"/>
              <a:ext cx="726" cy="4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cs typeface="Arial" charset="0"/>
                </a:rPr>
                <a:t>6.01</a:t>
              </a:r>
            </a:p>
          </p:txBody>
        </p:sp>
        <p:sp>
          <p:nvSpPr>
            <p:cNvPr id="194570" name="Rectangle 10"/>
            <p:cNvSpPr>
              <a:spLocks/>
            </p:cNvSpPr>
            <p:nvPr/>
          </p:nvSpPr>
          <p:spPr bwMode="auto">
            <a:xfrm>
              <a:off x="59" y="360"/>
              <a:ext cx="633" cy="4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cs typeface="Arial" charset="0"/>
                </a:rPr>
                <a:t>298</a:t>
              </a:r>
            </a:p>
          </p:txBody>
        </p:sp>
        <p:sp>
          <p:nvSpPr>
            <p:cNvPr id="194571" name="Line 11"/>
            <p:cNvSpPr>
              <a:spLocks noChangeShapeType="1"/>
            </p:cNvSpPr>
            <p:nvPr/>
          </p:nvSpPr>
          <p:spPr bwMode="auto">
            <a:xfrm rot="10800000" flipH="1">
              <a:off x="0" y="423"/>
              <a:ext cx="746" cy="1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A28FA-1AEF-4BBE-8521-790E7C902AEF}" type="slidenum">
              <a:rPr lang="en-US"/>
              <a:pPr/>
              <a:t>8</a:t>
            </a:fld>
            <a:endParaRPr lang="en-US"/>
          </a:p>
        </p:txBody>
      </p:sp>
      <p:sp>
        <p:nvSpPr>
          <p:cNvPr id="20481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1422400"/>
          </a:xfrm>
          <a:ln/>
        </p:spPr>
        <p:txBody>
          <a:bodyPr/>
          <a:lstStyle/>
          <a:p>
            <a:r>
              <a:rPr lang="en-US" sz="4800"/>
              <a:t>Entropy, (S) is a measure of dispersal - dispersal of matter </a:t>
            </a:r>
            <a:r>
              <a:rPr lang="en-US" sz="4800" i="1"/>
              <a:t>and</a:t>
            </a:r>
            <a:r>
              <a:rPr lang="en-US" sz="4800"/>
              <a:t> dispersal of energy</a:t>
            </a:r>
          </a:p>
        </p:txBody>
      </p:sp>
      <p:sp>
        <p:nvSpPr>
          <p:cNvPr id="20482" name="Rectangle 2"/>
          <p:cNvSpPr>
            <a:spLocks noChangeArrowheads="1"/>
          </p:cNvSpPr>
          <p:nvPr>
            <p:ph type="body" idx="1"/>
          </p:nvPr>
        </p:nvSpPr>
        <p:spPr>
          <a:xfrm>
            <a:off x="190500" y="1765300"/>
            <a:ext cx="12649200" cy="7861300"/>
          </a:xfrm>
          <a:ln/>
        </p:spPr>
        <p:txBody>
          <a:bodyPr/>
          <a:lstStyle/>
          <a:p>
            <a:r>
              <a:rPr lang="en-US" sz="4700"/>
              <a:t>In 1877 Ludwig Boltzman defined the entropy of a substance as the number of ways to describe a system, “degrees of freedom”.</a:t>
            </a:r>
          </a:p>
          <a:p>
            <a:pPr>
              <a:spcBef>
                <a:spcPts val="2863"/>
              </a:spcBef>
            </a:pPr>
            <a:r>
              <a:rPr lang="en-US" sz="4700"/>
              <a:t>Remember the First Law of Thermodynamics</a:t>
            </a:r>
          </a:p>
          <a:p>
            <a:pPr lvl="1">
              <a:spcBef>
                <a:spcPts val="988"/>
              </a:spcBef>
            </a:pPr>
            <a:r>
              <a:rPr lang="en-US" sz="3700"/>
              <a:t>Energy is never lost or gained, only changed</a:t>
            </a:r>
          </a:p>
          <a:p>
            <a:pPr lvl="1">
              <a:spcBef>
                <a:spcPts val="988"/>
              </a:spcBef>
            </a:pPr>
            <a:r>
              <a:rPr lang="en-US" sz="3700" i="1"/>
              <a:t>∆E</a:t>
            </a:r>
            <a:r>
              <a:rPr lang="en-US" sz="3700" i="1" baseline="-6000"/>
              <a:t>total</a:t>
            </a:r>
            <a:r>
              <a:rPr lang="en-US" sz="3700" i="1"/>
              <a:t> = 0 (always)       ∆E = q + w</a:t>
            </a:r>
            <a:endParaRPr lang="en-US" sz="3700"/>
          </a:p>
          <a:p>
            <a:pPr>
              <a:spcBef>
                <a:spcPts val="3163"/>
              </a:spcBef>
            </a:pPr>
            <a:r>
              <a:rPr lang="en-US" sz="4700"/>
              <a:t>Second Law of Thermodynamics</a:t>
            </a:r>
          </a:p>
          <a:p>
            <a:pPr lvl="1">
              <a:spcBef>
                <a:spcPts val="988"/>
              </a:spcBef>
            </a:pPr>
            <a:r>
              <a:rPr lang="en-US" sz="3700"/>
              <a:t>In any spontaneous process, the total entropy increases.  ∆S</a:t>
            </a:r>
            <a:r>
              <a:rPr lang="en-US" sz="3700" baseline="-6000"/>
              <a:t>total</a:t>
            </a:r>
            <a:r>
              <a:rPr lang="en-US" sz="3700"/>
              <a:t> = ∆S</a:t>
            </a:r>
            <a:r>
              <a:rPr lang="en-US" sz="3700" baseline="-6000"/>
              <a:t>system</a:t>
            </a:r>
            <a:r>
              <a:rPr lang="en-US" sz="3700"/>
              <a:t> + ∆S</a:t>
            </a:r>
            <a:r>
              <a:rPr lang="en-US" sz="3700" baseline="-6000"/>
              <a:t>surroundings</a:t>
            </a:r>
            <a:endParaRPr lang="en-US" sz="3700"/>
          </a:p>
          <a:p>
            <a:pPr lvl="1">
              <a:spcBef>
                <a:spcPts val="988"/>
              </a:spcBef>
            </a:pPr>
            <a:r>
              <a:rPr lang="en-US" sz="3700" i="1"/>
              <a:t>∆S</a:t>
            </a:r>
            <a:r>
              <a:rPr lang="en-US" sz="3700" i="1" baseline="-6000"/>
              <a:t>total</a:t>
            </a:r>
            <a:r>
              <a:rPr lang="en-US" sz="3700" i="1"/>
              <a:t> &gt; 0 (always)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138880" presetClass="entr" presetSubtype="5724505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138880" presetClass="entr" presetSubtype="5724505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138880" presetClass="entr" presetSubtype="5724505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8138880" presetClass="entr" presetSubtype="5724505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8138880" presetClass="entr" presetSubtype="5724505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8138880" presetClass="entr" presetSubtype="5724505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8138880" presetClass="entr" presetSubtype="5724505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 bldLvl="5" autoUpdateAnimBg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9599F-BCB3-46BC-A2E0-20BE9BD3DED6}" type="slidenum">
              <a:rPr lang="en-US"/>
              <a:pPr/>
              <a:t>80</a:t>
            </a:fld>
            <a:endParaRPr lang="en-US"/>
          </a:p>
        </p:txBody>
      </p:sp>
      <p:sp>
        <p:nvSpPr>
          <p:cNvPr id="195585" name="Rectangle 1"/>
          <p:cNvSpPr>
            <a:spLocks noChangeArrowheads="1"/>
          </p:cNvSpPr>
          <p:nvPr>
            <p:ph type="title"/>
          </p:nvPr>
        </p:nvSpPr>
        <p:spPr>
          <a:xfrm>
            <a:off x="203200" y="254000"/>
            <a:ext cx="12687300" cy="3149600"/>
          </a:xfrm>
          <a:ln/>
        </p:spPr>
        <p:txBody>
          <a:bodyPr/>
          <a:lstStyle/>
          <a:p>
            <a:r>
              <a:rPr lang="en-US" sz="4800"/>
              <a:t>The molar heat of fusion, ∆H</a:t>
            </a:r>
            <a:r>
              <a:rPr lang="en-US" sz="4800" baseline="-6000"/>
              <a:t>fus</a:t>
            </a:r>
            <a:r>
              <a:rPr lang="en-US" sz="4800"/>
              <a:t>, for water is 6.01 kJ mol</a:t>
            </a:r>
            <a:r>
              <a:rPr lang="en-US" sz="4800" baseline="32000"/>
              <a:t>-1</a:t>
            </a:r>
            <a:r>
              <a:rPr lang="en-US" sz="4800"/>
              <a:t>. Which expression gives the molar entropy of fusion, ∆S</a:t>
            </a:r>
            <a:r>
              <a:rPr lang="en-US" sz="4800" baseline="-6000"/>
              <a:t>fus</a:t>
            </a:r>
            <a:r>
              <a:rPr lang="en-US" sz="4800"/>
              <a:t>, in kJ K</a:t>
            </a:r>
            <a:r>
              <a:rPr lang="en-US" sz="4800" baseline="32000"/>
              <a:t>-1</a:t>
            </a:r>
            <a:r>
              <a:rPr lang="en-US" sz="4800"/>
              <a:t> mol</a:t>
            </a:r>
            <a:r>
              <a:rPr lang="en-US" sz="4800" baseline="32000"/>
              <a:t>-1</a:t>
            </a:r>
            <a:r>
              <a:rPr lang="en-US" sz="4800"/>
              <a:t> for ice at its normal melting point?</a:t>
            </a:r>
          </a:p>
        </p:txBody>
      </p:sp>
      <p:sp>
        <p:nvSpPr>
          <p:cNvPr id="195586" name="Rectangle 2"/>
          <p:cNvSpPr>
            <a:spLocks noChangeArrowheads="1"/>
          </p:cNvSpPr>
          <p:nvPr>
            <p:ph type="body" idx="1"/>
          </p:nvPr>
        </p:nvSpPr>
        <p:spPr>
          <a:xfrm>
            <a:off x="317500" y="3543300"/>
            <a:ext cx="12687300" cy="6210300"/>
          </a:xfrm>
          <a:ln/>
        </p:spPr>
        <p:txBody>
          <a:bodyPr/>
          <a:lstStyle/>
          <a:p>
            <a:r>
              <a:rPr lang="en-US" sz="5000" dirty="0"/>
              <a:t>6.01 x 4.18</a:t>
            </a:r>
          </a:p>
          <a:p>
            <a:r>
              <a:rPr lang="en-US" sz="5000" dirty="0"/>
              <a:t>6.01 x 273</a:t>
            </a:r>
          </a:p>
          <a:p>
            <a:r>
              <a:rPr lang="en-US" sz="5000" dirty="0"/>
              <a:t>6.01 x 298</a:t>
            </a:r>
          </a:p>
          <a:p>
            <a:pPr>
              <a:spcBef>
                <a:spcPts val="2900"/>
              </a:spcBef>
            </a:pPr>
            <a:r>
              <a:rPr lang="en-US" sz="5000" dirty="0">
                <a:solidFill>
                  <a:srgbClr val="DD2067"/>
                </a:solidFill>
              </a:rPr>
              <a:t>∆</a:t>
            </a:r>
            <a:r>
              <a:rPr lang="en-US" sz="5000" dirty="0" err="1">
                <a:solidFill>
                  <a:srgbClr val="DD2067"/>
                </a:solidFill>
              </a:rPr>
              <a:t>S</a:t>
            </a:r>
            <a:r>
              <a:rPr lang="en-US" sz="5000" baseline="-6000" dirty="0" err="1">
                <a:solidFill>
                  <a:srgbClr val="DD2067"/>
                </a:solidFill>
              </a:rPr>
              <a:t>fus</a:t>
            </a:r>
            <a:r>
              <a:rPr lang="en-US" sz="5000" dirty="0">
                <a:solidFill>
                  <a:srgbClr val="DD2067"/>
                </a:solidFill>
              </a:rPr>
              <a:t> = </a:t>
            </a:r>
            <a:r>
              <a:rPr lang="en-US" sz="5000" dirty="0" smtClean="0">
                <a:solidFill>
                  <a:srgbClr val="DD2067"/>
                </a:solidFill>
              </a:rPr>
              <a:t>        </a:t>
            </a:r>
            <a:r>
              <a:rPr lang="en-US" sz="5000" smtClean="0">
                <a:solidFill>
                  <a:srgbClr val="DD2067"/>
                </a:solidFill>
              </a:rPr>
              <a:t>ice melts at 0 C (273 K)</a:t>
            </a:r>
            <a:endParaRPr lang="en-US" sz="5000" dirty="0">
              <a:solidFill>
                <a:srgbClr val="DD2067"/>
              </a:solidFill>
            </a:endParaRPr>
          </a:p>
          <a:p>
            <a:pPr>
              <a:spcBef>
                <a:spcPts val="5600"/>
              </a:spcBef>
            </a:pPr>
            <a:r>
              <a:rPr lang="en-US" sz="5000" dirty="0"/>
              <a:t>∆</a:t>
            </a:r>
            <a:r>
              <a:rPr lang="en-US" sz="5000" dirty="0" err="1"/>
              <a:t>S</a:t>
            </a:r>
            <a:r>
              <a:rPr lang="en-US" sz="5000" baseline="-6000" dirty="0" err="1"/>
              <a:t>fus</a:t>
            </a:r>
            <a:r>
              <a:rPr lang="en-US" sz="5000" dirty="0"/>
              <a:t> =</a:t>
            </a:r>
          </a:p>
        </p:txBody>
      </p:sp>
      <p:sp>
        <p:nvSpPr>
          <p:cNvPr id="195587" name="Text Box 3"/>
          <p:cNvSpPr txBox="1">
            <a:spLocks noChangeArrowheads="1"/>
          </p:cNvSpPr>
          <p:nvPr/>
        </p:nvSpPr>
        <p:spPr bwMode="auto">
          <a:xfrm>
            <a:off x="12534900" y="92456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fld id="{7DA3AFAB-761F-4C19-B5D6-E2448C847C23}" type="slidenum">
              <a:rPr lang="en-US" sz="18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/>
              <a:t>80</a:t>
            </a:fld>
            <a:endParaRPr lang="en-US" sz="1800">
              <a:solidFill>
                <a:schemeClr val="tx1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195588" name="Group 4"/>
          <p:cNvGrpSpPr>
            <a:grpSpLocks/>
          </p:cNvGrpSpPr>
          <p:nvPr/>
        </p:nvGrpSpPr>
        <p:grpSpPr bwMode="auto">
          <a:xfrm>
            <a:off x="3284537" y="5981700"/>
            <a:ext cx="1236663" cy="1270000"/>
            <a:chOff x="0" y="0"/>
            <a:chExt cx="779" cy="800"/>
          </a:xfrm>
        </p:grpSpPr>
        <p:sp>
          <p:nvSpPr>
            <p:cNvPr id="195589" name="Rectangle 5"/>
            <p:cNvSpPr>
              <a:spLocks/>
            </p:cNvSpPr>
            <p:nvPr/>
          </p:nvSpPr>
          <p:spPr bwMode="auto">
            <a:xfrm>
              <a:off x="53" y="0"/>
              <a:ext cx="726" cy="4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>
                  <a:solidFill>
                    <a:srgbClr val="DD2067"/>
                  </a:solidFill>
                  <a:cs typeface="Arial" charset="0"/>
                </a:rPr>
                <a:t>6.01</a:t>
              </a:r>
            </a:p>
          </p:txBody>
        </p:sp>
        <p:sp>
          <p:nvSpPr>
            <p:cNvPr id="195590" name="Rectangle 6"/>
            <p:cNvSpPr>
              <a:spLocks/>
            </p:cNvSpPr>
            <p:nvPr/>
          </p:nvSpPr>
          <p:spPr bwMode="auto">
            <a:xfrm>
              <a:off x="59" y="360"/>
              <a:ext cx="633" cy="4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rgbClr val="DD2067"/>
                  </a:solidFill>
                  <a:cs typeface="Arial" charset="0"/>
                </a:rPr>
                <a:t>273</a:t>
              </a:r>
            </a:p>
          </p:txBody>
        </p:sp>
        <p:sp>
          <p:nvSpPr>
            <p:cNvPr id="195591" name="Line 7"/>
            <p:cNvSpPr>
              <a:spLocks noChangeShapeType="1"/>
            </p:cNvSpPr>
            <p:nvPr/>
          </p:nvSpPr>
          <p:spPr bwMode="auto">
            <a:xfrm rot="10800000" flipH="1">
              <a:off x="0" y="423"/>
              <a:ext cx="746" cy="1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95592" name="Group 8"/>
          <p:cNvGrpSpPr>
            <a:grpSpLocks/>
          </p:cNvGrpSpPr>
          <p:nvPr/>
        </p:nvGrpSpPr>
        <p:grpSpPr bwMode="auto">
          <a:xfrm>
            <a:off x="3124200" y="7416800"/>
            <a:ext cx="1236663" cy="1270000"/>
            <a:chOff x="0" y="0"/>
            <a:chExt cx="779" cy="800"/>
          </a:xfrm>
        </p:grpSpPr>
        <p:sp>
          <p:nvSpPr>
            <p:cNvPr id="195593" name="Rectangle 9"/>
            <p:cNvSpPr>
              <a:spLocks/>
            </p:cNvSpPr>
            <p:nvPr/>
          </p:nvSpPr>
          <p:spPr bwMode="auto">
            <a:xfrm>
              <a:off x="53" y="0"/>
              <a:ext cx="726" cy="4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cs typeface="Arial" charset="0"/>
                </a:rPr>
                <a:t>6.01</a:t>
              </a:r>
            </a:p>
          </p:txBody>
        </p:sp>
        <p:sp>
          <p:nvSpPr>
            <p:cNvPr id="195594" name="Rectangle 10"/>
            <p:cNvSpPr>
              <a:spLocks/>
            </p:cNvSpPr>
            <p:nvPr/>
          </p:nvSpPr>
          <p:spPr bwMode="auto">
            <a:xfrm>
              <a:off x="59" y="360"/>
              <a:ext cx="633" cy="4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cs typeface="Arial" charset="0"/>
                </a:rPr>
                <a:t>298</a:t>
              </a:r>
            </a:p>
          </p:txBody>
        </p:sp>
        <p:sp>
          <p:nvSpPr>
            <p:cNvPr id="195595" name="Line 11"/>
            <p:cNvSpPr>
              <a:spLocks noChangeShapeType="1"/>
            </p:cNvSpPr>
            <p:nvPr/>
          </p:nvSpPr>
          <p:spPr bwMode="auto">
            <a:xfrm rot="10800000" flipH="1">
              <a:off x="0" y="423"/>
              <a:ext cx="746" cy="1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87376-DFE0-4F61-A308-BE90DD4A0045}" type="slidenum">
              <a:rPr lang="en-US"/>
              <a:pPr/>
              <a:t>9</a:t>
            </a:fld>
            <a:endParaRPr lang="en-US"/>
          </a:p>
        </p:txBody>
      </p:sp>
      <p:sp>
        <p:nvSpPr>
          <p:cNvPr id="2150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Third Law of Thermodynamics</a:t>
            </a:r>
          </a:p>
        </p:txBody>
      </p:sp>
      <p:sp>
        <p:nvSpPr>
          <p:cNvPr id="2150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The Third law of Thermodynamics</a:t>
            </a:r>
          </a:p>
          <a:p>
            <a:pPr lvl="1"/>
            <a:r>
              <a:rPr lang="en-US"/>
              <a:t>A pure, perfect crystal at 0 K has zero entropy.</a:t>
            </a:r>
          </a:p>
          <a:p>
            <a:pPr lvl="1"/>
            <a:r>
              <a:rPr lang="en-US" i="1"/>
              <a:t>S</a:t>
            </a:r>
            <a:r>
              <a:rPr lang="en-US" i="1" baseline="-6000"/>
              <a:t>(pure, perfect crystal; T=0K)</a:t>
            </a:r>
            <a:r>
              <a:rPr lang="en-US" i="1"/>
              <a:t> = 0</a:t>
            </a:r>
            <a:endParaRPr lang="en-US"/>
          </a:p>
          <a:p>
            <a:r>
              <a:rPr lang="en-US"/>
              <a:t>This makes it possible to measure the absolute entropy of any substance at any temperature.</a:t>
            </a:r>
          </a:p>
          <a:p>
            <a:r>
              <a:rPr lang="en-US"/>
              <a:t>Note that unlike ∆Hº</a:t>
            </a:r>
            <a:r>
              <a:rPr lang="en-US" baseline="-6000"/>
              <a:t>f</a:t>
            </a:r>
            <a:r>
              <a:rPr lang="en-US"/>
              <a:t>, Sº values are never zero at any temperature above 0 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8139264" presetClass="entr" presetSubtype="762702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8139264" presetClass="entr" presetSubtype="762702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8139264" presetClass="entr" presetSubtype="762702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8139264" presetClass="entr" presetSubtype="762702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8139264" presetClass="entr" presetSubtype="762702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 bldLvl="5" autoUpdateAnimBg="0"/>
    </p:bldLst>
  </p:timing>
</p:sld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ABA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C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 bullets">
  <a:themeElements>
    <a:clrScheme name="">
      <a:dk1>
        <a:srgbClr val="000000"/>
      </a:dk1>
      <a:lt1>
        <a:srgbClr val="FFFABA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C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 bullet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ext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 bullets">
  <a:themeElements>
    <a:clrScheme name="">
      <a:dk1>
        <a:srgbClr val="000000"/>
      </a:dk1>
      <a:lt1>
        <a:srgbClr val="FFFABA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CD9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 bullet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ext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S">
  <a:themeElements>
    <a:clrScheme name="">
      <a:dk1>
        <a:srgbClr val="000000"/>
      </a:dk1>
      <a:lt1>
        <a:srgbClr val="FFFABA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C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P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RS">
  <a:themeElements>
    <a:clrScheme name="">
      <a:dk1>
        <a:srgbClr val="000000"/>
      </a:dk1>
      <a:lt1>
        <a:srgbClr val="FFFABA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CD9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P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 bullets">
  <a:themeElements>
    <a:clrScheme name="">
      <a:dk1>
        <a:srgbClr val="000000"/>
      </a:dk1>
      <a:lt1>
        <a:srgbClr val="FFFABA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C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 bullet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ext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RS copy">
  <a:themeElements>
    <a:clrScheme name="">
      <a:dk1>
        <a:srgbClr val="000000"/>
      </a:dk1>
      <a:lt1>
        <a:srgbClr val="FFFABA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C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S copy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PRS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hwk">
  <a:themeElements>
    <a:clrScheme name="">
      <a:dk1>
        <a:srgbClr val="000000"/>
      </a:dk1>
      <a:lt1>
        <a:srgbClr val="FFFABA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C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wk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hw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#/letter bullets">
  <a:themeElements>
    <a:clrScheme name="">
      <a:dk1>
        <a:srgbClr val="000000"/>
      </a:dk1>
      <a:lt1>
        <a:srgbClr val="FFFABA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C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#/letter bullet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#/letter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#/dot bullets">
  <a:themeElements>
    <a:clrScheme name="">
      <a:dk1>
        <a:srgbClr val="000000"/>
      </a:dk1>
      <a:lt1>
        <a:srgbClr val="FFFABA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C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#/dot bullet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#/dot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Pages>0</Pages>
  <Words>5521</Words>
  <Characters>0</Characters>
  <Application>Microsoft Office PowerPoint</Application>
  <PresentationFormat>Custom</PresentationFormat>
  <Lines>0</Lines>
  <Paragraphs>782</Paragraphs>
  <Slides>80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80</vt:i4>
      </vt:variant>
    </vt:vector>
  </HeadingPairs>
  <TitlesOfParts>
    <vt:vector size="96" baseType="lpstr">
      <vt:lpstr>Arial</vt:lpstr>
      <vt:lpstr>ヒラギノ角ゴ ProN W3</vt:lpstr>
      <vt:lpstr>Gill Sans</vt:lpstr>
      <vt:lpstr>Lucida Grande</vt:lpstr>
      <vt:lpstr>Zapf Dingbats</vt:lpstr>
      <vt:lpstr>Apple Symbols</vt:lpstr>
      <vt:lpstr>Title &amp; Subtitle</vt:lpstr>
      <vt:lpstr>text bullets</vt:lpstr>
      <vt:lpstr>PRS</vt:lpstr>
      <vt:lpstr>PRS</vt:lpstr>
      <vt:lpstr>text bullets</vt:lpstr>
      <vt:lpstr>PRS copy</vt:lpstr>
      <vt:lpstr>hwk</vt:lpstr>
      <vt:lpstr>#/letter bullets</vt:lpstr>
      <vt:lpstr>#/dot bullets</vt:lpstr>
      <vt:lpstr>text bullets</vt:lpstr>
      <vt:lpstr>Thermodynamics</vt:lpstr>
      <vt:lpstr>Spontaneity</vt:lpstr>
      <vt:lpstr>The Common-Sense Law</vt:lpstr>
      <vt:lpstr>The Common-Sense Law applies at the molecular level as well. </vt:lpstr>
      <vt:lpstr>Which process(es) shown below is(are) spontaneous?</vt:lpstr>
      <vt:lpstr>Which process(es) shown below is(are) spontaneous?</vt:lpstr>
      <vt:lpstr>Opposing Dispersal Trends</vt:lpstr>
      <vt:lpstr>Entropy, (S) is a measure of dispersal - dispersal of matter and dispersal of energy</vt:lpstr>
      <vt:lpstr>Third Law of Thermodynamics</vt:lpstr>
      <vt:lpstr>Spontaneity and Kinetics and Reaction Direction</vt:lpstr>
      <vt:lpstr>Which has least entropy?</vt:lpstr>
      <vt:lpstr>Which has least entropy?</vt:lpstr>
      <vt:lpstr>Which has least entropy at room conditions</vt:lpstr>
      <vt:lpstr>Which has least entropy at room conditions</vt:lpstr>
      <vt:lpstr>Which has more entropy?</vt:lpstr>
      <vt:lpstr>Which has more entropy?</vt:lpstr>
      <vt:lpstr>Which has the most entropy?</vt:lpstr>
      <vt:lpstr>Which has the most entropy?</vt:lpstr>
      <vt:lpstr>Which has more entropy?</vt:lpstr>
      <vt:lpstr>Which has more entropy?</vt:lpstr>
      <vt:lpstr>Which has more entropy?</vt:lpstr>
      <vt:lpstr>Which has more entropy?</vt:lpstr>
      <vt:lpstr>Which has more entropy?</vt:lpstr>
      <vt:lpstr>Which has more entropy?</vt:lpstr>
      <vt:lpstr>The sign of the entropy change of the process of sugar added to water to form a solution is</vt:lpstr>
      <vt:lpstr>The sign of the entropy change of the process of sugar added to water to form a solution is</vt:lpstr>
      <vt:lpstr>When a solution of salt water is formed (Choose all that apply.)</vt:lpstr>
      <vt:lpstr>When a solution of salt water is formed (Choose all that apply.)</vt:lpstr>
      <vt:lpstr>Select the processes below in which entropy increases (more than 1)</vt:lpstr>
      <vt:lpstr>Select the processes below in which entropy increases</vt:lpstr>
      <vt:lpstr>Which graph below might best represent entropy changes as temperature increases</vt:lpstr>
      <vt:lpstr>Which graph below might best represent entropy changes as temperature increases</vt:lpstr>
      <vt:lpstr>Spontaneity</vt:lpstr>
      <vt:lpstr>Which process(es) is(are) NOT spontaneous?</vt:lpstr>
      <vt:lpstr>Which process(es) is(are) NOT spontaneous?</vt:lpstr>
      <vt:lpstr>Spontaneity and Kinetics as related to Reaction Direction</vt:lpstr>
      <vt:lpstr>Two Forces Drive Reactions</vt:lpstr>
      <vt:lpstr>2nd Law of Thermodynamics</vt:lpstr>
      <vt:lpstr>So how can we predict spontaneity?</vt:lpstr>
      <vt:lpstr>∆G = ∆H - T∆S</vt:lpstr>
      <vt:lpstr>Using ∆Gº</vt:lpstr>
      <vt:lpstr>The reaction below is NOT spontaneous at 298 K. Is there a temperature at which this reaction can become spontaneous? 2NOCl(g) → 2NO(g) + Cl2(g) For the reaction: ∆Hº=+74kJ, ∆Sº=117J</vt:lpstr>
      <vt:lpstr>The reaction below is NOT spontaneous at 298 K. Is there a temperature at which this reaction can become spontaneous? 2NOCl(g) → 2NO(g) + Cl2(g) For the reaction: ∆Hº=+74kJ, ∆Sº=117J</vt:lpstr>
      <vt:lpstr>At 298 K this reaction is not spontaneous and at temps above 632 K the reaction becomes spontaneous. What occurs AT 632 K? 2NOCl(g) → 2NO(g) + Cl2(g)</vt:lpstr>
      <vt:lpstr>At standard conditions this reaction is not spontaneous and at temps above 633 K the reaction becomes spontaneous. What occurs AT 633 K? 2NOCl(g) → 2NO(g) + Cl2(g)</vt:lpstr>
      <vt:lpstr>Can every and any non spontaneous reaction be made spontaneous at some temperature?</vt:lpstr>
      <vt:lpstr>Can every and any non spontaneous reaction be made spontaneous at some temperature?</vt:lpstr>
      <vt:lpstr>Select the set of thermodynamic parameters that best describes the system below at standard conditions H2O(g) ⇋H2O(L)</vt:lpstr>
      <vt:lpstr>Select the set of thermodynamic parameters that best describes the system below at standard conditions H2O(g) ⇋H2O(L)</vt:lpstr>
      <vt:lpstr>Select the set of thermodynamic parameters that best describes the system below at standard conditions H2O(g) ⇋H2O(L)</vt:lpstr>
      <vt:lpstr>Which apply to any reaction that proceeds spontaneously to form products from initial standard conditions.</vt:lpstr>
      <vt:lpstr>Which apply to any reaction that proceeds spontaneously to form products from initial standard conditions.</vt:lpstr>
      <vt:lpstr>Calculate ∆GºT, 300K in kJ/mole for a reaction at 300K in which Keq = 2.2x104 Round to the nearest whole number - You may use your calculator.</vt:lpstr>
      <vt:lpstr>Calculate ∆GºT, 300K in kJ/mole for a reaction at 300K in which Keq = 2.2x104 Round to the nearest whole number - You may use your calculator.</vt:lpstr>
      <vt:lpstr>When two solutions are combined and a precipitate forms while the solution cools. Which describes the value of ∆G, and its components?</vt:lpstr>
      <vt:lpstr>When two solutions are combined and a precipitate forms while the solution cools. Which describes the value of ∆G, and its components?</vt:lpstr>
      <vt:lpstr>For a spontaneous reaction, what happens to the value of ∆G as a reaction proceeds?</vt:lpstr>
      <vt:lpstr>For a spontaneous reaction, what happens to the value of ∆G as a reaction proceeds?</vt:lpstr>
      <vt:lpstr>The reaction below is not spontaneous at standard conditions but becomes spontaneous at higher temperatures.   2C(g) → A(g) + 3B(g)  Which of the following is true at 298 K?</vt:lpstr>
      <vt:lpstr>The reaction below is not spontaneous at standard conditions but becomes spontaneous at higher temperatures.   2C(g) --&gt; A(g) + 3B(g)  Which of the following is true at 298 K?</vt:lpstr>
      <vt:lpstr>For which of the following would ∆S&lt;0?</vt:lpstr>
      <vt:lpstr>For which of the following would ∆S&lt;0?</vt:lpstr>
      <vt:lpstr>Which parameters below correctly describe the condensation of water on the inside of your car windshield on a cold morning. Select all that apply.</vt:lpstr>
      <vt:lpstr>Which parameters below correctly describe the condensation of water on the inside of your car windshield on a cold morning. Select all that apply.</vt:lpstr>
      <vt:lpstr>∆H for the reaction below is negative N2(g) + 3H2(g)  →  2NH3(g)     ∆H = -97kJ Which is larger, the bond dissociation value of the reactants or products?</vt:lpstr>
      <vt:lpstr>∆H for the reaction below is negative N2(g) + 3H2(g)  →  2NH3(g)      ∆H = -97kJ Which is larger, the bond dissociation value of the reactants or products?</vt:lpstr>
      <vt:lpstr>Consider the disorder of the following reactions and select the choice for which the sign of ∆S is INCORRECT. Select all that apply.</vt:lpstr>
      <vt:lpstr>Consider the disorder of the following reactions and select the choice for which the sign of ∆S is INCORRECT. Select all that apply.</vt:lpstr>
      <vt:lpstr>Choose the pair of samples of matter that INCORRECTLY compares their entropy values. Select all that apply.</vt:lpstr>
      <vt:lpstr>Choose the pair of samples of matter that INCORRECTLY compares their entropy values. Select all that apply.</vt:lpstr>
      <vt:lpstr>Its value is negative for any exothermic reaction. Select the thermodynamic quantity below that makes the statement above true. Select as many as apply.</vt:lpstr>
      <vt:lpstr>Its value is negative for any exothermic reaction. Select the thermodynamic quantity below that makes the statement above true. Select as many as apply.</vt:lpstr>
      <vt:lpstr>Its value is always positive for all reactions. Select the thermodynamic quantity below that makes the statement above true. (Select as many as apply.)</vt:lpstr>
      <vt:lpstr>Its value is always positive for all reactions. Select the thermodynamic quantity below that makes the statement above true. Select as many as apply.</vt:lpstr>
      <vt:lpstr>Its value can be negative for spontaneous reactions. Select the thermodynamic quantity below that makes the statement above true. Select as many as apply.</vt:lpstr>
      <vt:lpstr>Its value can be negative for spontaneous reactions. Select the thermodynamic quantity below that makes the statement above true. Select as many as apply.</vt:lpstr>
      <vt:lpstr>Calculating ∆S</vt:lpstr>
      <vt:lpstr>Boiling and Melting Points</vt:lpstr>
      <vt:lpstr>The molar heat of fusion, ∆Hfus, for water is 6.01 kJ mol-1. Which expression gives the molar entropy of fusion, ∆Sfus, in kJ K-1 mol-1 for ice at its normal melting point?</vt:lpstr>
      <vt:lpstr>The molar heat of fusion, ∆Hfus, for water is 6.01 kJ mol-1. Which expression gives the molar entropy of fusion, ∆Sfus, in kJ K-1 mol-1 for ice at its normal melting point?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Thermodynamics</dc:title>
  <dc:subject/>
  <dc:creator/>
  <cp:keywords/>
  <dc:description/>
  <cp:lastModifiedBy>ssexton</cp:lastModifiedBy>
  <cp:revision>3</cp:revision>
  <dcterms:modified xsi:type="dcterms:W3CDTF">2014-01-03T15:35:17Z</dcterms:modified>
</cp:coreProperties>
</file>