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</p:sldIdLst>
  <p:sldSz cx="9144000" cy="6858000" type="screen4x3"/>
  <p:notesSz cx="6934200" cy="9398000"/>
  <p:custDataLst>
    <p:tags r:id="rId11"/>
  </p:custDataLst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chemeClr val="accent1"/>
      </a:buClr>
      <a:buFont typeface="Wingdings" pitchFamily="2" charset="2"/>
      <a:buChar char="w"/>
      <a:defRPr kumimoji="1" sz="3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accent1"/>
      </a:buClr>
      <a:buFont typeface="Wingdings" pitchFamily="2" charset="2"/>
      <a:buChar char="w"/>
      <a:defRPr kumimoji="1" sz="3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accent1"/>
      </a:buClr>
      <a:buFont typeface="Wingdings" pitchFamily="2" charset="2"/>
      <a:buChar char="w"/>
      <a:defRPr kumimoji="1" sz="3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accent1"/>
      </a:buClr>
      <a:buFont typeface="Wingdings" pitchFamily="2" charset="2"/>
      <a:buChar char="w"/>
      <a:defRPr kumimoji="1" sz="3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accent1"/>
      </a:buClr>
      <a:buFont typeface="Wingdings" pitchFamily="2" charset="2"/>
      <a:buChar char="w"/>
      <a:defRPr kumimoji="1" sz="3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3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3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3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3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FF"/>
    <a:srgbClr val="CCECFF"/>
    <a:srgbClr val="CCCCFF"/>
    <a:srgbClr val="CC99FF"/>
    <a:srgbClr val="DFC0FF"/>
    <a:srgbClr val="90DBFF"/>
    <a:srgbClr val="FFE67D"/>
    <a:srgbClr val="FFE9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kumimoji="0" sz="1200">
                <a:latin typeface="Times New Roman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kumimoji="0" sz="1200">
                <a:latin typeface="Times New Roman"/>
              </a:defRPr>
            </a:lvl1pPr>
          </a:lstStyle>
          <a:p>
            <a:fld id="{C03AA50F-E28C-4BF2-98C7-EE4E5CC17DC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667000"/>
            <a:ext cx="6400800" cy="3276600"/>
          </a:xfrm>
        </p:spPr>
        <p:txBody>
          <a:bodyPr anchor="ctr"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14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5" name="AutoShape 23"/>
          <p:cNvSpPr>
            <a:spLocks noChangeArrowheads="1"/>
          </p:cNvSpPr>
          <p:nvPr/>
        </p:nvSpPr>
        <p:spPr bwMode="auto">
          <a:xfrm rot="20940000">
            <a:off x="1828800" y="304800"/>
            <a:ext cx="457200" cy="4572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buClrTx/>
              <a:buFontTx/>
              <a:buNone/>
            </a:pPr>
            <a:endParaRPr lang="en-US" sz="2400"/>
          </a:p>
        </p:txBody>
      </p:sp>
      <p:sp>
        <p:nvSpPr>
          <p:cNvPr id="3096" name="AutoShape 24"/>
          <p:cNvSpPr>
            <a:spLocks noChangeArrowheads="1"/>
          </p:cNvSpPr>
          <p:nvPr/>
        </p:nvSpPr>
        <p:spPr bwMode="auto">
          <a:xfrm>
            <a:off x="2609850" y="171450"/>
            <a:ext cx="419100" cy="419100"/>
          </a:xfrm>
          <a:prstGeom prst="star5">
            <a:avLst/>
          </a:prstGeom>
          <a:gradFill rotWithShape="0">
            <a:gsLst>
              <a:gs pos="0">
                <a:schemeClr val="bg1">
                  <a:gamma/>
                  <a:shade val="46275"/>
                  <a:invGamma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buClrTx/>
              <a:buFontTx/>
              <a:buNone/>
            </a:pPr>
            <a:endParaRPr lang="en-US" sz="2400"/>
          </a:p>
        </p:txBody>
      </p:sp>
      <p:sp>
        <p:nvSpPr>
          <p:cNvPr id="3097" name="AutoShape 25"/>
          <p:cNvSpPr>
            <a:spLocks noChangeArrowheads="1"/>
          </p:cNvSpPr>
          <p:nvPr/>
        </p:nvSpPr>
        <p:spPr bwMode="auto">
          <a:xfrm rot="20940000">
            <a:off x="1752600" y="228600"/>
            <a:ext cx="457200" cy="4572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buClrTx/>
              <a:buFontTx/>
              <a:buNone/>
            </a:pPr>
            <a:endParaRPr lang="en-US" sz="2400"/>
          </a:p>
        </p:txBody>
      </p:sp>
      <p:sp>
        <p:nvSpPr>
          <p:cNvPr id="3098" name="AutoShape 26"/>
          <p:cNvSpPr>
            <a:spLocks noChangeArrowheads="1"/>
          </p:cNvSpPr>
          <p:nvPr/>
        </p:nvSpPr>
        <p:spPr bwMode="auto">
          <a:xfrm>
            <a:off x="2533650" y="19050"/>
            <a:ext cx="419100" cy="41910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buClrTx/>
              <a:buFontTx/>
              <a:buNone/>
            </a:pPr>
            <a:endParaRPr lang="en-US" sz="2400"/>
          </a:p>
        </p:txBody>
      </p:sp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3100" name="AutoShape 28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3101" name="AutoShape 29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3102" name="AutoShape 30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3103" name="AutoShape 31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3104" name="AutoShape 32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3105" name="AutoShape 33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</p:grpSp>
      <p:sp>
        <p:nvSpPr>
          <p:cNvPr id="3106" name="AutoShape 34"/>
          <p:cNvSpPr>
            <a:spLocks noChangeArrowheads="1"/>
          </p:cNvSpPr>
          <p:nvPr/>
        </p:nvSpPr>
        <p:spPr bwMode="auto">
          <a:xfrm rot="1320000">
            <a:off x="184150" y="244475"/>
            <a:ext cx="882650" cy="882650"/>
          </a:xfrm>
          <a:prstGeom prst="star5">
            <a:avLst/>
          </a:prstGeom>
          <a:gradFill rotWithShape="0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spcBef>
                <a:spcPct val="50000"/>
              </a:spcBef>
              <a:buClrTx/>
              <a:buFontTx/>
              <a:buNone/>
            </a:pPr>
            <a:endParaRPr lang="en-US" sz="2400"/>
          </a:p>
        </p:txBody>
      </p:sp>
      <p:grpSp>
        <p:nvGrpSpPr>
          <p:cNvPr id="3107" name="Group 35"/>
          <p:cNvGrpSpPr>
            <a:grpSpLocks/>
          </p:cNvGrpSpPr>
          <p:nvPr/>
        </p:nvGrpSpPr>
        <p:grpSpPr bwMode="auto">
          <a:xfrm>
            <a:off x="304800" y="2133600"/>
            <a:ext cx="8305800" cy="381000"/>
            <a:chOff x="240" y="768"/>
            <a:chExt cx="5232" cy="240"/>
          </a:xfrm>
        </p:grpSpPr>
        <p:sp>
          <p:nvSpPr>
            <p:cNvPr id="3108" name="Rectangle 36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228600"/>
            <a:ext cx="21336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2484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91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051" name="Group 27"/>
          <p:cNvGrpSpPr>
            <a:grpSpLocks/>
          </p:cNvGrpSpPr>
          <p:nvPr/>
        </p:nvGrpSpPr>
        <p:grpSpPr bwMode="auto">
          <a:xfrm>
            <a:off x="381000" y="990600"/>
            <a:ext cx="8305800" cy="381000"/>
            <a:chOff x="240" y="768"/>
            <a:chExt cx="5232" cy="240"/>
          </a:xfrm>
        </p:grpSpPr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384" y="912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Rectangle 29"/>
            <p:cNvSpPr>
              <a:spLocks noChangeArrowheads="1"/>
            </p:cNvSpPr>
            <p:nvPr/>
          </p:nvSpPr>
          <p:spPr bwMode="auto">
            <a:xfrm>
              <a:off x="240" y="768"/>
              <a:ext cx="5088" cy="9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56" name="Group 32"/>
          <p:cNvGrpSpPr>
            <a:grpSpLocks/>
          </p:cNvGrpSpPr>
          <p:nvPr/>
        </p:nvGrpSpPr>
        <p:grpSpPr bwMode="auto">
          <a:xfrm>
            <a:off x="7010400" y="5562600"/>
            <a:ext cx="2033588" cy="1219200"/>
            <a:chOff x="4368" y="3264"/>
            <a:chExt cx="1281" cy="768"/>
          </a:xfrm>
        </p:grpSpPr>
        <p:sp>
          <p:nvSpPr>
            <p:cNvPr id="1057" name="AutoShape 33"/>
            <p:cNvSpPr>
              <a:spLocks noChangeArrowheads="1"/>
            </p:cNvSpPr>
            <p:nvPr/>
          </p:nvSpPr>
          <p:spPr bwMode="auto">
            <a:xfrm rot="20940000">
              <a:off x="4368" y="3681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1058" name="AutoShape 34"/>
            <p:cNvSpPr>
              <a:spLocks noChangeArrowheads="1"/>
            </p:cNvSpPr>
            <p:nvPr/>
          </p:nvSpPr>
          <p:spPr bwMode="auto">
            <a:xfrm>
              <a:off x="4845" y="3324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1320000">
              <a:off x="5217" y="3264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20940000">
              <a:off x="4449" y="3744"/>
              <a:ext cx="288" cy="288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1061" name="AutoShape 37"/>
            <p:cNvSpPr>
              <a:spLocks noChangeArrowheads="1"/>
            </p:cNvSpPr>
            <p:nvPr/>
          </p:nvSpPr>
          <p:spPr bwMode="auto">
            <a:xfrm>
              <a:off x="4893" y="3372"/>
              <a:ext cx="264" cy="26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  <p:sp>
          <p:nvSpPr>
            <p:cNvPr id="1062" name="AutoShape 38"/>
            <p:cNvSpPr>
              <a:spLocks noChangeArrowheads="1"/>
            </p:cNvSpPr>
            <p:nvPr/>
          </p:nvSpPr>
          <p:spPr bwMode="auto">
            <a:xfrm rot="1320000">
              <a:off x="5265" y="3360"/>
              <a:ext cx="384" cy="384"/>
            </a:xfrm>
            <a:prstGeom prst="star5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buClrTx/>
                <a:buFontTx/>
                <a:buNone/>
              </a:pPr>
              <a:endParaRPr lang="en-US" sz="2400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 2" pitchFamily="18" charset="2"/>
        <a:buChar char="ö"/>
        <a:defRPr kumimoji="1" sz="3400" b="1">
          <a:solidFill>
            <a:schemeClr val="tx1"/>
          </a:solidFill>
          <a:latin typeface="+mn-lt"/>
          <a:ea typeface="+mn-ea"/>
          <a:cs typeface="+mn-cs"/>
        </a:defRPr>
      </a:lvl1pPr>
      <a:lvl2pPr marL="912813" indent="-3413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w"/>
        <a:defRPr kumimoji="1" sz="3400">
          <a:solidFill>
            <a:schemeClr val="tx1"/>
          </a:solidFill>
          <a:latin typeface="+mn-lt"/>
        </a:defRPr>
      </a:lvl2pPr>
      <a:lvl3pPr marL="1370013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Ø"/>
        <a:defRPr kumimoji="1" sz="3400">
          <a:solidFill>
            <a:schemeClr val="tx1"/>
          </a:solidFill>
          <a:latin typeface="+mn-lt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3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kumimoji="1" sz="3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>
            <p:ph type="ctrTitle"/>
          </p:nvPr>
        </p:nvSpPr>
        <p:spPr>
          <a:xfrm>
            <a:off x="685800" y="914400"/>
            <a:ext cx="8001000" cy="1143000"/>
          </a:xfrm>
          <a:noFill/>
          <a:ln/>
        </p:spPr>
        <p:txBody>
          <a:bodyPr/>
          <a:lstStyle/>
          <a:p>
            <a:r>
              <a:rPr lang="en-US" sz="4000"/>
              <a:t>Ch. 9 - Classification of Matter</a:t>
            </a:r>
          </a:p>
        </p:txBody>
      </p:sp>
      <p:sp>
        <p:nvSpPr>
          <p:cNvPr id="4100" name="Rectangle 4"/>
          <p:cNvSpPr>
            <a:spLocks noChangeArrowheads="1"/>
          </p:cNvSpPr>
          <p:nvPr>
            <p:ph type="subTitle" idx="1"/>
          </p:nvPr>
        </p:nvSpPr>
        <p:spPr>
          <a:xfrm>
            <a:off x="1374775" y="2667000"/>
            <a:ext cx="6391275" cy="3433763"/>
          </a:xfrm>
          <a:noFill/>
          <a:ln/>
        </p:spPr>
        <p:txBody>
          <a:bodyPr anchor="t"/>
          <a:lstStyle/>
          <a:p>
            <a:pPr algn="l">
              <a:lnSpc>
                <a:spcPct val="120000"/>
              </a:lnSpc>
              <a:spcBef>
                <a:spcPct val="40000"/>
              </a:spcBef>
              <a:buClr>
                <a:srgbClr val="FFCC00"/>
              </a:buClr>
            </a:pPr>
            <a:r>
              <a:rPr lang="en-US" sz="3800"/>
              <a:t>II. Composition of Matter</a:t>
            </a:r>
          </a:p>
          <a:p>
            <a:pPr>
              <a:lnSpc>
                <a:spcPct val="120000"/>
              </a:lnSpc>
              <a:buClr>
                <a:srgbClr val="FFCC00"/>
              </a:buClr>
            </a:pPr>
            <a:r>
              <a:rPr lang="en-US" sz="3800" b="0"/>
              <a:t>(</a:t>
            </a:r>
            <a:r>
              <a:rPr lang="en-US" b="0"/>
              <a:t>p.246-250)</a:t>
            </a:r>
            <a:endParaRPr lang="en-US" sz="3000" b="0"/>
          </a:p>
          <a:p>
            <a:pPr marL="574675" lvl="1" indent="403225">
              <a:spcBef>
                <a:spcPct val="30000"/>
              </a:spcBef>
              <a:buClr>
                <a:srgbClr val="FFCC00"/>
              </a:buClr>
            </a:pPr>
            <a:r>
              <a:rPr lang="en-US"/>
              <a:t>Matter Flowchart</a:t>
            </a:r>
          </a:p>
          <a:p>
            <a:pPr marL="574675" lvl="1" indent="403225">
              <a:spcBef>
                <a:spcPct val="30000"/>
              </a:spcBef>
              <a:buClr>
                <a:srgbClr val="FFCC00"/>
              </a:buClr>
            </a:pPr>
            <a:r>
              <a:rPr lang="en-US"/>
              <a:t>Pure Substances</a:t>
            </a:r>
          </a:p>
          <a:p>
            <a:pPr marL="574675" lvl="1" indent="403225">
              <a:spcBef>
                <a:spcPct val="30000"/>
              </a:spcBef>
              <a:buClr>
                <a:srgbClr val="FFCC00"/>
              </a:buClr>
            </a:pPr>
            <a:r>
              <a:rPr lang="en-US"/>
              <a:t>Mixtures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3316288" y="469900"/>
            <a:ext cx="2511425" cy="762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en-US" sz="4400" b="1">
                <a:solidFill>
                  <a:schemeClr val="tx2"/>
                </a:solidFill>
              </a:rPr>
              <a:t>MATTER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A. Matter Flowchart</a:t>
            </a:r>
          </a:p>
        </p:txBody>
      </p:sp>
      <p:sp>
        <p:nvSpPr>
          <p:cNvPr id="97283" name="Text Box 3"/>
          <p:cNvSpPr txBox="1">
            <a:spLocks noChangeAspect="1" noChangeArrowheads="1"/>
          </p:cNvSpPr>
          <p:nvPr/>
        </p:nvSpPr>
        <p:spPr bwMode="auto">
          <a:xfrm>
            <a:off x="3490913" y="1787525"/>
            <a:ext cx="2151062" cy="609600"/>
          </a:xfrm>
          <a:prstGeom prst="rect">
            <a:avLst/>
          </a:prstGeom>
          <a:solidFill>
            <a:srgbClr val="FFE67D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200"/>
              </a:spcBef>
              <a:buClrTx/>
              <a:buFontTx/>
              <a:buNone/>
            </a:pPr>
            <a:r>
              <a:rPr lang="en-US" sz="3600" b="1" noProof="1">
                <a:solidFill>
                  <a:schemeClr val="bg2"/>
                </a:solidFill>
              </a:rPr>
              <a:t>MATTER</a:t>
            </a:r>
            <a:endParaRPr lang="en-US" sz="2400" b="1" noProof="1">
              <a:solidFill>
                <a:schemeClr val="bg2"/>
              </a:solidFill>
            </a:endParaRPr>
          </a:p>
        </p:txBody>
      </p:sp>
      <p:sp>
        <p:nvSpPr>
          <p:cNvPr id="97284" name="Text Box 4"/>
          <p:cNvSpPr txBox="1">
            <a:spLocks noChangeAspect="1" noChangeArrowheads="1"/>
          </p:cNvSpPr>
          <p:nvPr/>
        </p:nvSpPr>
        <p:spPr bwMode="auto">
          <a:xfrm>
            <a:off x="3327400" y="2744788"/>
            <a:ext cx="2489200" cy="6223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1600" b="1" noProof="1"/>
              <a:t>Can it be separated by  physical means?</a:t>
            </a:r>
          </a:p>
        </p:txBody>
      </p:sp>
      <p:sp>
        <p:nvSpPr>
          <p:cNvPr id="97285" name="Line 5"/>
          <p:cNvSpPr>
            <a:spLocks noChangeAspect="1" noChangeShapeType="1"/>
          </p:cNvSpPr>
          <p:nvPr/>
        </p:nvSpPr>
        <p:spPr bwMode="auto">
          <a:xfrm>
            <a:off x="4572000" y="2397125"/>
            <a:ext cx="0" cy="373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286" name="Text Box 6"/>
          <p:cNvSpPr txBox="1">
            <a:spLocks noChangeAspect="1" noChangeArrowheads="1"/>
          </p:cNvSpPr>
          <p:nvPr/>
        </p:nvSpPr>
        <p:spPr bwMode="auto">
          <a:xfrm>
            <a:off x="155575" y="5106988"/>
            <a:ext cx="2114550" cy="995362"/>
          </a:xfrm>
          <a:prstGeom prst="rect">
            <a:avLst/>
          </a:prstGeom>
          <a:solidFill>
            <a:srgbClr val="FFE67D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200"/>
              </a:spcBef>
              <a:buClrTx/>
              <a:buFontTx/>
              <a:buNone/>
            </a:pPr>
            <a:r>
              <a:rPr lang="en-US" sz="2000" b="1" noProof="1">
                <a:solidFill>
                  <a:schemeClr val="bg2"/>
                </a:solidFill>
              </a:rPr>
              <a:t>Homogeneous Mixture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000" b="1">
                <a:solidFill>
                  <a:schemeClr val="bg2"/>
                </a:solidFill>
              </a:rPr>
              <a:t>(solution)</a:t>
            </a:r>
            <a:endParaRPr lang="en-US" sz="2400">
              <a:solidFill>
                <a:schemeClr val="bg2"/>
              </a:solidFill>
            </a:endParaRPr>
          </a:p>
        </p:txBody>
      </p:sp>
      <p:sp>
        <p:nvSpPr>
          <p:cNvPr id="97287" name="Text Box 7"/>
          <p:cNvSpPr txBox="1">
            <a:spLocks noChangeAspect="1" noChangeArrowheads="1"/>
          </p:cNvSpPr>
          <p:nvPr/>
        </p:nvSpPr>
        <p:spPr bwMode="auto">
          <a:xfrm>
            <a:off x="2395538" y="5106988"/>
            <a:ext cx="2114550" cy="995362"/>
          </a:xfrm>
          <a:prstGeom prst="rect">
            <a:avLst/>
          </a:prstGeom>
          <a:solidFill>
            <a:srgbClr val="FFE67D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en-US" sz="2000" b="1" noProof="1">
                <a:solidFill>
                  <a:schemeClr val="bg2"/>
                </a:solidFill>
              </a:rPr>
              <a:t>Heterogeneous Mixture</a:t>
            </a:r>
            <a:endParaRPr lang="en-US" sz="2000" b="1" noProof="1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97288" name="Text Box 8"/>
          <p:cNvSpPr txBox="1">
            <a:spLocks noChangeAspect="1" noChangeArrowheads="1"/>
          </p:cNvSpPr>
          <p:nvPr/>
        </p:nvSpPr>
        <p:spPr bwMode="auto">
          <a:xfrm>
            <a:off x="4633913" y="5106988"/>
            <a:ext cx="2114550" cy="995362"/>
          </a:xfrm>
          <a:prstGeom prst="rect">
            <a:avLst/>
          </a:prstGeom>
          <a:solidFill>
            <a:srgbClr val="FFE67D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2000" b="1" noProof="1">
              <a:solidFill>
                <a:schemeClr val="bg2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000" b="1" noProof="1">
                <a:solidFill>
                  <a:schemeClr val="bg2"/>
                </a:solidFill>
              </a:rPr>
              <a:t>Compound</a:t>
            </a:r>
          </a:p>
        </p:txBody>
      </p:sp>
      <p:sp>
        <p:nvSpPr>
          <p:cNvPr id="97289" name="Text Box 9"/>
          <p:cNvSpPr txBox="1">
            <a:spLocks noChangeAspect="1" noChangeArrowheads="1"/>
          </p:cNvSpPr>
          <p:nvPr/>
        </p:nvSpPr>
        <p:spPr bwMode="auto">
          <a:xfrm>
            <a:off x="6873875" y="5106988"/>
            <a:ext cx="2114550" cy="995362"/>
          </a:xfrm>
          <a:prstGeom prst="rect">
            <a:avLst/>
          </a:prstGeom>
          <a:solidFill>
            <a:srgbClr val="FFE67D"/>
          </a:solidFill>
          <a:ln w="28575">
            <a:solidFill>
              <a:schemeClr val="bg2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2000" b="1" noProof="1">
              <a:solidFill>
                <a:schemeClr val="bg2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2000" b="1" noProof="1">
                <a:solidFill>
                  <a:schemeClr val="bg2"/>
                </a:solidFill>
              </a:rPr>
              <a:t>Element</a:t>
            </a:r>
          </a:p>
        </p:txBody>
      </p:sp>
      <p:grpSp>
        <p:nvGrpSpPr>
          <p:cNvPr id="97290" name="Group 10"/>
          <p:cNvGrpSpPr>
            <a:grpSpLocks/>
          </p:cNvGrpSpPr>
          <p:nvPr/>
        </p:nvGrpSpPr>
        <p:grpSpPr bwMode="auto">
          <a:xfrm>
            <a:off x="1057275" y="3490913"/>
            <a:ext cx="2551113" cy="869950"/>
            <a:chOff x="666" y="2199"/>
            <a:chExt cx="1607" cy="548"/>
          </a:xfrm>
        </p:grpSpPr>
        <p:sp>
          <p:nvSpPr>
            <p:cNvPr id="97291" name="Text Box 11"/>
            <p:cNvSpPr txBox="1">
              <a:spLocks noChangeAspect="1" noChangeArrowheads="1"/>
            </p:cNvSpPr>
            <p:nvPr/>
          </p:nvSpPr>
          <p:spPr bwMode="auto">
            <a:xfrm>
              <a:off x="666" y="2199"/>
              <a:ext cx="1607" cy="313"/>
            </a:xfrm>
            <a:prstGeom prst="rect">
              <a:avLst/>
            </a:prstGeom>
            <a:solidFill>
              <a:srgbClr val="FFE67D"/>
            </a:solidFill>
            <a:ln w="2857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200"/>
                </a:spcBef>
                <a:buClrTx/>
                <a:buFontTx/>
                <a:buNone/>
              </a:pPr>
              <a:r>
                <a:rPr lang="en-US" sz="2400" b="1" noProof="1">
                  <a:solidFill>
                    <a:schemeClr val="bg2"/>
                  </a:solidFill>
                </a:rPr>
                <a:t>MIXTURE</a:t>
              </a:r>
              <a:endParaRPr lang="en-US" sz="1600" b="1" noProof="1">
                <a:solidFill>
                  <a:schemeClr val="bg2"/>
                </a:solidFill>
              </a:endParaRPr>
            </a:p>
          </p:txBody>
        </p:sp>
        <p:sp>
          <p:nvSpPr>
            <p:cNvPr id="97292" name="Line 12"/>
            <p:cNvSpPr>
              <a:spLocks noChangeAspect="1" noChangeShapeType="1"/>
            </p:cNvSpPr>
            <p:nvPr/>
          </p:nvSpPr>
          <p:spPr bwMode="auto">
            <a:xfrm>
              <a:off x="1469" y="2512"/>
              <a:ext cx="0" cy="2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7293" name="Group 13"/>
          <p:cNvGrpSpPr>
            <a:grpSpLocks/>
          </p:cNvGrpSpPr>
          <p:nvPr/>
        </p:nvGrpSpPr>
        <p:grpSpPr bwMode="auto">
          <a:xfrm>
            <a:off x="5235575" y="3490913"/>
            <a:ext cx="3121025" cy="869950"/>
            <a:chOff x="3378" y="2199"/>
            <a:chExt cx="1810" cy="548"/>
          </a:xfrm>
        </p:grpSpPr>
        <p:sp>
          <p:nvSpPr>
            <p:cNvPr id="97294" name="Text Box 14"/>
            <p:cNvSpPr txBox="1">
              <a:spLocks noChangeAspect="1" noChangeArrowheads="1"/>
            </p:cNvSpPr>
            <p:nvPr/>
          </p:nvSpPr>
          <p:spPr bwMode="auto">
            <a:xfrm>
              <a:off x="3378" y="2199"/>
              <a:ext cx="1810" cy="313"/>
            </a:xfrm>
            <a:prstGeom prst="rect">
              <a:avLst/>
            </a:prstGeom>
            <a:solidFill>
              <a:srgbClr val="FFE67D"/>
            </a:solidFill>
            <a:ln w="28575">
              <a:solidFill>
                <a:schemeClr val="bg2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200"/>
                </a:spcBef>
                <a:buClrTx/>
                <a:buFontTx/>
                <a:buNone/>
              </a:pPr>
              <a:r>
                <a:rPr lang="en-US" sz="2400" b="1" noProof="1">
                  <a:solidFill>
                    <a:schemeClr val="bg2"/>
                  </a:solidFill>
                </a:rPr>
                <a:t>PURE SUBSTANCE</a:t>
              </a:r>
              <a:endParaRPr lang="en-US" sz="1800" b="1" noProof="1">
                <a:solidFill>
                  <a:schemeClr val="bg2"/>
                </a:solidFill>
              </a:endParaRPr>
            </a:p>
          </p:txBody>
        </p:sp>
        <p:sp>
          <p:nvSpPr>
            <p:cNvPr id="97295" name="Line 15"/>
            <p:cNvSpPr>
              <a:spLocks noChangeAspect="1" noChangeShapeType="1"/>
            </p:cNvSpPr>
            <p:nvPr/>
          </p:nvSpPr>
          <p:spPr bwMode="auto">
            <a:xfrm>
              <a:off x="4291" y="2512"/>
              <a:ext cx="0" cy="2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7296" name="Line 16"/>
          <p:cNvSpPr>
            <a:spLocks noChangeAspect="1" noChangeShapeType="1"/>
          </p:cNvSpPr>
          <p:nvPr/>
        </p:nvSpPr>
        <p:spPr bwMode="auto">
          <a:xfrm>
            <a:off x="2330450" y="2994025"/>
            <a:ext cx="0" cy="4968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297" name="Line 17"/>
          <p:cNvSpPr>
            <a:spLocks noChangeAspect="1" noChangeShapeType="1"/>
          </p:cNvSpPr>
          <p:nvPr/>
        </p:nvSpPr>
        <p:spPr bwMode="auto">
          <a:xfrm>
            <a:off x="2330450" y="2994025"/>
            <a:ext cx="995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298" name="Line 18"/>
          <p:cNvSpPr>
            <a:spLocks noChangeAspect="1" noChangeShapeType="1"/>
          </p:cNvSpPr>
          <p:nvPr/>
        </p:nvSpPr>
        <p:spPr bwMode="auto">
          <a:xfrm>
            <a:off x="6808788" y="2994025"/>
            <a:ext cx="0" cy="4968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7299" name="Line 19"/>
          <p:cNvSpPr>
            <a:spLocks noChangeAspect="1" noChangeShapeType="1"/>
          </p:cNvSpPr>
          <p:nvPr/>
        </p:nvSpPr>
        <p:spPr bwMode="auto">
          <a:xfrm>
            <a:off x="5813425" y="2994025"/>
            <a:ext cx="995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300" name="Text Box 20"/>
          <p:cNvSpPr txBox="1">
            <a:spLocks noChangeAspect="1" noChangeArrowheads="1"/>
          </p:cNvSpPr>
          <p:nvPr/>
        </p:nvSpPr>
        <p:spPr bwMode="auto">
          <a:xfrm>
            <a:off x="2270125" y="2524125"/>
            <a:ext cx="871538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>
                <a:solidFill>
                  <a:schemeClr val="tx2"/>
                </a:solidFill>
              </a:rPr>
              <a:t>yes</a:t>
            </a:r>
            <a:endParaRPr lang="en-US" sz="1600" b="1"/>
          </a:p>
        </p:txBody>
      </p:sp>
      <p:sp>
        <p:nvSpPr>
          <p:cNvPr id="97301" name="Text Box 21"/>
          <p:cNvSpPr txBox="1">
            <a:spLocks noChangeAspect="1" noChangeArrowheads="1"/>
          </p:cNvSpPr>
          <p:nvPr/>
        </p:nvSpPr>
        <p:spPr bwMode="auto">
          <a:xfrm>
            <a:off x="6375400" y="2524125"/>
            <a:ext cx="871538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en-US" sz="2400" b="1">
                <a:solidFill>
                  <a:schemeClr val="tx2"/>
                </a:solidFill>
              </a:rPr>
              <a:t>no</a:t>
            </a:r>
            <a:endParaRPr lang="en-US" sz="1200" b="1"/>
          </a:p>
        </p:txBody>
      </p:sp>
      <p:grpSp>
        <p:nvGrpSpPr>
          <p:cNvPr id="97302" name="Group 22"/>
          <p:cNvGrpSpPr>
            <a:grpSpLocks/>
          </p:cNvGrpSpPr>
          <p:nvPr/>
        </p:nvGrpSpPr>
        <p:grpSpPr bwMode="auto">
          <a:xfrm>
            <a:off x="4618038" y="4324350"/>
            <a:ext cx="4333875" cy="782638"/>
            <a:chOff x="2909" y="2724"/>
            <a:chExt cx="2730" cy="493"/>
          </a:xfrm>
        </p:grpSpPr>
        <p:sp>
          <p:nvSpPr>
            <p:cNvPr id="97303" name="Line 23"/>
            <p:cNvSpPr>
              <a:spLocks noChangeAspect="1" noChangeShapeType="1"/>
            </p:cNvSpPr>
            <p:nvPr/>
          </p:nvSpPr>
          <p:spPr bwMode="auto">
            <a:xfrm>
              <a:off x="3389" y="2904"/>
              <a:ext cx="0" cy="3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4" name="Line 24"/>
            <p:cNvSpPr>
              <a:spLocks noChangeAspect="1" noChangeShapeType="1"/>
            </p:cNvSpPr>
            <p:nvPr/>
          </p:nvSpPr>
          <p:spPr bwMode="auto">
            <a:xfrm>
              <a:off x="5192" y="2904"/>
              <a:ext cx="0" cy="3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5" name="Text Box 25"/>
            <p:cNvSpPr txBox="1">
              <a:spLocks noChangeAspect="1" noChangeArrowheads="1"/>
            </p:cNvSpPr>
            <p:nvPr/>
          </p:nvSpPr>
          <p:spPr bwMode="auto">
            <a:xfrm>
              <a:off x="3507" y="2747"/>
              <a:ext cx="1567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600" b="1" noProof="1"/>
                <a:t>Can it be decomposed by chemical means?</a:t>
              </a:r>
            </a:p>
          </p:txBody>
        </p:sp>
        <p:sp>
          <p:nvSpPr>
            <p:cNvPr id="97306" name="Line 26"/>
            <p:cNvSpPr>
              <a:spLocks noChangeAspect="1" noChangeShapeType="1"/>
            </p:cNvSpPr>
            <p:nvPr/>
          </p:nvSpPr>
          <p:spPr bwMode="auto">
            <a:xfrm>
              <a:off x="3389" y="2904"/>
              <a:ext cx="15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7" name="Line 27"/>
            <p:cNvSpPr>
              <a:spLocks noChangeAspect="1" noChangeShapeType="1"/>
            </p:cNvSpPr>
            <p:nvPr/>
          </p:nvSpPr>
          <p:spPr bwMode="auto">
            <a:xfrm>
              <a:off x="5035" y="2904"/>
              <a:ext cx="15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08" name="Text Box 28"/>
            <p:cNvSpPr txBox="1">
              <a:spLocks noChangeAspect="1" noChangeArrowheads="1"/>
            </p:cNvSpPr>
            <p:nvPr/>
          </p:nvSpPr>
          <p:spPr bwMode="auto">
            <a:xfrm>
              <a:off x="5247" y="2724"/>
              <a:ext cx="392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sz="2400" b="1">
                  <a:solidFill>
                    <a:schemeClr val="tx2"/>
                  </a:solidFill>
                </a:rPr>
                <a:t>no</a:t>
              </a:r>
              <a:endParaRPr lang="en-US" sz="1600" b="1">
                <a:solidFill>
                  <a:schemeClr val="tx2"/>
                </a:solidFill>
              </a:endParaRPr>
            </a:p>
          </p:txBody>
        </p:sp>
        <p:sp>
          <p:nvSpPr>
            <p:cNvPr id="97309" name="Text Box 29"/>
            <p:cNvSpPr txBox="1">
              <a:spLocks noChangeAspect="1" noChangeArrowheads="1"/>
            </p:cNvSpPr>
            <p:nvPr/>
          </p:nvSpPr>
          <p:spPr bwMode="auto">
            <a:xfrm>
              <a:off x="2909" y="2724"/>
              <a:ext cx="54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sz="2400" b="1">
                  <a:solidFill>
                    <a:schemeClr val="tx2"/>
                  </a:solidFill>
                </a:rPr>
                <a:t>yes</a:t>
              </a:r>
              <a:endParaRPr lang="en-US" sz="1600" b="1">
                <a:solidFill>
                  <a:schemeClr val="tx2"/>
                </a:solidFill>
              </a:endParaRPr>
            </a:p>
          </p:txBody>
        </p:sp>
      </p:grpSp>
      <p:grpSp>
        <p:nvGrpSpPr>
          <p:cNvPr id="97310" name="Group 30"/>
          <p:cNvGrpSpPr>
            <a:grpSpLocks/>
          </p:cNvGrpSpPr>
          <p:nvPr/>
        </p:nvGrpSpPr>
        <p:grpSpPr bwMode="auto">
          <a:xfrm>
            <a:off x="165100" y="4324350"/>
            <a:ext cx="4271963" cy="782638"/>
            <a:chOff x="104" y="2724"/>
            <a:chExt cx="2691" cy="493"/>
          </a:xfrm>
        </p:grpSpPr>
        <p:sp>
          <p:nvSpPr>
            <p:cNvPr id="97311" name="Line 31"/>
            <p:cNvSpPr>
              <a:spLocks noChangeAspect="1" noChangeShapeType="1"/>
            </p:cNvSpPr>
            <p:nvPr/>
          </p:nvSpPr>
          <p:spPr bwMode="auto">
            <a:xfrm>
              <a:off x="2371" y="2904"/>
              <a:ext cx="0" cy="3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12" name="Line 32"/>
            <p:cNvSpPr>
              <a:spLocks noChangeAspect="1" noChangeShapeType="1"/>
            </p:cNvSpPr>
            <p:nvPr/>
          </p:nvSpPr>
          <p:spPr bwMode="auto">
            <a:xfrm>
              <a:off x="568" y="2904"/>
              <a:ext cx="0" cy="3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13" name="Text Box 33"/>
            <p:cNvSpPr txBox="1">
              <a:spLocks noChangeAspect="1" noChangeArrowheads="1"/>
            </p:cNvSpPr>
            <p:nvPr/>
          </p:nvSpPr>
          <p:spPr bwMode="auto">
            <a:xfrm>
              <a:off x="803" y="2747"/>
              <a:ext cx="1333" cy="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en-US" sz="1600" b="1" noProof="1"/>
                <a:t>Is the composition uniform?</a:t>
              </a:r>
            </a:p>
          </p:txBody>
        </p:sp>
        <p:sp>
          <p:nvSpPr>
            <p:cNvPr id="97314" name="Line 34"/>
            <p:cNvSpPr>
              <a:spLocks noChangeAspect="1" noChangeShapeType="1"/>
            </p:cNvSpPr>
            <p:nvPr/>
          </p:nvSpPr>
          <p:spPr bwMode="auto">
            <a:xfrm>
              <a:off x="568" y="2904"/>
              <a:ext cx="2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15" name="Line 35"/>
            <p:cNvSpPr>
              <a:spLocks noChangeAspect="1" noChangeShapeType="1"/>
            </p:cNvSpPr>
            <p:nvPr/>
          </p:nvSpPr>
          <p:spPr bwMode="auto">
            <a:xfrm>
              <a:off x="2136" y="2904"/>
              <a:ext cx="2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316" name="Text Box 36"/>
            <p:cNvSpPr txBox="1">
              <a:spLocks noChangeAspect="1" noChangeArrowheads="1"/>
            </p:cNvSpPr>
            <p:nvPr/>
          </p:nvSpPr>
          <p:spPr bwMode="auto">
            <a:xfrm>
              <a:off x="2410" y="2724"/>
              <a:ext cx="385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sz="2400" b="1">
                  <a:solidFill>
                    <a:schemeClr val="tx2"/>
                  </a:solidFill>
                </a:rPr>
                <a:t>no</a:t>
              </a:r>
              <a:endParaRPr lang="en-US" sz="1600" b="1">
                <a:solidFill>
                  <a:schemeClr val="tx2"/>
                </a:solidFill>
              </a:endParaRPr>
            </a:p>
          </p:txBody>
        </p:sp>
        <p:sp>
          <p:nvSpPr>
            <p:cNvPr id="97317" name="Text Box 37"/>
            <p:cNvSpPr txBox="1">
              <a:spLocks noChangeAspect="1" noChangeArrowheads="1"/>
            </p:cNvSpPr>
            <p:nvPr/>
          </p:nvSpPr>
          <p:spPr bwMode="auto">
            <a:xfrm>
              <a:off x="104" y="2724"/>
              <a:ext cx="549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sz="2400" b="1">
                  <a:solidFill>
                    <a:schemeClr val="tx2"/>
                  </a:solidFill>
                </a:rPr>
                <a:t>yes</a:t>
              </a:r>
              <a:endParaRPr lang="en-US" sz="1600" b="1">
                <a:solidFill>
                  <a:schemeClr val="tx2"/>
                </a:solidFill>
              </a:endParaRPr>
            </a:p>
          </p:txBody>
        </p:sp>
      </p:grpSp>
      <p:sp>
        <p:nvSpPr>
          <p:cNvPr id="97318" name="Oval 38"/>
          <p:cNvSpPr>
            <a:spLocks noChangeArrowheads="1"/>
          </p:cNvSpPr>
          <p:nvPr/>
        </p:nvSpPr>
        <p:spPr bwMode="auto">
          <a:xfrm>
            <a:off x="234950" y="1539875"/>
            <a:ext cx="2324100" cy="109537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buFont typeface="Wingdings" pitchFamily="2" charset="2"/>
              <a:buNone/>
            </a:pPr>
            <a:r>
              <a:rPr lang="en-US" sz="2200" b="1">
                <a:solidFill>
                  <a:schemeClr val="bg2"/>
                </a:solidFill>
              </a:rPr>
              <a:t>See lecture handout.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7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7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7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7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7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97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6" grpId="0" animBg="1" autoUpdateAnimBg="0"/>
      <p:bldP spid="97287" grpId="0" animBg="1" autoUpdateAnimBg="0"/>
      <p:bldP spid="97288" grpId="0" animBg="1" autoUpdateAnimBg="0"/>
      <p:bldP spid="97289" grpId="0" animBg="1" autoUpdateAnimBg="0"/>
      <p:bldP spid="9731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Pure Substances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4000"/>
            <a:ext cx="8839200" cy="5029200"/>
          </a:xfrm>
        </p:spPr>
        <p:txBody>
          <a:bodyPr/>
          <a:lstStyle/>
          <a:p>
            <a:r>
              <a:rPr lang="en-US"/>
              <a:t>Element</a:t>
            </a:r>
          </a:p>
          <a:p>
            <a:pPr lvl="1"/>
            <a:r>
              <a:rPr lang="en-US"/>
              <a:t>matter composed of identical atoms</a:t>
            </a:r>
          </a:p>
          <a:p>
            <a:pPr lvl="1"/>
            <a:r>
              <a:rPr lang="en-US" u="sng"/>
              <a:t>EX</a:t>
            </a:r>
            <a:r>
              <a:rPr lang="en-US"/>
              <a:t>: copper</a:t>
            </a:r>
          </a:p>
        </p:txBody>
      </p:sp>
      <p:pic>
        <p:nvPicPr>
          <p:cNvPr id="98308" name="Picture 4" descr="C:\My Documents\Christy's Stuff\Teaching Stuff\Media\cop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7800" y="2984500"/>
            <a:ext cx="2713038" cy="354171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8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B. Pure Substances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6037263" cy="50292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Compound</a:t>
            </a:r>
          </a:p>
          <a:p>
            <a:pPr lvl="1"/>
            <a:r>
              <a:rPr lang="en-US"/>
              <a:t>matter composed of 2 or more elements in a fixed ratio</a:t>
            </a:r>
          </a:p>
          <a:p>
            <a:pPr lvl="1"/>
            <a:r>
              <a:rPr lang="en-US"/>
              <a:t>properties differ from those of individual elements</a:t>
            </a:r>
          </a:p>
          <a:p>
            <a:pPr lvl="1"/>
            <a:r>
              <a:rPr lang="en-US" u="sng"/>
              <a:t>EX</a:t>
            </a:r>
            <a:r>
              <a:rPr lang="en-US"/>
              <a:t>: salt (NaCl)</a:t>
            </a:r>
          </a:p>
        </p:txBody>
      </p:sp>
      <p:pic>
        <p:nvPicPr>
          <p:cNvPr id="99332" name="Picture 4" descr="C:\My Documents\Christy's Stuff\Teaching Stuff\Media\sa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50" y="1992313"/>
            <a:ext cx="1771650" cy="34956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bldLvl="2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C. Mixtures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4000"/>
            <a:ext cx="8518525" cy="1128713"/>
          </a:xfrm>
        </p:spPr>
        <p:txBody>
          <a:bodyPr/>
          <a:lstStyle/>
          <a:p>
            <a:r>
              <a:rPr lang="en-US" b="0"/>
              <a:t>Variable combination of 2 or more pure substances.</a:t>
            </a:r>
            <a:endParaRPr lang="en-US"/>
          </a:p>
        </p:txBody>
      </p:sp>
      <p:pic>
        <p:nvPicPr>
          <p:cNvPr id="1003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2913" y="4765675"/>
            <a:ext cx="1458912" cy="1870075"/>
          </a:xfrm>
          <a:prstGeom prst="rect">
            <a:avLst/>
          </a:prstGeom>
          <a:noFill/>
          <a:ln w="28575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</p:spPr>
      </p:pic>
      <p:sp>
        <p:nvSpPr>
          <p:cNvPr id="100357" name="Oval 5"/>
          <p:cNvSpPr>
            <a:spLocks noChangeArrowheads="1"/>
          </p:cNvSpPr>
          <p:nvPr/>
        </p:nvSpPr>
        <p:spPr bwMode="auto">
          <a:xfrm>
            <a:off x="3716338" y="2112963"/>
            <a:ext cx="4514850" cy="1408112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buFont typeface="Wingdings" pitchFamily="2" charset="2"/>
              <a:buNone/>
            </a:pPr>
            <a:r>
              <a:rPr lang="en-US" sz="2200" b="1">
                <a:solidFill>
                  <a:schemeClr val="bg2"/>
                </a:solidFill>
              </a:rPr>
              <a:t>Use the remaining info to fill in the table on the lecture handout.</a:t>
            </a:r>
          </a:p>
        </p:txBody>
      </p:sp>
      <p:sp>
        <p:nvSpPr>
          <p:cNvPr id="100358" name="Rectangle 6"/>
          <p:cNvSpPr>
            <a:spLocks noChangeArrowheads="1"/>
          </p:cNvSpPr>
          <p:nvPr/>
        </p:nvSpPr>
        <p:spPr bwMode="auto">
          <a:xfrm>
            <a:off x="301625" y="3490913"/>
            <a:ext cx="85185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spcBef>
                <a:spcPct val="80000"/>
              </a:spcBef>
              <a:buClr>
                <a:schemeClr val="tx2"/>
              </a:buClr>
              <a:buSzPct val="90000"/>
              <a:buFont typeface="Wingdings 2" pitchFamily="18" charset="2"/>
              <a:buChar char="ö"/>
            </a:pPr>
            <a:r>
              <a:rPr lang="en-US" sz="3400" b="1"/>
              <a:t>Homogeneous Mixture</a:t>
            </a:r>
            <a:r>
              <a:rPr lang="en-US" sz="3400"/>
              <a:t> (Solution)</a:t>
            </a:r>
          </a:p>
          <a:p>
            <a:pPr marL="912813" lvl="1" indent="-341313"/>
            <a:r>
              <a:rPr lang="en-US" sz="3400"/>
              <a:t>even distribution of components</a:t>
            </a:r>
          </a:p>
          <a:p>
            <a:pPr marL="912813" lvl="1" indent="-341313"/>
            <a:r>
              <a:rPr lang="en-US" sz="3400"/>
              <a:t>very small particles</a:t>
            </a:r>
          </a:p>
          <a:p>
            <a:pPr marL="912813" lvl="1" indent="-341313"/>
            <a:r>
              <a:rPr lang="en-US" sz="3400"/>
              <a:t>particles never settle</a:t>
            </a:r>
          </a:p>
          <a:p>
            <a:pPr marL="912813" lvl="1" indent="-341313"/>
            <a:r>
              <a:rPr lang="en-US" sz="3400" u="sng"/>
              <a:t>EX</a:t>
            </a:r>
            <a:r>
              <a:rPr lang="en-US" sz="3400"/>
              <a:t>: saline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0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0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0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03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03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build="p" bldLvl="2" autoUpdateAnimBg="0" advAuto="0"/>
      <p:bldP spid="100357" grpId="0" animBg="1" autoUpdateAnimBg="0"/>
      <p:bldP spid="100358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C. Mixtures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Heterogeneous Mixture</a:t>
            </a:r>
          </a:p>
          <a:p>
            <a:pPr lvl="1"/>
            <a:r>
              <a:rPr lang="en-US"/>
              <a:t>uneven distribution of components</a:t>
            </a:r>
          </a:p>
          <a:p>
            <a:pPr lvl="1"/>
            <a:r>
              <a:rPr lang="en-US"/>
              <a:t>colloids and suspensions</a:t>
            </a:r>
          </a:p>
          <a:p>
            <a:pPr lvl="1"/>
            <a:r>
              <a:rPr lang="en-US" u="sng"/>
              <a:t>EX</a:t>
            </a:r>
            <a:r>
              <a:rPr lang="en-US"/>
              <a:t>: granite</a:t>
            </a:r>
          </a:p>
        </p:txBody>
      </p:sp>
      <p:pic>
        <p:nvPicPr>
          <p:cNvPr id="101380" name="Picture 4" descr="C:\My Documents\Christy's Stuff\Teaching Stuff\Media\granit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0" y="4186238"/>
            <a:ext cx="3238500" cy="22383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C. Mixtures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4000"/>
            <a:ext cx="6646863" cy="50292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Colloid</a:t>
            </a:r>
          </a:p>
          <a:p>
            <a:pPr lvl="1"/>
            <a:r>
              <a:rPr lang="en-US"/>
              <a:t>medium-sized particles</a:t>
            </a:r>
          </a:p>
          <a:p>
            <a:pPr lvl="1"/>
            <a:r>
              <a:rPr lang="en-US"/>
              <a:t>Tyndall effect - particles scatter light (looks cloudy)</a:t>
            </a:r>
          </a:p>
          <a:p>
            <a:pPr lvl="1"/>
            <a:r>
              <a:rPr lang="en-US"/>
              <a:t>particles never settle</a:t>
            </a:r>
          </a:p>
          <a:p>
            <a:pPr lvl="1"/>
            <a:r>
              <a:rPr lang="en-US" u="sng"/>
              <a:t>EX</a:t>
            </a:r>
            <a:r>
              <a:rPr lang="en-US"/>
              <a:t>: milk</a:t>
            </a:r>
          </a:p>
        </p:txBody>
      </p:sp>
      <p:graphicFrame>
        <p:nvGraphicFramePr>
          <p:cNvPr id="102404" name="Object 4"/>
          <p:cNvGraphicFramePr>
            <a:graphicFrameLocks noChangeAspect="1"/>
          </p:cNvGraphicFramePr>
          <p:nvPr/>
        </p:nvGraphicFramePr>
        <p:xfrm>
          <a:off x="6735763" y="1536700"/>
          <a:ext cx="1890712" cy="4071938"/>
        </p:xfrm>
        <a:graphic>
          <a:graphicData uri="http://schemas.openxmlformats.org/presentationml/2006/ole">
            <p:oleObj spid="_x0000_s102404" name="Clip" r:id="rId3" imgW="3839111" imgH="5714286" progId="MS_ClipArt_Gallery.5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24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3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C. Mixtures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6059488" cy="5029200"/>
          </a:xfrm>
        </p:spPr>
        <p:txBody>
          <a:bodyPr/>
          <a:lstStyle/>
          <a:p>
            <a:r>
              <a:rPr lang="en-US"/>
              <a:t>Suspension</a:t>
            </a:r>
          </a:p>
          <a:p>
            <a:pPr lvl="1"/>
            <a:r>
              <a:rPr lang="en-US"/>
              <a:t>large particles</a:t>
            </a:r>
          </a:p>
          <a:p>
            <a:pPr lvl="1"/>
            <a:r>
              <a:rPr lang="en-US"/>
              <a:t>particles scatter light </a:t>
            </a:r>
          </a:p>
          <a:p>
            <a:pPr lvl="1"/>
            <a:r>
              <a:rPr lang="en-US"/>
              <a:t>particles will settle </a:t>
            </a:r>
            <a:br>
              <a:rPr lang="en-US"/>
            </a:br>
            <a:r>
              <a:rPr lang="en-US"/>
              <a:t>(needs to be shaken)</a:t>
            </a:r>
          </a:p>
          <a:p>
            <a:pPr lvl="1"/>
            <a:r>
              <a:rPr lang="en-US" u="sng"/>
              <a:t>EX</a:t>
            </a:r>
            <a:r>
              <a:rPr lang="en-US"/>
              <a:t>: fresh-squeezed lemonade</a:t>
            </a:r>
          </a:p>
        </p:txBody>
      </p:sp>
      <p:graphicFrame>
        <p:nvGraphicFramePr>
          <p:cNvPr id="103428" name="Object 4"/>
          <p:cNvGraphicFramePr>
            <a:graphicFrameLocks noChangeAspect="1"/>
          </p:cNvGraphicFramePr>
          <p:nvPr/>
        </p:nvGraphicFramePr>
        <p:xfrm>
          <a:off x="5956300" y="1585913"/>
          <a:ext cx="2449513" cy="3984625"/>
        </p:xfrm>
        <a:graphic>
          <a:graphicData uri="http://schemas.openxmlformats.org/presentationml/2006/ole">
            <p:oleObj spid="_x0000_s103428" name="Clip" r:id="rId3" imgW="3809524" imgH="5714286" progId="MS_ClipArt_Gallery.5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34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34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34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7" grpId="0" build="p" bldLvl="2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True"/>
  <p:tag name="HOTSPOTTYPE" val="DefinedInNavigator"/>
  <p:tag name="BRANCHTO" val="257"/>
</p:tagLst>
</file>

<file path=ppt/theme/theme1.xml><?xml version="1.0" encoding="utf-8"?>
<a:theme xmlns:a="http://schemas.openxmlformats.org/drawingml/2006/main" name="Personal Home Page (Standard)">
  <a:themeElements>
    <a:clrScheme name="Personal Home Page (Standard) 1">
      <a:dk1>
        <a:srgbClr val="000000"/>
      </a:dk1>
      <a:lt1>
        <a:srgbClr val="FFFFFF"/>
      </a:lt1>
      <a:dk2>
        <a:srgbClr val="1E2E53"/>
      </a:dk2>
      <a:lt2>
        <a:srgbClr val="FFCC00"/>
      </a:lt2>
      <a:accent1>
        <a:srgbClr val="FF9933"/>
      </a:accent1>
      <a:accent2>
        <a:srgbClr val="336699"/>
      </a:accent2>
      <a:accent3>
        <a:srgbClr val="ABADB3"/>
      </a:accent3>
      <a:accent4>
        <a:srgbClr val="DADADA"/>
      </a:accent4>
      <a:accent5>
        <a:srgbClr val="FFCAAD"/>
      </a:accent5>
      <a:accent6>
        <a:srgbClr val="2D5C8A"/>
      </a:accent6>
      <a:hlink>
        <a:srgbClr val="EAEAEA"/>
      </a:hlink>
      <a:folHlink>
        <a:srgbClr val="A73737"/>
      </a:folHlink>
    </a:clrScheme>
    <a:fontScheme name="Personal Home Page (Standard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Tx/>
          <a:buFont typeface="Wingdings" pitchFamily="2" charset="2"/>
          <a:buChar char="w"/>
          <a:tabLst/>
          <a:defRPr kumimoji="1" lang="en-US" sz="3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1"/>
          </a:buClr>
          <a:buSzTx/>
          <a:buFont typeface="Wingdings" pitchFamily="2" charset="2"/>
          <a:buChar char="w"/>
          <a:tabLst/>
          <a:defRPr kumimoji="1" lang="en-US" sz="3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ersonal Home Page (Standard) 1">
        <a:dk1>
          <a:srgbClr val="000000"/>
        </a:dk1>
        <a:lt1>
          <a:srgbClr val="FFFFFF"/>
        </a:lt1>
        <a:dk2>
          <a:srgbClr val="1E2E53"/>
        </a:dk2>
        <a:lt2>
          <a:srgbClr val="FFCC00"/>
        </a:lt2>
        <a:accent1>
          <a:srgbClr val="FF9933"/>
        </a:accent1>
        <a:accent2>
          <a:srgbClr val="336699"/>
        </a:accent2>
        <a:accent3>
          <a:srgbClr val="ABADB3"/>
        </a:accent3>
        <a:accent4>
          <a:srgbClr val="DADADA"/>
        </a:accent4>
        <a:accent5>
          <a:srgbClr val="FFCAAD"/>
        </a:accent5>
        <a:accent6>
          <a:srgbClr val="2D5C8A"/>
        </a:accent6>
        <a:hlink>
          <a:srgbClr val="EAEAEA"/>
        </a:hlink>
        <a:folHlink>
          <a:srgbClr val="A737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 Home Page (Standard) 2">
        <a:dk1>
          <a:srgbClr val="663300"/>
        </a:dk1>
        <a:lt1>
          <a:srgbClr val="FFFFFF"/>
        </a:lt1>
        <a:dk2>
          <a:srgbClr val="996633"/>
        </a:dk2>
        <a:lt2>
          <a:srgbClr val="868686"/>
        </a:lt2>
        <a:accent1>
          <a:srgbClr val="FF9900"/>
        </a:accent1>
        <a:accent2>
          <a:srgbClr val="CC6600"/>
        </a:accent2>
        <a:accent3>
          <a:srgbClr val="FFFFFF"/>
        </a:accent3>
        <a:accent4>
          <a:srgbClr val="562A00"/>
        </a:accent4>
        <a:accent5>
          <a:srgbClr val="FFCAAA"/>
        </a:accent5>
        <a:accent6>
          <a:srgbClr val="B95C00"/>
        </a:accent6>
        <a:hlink>
          <a:srgbClr val="FFCC00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 Home Page (Standard)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Office\Templates\Presentations\Personal Home Page (Standard).pot</Template>
  <TotalTime>4549</TotalTime>
  <Words>205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Times New Roman</vt:lpstr>
      <vt:lpstr>Arial</vt:lpstr>
      <vt:lpstr>Wingdings 2</vt:lpstr>
      <vt:lpstr>Wingdings</vt:lpstr>
      <vt:lpstr>Comic Sans MS</vt:lpstr>
      <vt:lpstr>Personal Home Page (Standard)</vt:lpstr>
      <vt:lpstr>Microsoft Clip Gallery</vt:lpstr>
      <vt:lpstr>Ch. 9 - Classification of Matter</vt:lpstr>
      <vt:lpstr>A. Matter Flowchart</vt:lpstr>
      <vt:lpstr>B. Pure Substances</vt:lpstr>
      <vt:lpstr>B. Pure Substances</vt:lpstr>
      <vt:lpstr>C. Mixtures</vt:lpstr>
      <vt:lpstr>C. Mixtures</vt:lpstr>
      <vt:lpstr>C. Mixtures</vt:lpstr>
      <vt:lpstr>C. Mixtures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II. Composition of Matter</dc:title>
  <dc:creator>Mrs. Johannesson</dc:creator>
  <cp:lastModifiedBy>swaters</cp:lastModifiedBy>
  <cp:revision>118</cp:revision>
  <cp:lastPrinted>1995-12-08T18:33:06Z</cp:lastPrinted>
  <dcterms:created xsi:type="dcterms:W3CDTF">2000-07-04T00:24:44Z</dcterms:created>
  <dcterms:modified xsi:type="dcterms:W3CDTF">2013-10-02T20:44:44Z</dcterms:modified>
</cp:coreProperties>
</file>