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99" r:id="rId2"/>
    <p:sldId id="302" r:id="rId3"/>
    <p:sldId id="305" r:id="rId4"/>
    <p:sldId id="300" r:id="rId5"/>
    <p:sldId id="308" r:id="rId6"/>
    <p:sldId id="301" r:id="rId7"/>
    <p:sldId id="307" r:id="rId8"/>
  </p:sldIdLst>
  <p:sldSz cx="9144000" cy="6858000" type="screen4x3"/>
  <p:notesSz cx="6934200" cy="9398000"/>
  <p:custDataLst>
    <p:tags r:id="rId1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66CC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Times New Roman" pitchFamily="18" charset="0"/>
              </a:defRPr>
            </a:lvl1pPr>
          </a:lstStyle>
          <a:p>
            <a:fld id="{0801AAA6-8D89-4432-AE1B-921369776C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  <p:sp>
        <p:nvSpPr>
          <p:cNvPr id="3106" name="AutoShape 34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My%20Documents\Christy's%20Stuff\Teaching%20Stuff\00-01%20School%20Year\I%20P%20C\Lessons\Matter\Solid,%20Liquids,%20&amp;%20Gases\Boyle's%20Law%20-%20belljar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C:\My%20Documents\Christy's%20Stuff\Teaching%20Stuff\00-01%20School%20Year\I%20P%20C\Lessons\Matter\Solid,%20Liquids,%20&amp;%20Gases\Charles'%20Law%20-%20cold.avi" TargetMode="External"/><Relationship Id="rId1" Type="http://schemas.openxmlformats.org/officeDocument/2006/relationships/video" Target="file:///C:\My%20Documents\Christy's%20Stuff\Teaching%20Stuff\00-01%20School%20Year\I%20P%20C\Lessons\Matter\Solid,%20Liquids,%20&amp;%20Gases\Charles'%20Law%20-%20warm.avi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 sz="4000"/>
              <a:t>Ch. 8 - Solids, Liquids, &amp; Gases</a:t>
            </a:r>
          </a:p>
        </p:txBody>
      </p:sp>
      <p:sp>
        <p:nvSpPr>
          <p:cNvPr id="74755" name="Rectangle 3"/>
          <p:cNvSpPr>
            <a:spLocks noChangeArrowheads="1"/>
          </p:cNvSpPr>
          <p:nvPr>
            <p:ph type="subTitle" idx="1"/>
          </p:nvPr>
        </p:nvSpPr>
        <p:spPr>
          <a:xfrm>
            <a:off x="931863" y="2667000"/>
            <a:ext cx="7519987" cy="3433763"/>
          </a:xfrm>
          <a:noFill/>
          <a:ln/>
        </p:spPr>
        <p:txBody>
          <a:bodyPr anchor="t"/>
          <a:lstStyle/>
          <a:p>
            <a:pPr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III. Behavior of Gases </a:t>
            </a:r>
            <a:r>
              <a:rPr lang="en-US" b="0"/>
              <a:t>(p.228-231)</a:t>
            </a:r>
            <a:endParaRPr lang="en-US" sz="3000" b="0"/>
          </a:p>
          <a:p>
            <a:pPr marL="69215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Pressure</a:t>
            </a:r>
          </a:p>
          <a:p>
            <a:pPr marL="69215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Boyle’s Law</a:t>
            </a:r>
          </a:p>
          <a:p>
            <a:pPr marL="692150" lvl="1" indent="338138">
              <a:spcBef>
                <a:spcPct val="30000"/>
              </a:spcBef>
              <a:buClr>
                <a:srgbClr val="FFCC00"/>
              </a:buClr>
            </a:pPr>
            <a:r>
              <a:rPr lang="en-US"/>
              <a:t>Charles’ Law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316288" y="469900"/>
            <a:ext cx="251142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4400" b="1">
                <a:solidFill>
                  <a:schemeClr val="tx2"/>
                </a:solidFill>
              </a:rPr>
              <a:t>MATTER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Pressure</a:t>
            </a: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1628775" y="1576388"/>
            <a:ext cx="5653088" cy="1978025"/>
            <a:chOff x="1170" y="777"/>
            <a:chExt cx="3561" cy="1246"/>
          </a:xfrm>
        </p:grpSpPr>
        <p:sp>
          <p:nvSpPr>
            <p:cNvPr id="77828" name="AutoShape 4"/>
            <p:cNvSpPr>
              <a:spLocks noChangeArrowheads="1"/>
            </p:cNvSpPr>
            <p:nvPr/>
          </p:nvSpPr>
          <p:spPr bwMode="auto">
            <a:xfrm>
              <a:off x="1170" y="777"/>
              <a:ext cx="3561" cy="1246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77829" name="Object 5"/>
            <p:cNvGraphicFramePr>
              <a:graphicFrameLocks noChangeAspect="1"/>
            </p:cNvGraphicFramePr>
            <p:nvPr/>
          </p:nvGraphicFramePr>
          <p:xfrm>
            <a:off x="1244" y="797"/>
            <a:ext cx="3367" cy="1155"/>
          </p:xfrm>
          <a:graphic>
            <a:graphicData uri="http://schemas.openxmlformats.org/presentationml/2006/ole">
              <p:oleObj spid="_x0000_s77829" name="Equation" r:id="rId3" imgW="1143000" imgH="393480" progId="Equation.3">
                <p:embed/>
              </p:oleObj>
            </a:graphicData>
          </a:graphic>
        </p:graphicFrame>
      </p:grpSp>
      <p:grpSp>
        <p:nvGrpSpPr>
          <p:cNvPr id="77839" name="Group 15"/>
          <p:cNvGrpSpPr>
            <a:grpSpLocks/>
          </p:cNvGrpSpPr>
          <p:nvPr/>
        </p:nvGrpSpPr>
        <p:grpSpPr bwMode="auto">
          <a:xfrm>
            <a:off x="2678113" y="3800475"/>
            <a:ext cx="2017712" cy="1657350"/>
            <a:chOff x="1794" y="2316"/>
            <a:chExt cx="1271" cy="1044"/>
          </a:xfrm>
        </p:grpSpPr>
        <p:graphicFrame>
          <p:nvGraphicFramePr>
            <p:cNvPr id="77838" name="Object 14"/>
            <p:cNvGraphicFramePr>
              <a:graphicFrameLocks noChangeAspect="1"/>
            </p:cNvGraphicFramePr>
            <p:nvPr/>
          </p:nvGraphicFramePr>
          <p:xfrm>
            <a:off x="1899" y="2316"/>
            <a:ext cx="1166" cy="859"/>
          </p:xfrm>
          <a:graphic>
            <a:graphicData uri="http://schemas.openxmlformats.org/presentationml/2006/ole">
              <p:oleObj spid="_x0000_s77838" name="Clip" r:id="rId4" imgW="1540440" imgH="1134720" progId="MS_ClipArt_Gallery.5">
                <p:embed/>
              </p:oleObj>
            </a:graphicData>
          </a:graphic>
        </p:graphicFrame>
        <p:graphicFrame>
          <p:nvGraphicFramePr>
            <p:cNvPr id="77830" name="Object 6"/>
            <p:cNvGraphicFramePr>
              <a:graphicFrameLocks noChangeAspect="1"/>
            </p:cNvGraphicFramePr>
            <p:nvPr/>
          </p:nvGraphicFramePr>
          <p:xfrm>
            <a:off x="1794" y="2501"/>
            <a:ext cx="1166" cy="859"/>
          </p:xfrm>
          <a:graphic>
            <a:graphicData uri="http://schemas.openxmlformats.org/presentationml/2006/ole">
              <p:oleObj spid="_x0000_s77830" name="Clip" r:id="rId5" imgW="1540440" imgH="1134720" progId="MS_ClipArt_Gallery.5">
                <p:embed/>
              </p:oleObj>
            </a:graphicData>
          </a:graphic>
        </p:graphicFrame>
      </p:grpSp>
      <p:graphicFrame>
        <p:nvGraphicFramePr>
          <p:cNvPr id="77833" name="Object 9"/>
          <p:cNvGraphicFramePr>
            <a:graphicFrameLocks noChangeAspect="1"/>
          </p:cNvGraphicFramePr>
          <p:nvPr/>
        </p:nvGraphicFramePr>
        <p:xfrm>
          <a:off x="5143500" y="3641725"/>
          <a:ext cx="3556000" cy="1873250"/>
        </p:xfrm>
        <a:graphic>
          <a:graphicData uri="http://schemas.openxmlformats.org/presentationml/2006/ole">
            <p:oleObj spid="_x0000_s77833" name="Clip" r:id="rId6" imgW="4582440" imgH="2414160" progId="MS_ClipArt_Gallery.5">
              <p:embed/>
            </p:oleObj>
          </a:graphicData>
        </a:graphic>
      </p:graphicFrame>
      <p:sp>
        <p:nvSpPr>
          <p:cNvPr id="77834" name="Text Box 10"/>
          <p:cNvSpPr txBox="1">
            <a:spLocks noChangeArrowheads="1"/>
          </p:cNvSpPr>
          <p:nvPr/>
        </p:nvSpPr>
        <p:spPr bwMode="auto">
          <a:xfrm>
            <a:off x="303213" y="5768975"/>
            <a:ext cx="7332662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3200"/>
              <a:t>Which shoes create the most pressure?</a:t>
            </a:r>
          </a:p>
        </p:txBody>
      </p:sp>
      <p:graphicFrame>
        <p:nvGraphicFramePr>
          <p:cNvPr id="77835" name="Object 11"/>
          <p:cNvGraphicFramePr>
            <a:graphicFrameLocks noChangeAspect="1"/>
          </p:cNvGraphicFramePr>
          <p:nvPr/>
        </p:nvGraphicFramePr>
        <p:xfrm>
          <a:off x="444500" y="4010025"/>
          <a:ext cx="1787525" cy="1136650"/>
        </p:xfrm>
        <a:graphic>
          <a:graphicData uri="http://schemas.openxmlformats.org/presentationml/2006/ole">
            <p:oleObj spid="_x0000_s77835" name="Clip" r:id="rId7" imgW="1787400" imgH="1136520" progId="MS_ClipArt_Gallery.5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7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7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Pressure</a:t>
            </a:r>
          </a:p>
        </p:txBody>
      </p:sp>
      <p:sp>
        <p:nvSpPr>
          <p:cNvPr id="80899" name="Rectangle 3"/>
          <p:cNvSpPr>
            <a:spLocks noChangeArrowheads="1"/>
          </p:cNvSpPr>
          <p:nvPr>
            <p:ph type="body" idx="1"/>
          </p:nvPr>
        </p:nvSpPr>
        <p:spPr>
          <a:xfrm>
            <a:off x="304800" y="1524000"/>
            <a:ext cx="8534400" cy="4389438"/>
          </a:xfrm>
        </p:spPr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Key Units at Sea Level</a:t>
            </a:r>
            <a:endParaRPr lang="en-US" b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lvl="1">
              <a:spcBef>
                <a:spcPct val="70000"/>
              </a:spcBef>
              <a:buFont typeface="Wingdings" pitchFamily="2" charset="2"/>
              <a:buNone/>
            </a:pPr>
            <a:r>
              <a:rPr lang="en-US"/>
              <a:t>101.325 kPa (kilopascal)</a:t>
            </a:r>
          </a:p>
          <a:p>
            <a:pPr lvl="1">
              <a:spcBef>
                <a:spcPct val="70000"/>
              </a:spcBef>
              <a:buFont typeface="Wingdings" pitchFamily="2" charset="2"/>
              <a:buNone/>
            </a:pPr>
            <a:r>
              <a:rPr lang="en-US"/>
              <a:t>1 atm </a:t>
            </a:r>
          </a:p>
          <a:p>
            <a:pPr lvl="1">
              <a:spcBef>
                <a:spcPct val="70000"/>
              </a:spcBef>
              <a:buFont typeface="Wingdings" pitchFamily="2" charset="2"/>
              <a:buNone/>
            </a:pPr>
            <a:r>
              <a:rPr lang="en-US"/>
              <a:t>760 mm Hg </a:t>
            </a:r>
          </a:p>
          <a:p>
            <a:pPr lvl="1">
              <a:spcBef>
                <a:spcPct val="70000"/>
              </a:spcBef>
              <a:buFont typeface="Wingdings" pitchFamily="2" charset="2"/>
              <a:buNone/>
            </a:pPr>
            <a:r>
              <a:rPr lang="en-US"/>
              <a:t>14.7 psi</a:t>
            </a:r>
            <a:endParaRPr lang="en-US" b="1" baseline="30000"/>
          </a:p>
        </p:txBody>
      </p:sp>
      <p:grpSp>
        <p:nvGrpSpPr>
          <p:cNvPr id="80900" name="Group 4"/>
          <p:cNvGrpSpPr>
            <a:grpSpLocks/>
          </p:cNvGrpSpPr>
          <p:nvPr/>
        </p:nvGrpSpPr>
        <p:grpSpPr bwMode="auto">
          <a:xfrm>
            <a:off x="3916363" y="3184525"/>
            <a:ext cx="3810000" cy="3429000"/>
            <a:chOff x="1200" y="837"/>
            <a:chExt cx="3974" cy="3080"/>
          </a:xfrm>
        </p:grpSpPr>
        <p:sp>
          <p:nvSpPr>
            <p:cNvPr id="80901" name="AutoShape 5"/>
            <p:cNvSpPr>
              <a:spLocks noChangeArrowheads="1"/>
            </p:cNvSpPr>
            <p:nvPr/>
          </p:nvSpPr>
          <p:spPr bwMode="auto">
            <a:xfrm>
              <a:off x="1200" y="837"/>
              <a:ext cx="3974" cy="3080"/>
            </a:xfrm>
            <a:prstGeom prst="star16">
              <a:avLst>
                <a:gd name="adj" fmla="val 37500"/>
              </a:avLst>
            </a:prstGeom>
            <a:solidFill>
              <a:schemeClr val="accent1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graphicFrame>
          <p:nvGraphicFramePr>
            <p:cNvPr id="80902" name="Object 6"/>
            <p:cNvGraphicFramePr>
              <a:graphicFrameLocks noChangeAspect="1"/>
            </p:cNvGraphicFramePr>
            <p:nvPr/>
          </p:nvGraphicFramePr>
          <p:xfrm>
            <a:off x="1883" y="1594"/>
            <a:ext cx="2764" cy="1614"/>
          </p:xfrm>
          <a:graphic>
            <a:graphicData uri="http://schemas.openxmlformats.org/presentationml/2006/ole">
              <p:oleObj spid="_x0000_s80902" name="Equation" r:id="rId3" imgW="672840" imgH="3934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build="p" bldLvl="2" autoUpdateAnimBg="0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Boyle’s Law</a:t>
            </a:r>
          </a:p>
        </p:txBody>
      </p:sp>
      <p:sp>
        <p:nvSpPr>
          <p:cNvPr id="75779" name="Rectangle 3"/>
          <p:cNvSpPr>
            <a:spLocks noChangeArrowheads="1"/>
          </p:cNvSpPr>
          <p:nvPr>
            <p:ph type="body" idx="1"/>
          </p:nvPr>
        </p:nvSpPr>
        <p:spPr>
          <a:xfrm>
            <a:off x="463550" y="1384300"/>
            <a:ext cx="8680450" cy="2195513"/>
          </a:xfrm>
        </p:spPr>
        <p:txBody>
          <a:bodyPr/>
          <a:lstStyle/>
          <a:p>
            <a:pPr>
              <a:spcBef>
                <a:spcPct val="100000"/>
              </a:spcBef>
            </a:pPr>
            <a:r>
              <a:rPr lang="en-US" b="0"/>
              <a:t>When the volume of a gas decreases, its pressure increases (at constant temp).</a:t>
            </a:r>
          </a:p>
        </p:txBody>
      </p:sp>
      <p:grpSp>
        <p:nvGrpSpPr>
          <p:cNvPr id="75780" name="Group 4"/>
          <p:cNvGrpSpPr>
            <a:grpSpLocks/>
          </p:cNvGrpSpPr>
          <p:nvPr/>
        </p:nvGrpSpPr>
        <p:grpSpPr bwMode="auto">
          <a:xfrm>
            <a:off x="1135063" y="3684588"/>
            <a:ext cx="3011487" cy="2641600"/>
            <a:chOff x="877" y="2245"/>
            <a:chExt cx="1897" cy="1664"/>
          </a:xfrm>
        </p:grpSpPr>
        <p:sp>
          <p:nvSpPr>
            <p:cNvPr id="75781" name="Line 5"/>
            <p:cNvSpPr>
              <a:spLocks noChangeShapeType="1"/>
            </p:cNvSpPr>
            <p:nvPr/>
          </p:nvSpPr>
          <p:spPr bwMode="auto">
            <a:xfrm>
              <a:off x="1184" y="2245"/>
              <a:ext cx="0" cy="130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82" name="Line 6"/>
            <p:cNvSpPr>
              <a:spLocks noChangeShapeType="1"/>
            </p:cNvSpPr>
            <p:nvPr/>
          </p:nvSpPr>
          <p:spPr bwMode="auto">
            <a:xfrm>
              <a:off x="1184" y="3548"/>
              <a:ext cx="159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83" name="Arc 7"/>
            <p:cNvSpPr>
              <a:spLocks/>
            </p:cNvSpPr>
            <p:nvPr/>
          </p:nvSpPr>
          <p:spPr bwMode="auto">
            <a:xfrm flipH="1" flipV="1">
              <a:off x="1334" y="2274"/>
              <a:ext cx="1326" cy="1122"/>
            </a:xfrm>
            <a:custGeom>
              <a:avLst/>
              <a:gdLst>
                <a:gd name="G0" fmla="+- 0 0 0"/>
                <a:gd name="G1" fmla="+- 21583 0 0"/>
                <a:gd name="G2" fmla="+- 21600 0 0"/>
                <a:gd name="T0" fmla="*/ 867 w 21600"/>
                <a:gd name="T1" fmla="*/ 0 h 21583"/>
                <a:gd name="T2" fmla="*/ 21600 w 21600"/>
                <a:gd name="T3" fmla="*/ 21583 h 21583"/>
                <a:gd name="T4" fmla="*/ 0 w 21600"/>
                <a:gd name="T5" fmla="*/ 21583 h 21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583" fill="none" extrusionOk="0">
                  <a:moveTo>
                    <a:pt x="866" y="0"/>
                  </a:moveTo>
                  <a:cubicBezTo>
                    <a:pt x="12449" y="465"/>
                    <a:pt x="21600" y="9990"/>
                    <a:pt x="21600" y="21583"/>
                  </a:cubicBezTo>
                </a:path>
                <a:path w="21600" h="21583" stroke="0" extrusionOk="0">
                  <a:moveTo>
                    <a:pt x="866" y="0"/>
                  </a:moveTo>
                  <a:cubicBezTo>
                    <a:pt x="12449" y="465"/>
                    <a:pt x="21600" y="9990"/>
                    <a:pt x="21600" y="21583"/>
                  </a:cubicBezTo>
                  <a:lnTo>
                    <a:pt x="0" y="21583"/>
                  </a:lnTo>
                  <a:close/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784" name="Text Box 8"/>
            <p:cNvSpPr txBox="1">
              <a:spLocks noChangeArrowheads="1"/>
            </p:cNvSpPr>
            <p:nvPr/>
          </p:nvSpPr>
          <p:spPr bwMode="auto">
            <a:xfrm>
              <a:off x="877" y="2739"/>
              <a:ext cx="307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b="1"/>
                <a:t>P</a:t>
              </a:r>
              <a:endParaRPr lang="en-US" sz="1600"/>
            </a:p>
          </p:txBody>
        </p:sp>
        <p:sp>
          <p:nvSpPr>
            <p:cNvPr id="75785" name="Text Box 9"/>
            <p:cNvSpPr txBox="1">
              <a:spLocks noChangeArrowheads="1"/>
            </p:cNvSpPr>
            <p:nvPr/>
          </p:nvSpPr>
          <p:spPr bwMode="auto">
            <a:xfrm>
              <a:off x="1817" y="3538"/>
              <a:ext cx="307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n-US" sz="2800" b="1"/>
                <a:t>V</a:t>
              </a:r>
              <a:endParaRPr lang="en-US" sz="1600"/>
            </a:p>
          </p:txBody>
        </p:sp>
      </p:grpSp>
      <p:sp>
        <p:nvSpPr>
          <p:cNvPr id="75786" name="Oval 10"/>
          <p:cNvSpPr>
            <a:spLocks noChangeArrowheads="1"/>
          </p:cNvSpPr>
          <p:nvPr/>
        </p:nvSpPr>
        <p:spPr bwMode="auto">
          <a:xfrm>
            <a:off x="4460875" y="3538538"/>
            <a:ext cx="4041775" cy="259715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 dirty="0" smtClean="0">
                <a:solidFill>
                  <a:srgbClr val="000000"/>
                </a:solidFill>
                <a:latin typeface="Times New Roman" pitchFamily="18" charset="0"/>
              </a:rPr>
              <a:t>P    V</a:t>
            </a:r>
            <a:endParaRPr lang="en-US" dirty="0">
              <a:latin typeface="Times New Roman" pitchFamily="18" charset="0"/>
            </a:endParaRPr>
          </a:p>
        </p:txBody>
      </p:sp>
      <p:sp>
        <p:nvSpPr>
          <p:cNvPr id="75788" name="Text Box 12"/>
          <p:cNvSpPr txBox="1">
            <a:spLocks noChangeArrowheads="1"/>
          </p:cNvSpPr>
          <p:nvPr/>
        </p:nvSpPr>
        <p:spPr bwMode="auto">
          <a:xfrm>
            <a:off x="3586163" y="6153150"/>
            <a:ext cx="1970087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3200" b="1">
                <a:solidFill>
                  <a:schemeClr val="tx2"/>
                </a:solidFill>
              </a:rPr>
              <a:t>INVERSE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 flipV="1">
            <a:off x="6197600" y="4394200"/>
            <a:ext cx="0" cy="9144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 bwMode="auto">
          <a:xfrm flipH="1">
            <a:off x="7670800" y="4445000"/>
            <a:ext cx="0" cy="8382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5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 advAuto="0"/>
      <p:bldP spid="75786" grpId="0" animBg="1" autoUpdateAnimBg="0"/>
      <p:bldP spid="7578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Boyle’s Law</a:t>
            </a:r>
          </a:p>
        </p:txBody>
      </p:sp>
      <p:pic>
        <p:nvPicPr>
          <p:cNvPr id="83971" name="Boyle's Law - belljar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2413" y="1778000"/>
            <a:ext cx="6097587" cy="457358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3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397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39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39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97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5" name="Group 5"/>
          <p:cNvGrpSpPr>
            <a:grpSpLocks/>
          </p:cNvGrpSpPr>
          <p:nvPr/>
        </p:nvGrpSpPr>
        <p:grpSpPr bwMode="auto">
          <a:xfrm>
            <a:off x="4460875" y="3538538"/>
            <a:ext cx="4041775" cy="2597150"/>
            <a:chOff x="2810" y="2229"/>
            <a:chExt cx="2546" cy="1636"/>
          </a:xfrm>
        </p:grpSpPr>
        <p:sp>
          <p:nvSpPr>
            <p:cNvPr id="76806" name="Oval 6"/>
            <p:cNvSpPr>
              <a:spLocks noChangeArrowheads="1"/>
            </p:cNvSpPr>
            <p:nvPr/>
          </p:nvSpPr>
          <p:spPr bwMode="auto">
            <a:xfrm>
              <a:off x="2810" y="2229"/>
              <a:ext cx="2546" cy="1636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Times New Roman" pitchFamily="18" charset="0"/>
              </a:endParaRPr>
            </a:p>
          </p:txBody>
        </p:sp>
        <p:graphicFrame>
          <p:nvGraphicFramePr>
            <p:cNvPr id="76807" name="Object 7"/>
            <p:cNvGraphicFramePr>
              <a:graphicFrameLocks noChangeAspect="1"/>
            </p:cNvGraphicFramePr>
            <p:nvPr/>
          </p:nvGraphicFramePr>
          <p:xfrm>
            <a:off x="3324" y="2355"/>
            <a:ext cx="1518" cy="1384"/>
          </p:xfrm>
          <a:graphic>
            <a:graphicData uri="http://schemas.openxmlformats.org/presentationml/2006/ole">
              <p:oleObj spid="_x0000_s76807" name="Equation" r:id="rId3" imgW="431640" imgH="393480" progId="Equation.3">
                <p:embed/>
              </p:oleObj>
            </a:graphicData>
          </a:graphic>
        </p:graphicFrame>
      </p:grpSp>
      <p:grpSp>
        <p:nvGrpSpPr>
          <p:cNvPr id="76809" name="Group 9"/>
          <p:cNvGrpSpPr>
            <a:grpSpLocks/>
          </p:cNvGrpSpPr>
          <p:nvPr/>
        </p:nvGrpSpPr>
        <p:grpSpPr bwMode="auto">
          <a:xfrm>
            <a:off x="1136650" y="3678238"/>
            <a:ext cx="3021013" cy="2668587"/>
            <a:chOff x="754" y="2175"/>
            <a:chExt cx="1750" cy="1743"/>
          </a:xfrm>
        </p:grpSpPr>
        <p:sp>
          <p:nvSpPr>
            <p:cNvPr id="76810" name="Text Box 10"/>
            <p:cNvSpPr txBox="1">
              <a:spLocks noChangeArrowheads="1"/>
            </p:cNvSpPr>
            <p:nvPr/>
          </p:nvSpPr>
          <p:spPr bwMode="auto">
            <a:xfrm>
              <a:off x="754" y="2693"/>
              <a:ext cx="284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2800" b="1"/>
                <a:t>V</a:t>
              </a:r>
              <a:endParaRPr lang="en-US" sz="1600"/>
            </a:p>
          </p:txBody>
        </p:sp>
        <p:sp>
          <p:nvSpPr>
            <p:cNvPr id="76811" name="Text Box 11"/>
            <p:cNvSpPr txBox="1">
              <a:spLocks noChangeArrowheads="1"/>
            </p:cNvSpPr>
            <p:nvPr/>
          </p:nvSpPr>
          <p:spPr bwMode="auto">
            <a:xfrm>
              <a:off x="1621" y="3530"/>
              <a:ext cx="283" cy="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n-US" sz="2800" b="1"/>
                <a:t>T</a:t>
              </a:r>
              <a:endParaRPr lang="en-US" sz="1600"/>
            </a:p>
          </p:txBody>
        </p:sp>
        <p:grpSp>
          <p:nvGrpSpPr>
            <p:cNvPr id="76812" name="Group 12"/>
            <p:cNvGrpSpPr>
              <a:grpSpLocks/>
            </p:cNvGrpSpPr>
            <p:nvPr/>
          </p:nvGrpSpPr>
          <p:grpSpPr bwMode="auto">
            <a:xfrm>
              <a:off x="1038" y="2175"/>
              <a:ext cx="1466" cy="1365"/>
              <a:chOff x="1038" y="2175"/>
              <a:chExt cx="1466" cy="1365"/>
            </a:xfrm>
          </p:grpSpPr>
          <p:sp>
            <p:nvSpPr>
              <p:cNvPr id="76813" name="Line 13"/>
              <p:cNvSpPr>
                <a:spLocks noChangeShapeType="1"/>
              </p:cNvSpPr>
              <p:nvPr/>
            </p:nvSpPr>
            <p:spPr bwMode="auto">
              <a:xfrm>
                <a:off x="1038" y="2175"/>
                <a:ext cx="0" cy="1365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4" name="Line 14"/>
              <p:cNvSpPr>
                <a:spLocks noChangeShapeType="1"/>
              </p:cNvSpPr>
              <p:nvPr/>
            </p:nvSpPr>
            <p:spPr bwMode="auto">
              <a:xfrm>
                <a:off x="1038" y="3540"/>
                <a:ext cx="1466" cy="0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5" name="Line 15"/>
              <p:cNvSpPr>
                <a:spLocks noChangeShapeType="1"/>
              </p:cNvSpPr>
              <p:nvPr/>
            </p:nvSpPr>
            <p:spPr bwMode="auto">
              <a:xfrm flipV="1">
                <a:off x="1038" y="2499"/>
                <a:ext cx="1223" cy="94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6816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Charles’ Law</a:t>
            </a:r>
          </a:p>
        </p:txBody>
      </p:sp>
      <p:sp>
        <p:nvSpPr>
          <p:cNvPr id="76817" name="Rectangle 17"/>
          <p:cNvSpPr>
            <a:spLocks noChangeArrowheads="1"/>
          </p:cNvSpPr>
          <p:nvPr>
            <p:ph type="body" idx="1"/>
          </p:nvPr>
        </p:nvSpPr>
        <p:spPr>
          <a:xfrm>
            <a:off x="303213" y="1536700"/>
            <a:ext cx="8828087" cy="1928813"/>
          </a:xfrm>
        </p:spPr>
        <p:txBody>
          <a:bodyPr/>
          <a:lstStyle/>
          <a:p>
            <a:pPr>
              <a:spcBef>
                <a:spcPct val="100000"/>
              </a:spcBef>
            </a:pPr>
            <a:r>
              <a:rPr lang="en-US" b="0"/>
              <a:t>When the temperature of a gas increases, its volume also increases (at constant pressure).</a:t>
            </a:r>
          </a:p>
        </p:txBody>
      </p:sp>
      <p:sp>
        <p:nvSpPr>
          <p:cNvPr id="76818" name="Text Box 18"/>
          <p:cNvSpPr txBox="1">
            <a:spLocks noChangeArrowheads="1"/>
          </p:cNvSpPr>
          <p:nvPr/>
        </p:nvSpPr>
        <p:spPr bwMode="auto">
          <a:xfrm>
            <a:off x="3586163" y="6153150"/>
            <a:ext cx="1697037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kumimoji="0" lang="en-US" sz="3200" b="1">
                <a:solidFill>
                  <a:schemeClr val="tx2"/>
                </a:solidFill>
              </a:rPr>
              <a:t>DIRECT</a:t>
            </a: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4460875" y="3538538"/>
            <a:ext cx="4041775" cy="2597150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 dirty="0">
                <a:solidFill>
                  <a:srgbClr val="000000"/>
                </a:solidFill>
                <a:latin typeface="Times New Roman" pitchFamily="18" charset="0"/>
              </a:rPr>
              <a:t>T</a:t>
            </a:r>
            <a:r>
              <a:rPr lang="en-US" sz="7200" b="1" dirty="0" smtClean="0">
                <a:solidFill>
                  <a:srgbClr val="000000"/>
                </a:solidFill>
                <a:latin typeface="Times New Roman" pitchFamily="18" charset="0"/>
              </a:rPr>
              <a:t>    V</a:t>
            </a:r>
            <a:endParaRPr lang="en-US" dirty="0">
              <a:latin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6197600" y="4394200"/>
            <a:ext cx="0" cy="9144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flipH="1" flipV="1">
            <a:off x="7747000" y="4343400"/>
            <a:ext cx="0" cy="914400"/>
          </a:xfrm>
          <a:prstGeom prst="straightConnector1">
            <a:avLst/>
          </a:prstGeom>
          <a:ln>
            <a:headEnd type="none" w="sm" len="sm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6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17" grpId="0" build="p" autoUpdateAnimBg="0" advAuto="0"/>
      <p:bldP spid="76818" grpId="0" autoUpdateAnimBg="0"/>
      <p:bldP spid="15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Charles’ Law</a:t>
            </a:r>
          </a:p>
        </p:txBody>
      </p:sp>
      <p:pic>
        <p:nvPicPr>
          <p:cNvPr id="82950" name="Charles' Law - warm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816100"/>
            <a:ext cx="6094413" cy="45704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82949" name="Charles' Law - cold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9238" y="1828800"/>
            <a:ext cx="6103937" cy="457835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9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829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2949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9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29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49"/>
                  </p:tgtEl>
                </p:cond>
              </p:nextCondLst>
            </p:seq>
            <p:vide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2950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29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829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0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257"/>
  <p:tag name="HOTSPOTTYPE" val="DefinedInNavigator"/>
  <p:tag name="DEFINEDINNAVIGATOR" val="True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3631</TotalTime>
  <Words>116</Words>
  <Application>Microsoft Office PowerPoint</Application>
  <PresentationFormat>On-screen Show (4:3)</PresentationFormat>
  <Paragraphs>28</Paragraphs>
  <Slides>7</Slides>
  <Notes>0</Notes>
  <HiddenSlides>0</HiddenSlides>
  <MMClips>3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 New Roman</vt:lpstr>
      <vt:lpstr>Arial</vt:lpstr>
      <vt:lpstr>Wingdings 2</vt:lpstr>
      <vt:lpstr>Wingdings</vt:lpstr>
      <vt:lpstr>Personal Home Page (Standard)</vt:lpstr>
      <vt:lpstr>Microsoft Equation 3.0</vt:lpstr>
      <vt:lpstr>Microsoft Clip Gallery</vt:lpstr>
      <vt:lpstr>Ch. 8 - Solids, Liquids, &amp; Gases</vt:lpstr>
      <vt:lpstr>A. Pressure</vt:lpstr>
      <vt:lpstr>A. Pressure</vt:lpstr>
      <vt:lpstr>B. Boyle’s Law</vt:lpstr>
      <vt:lpstr>B. Boyle’s Law</vt:lpstr>
      <vt:lpstr>C. Charles’ Law</vt:lpstr>
      <vt:lpstr>C. Charles’ Law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III. Behavior of Gases</dc:title>
  <dc:creator>Mrs. Johannesson</dc:creator>
  <cp:lastModifiedBy>swaters</cp:lastModifiedBy>
  <cp:revision>88</cp:revision>
  <cp:lastPrinted>1995-12-08T18:33:06Z</cp:lastPrinted>
  <dcterms:created xsi:type="dcterms:W3CDTF">2000-07-04T00:24:44Z</dcterms:created>
  <dcterms:modified xsi:type="dcterms:W3CDTF">2013-09-26T00:40:00Z</dcterms:modified>
</cp:coreProperties>
</file>