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6"/>
  </p:notesMasterIdLst>
  <p:sldIdLst>
    <p:sldId id="266" r:id="rId2"/>
    <p:sldId id="269" r:id="rId3"/>
    <p:sldId id="268" r:id="rId4"/>
    <p:sldId id="285" r:id="rId5"/>
    <p:sldId id="270" r:id="rId6"/>
    <p:sldId id="271" r:id="rId7"/>
    <p:sldId id="272" r:id="rId8"/>
    <p:sldId id="286" r:id="rId9"/>
    <p:sldId id="275" r:id="rId10"/>
    <p:sldId id="276" r:id="rId11"/>
    <p:sldId id="273" r:id="rId12"/>
    <p:sldId id="277" r:id="rId13"/>
    <p:sldId id="289" r:id="rId14"/>
    <p:sldId id="278" r:id="rId15"/>
  </p:sldIdLst>
  <p:sldSz cx="9144000" cy="6858000" type="screen4x3"/>
  <p:notesSz cx="6934200" cy="9398000"/>
  <p:custDataLst>
    <p:tags r:id="rId1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FF445010-059E-4CED-8D63-2DE572BE5D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03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04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1047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6" name="AutoShape 1048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7" name="AutoShape 1049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8" name="AutoShape 1050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099" name="Group 1051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1052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1" name="AutoShape 1053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2" name="AutoShape 1054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3" name="AutoShape 1055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4" name="AutoShape 1056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5" name="AutoShape 1057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3106" name="AutoShape 1058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107" name="Group 1059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1060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1061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/>
              <a:t>Ch. 2 - Measurement</a:t>
            </a:r>
          </a:p>
        </p:txBody>
      </p:sp>
      <p:sp>
        <p:nvSpPr>
          <p:cNvPr id="36867" name="Rectangle 1027"/>
          <p:cNvSpPr>
            <a:spLocks noChangeArrowheads="1"/>
          </p:cNvSpPr>
          <p:nvPr>
            <p:ph type="subTitle" idx="1"/>
          </p:nvPr>
        </p:nvSpPr>
        <p:spPr>
          <a:xfrm>
            <a:off x="895350" y="2667000"/>
            <a:ext cx="7351713" cy="3433763"/>
          </a:xfrm>
          <a:noFill/>
          <a:ln/>
        </p:spPr>
        <p:txBody>
          <a:bodyPr anchor="t"/>
          <a:lstStyle/>
          <a:p>
            <a:pPr algn="l">
              <a:lnSpc>
                <a:spcPct val="14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III. Unit Conversions </a:t>
            </a:r>
            <a:r>
              <a:rPr lang="en-US" b="0"/>
              <a:t>(p.39-41)</a:t>
            </a:r>
            <a:endParaRPr lang="en-US" sz="3000" b="0"/>
          </a:p>
          <a:p>
            <a:pPr marL="457200" lvl="1" indent="338138">
              <a:lnSpc>
                <a:spcPct val="140000"/>
              </a:lnSpc>
              <a:spcBef>
                <a:spcPct val="30000"/>
              </a:spcBef>
              <a:buClr>
                <a:srgbClr val="FFCC00"/>
              </a:buClr>
            </a:pPr>
            <a:r>
              <a:rPr lang="en-US"/>
              <a:t>SI Prefix Conversions</a:t>
            </a:r>
          </a:p>
          <a:p>
            <a:pPr marL="457200" lvl="1" indent="338138">
              <a:lnSpc>
                <a:spcPct val="140000"/>
              </a:lnSpc>
              <a:spcBef>
                <a:spcPct val="30000"/>
              </a:spcBef>
              <a:buClr>
                <a:srgbClr val="FFCC00"/>
              </a:buClr>
            </a:pPr>
            <a:r>
              <a:rPr lang="en-US"/>
              <a:t>Dimensional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81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r>
              <a:rPr lang="en-US" b="0"/>
              <a:t>How many milliliters are in 1 quart of milk?</a:t>
            </a:r>
            <a:endParaRPr lang="en-US"/>
          </a:p>
        </p:txBody>
      </p:sp>
      <p:sp>
        <p:nvSpPr>
          <p:cNvPr id="48132" name="Rectangle 1028"/>
          <p:cNvSpPr>
            <a:spLocks noChangeArrowheads="1"/>
          </p:cNvSpPr>
          <p:nvPr/>
        </p:nvSpPr>
        <p:spPr bwMode="auto">
          <a:xfrm>
            <a:off x="755650" y="3603625"/>
            <a:ext cx="14906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qt</a:t>
            </a:r>
          </a:p>
        </p:txBody>
      </p:sp>
      <p:sp>
        <p:nvSpPr>
          <p:cNvPr id="48133" name="Line 1029"/>
          <p:cNvSpPr>
            <a:spLocks noChangeShapeType="1"/>
          </p:cNvSpPr>
          <p:nvPr/>
        </p:nvSpPr>
        <p:spPr bwMode="auto">
          <a:xfrm>
            <a:off x="763588" y="4330700"/>
            <a:ext cx="52816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Line 1030"/>
          <p:cNvSpPr>
            <a:spLocks noChangeShapeType="1"/>
          </p:cNvSpPr>
          <p:nvPr/>
        </p:nvSpPr>
        <p:spPr bwMode="auto">
          <a:xfrm>
            <a:off x="1854200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Rectangle 1031"/>
          <p:cNvSpPr>
            <a:spLocks noChangeArrowheads="1"/>
          </p:cNvSpPr>
          <p:nvPr/>
        </p:nvSpPr>
        <p:spPr bwMode="auto">
          <a:xfrm>
            <a:off x="1920875" y="3600450"/>
            <a:ext cx="20605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L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1.057 qt</a:t>
            </a:r>
          </a:p>
        </p:txBody>
      </p:sp>
      <p:sp>
        <p:nvSpPr>
          <p:cNvPr id="48139" name="Rectangle 1035"/>
          <p:cNvSpPr>
            <a:spLocks noChangeArrowheads="1"/>
          </p:cNvSpPr>
          <p:nvPr/>
        </p:nvSpPr>
        <p:spPr bwMode="auto">
          <a:xfrm>
            <a:off x="6099175" y="3967163"/>
            <a:ext cx="278765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946 mL</a:t>
            </a:r>
          </a:p>
        </p:txBody>
      </p:sp>
      <p:grpSp>
        <p:nvGrpSpPr>
          <p:cNvPr id="48143" name="Group 1039"/>
          <p:cNvGrpSpPr>
            <a:grpSpLocks/>
          </p:cNvGrpSpPr>
          <p:nvPr/>
        </p:nvGrpSpPr>
        <p:grpSpPr bwMode="auto">
          <a:xfrm>
            <a:off x="114300" y="2773363"/>
            <a:ext cx="9042400" cy="641350"/>
            <a:chOff x="72" y="2075"/>
            <a:chExt cx="5696" cy="404"/>
          </a:xfrm>
        </p:grpSpPr>
        <p:sp>
          <p:nvSpPr>
            <p:cNvPr id="48144" name="Text Box 1040"/>
            <p:cNvSpPr txBox="1">
              <a:spLocks noChangeArrowheads="1"/>
            </p:cNvSpPr>
            <p:nvPr/>
          </p:nvSpPr>
          <p:spPr bwMode="auto">
            <a:xfrm>
              <a:off x="72" y="2075"/>
              <a:ext cx="356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qt</a:t>
              </a:r>
            </a:p>
          </p:txBody>
        </p:sp>
        <p:sp>
          <p:nvSpPr>
            <p:cNvPr id="48145" name="Text Box 1041"/>
            <p:cNvSpPr txBox="1">
              <a:spLocks noChangeArrowheads="1"/>
            </p:cNvSpPr>
            <p:nvPr/>
          </p:nvSpPr>
          <p:spPr bwMode="auto">
            <a:xfrm>
              <a:off x="5252" y="2075"/>
              <a:ext cx="516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mL</a:t>
              </a:r>
            </a:p>
          </p:txBody>
        </p:sp>
      </p:grpSp>
      <p:sp>
        <p:nvSpPr>
          <p:cNvPr id="48146" name="Line 1042"/>
          <p:cNvSpPr>
            <a:spLocks noChangeShapeType="1"/>
          </p:cNvSpPr>
          <p:nvPr/>
        </p:nvSpPr>
        <p:spPr bwMode="auto">
          <a:xfrm>
            <a:off x="4014788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147" name="Rectangle 1043"/>
          <p:cNvSpPr>
            <a:spLocks noChangeArrowheads="1"/>
          </p:cNvSpPr>
          <p:nvPr/>
        </p:nvSpPr>
        <p:spPr bwMode="auto">
          <a:xfrm>
            <a:off x="4003675" y="3600450"/>
            <a:ext cx="20605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1000 mL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L</a:t>
            </a:r>
          </a:p>
        </p:txBody>
      </p:sp>
      <p:grpSp>
        <p:nvGrpSpPr>
          <p:cNvPr id="48152" name="Group 1048"/>
          <p:cNvGrpSpPr>
            <a:grpSpLocks/>
          </p:cNvGrpSpPr>
          <p:nvPr/>
        </p:nvGrpSpPr>
        <p:grpSpPr bwMode="auto">
          <a:xfrm>
            <a:off x="1204913" y="3781425"/>
            <a:ext cx="2651125" cy="1144588"/>
            <a:chOff x="759" y="2382"/>
            <a:chExt cx="1670" cy="721"/>
          </a:xfrm>
        </p:grpSpPr>
        <p:sp>
          <p:nvSpPr>
            <p:cNvPr id="48137" name="Line 1033"/>
            <p:cNvSpPr>
              <a:spLocks noChangeShapeType="1"/>
            </p:cNvSpPr>
            <p:nvPr/>
          </p:nvSpPr>
          <p:spPr bwMode="auto">
            <a:xfrm flipH="1">
              <a:off x="759" y="2382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48" name="Line 1044"/>
            <p:cNvSpPr>
              <a:spLocks noChangeShapeType="1"/>
            </p:cNvSpPr>
            <p:nvPr/>
          </p:nvSpPr>
          <p:spPr bwMode="auto">
            <a:xfrm flipH="1">
              <a:off x="2128" y="2868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151" name="Group 1047"/>
          <p:cNvGrpSpPr>
            <a:grpSpLocks/>
          </p:cNvGrpSpPr>
          <p:nvPr/>
        </p:nvGrpSpPr>
        <p:grpSpPr bwMode="auto">
          <a:xfrm>
            <a:off x="2901950" y="3752850"/>
            <a:ext cx="2576513" cy="1108075"/>
            <a:chOff x="1828" y="2364"/>
            <a:chExt cx="1623" cy="698"/>
          </a:xfrm>
        </p:grpSpPr>
        <p:sp>
          <p:nvSpPr>
            <p:cNvPr id="48149" name="Line 1045"/>
            <p:cNvSpPr>
              <a:spLocks noChangeShapeType="1"/>
            </p:cNvSpPr>
            <p:nvPr/>
          </p:nvSpPr>
          <p:spPr bwMode="auto">
            <a:xfrm flipH="1">
              <a:off x="1828" y="2364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50" name="Line 1046"/>
            <p:cNvSpPr>
              <a:spLocks noChangeShapeType="1"/>
            </p:cNvSpPr>
            <p:nvPr/>
          </p:nvSpPr>
          <p:spPr bwMode="auto">
            <a:xfrm flipH="1">
              <a:off x="3150" y="2827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8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utoUpdateAnimBg="0"/>
      <p:bldP spid="48133" grpId="0" animBg="1"/>
      <p:bldP spid="48134" grpId="0" animBg="1"/>
      <p:bldP spid="48135" grpId="0" autoUpdateAnimBg="0"/>
      <p:bldP spid="48139" grpId="0" autoUpdateAnimBg="0"/>
      <p:bldP spid="48146" grpId="0" animBg="1"/>
      <p:bldP spid="4814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pPr marL="627063" indent="-627063">
              <a:buFont typeface="Wingdings 2" pitchFamily="18" charset="2"/>
              <a:buNone/>
            </a:pPr>
            <a:r>
              <a:rPr lang="en-US" b="0"/>
              <a:t>5)  Assume your mass is 55 kg.  How 		many pounds do you weigh?</a:t>
            </a:r>
            <a:endParaRPr lang="en-U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485900" y="3609975"/>
            <a:ext cx="14906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55 kg</a:t>
            </a:r>
          </a:p>
        </p:txBody>
      </p:sp>
      <p:sp>
        <p:nvSpPr>
          <p:cNvPr id="45061" name="Line 5"/>
          <p:cNvSpPr>
            <a:spLocks noChangeShapeType="1"/>
          </p:cNvSpPr>
          <p:nvPr/>
        </p:nvSpPr>
        <p:spPr bwMode="auto">
          <a:xfrm>
            <a:off x="1493838" y="4337050"/>
            <a:ext cx="31988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3028950" y="351631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3146425" y="3609975"/>
            <a:ext cx="1639888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2.2 lb</a:t>
            </a:r>
          </a:p>
          <a:p>
            <a:pPr marL="457200" indent="-457200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kg</a:t>
            </a:r>
          </a:p>
          <a:p>
            <a:pPr marL="457200" indent="-457200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endParaRPr lang="en-US" sz="3800"/>
          </a:p>
        </p:txBody>
      </p:sp>
      <p:grpSp>
        <p:nvGrpSpPr>
          <p:cNvPr id="45068" name="Group 12"/>
          <p:cNvGrpSpPr>
            <a:grpSpLocks/>
          </p:cNvGrpSpPr>
          <p:nvPr/>
        </p:nvGrpSpPr>
        <p:grpSpPr bwMode="auto">
          <a:xfrm>
            <a:off x="2173288" y="3736975"/>
            <a:ext cx="2047875" cy="1235075"/>
            <a:chOff x="1174" y="2462"/>
            <a:chExt cx="1290" cy="778"/>
          </a:xfrm>
        </p:grpSpPr>
        <p:sp>
          <p:nvSpPr>
            <p:cNvPr id="45066" name="Line 10"/>
            <p:cNvSpPr>
              <a:spLocks noChangeShapeType="1"/>
            </p:cNvSpPr>
            <p:nvPr/>
          </p:nvSpPr>
          <p:spPr bwMode="auto">
            <a:xfrm flipH="1">
              <a:off x="1174" y="2462"/>
              <a:ext cx="415" cy="3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7" name="Line 11"/>
            <p:cNvSpPr>
              <a:spLocks noChangeShapeType="1"/>
            </p:cNvSpPr>
            <p:nvPr/>
          </p:nvSpPr>
          <p:spPr bwMode="auto">
            <a:xfrm flipH="1">
              <a:off x="2049" y="2940"/>
              <a:ext cx="415" cy="3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4748213" y="3973513"/>
            <a:ext cx="2220912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121 lb</a:t>
            </a:r>
          </a:p>
        </p:txBody>
      </p:sp>
      <p:grpSp>
        <p:nvGrpSpPr>
          <p:cNvPr id="45079" name="Group 23"/>
          <p:cNvGrpSpPr>
            <a:grpSpLocks/>
          </p:cNvGrpSpPr>
          <p:nvPr/>
        </p:nvGrpSpPr>
        <p:grpSpPr bwMode="auto">
          <a:xfrm>
            <a:off x="63500" y="2773363"/>
            <a:ext cx="8953500" cy="641350"/>
            <a:chOff x="40" y="2075"/>
            <a:chExt cx="5640" cy="404"/>
          </a:xfrm>
        </p:grpSpPr>
        <p:sp>
          <p:nvSpPr>
            <p:cNvPr id="45080" name="Text Box 24"/>
            <p:cNvSpPr txBox="1">
              <a:spLocks noChangeArrowheads="1"/>
            </p:cNvSpPr>
            <p:nvPr/>
          </p:nvSpPr>
          <p:spPr bwMode="auto">
            <a:xfrm>
              <a:off x="40" y="2075"/>
              <a:ext cx="42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kg</a:t>
              </a:r>
            </a:p>
          </p:txBody>
        </p:sp>
        <p:sp>
          <p:nvSpPr>
            <p:cNvPr id="45081" name="Text Box 25"/>
            <p:cNvSpPr txBox="1">
              <a:spLocks noChangeArrowheads="1"/>
            </p:cNvSpPr>
            <p:nvPr/>
          </p:nvSpPr>
          <p:spPr bwMode="auto">
            <a:xfrm>
              <a:off x="5340" y="2075"/>
              <a:ext cx="34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lb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1" grpId="0" animBg="1"/>
      <p:bldP spid="45062" grpId="0" animBg="1"/>
      <p:bldP spid="45063" grpId="0" autoUpdateAnimBg="0"/>
      <p:bldP spid="4506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pPr marL="509588" indent="-509588">
              <a:buFont typeface="Wingdings 2" pitchFamily="18" charset="2"/>
              <a:buNone/>
            </a:pPr>
            <a:r>
              <a:rPr lang="en-US" b="0"/>
              <a:t>6) How many feet long is a 5K (5 km) race?</a:t>
            </a:r>
            <a:endParaRPr lang="en-US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539750" y="3603625"/>
            <a:ext cx="14906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5 km</a:t>
            </a:r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633413" y="4330700"/>
            <a:ext cx="5411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1854200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1766888" y="3600450"/>
            <a:ext cx="232092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mi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1.609 km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6099175" y="3967163"/>
            <a:ext cx="278765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16,408 ft</a:t>
            </a:r>
          </a:p>
        </p:txBody>
      </p:sp>
      <p:grpSp>
        <p:nvGrpSpPr>
          <p:cNvPr id="49161" name="Group 9"/>
          <p:cNvGrpSpPr>
            <a:grpSpLocks/>
          </p:cNvGrpSpPr>
          <p:nvPr/>
        </p:nvGrpSpPr>
        <p:grpSpPr bwMode="auto">
          <a:xfrm>
            <a:off x="0" y="2773363"/>
            <a:ext cx="8966200" cy="641350"/>
            <a:chOff x="0" y="2075"/>
            <a:chExt cx="5648" cy="404"/>
          </a:xfrm>
        </p:grpSpPr>
        <p:sp>
          <p:nvSpPr>
            <p:cNvPr id="49162" name="Text Box 10"/>
            <p:cNvSpPr txBox="1">
              <a:spLocks noChangeArrowheads="1"/>
            </p:cNvSpPr>
            <p:nvPr/>
          </p:nvSpPr>
          <p:spPr bwMode="auto">
            <a:xfrm>
              <a:off x="0" y="2075"/>
              <a:ext cx="50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km</a:t>
              </a:r>
            </a:p>
          </p:txBody>
        </p:sp>
        <p:sp>
          <p:nvSpPr>
            <p:cNvPr id="49163" name="Text Box 11"/>
            <p:cNvSpPr txBox="1">
              <a:spLocks noChangeArrowheads="1"/>
            </p:cNvSpPr>
            <p:nvPr/>
          </p:nvSpPr>
          <p:spPr bwMode="auto">
            <a:xfrm>
              <a:off x="5372" y="2075"/>
              <a:ext cx="276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ft</a:t>
              </a:r>
            </a:p>
          </p:txBody>
        </p:sp>
      </p:grp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4014788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Rectangle 13"/>
          <p:cNvSpPr>
            <a:spLocks noChangeArrowheads="1"/>
          </p:cNvSpPr>
          <p:nvPr/>
        </p:nvSpPr>
        <p:spPr bwMode="auto">
          <a:xfrm>
            <a:off x="4003675" y="3600450"/>
            <a:ext cx="20605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5280 ft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mi</a:t>
            </a:r>
          </a:p>
        </p:txBody>
      </p:sp>
      <p:grpSp>
        <p:nvGrpSpPr>
          <p:cNvPr id="49173" name="Group 21"/>
          <p:cNvGrpSpPr>
            <a:grpSpLocks/>
          </p:cNvGrpSpPr>
          <p:nvPr/>
        </p:nvGrpSpPr>
        <p:grpSpPr bwMode="auto">
          <a:xfrm>
            <a:off x="1114425" y="3781425"/>
            <a:ext cx="2708275" cy="1117600"/>
            <a:chOff x="702" y="2382"/>
            <a:chExt cx="1706" cy="704"/>
          </a:xfrm>
        </p:grpSpPr>
        <p:sp>
          <p:nvSpPr>
            <p:cNvPr id="49167" name="Line 15"/>
            <p:cNvSpPr>
              <a:spLocks noChangeShapeType="1"/>
            </p:cNvSpPr>
            <p:nvPr/>
          </p:nvSpPr>
          <p:spPr bwMode="auto">
            <a:xfrm flipH="1">
              <a:off x="702" y="2382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68" name="Line 16"/>
            <p:cNvSpPr>
              <a:spLocks noChangeShapeType="1"/>
            </p:cNvSpPr>
            <p:nvPr/>
          </p:nvSpPr>
          <p:spPr bwMode="auto">
            <a:xfrm flipH="1">
              <a:off x="2107" y="2851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169" name="Group 17"/>
          <p:cNvGrpSpPr>
            <a:grpSpLocks/>
          </p:cNvGrpSpPr>
          <p:nvPr/>
        </p:nvGrpSpPr>
        <p:grpSpPr bwMode="auto">
          <a:xfrm>
            <a:off x="2901950" y="3752850"/>
            <a:ext cx="2576513" cy="1108075"/>
            <a:chOff x="1828" y="2364"/>
            <a:chExt cx="1623" cy="698"/>
          </a:xfrm>
        </p:grpSpPr>
        <p:sp>
          <p:nvSpPr>
            <p:cNvPr id="49170" name="Line 18"/>
            <p:cNvSpPr>
              <a:spLocks noChangeShapeType="1"/>
            </p:cNvSpPr>
            <p:nvPr/>
          </p:nvSpPr>
          <p:spPr bwMode="auto">
            <a:xfrm flipH="1">
              <a:off x="1828" y="2364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71" name="Line 19"/>
            <p:cNvSpPr>
              <a:spLocks noChangeShapeType="1"/>
            </p:cNvSpPr>
            <p:nvPr/>
          </p:nvSpPr>
          <p:spPr bwMode="auto">
            <a:xfrm flipH="1">
              <a:off x="3150" y="2827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utoUpdateAnimBg="0"/>
      <p:bldP spid="49157" grpId="0" animBg="1"/>
      <p:bldP spid="49158" grpId="0" animBg="1"/>
      <p:bldP spid="49159" grpId="0" autoUpdateAnimBg="0"/>
      <p:bldP spid="49160" grpId="0" autoUpdateAnimBg="0"/>
      <p:bldP spid="49164" grpId="0" animBg="1"/>
      <p:bldP spid="4916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pPr marL="509588" indent="-509588">
              <a:buFont typeface="Wingdings 2" pitchFamily="18" charset="2"/>
              <a:buNone/>
            </a:pPr>
            <a:r>
              <a:rPr lang="en-US" b="0"/>
              <a:t>7) How many grams does a 10-lb. bag 	of potatoes weigh?</a:t>
            </a:r>
            <a:endParaRPr lang="en-US"/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539750" y="3603625"/>
            <a:ext cx="14906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10 lb</a:t>
            </a:r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633413" y="4330700"/>
            <a:ext cx="54117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1854200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1920875" y="3600450"/>
            <a:ext cx="20605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kg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2.2. lb</a:t>
            </a:r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6099175" y="3967163"/>
            <a:ext cx="278765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4545 g</a:t>
            </a:r>
          </a:p>
        </p:txBody>
      </p:sp>
      <p:grpSp>
        <p:nvGrpSpPr>
          <p:cNvPr id="63497" name="Group 9"/>
          <p:cNvGrpSpPr>
            <a:grpSpLocks/>
          </p:cNvGrpSpPr>
          <p:nvPr/>
        </p:nvGrpSpPr>
        <p:grpSpPr bwMode="auto">
          <a:xfrm>
            <a:off x="127000" y="2773363"/>
            <a:ext cx="8839200" cy="641350"/>
            <a:chOff x="80" y="2075"/>
            <a:chExt cx="5568" cy="404"/>
          </a:xfrm>
        </p:grpSpPr>
        <p:sp>
          <p:nvSpPr>
            <p:cNvPr id="63498" name="Text Box 10"/>
            <p:cNvSpPr txBox="1">
              <a:spLocks noChangeArrowheads="1"/>
            </p:cNvSpPr>
            <p:nvPr/>
          </p:nvSpPr>
          <p:spPr bwMode="auto">
            <a:xfrm>
              <a:off x="80" y="2075"/>
              <a:ext cx="34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lb</a:t>
              </a:r>
            </a:p>
          </p:txBody>
        </p:sp>
        <p:sp>
          <p:nvSpPr>
            <p:cNvPr id="63499" name="Text Box 11"/>
            <p:cNvSpPr txBox="1">
              <a:spLocks noChangeArrowheads="1"/>
            </p:cNvSpPr>
            <p:nvPr/>
          </p:nvSpPr>
          <p:spPr bwMode="auto">
            <a:xfrm>
              <a:off x="5372" y="2075"/>
              <a:ext cx="276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g</a:t>
              </a:r>
            </a:p>
          </p:txBody>
        </p:sp>
      </p:grp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4014788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4003675" y="3600450"/>
            <a:ext cx="20605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1000 g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kg</a:t>
            </a:r>
          </a:p>
        </p:txBody>
      </p:sp>
      <p:grpSp>
        <p:nvGrpSpPr>
          <p:cNvPr id="63502" name="Group 14"/>
          <p:cNvGrpSpPr>
            <a:grpSpLocks/>
          </p:cNvGrpSpPr>
          <p:nvPr/>
        </p:nvGrpSpPr>
        <p:grpSpPr bwMode="auto">
          <a:xfrm>
            <a:off x="1204913" y="3781425"/>
            <a:ext cx="2447925" cy="1144588"/>
            <a:chOff x="759" y="2382"/>
            <a:chExt cx="1542" cy="721"/>
          </a:xfrm>
        </p:grpSpPr>
        <p:sp>
          <p:nvSpPr>
            <p:cNvPr id="63503" name="Line 15"/>
            <p:cNvSpPr>
              <a:spLocks noChangeShapeType="1"/>
            </p:cNvSpPr>
            <p:nvPr/>
          </p:nvSpPr>
          <p:spPr bwMode="auto">
            <a:xfrm flipH="1">
              <a:off x="759" y="2382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04" name="Line 16"/>
            <p:cNvSpPr>
              <a:spLocks noChangeShapeType="1"/>
            </p:cNvSpPr>
            <p:nvPr/>
          </p:nvSpPr>
          <p:spPr bwMode="auto">
            <a:xfrm flipH="1">
              <a:off x="2000" y="2868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5" name="Group 17"/>
          <p:cNvGrpSpPr>
            <a:grpSpLocks/>
          </p:cNvGrpSpPr>
          <p:nvPr/>
        </p:nvGrpSpPr>
        <p:grpSpPr bwMode="auto">
          <a:xfrm>
            <a:off x="2901950" y="3752850"/>
            <a:ext cx="2576513" cy="1108075"/>
            <a:chOff x="1828" y="2364"/>
            <a:chExt cx="1623" cy="698"/>
          </a:xfrm>
        </p:grpSpPr>
        <p:sp>
          <p:nvSpPr>
            <p:cNvPr id="63506" name="Line 18"/>
            <p:cNvSpPr>
              <a:spLocks noChangeShapeType="1"/>
            </p:cNvSpPr>
            <p:nvPr/>
          </p:nvSpPr>
          <p:spPr bwMode="auto">
            <a:xfrm flipH="1">
              <a:off x="1828" y="2364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07" name="Line 19"/>
            <p:cNvSpPr>
              <a:spLocks noChangeShapeType="1"/>
            </p:cNvSpPr>
            <p:nvPr/>
          </p:nvSpPr>
          <p:spPr bwMode="auto">
            <a:xfrm flipH="1">
              <a:off x="3150" y="2827"/>
              <a:ext cx="301" cy="23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3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3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2" grpId="0" autoUpdateAnimBg="0"/>
      <p:bldP spid="63493" grpId="0" animBg="1"/>
      <p:bldP spid="63494" grpId="0" animBg="1"/>
      <p:bldP spid="63495" grpId="0" autoUpdateAnimBg="0"/>
      <p:bldP spid="63496" grpId="0" autoUpdateAnimBg="0"/>
      <p:bldP spid="63500" grpId="0" animBg="1"/>
      <p:bldP spid="6350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pPr marL="509588" indent="-509588">
              <a:buFont typeface="Wingdings 2" pitchFamily="18" charset="2"/>
              <a:buNone/>
            </a:pPr>
            <a:r>
              <a:rPr lang="en-US" b="0"/>
              <a:t>8) Taft football needs 550 cm for a 1st 	down.  How many yards is this?</a:t>
            </a:r>
            <a:endParaRPr lang="en-US"/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185738" y="3603625"/>
            <a:ext cx="19288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550 cm</a:t>
            </a:r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260350" y="4330700"/>
            <a:ext cx="60293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1943100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2009775" y="3600450"/>
            <a:ext cx="2022475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in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2.54 cm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378575" y="3979863"/>
            <a:ext cx="2397125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6.01 yd</a:t>
            </a:r>
          </a:p>
        </p:txBody>
      </p:sp>
      <p:grpSp>
        <p:nvGrpSpPr>
          <p:cNvPr id="50185" name="Group 9"/>
          <p:cNvGrpSpPr>
            <a:grpSpLocks/>
          </p:cNvGrpSpPr>
          <p:nvPr/>
        </p:nvGrpSpPr>
        <p:grpSpPr bwMode="auto">
          <a:xfrm>
            <a:off x="0" y="2773363"/>
            <a:ext cx="9080500" cy="641350"/>
            <a:chOff x="0" y="2075"/>
            <a:chExt cx="5720" cy="404"/>
          </a:xfrm>
        </p:grpSpPr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0" y="2075"/>
              <a:ext cx="50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cm</a:t>
              </a:r>
            </a:p>
          </p:txBody>
        </p:sp>
        <p:sp>
          <p:nvSpPr>
            <p:cNvPr id="50187" name="Text Box 11"/>
            <p:cNvSpPr txBox="1">
              <a:spLocks noChangeArrowheads="1"/>
            </p:cNvSpPr>
            <p:nvPr/>
          </p:nvSpPr>
          <p:spPr bwMode="auto">
            <a:xfrm>
              <a:off x="5300" y="2075"/>
              <a:ext cx="42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yd</a:t>
              </a:r>
            </a:p>
          </p:txBody>
        </p:sp>
      </p:grp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3976688" y="3509963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3965575" y="3598863"/>
            <a:ext cx="12350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ft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12 in</a:t>
            </a:r>
          </a:p>
        </p:txBody>
      </p:sp>
      <p:sp>
        <p:nvSpPr>
          <p:cNvPr id="50196" name="Line 20"/>
          <p:cNvSpPr>
            <a:spLocks noChangeShapeType="1"/>
          </p:cNvSpPr>
          <p:nvPr/>
        </p:nvSpPr>
        <p:spPr bwMode="auto">
          <a:xfrm>
            <a:off x="5213350" y="3509963"/>
            <a:ext cx="1588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5240338" y="3598863"/>
            <a:ext cx="111918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ctr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yd</a:t>
            </a:r>
          </a:p>
          <a:p>
            <a:pPr marL="457200" indent="-457200" algn="ctr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3 ft</a:t>
            </a:r>
          </a:p>
        </p:txBody>
      </p:sp>
      <p:grpSp>
        <p:nvGrpSpPr>
          <p:cNvPr id="50204" name="Group 28"/>
          <p:cNvGrpSpPr>
            <a:grpSpLocks/>
          </p:cNvGrpSpPr>
          <p:nvPr/>
        </p:nvGrpSpPr>
        <p:grpSpPr bwMode="auto">
          <a:xfrm>
            <a:off x="1257300" y="3781425"/>
            <a:ext cx="2584450" cy="1116013"/>
            <a:chOff x="792" y="2382"/>
            <a:chExt cx="1628" cy="703"/>
          </a:xfrm>
        </p:grpSpPr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 flipH="1">
              <a:off x="792" y="2382"/>
              <a:ext cx="357" cy="2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 flipH="1">
              <a:off x="2063" y="2875"/>
              <a:ext cx="357" cy="21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205" name="Group 29"/>
          <p:cNvGrpSpPr>
            <a:grpSpLocks/>
          </p:cNvGrpSpPr>
          <p:nvPr/>
        </p:nvGrpSpPr>
        <p:grpSpPr bwMode="auto">
          <a:xfrm>
            <a:off x="2938463" y="3841750"/>
            <a:ext cx="2190750" cy="1030288"/>
            <a:chOff x="1851" y="2420"/>
            <a:chExt cx="1380" cy="649"/>
          </a:xfrm>
        </p:grpSpPr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 flipH="1">
              <a:off x="2923" y="2891"/>
              <a:ext cx="308" cy="17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 flipH="1">
              <a:off x="1851" y="2420"/>
              <a:ext cx="308" cy="17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0206" name="Group 30"/>
          <p:cNvGrpSpPr>
            <a:grpSpLocks/>
          </p:cNvGrpSpPr>
          <p:nvPr/>
        </p:nvGrpSpPr>
        <p:grpSpPr bwMode="auto">
          <a:xfrm>
            <a:off x="4560888" y="3852863"/>
            <a:ext cx="1685925" cy="1016000"/>
            <a:chOff x="2873" y="2427"/>
            <a:chExt cx="1062" cy="640"/>
          </a:xfrm>
        </p:grpSpPr>
        <p:sp>
          <p:nvSpPr>
            <p:cNvPr id="50202" name="Line 26"/>
            <p:cNvSpPr>
              <a:spLocks noChangeShapeType="1"/>
            </p:cNvSpPr>
            <p:nvPr/>
          </p:nvSpPr>
          <p:spPr bwMode="auto">
            <a:xfrm flipH="1">
              <a:off x="3627" y="2889"/>
              <a:ext cx="308" cy="17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 flipH="1">
              <a:off x="2873" y="2427"/>
              <a:ext cx="308" cy="17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0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 autoUpdateAnimBg="0"/>
      <p:bldP spid="50181" grpId="0" animBg="1"/>
      <p:bldP spid="50182" grpId="0" animBg="1"/>
      <p:bldP spid="50183" grpId="0" autoUpdateAnimBg="0"/>
      <p:bldP spid="50184" grpId="0" autoUpdateAnimBg="0"/>
      <p:bldP spid="50188" grpId="0" animBg="1"/>
      <p:bldP spid="50189" grpId="0" autoUpdateAnimBg="0"/>
      <p:bldP spid="50196" grpId="0" animBg="1"/>
      <p:bldP spid="5019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SI Prefix Conversions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2371725"/>
          </a:xfrm>
        </p:spPr>
        <p:txBody>
          <a:bodyPr/>
          <a:lstStyle/>
          <a:p>
            <a:pPr marL="509588" indent="-509588">
              <a:lnSpc>
                <a:spcPct val="120000"/>
              </a:lnSpc>
              <a:spcBef>
                <a:spcPct val="100000"/>
              </a:spcBef>
              <a:buSzPct val="100000"/>
              <a:buFont typeface="Wingdings" pitchFamily="2" charset="2"/>
              <a:buNone/>
            </a:pPr>
            <a:r>
              <a:rPr lang="en-US" b="0"/>
              <a:t>1. Find the difference between the 		exponents of the two prefixes.</a:t>
            </a:r>
          </a:p>
          <a:p>
            <a:pPr marL="509588" indent="-509588">
              <a:lnSpc>
                <a:spcPct val="120000"/>
              </a:lnSpc>
              <a:spcBef>
                <a:spcPct val="70000"/>
              </a:spcBef>
              <a:buSzPct val="100000"/>
              <a:buFont typeface="Wingdings" pitchFamily="2" charset="2"/>
              <a:buNone/>
            </a:pPr>
            <a:r>
              <a:rPr lang="en-US" b="0"/>
              <a:t>2. Move the decimal that many places.</a:t>
            </a:r>
          </a:p>
        </p:txBody>
      </p:sp>
      <p:grpSp>
        <p:nvGrpSpPr>
          <p:cNvPr id="39946" name="Group 10"/>
          <p:cNvGrpSpPr>
            <a:grpSpLocks/>
          </p:cNvGrpSpPr>
          <p:nvPr/>
        </p:nvGrpSpPr>
        <p:grpSpPr bwMode="auto">
          <a:xfrm>
            <a:off x="1993900" y="4252913"/>
            <a:ext cx="5318125" cy="2605087"/>
            <a:chOff x="1256" y="2679"/>
            <a:chExt cx="3350" cy="1641"/>
          </a:xfrm>
        </p:grpSpPr>
        <p:sp>
          <p:nvSpPr>
            <p:cNvPr id="39943" name="AutoShape 7"/>
            <p:cNvSpPr>
              <a:spLocks noChangeArrowheads="1"/>
            </p:cNvSpPr>
            <p:nvPr/>
          </p:nvSpPr>
          <p:spPr bwMode="auto">
            <a:xfrm>
              <a:off x="2354" y="2860"/>
              <a:ext cx="2252" cy="945"/>
            </a:xfrm>
            <a:prstGeom prst="wedgeEllipseCallout">
              <a:avLst>
                <a:gd name="adj1" fmla="val -60745"/>
                <a:gd name="adj2" fmla="val 25343"/>
              </a:avLst>
            </a:prstGeom>
            <a:solidFill>
              <a:schemeClr val="tx2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r>
                <a:rPr kumimoji="0" lang="en-US" sz="4000" b="1">
                  <a:solidFill>
                    <a:schemeClr val="bg2"/>
                  </a:solidFill>
                </a:rPr>
                <a:t>To the left</a:t>
              </a:r>
            </a:p>
            <a:p>
              <a:pPr algn="ctr"/>
              <a:r>
                <a:rPr kumimoji="0" lang="en-US" sz="4000" b="1">
                  <a:solidFill>
                    <a:schemeClr val="bg2"/>
                  </a:solidFill>
                </a:rPr>
                <a:t>or right?</a:t>
              </a:r>
              <a:endParaRPr kumimoji="0" lang="en-US" sz="4000">
                <a:solidFill>
                  <a:schemeClr val="bg2"/>
                </a:solidFill>
              </a:endParaRPr>
            </a:p>
          </p:txBody>
        </p:sp>
        <p:graphicFrame>
          <p:nvGraphicFramePr>
            <p:cNvPr id="39944" name="Object 8"/>
            <p:cNvGraphicFramePr>
              <a:graphicFrameLocks noChangeAspect="1"/>
            </p:cNvGraphicFramePr>
            <p:nvPr/>
          </p:nvGraphicFramePr>
          <p:xfrm>
            <a:off x="1256" y="2679"/>
            <a:ext cx="823" cy="1641"/>
          </p:xfrm>
          <a:graphic>
            <a:graphicData uri="http://schemas.openxmlformats.org/presentationml/2006/ole">
              <p:oleObj spid="_x0000_s39944" name="Clip" r:id="rId3" imgW="4671360" imgH="9323280" progId="MS_ClipArt_Gallery.5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24" name="Group 12"/>
          <p:cNvGrpSpPr>
            <a:grpSpLocks/>
          </p:cNvGrpSpPr>
          <p:nvPr/>
        </p:nvGrpSpPr>
        <p:grpSpPr bwMode="auto">
          <a:xfrm>
            <a:off x="1182688" y="1577975"/>
            <a:ext cx="6753225" cy="5051425"/>
            <a:chOff x="745" y="994"/>
            <a:chExt cx="4254" cy="3182"/>
          </a:xfrm>
        </p:grpSpPr>
        <p:graphicFrame>
          <p:nvGraphicFramePr>
            <p:cNvPr id="38915" name="Object 3"/>
            <p:cNvGraphicFramePr>
              <a:graphicFrameLocks noChangeAspect="1"/>
            </p:cNvGraphicFramePr>
            <p:nvPr/>
          </p:nvGraphicFramePr>
          <p:xfrm>
            <a:off x="745" y="994"/>
            <a:ext cx="4254" cy="3182"/>
          </p:xfrm>
          <a:graphic>
            <a:graphicData uri="http://schemas.openxmlformats.org/presentationml/2006/ole">
              <p:oleObj spid="_x0000_s38915" name="Clip" r:id="rId3" imgW="3289320" imgH="3281760" progId="MS_ClipArt_Gallery.5">
                <p:embed/>
              </p:oleObj>
            </a:graphicData>
          </a:graphic>
        </p:graphicFrame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2651" y="2564"/>
              <a:ext cx="452" cy="48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4400" b="1">
                  <a:solidFill>
                    <a:schemeClr val="bg2"/>
                  </a:solidFill>
                </a:rPr>
                <a:t>=</a:t>
              </a:r>
              <a:endParaRPr kumimoji="0" lang="en-US" sz="4400">
                <a:solidFill>
                  <a:schemeClr val="bg2"/>
                </a:solidFill>
              </a:endParaRPr>
            </a:p>
          </p:txBody>
        </p:sp>
      </p:grp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SI Prefix Conversions</a:t>
            </a:r>
          </a:p>
        </p:txBody>
      </p:sp>
      <p:grpSp>
        <p:nvGrpSpPr>
          <p:cNvPr id="38923" name="Group 11"/>
          <p:cNvGrpSpPr>
            <a:grpSpLocks/>
          </p:cNvGrpSpPr>
          <p:nvPr/>
        </p:nvGrpSpPr>
        <p:grpSpPr bwMode="auto">
          <a:xfrm>
            <a:off x="963613" y="3871913"/>
            <a:ext cx="2870200" cy="1609725"/>
            <a:chOff x="607" y="2439"/>
            <a:chExt cx="1808" cy="1014"/>
          </a:xfrm>
        </p:grpSpPr>
        <p:sp>
          <p:nvSpPr>
            <p:cNvPr id="38916" name="Text Box 4"/>
            <p:cNvSpPr txBox="1">
              <a:spLocks noChangeArrowheads="1"/>
            </p:cNvSpPr>
            <p:nvPr/>
          </p:nvSpPr>
          <p:spPr bwMode="auto">
            <a:xfrm>
              <a:off x="607" y="2439"/>
              <a:ext cx="1808" cy="51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4800"/>
                <a:t>NUMBER</a:t>
              </a:r>
            </a:p>
          </p:txBody>
        </p:sp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765" y="2934"/>
              <a:ext cx="1473" cy="51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4800"/>
                <a:t>UNIT</a:t>
              </a:r>
            </a:p>
          </p:txBody>
        </p:sp>
      </p:grp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346700" y="3994150"/>
            <a:ext cx="28702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800"/>
              <a:t>NUMBER</a:t>
            </a: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5597525" y="4452938"/>
            <a:ext cx="2338388" cy="1098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6600"/>
              <a:t>UNIT</a:t>
            </a:r>
            <a:endParaRPr kumimoji="0" lang="en-US" sz="4400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055813" y="1676400"/>
            <a:ext cx="598805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4000"/>
              <a:t>532 m      =  _______ km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5202238" y="1630363"/>
            <a:ext cx="1535112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4000"/>
              <a:t>0.532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utoUpdateAnimBg="0"/>
      <p:bldP spid="38919" grpId="0" autoUpdateAnimBg="0"/>
      <p:bldP spid="3892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37" name="Rectangle 1069"/>
          <p:cNvSpPr>
            <a:spLocks noChangeArrowheads="1"/>
          </p:cNvSpPr>
          <p:nvPr/>
        </p:nvSpPr>
        <p:spPr bwMode="auto">
          <a:xfrm>
            <a:off x="6967538" y="6145213"/>
            <a:ext cx="769937" cy="712787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3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SI Prefix Conversions</a:t>
            </a:r>
          </a:p>
        </p:txBody>
      </p:sp>
      <p:grpSp>
        <p:nvGrpSpPr>
          <p:cNvPr id="59395" name="Group 1027"/>
          <p:cNvGrpSpPr>
            <a:grpSpLocks/>
          </p:cNvGrpSpPr>
          <p:nvPr/>
        </p:nvGrpSpPr>
        <p:grpSpPr bwMode="auto">
          <a:xfrm>
            <a:off x="1389063" y="2089150"/>
            <a:ext cx="6581775" cy="609600"/>
            <a:chOff x="480" y="1409"/>
            <a:chExt cx="4146" cy="384"/>
          </a:xfrm>
        </p:grpSpPr>
        <p:sp>
          <p:nvSpPr>
            <p:cNvPr id="59396" name="Text Box 1028"/>
            <p:cNvSpPr txBox="1">
              <a:spLocks noChangeArrowheads="1"/>
            </p:cNvSpPr>
            <p:nvPr/>
          </p:nvSpPr>
          <p:spPr bwMode="auto">
            <a:xfrm>
              <a:off x="480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mega-</a:t>
              </a:r>
            </a:p>
          </p:txBody>
        </p:sp>
        <p:sp>
          <p:nvSpPr>
            <p:cNvPr id="59397" name="Text Box 1029"/>
            <p:cNvSpPr txBox="1">
              <a:spLocks noChangeArrowheads="1"/>
            </p:cNvSpPr>
            <p:nvPr/>
          </p:nvSpPr>
          <p:spPr bwMode="auto">
            <a:xfrm>
              <a:off x="1632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M</a:t>
              </a:r>
            </a:p>
          </p:txBody>
        </p:sp>
        <p:sp>
          <p:nvSpPr>
            <p:cNvPr id="59398" name="Text Box 1030"/>
            <p:cNvSpPr txBox="1">
              <a:spLocks noChangeArrowheads="1"/>
            </p:cNvSpPr>
            <p:nvPr/>
          </p:nvSpPr>
          <p:spPr bwMode="auto">
            <a:xfrm>
              <a:off x="3584" y="140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6</a:t>
              </a:r>
              <a:endParaRPr kumimoji="0" lang="en-US" sz="3400"/>
            </a:p>
          </p:txBody>
        </p:sp>
      </p:grpSp>
      <p:grpSp>
        <p:nvGrpSpPr>
          <p:cNvPr id="59399" name="Group 1031"/>
          <p:cNvGrpSpPr>
            <a:grpSpLocks/>
          </p:cNvGrpSpPr>
          <p:nvPr/>
        </p:nvGrpSpPr>
        <p:grpSpPr bwMode="auto">
          <a:xfrm>
            <a:off x="1389063" y="3236913"/>
            <a:ext cx="6581775" cy="609600"/>
            <a:chOff x="480" y="1797"/>
            <a:chExt cx="4146" cy="384"/>
          </a:xfrm>
        </p:grpSpPr>
        <p:sp>
          <p:nvSpPr>
            <p:cNvPr id="59400" name="Text Box 1032"/>
            <p:cNvSpPr txBox="1">
              <a:spLocks noChangeArrowheads="1"/>
            </p:cNvSpPr>
            <p:nvPr/>
          </p:nvSpPr>
          <p:spPr bwMode="auto">
            <a:xfrm>
              <a:off x="480" y="179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deci-</a:t>
              </a:r>
            </a:p>
          </p:txBody>
        </p:sp>
        <p:sp>
          <p:nvSpPr>
            <p:cNvPr id="59401" name="Text Box 1033"/>
            <p:cNvSpPr txBox="1">
              <a:spLocks noChangeArrowheads="1"/>
            </p:cNvSpPr>
            <p:nvPr/>
          </p:nvSpPr>
          <p:spPr bwMode="auto">
            <a:xfrm>
              <a:off x="1632" y="179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d</a:t>
              </a:r>
            </a:p>
          </p:txBody>
        </p:sp>
        <p:sp>
          <p:nvSpPr>
            <p:cNvPr id="59402" name="Text Box 1034"/>
            <p:cNvSpPr txBox="1">
              <a:spLocks noChangeArrowheads="1"/>
            </p:cNvSpPr>
            <p:nvPr/>
          </p:nvSpPr>
          <p:spPr bwMode="auto">
            <a:xfrm>
              <a:off x="3584" y="1797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-1</a:t>
              </a:r>
              <a:endParaRPr kumimoji="0" lang="en-US" sz="3400"/>
            </a:p>
          </p:txBody>
        </p:sp>
      </p:grpSp>
      <p:grpSp>
        <p:nvGrpSpPr>
          <p:cNvPr id="59403" name="Group 1035"/>
          <p:cNvGrpSpPr>
            <a:grpSpLocks/>
          </p:cNvGrpSpPr>
          <p:nvPr/>
        </p:nvGrpSpPr>
        <p:grpSpPr bwMode="auto">
          <a:xfrm>
            <a:off x="1389063" y="3810000"/>
            <a:ext cx="6581775" cy="609600"/>
            <a:chOff x="480" y="2119"/>
            <a:chExt cx="4146" cy="384"/>
          </a:xfrm>
        </p:grpSpPr>
        <p:sp>
          <p:nvSpPr>
            <p:cNvPr id="59404" name="Text Box 1036"/>
            <p:cNvSpPr txBox="1">
              <a:spLocks noChangeArrowheads="1"/>
            </p:cNvSpPr>
            <p:nvPr/>
          </p:nvSpPr>
          <p:spPr bwMode="auto">
            <a:xfrm>
              <a:off x="480" y="211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centi-</a:t>
              </a:r>
            </a:p>
          </p:txBody>
        </p:sp>
        <p:sp>
          <p:nvSpPr>
            <p:cNvPr id="59405" name="Text Box 1037"/>
            <p:cNvSpPr txBox="1">
              <a:spLocks noChangeArrowheads="1"/>
            </p:cNvSpPr>
            <p:nvPr/>
          </p:nvSpPr>
          <p:spPr bwMode="auto">
            <a:xfrm>
              <a:off x="1632" y="211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>
                  <a:sym typeface="Symbol" pitchFamily="18" charset="2"/>
                </a:rPr>
                <a:t>c</a:t>
              </a:r>
              <a:endParaRPr kumimoji="0" lang="en-US" sz="3400"/>
            </a:p>
          </p:txBody>
        </p:sp>
        <p:sp>
          <p:nvSpPr>
            <p:cNvPr id="59406" name="Text Box 1038"/>
            <p:cNvSpPr txBox="1">
              <a:spLocks noChangeArrowheads="1"/>
            </p:cNvSpPr>
            <p:nvPr/>
          </p:nvSpPr>
          <p:spPr bwMode="auto">
            <a:xfrm>
              <a:off x="3584" y="211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-2    </a:t>
              </a:r>
              <a:endParaRPr kumimoji="0" lang="en-US" sz="3400"/>
            </a:p>
          </p:txBody>
        </p:sp>
      </p:grpSp>
      <p:grpSp>
        <p:nvGrpSpPr>
          <p:cNvPr id="59407" name="Group 1039"/>
          <p:cNvGrpSpPr>
            <a:grpSpLocks/>
          </p:cNvGrpSpPr>
          <p:nvPr/>
        </p:nvGrpSpPr>
        <p:grpSpPr bwMode="auto">
          <a:xfrm>
            <a:off x="1389063" y="4383088"/>
            <a:ext cx="6502400" cy="609600"/>
            <a:chOff x="480" y="2435"/>
            <a:chExt cx="4096" cy="384"/>
          </a:xfrm>
        </p:grpSpPr>
        <p:sp>
          <p:nvSpPr>
            <p:cNvPr id="59408" name="Text Box 1040"/>
            <p:cNvSpPr txBox="1">
              <a:spLocks noChangeArrowheads="1"/>
            </p:cNvSpPr>
            <p:nvPr/>
          </p:nvSpPr>
          <p:spPr bwMode="auto">
            <a:xfrm>
              <a:off x="480" y="2435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milli-</a:t>
              </a:r>
            </a:p>
          </p:txBody>
        </p:sp>
        <p:sp>
          <p:nvSpPr>
            <p:cNvPr id="59409" name="Text Box 1041"/>
            <p:cNvSpPr txBox="1">
              <a:spLocks noChangeArrowheads="1"/>
            </p:cNvSpPr>
            <p:nvPr/>
          </p:nvSpPr>
          <p:spPr bwMode="auto">
            <a:xfrm>
              <a:off x="1632" y="2435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m</a:t>
              </a:r>
            </a:p>
          </p:txBody>
        </p:sp>
        <p:sp>
          <p:nvSpPr>
            <p:cNvPr id="59410" name="Text Box 1042"/>
            <p:cNvSpPr txBox="1">
              <a:spLocks noChangeArrowheads="1"/>
            </p:cNvSpPr>
            <p:nvPr/>
          </p:nvSpPr>
          <p:spPr bwMode="auto">
            <a:xfrm>
              <a:off x="3584" y="2435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-3</a:t>
              </a:r>
              <a:endParaRPr kumimoji="0" lang="en-US" sz="3400"/>
            </a:p>
          </p:txBody>
        </p:sp>
      </p:grpSp>
      <p:sp>
        <p:nvSpPr>
          <p:cNvPr id="59411" name="Text Box 1043"/>
          <p:cNvSpPr txBox="1">
            <a:spLocks noChangeArrowheads="1"/>
          </p:cNvSpPr>
          <p:nvPr/>
        </p:nvSpPr>
        <p:spPr bwMode="auto">
          <a:xfrm>
            <a:off x="1389063" y="1425575"/>
            <a:ext cx="2590800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400" b="1"/>
              <a:t>Prefix</a:t>
            </a:r>
          </a:p>
        </p:txBody>
      </p:sp>
      <p:sp>
        <p:nvSpPr>
          <p:cNvPr id="59412" name="Text Box 1044"/>
          <p:cNvSpPr txBox="1">
            <a:spLocks noChangeArrowheads="1"/>
          </p:cNvSpPr>
          <p:nvPr/>
        </p:nvSpPr>
        <p:spPr bwMode="auto">
          <a:xfrm>
            <a:off x="3217863" y="1425575"/>
            <a:ext cx="2590800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400" b="1"/>
              <a:t>Symbol</a:t>
            </a:r>
          </a:p>
        </p:txBody>
      </p:sp>
      <p:sp>
        <p:nvSpPr>
          <p:cNvPr id="59413" name="Text Box 1045"/>
          <p:cNvSpPr txBox="1">
            <a:spLocks noChangeArrowheads="1"/>
          </p:cNvSpPr>
          <p:nvPr/>
        </p:nvSpPr>
        <p:spPr bwMode="auto">
          <a:xfrm>
            <a:off x="6011863" y="1425575"/>
            <a:ext cx="2001837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400" b="1"/>
              <a:t>Factor</a:t>
            </a:r>
          </a:p>
        </p:txBody>
      </p:sp>
      <p:sp>
        <p:nvSpPr>
          <p:cNvPr id="59414" name="Line 1046"/>
          <p:cNvSpPr>
            <a:spLocks noChangeShapeType="1"/>
          </p:cNvSpPr>
          <p:nvPr/>
        </p:nvSpPr>
        <p:spPr bwMode="auto">
          <a:xfrm flipV="1">
            <a:off x="1389063" y="2052638"/>
            <a:ext cx="6484937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9415" name="Group 1047"/>
          <p:cNvGrpSpPr>
            <a:grpSpLocks/>
          </p:cNvGrpSpPr>
          <p:nvPr/>
        </p:nvGrpSpPr>
        <p:grpSpPr bwMode="auto">
          <a:xfrm>
            <a:off x="1384300" y="4956175"/>
            <a:ext cx="6502400" cy="609600"/>
            <a:chOff x="477" y="2687"/>
            <a:chExt cx="4096" cy="384"/>
          </a:xfrm>
        </p:grpSpPr>
        <p:sp>
          <p:nvSpPr>
            <p:cNvPr id="59416" name="Text Box 1048"/>
            <p:cNvSpPr txBox="1">
              <a:spLocks noChangeArrowheads="1"/>
            </p:cNvSpPr>
            <p:nvPr/>
          </p:nvSpPr>
          <p:spPr bwMode="auto">
            <a:xfrm>
              <a:off x="477" y="268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micro-</a:t>
              </a:r>
            </a:p>
          </p:txBody>
        </p:sp>
        <p:sp>
          <p:nvSpPr>
            <p:cNvPr id="59417" name="Text Box 1049"/>
            <p:cNvSpPr txBox="1">
              <a:spLocks noChangeArrowheads="1"/>
            </p:cNvSpPr>
            <p:nvPr/>
          </p:nvSpPr>
          <p:spPr bwMode="auto">
            <a:xfrm>
              <a:off x="1629" y="268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>
                  <a:sym typeface="Symbol" pitchFamily="18" charset="2"/>
                </a:rPr>
                <a:t></a:t>
              </a:r>
            </a:p>
          </p:txBody>
        </p:sp>
        <p:sp>
          <p:nvSpPr>
            <p:cNvPr id="59418" name="Text Box 1050"/>
            <p:cNvSpPr txBox="1">
              <a:spLocks noChangeArrowheads="1"/>
            </p:cNvSpPr>
            <p:nvPr/>
          </p:nvSpPr>
          <p:spPr bwMode="auto">
            <a:xfrm>
              <a:off x="3581" y="2687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-6</a:t>
              </a:r>
              <a:endParaRPr kumimoji="0" lang="en-US" sz="3400"/>
            </a:p>
          </p:txBody>
        </p:sp>
      </p:grpSp>
      <p:grpSp>
        <p:nvGrpSpPr>
          <p:cNvPr id="59419" name="Group 1051"/>
          <p:cNvGrpSpPr>
            <a:grpSpLocks/>
          </p:cNvGrpSpPr>
          <p:nvPr/>
        </p:nvGrpSpPr>
        <p:grpSpPr bwMode="auto">
          <a:xfrm>
            <a:off x="1384300" y="5529263"/>
            <a:ext cx="6502400" cy="609600"/>
            <a:chOff x="477" y="3016"/>
            <a:chExt cx="4096" cy="384"/>
          </a:xfrm>
        </p:grpSpPr>
        <p:sp>
          <p:nvSpPr>
            <p:cNvPr id="59420" name="Text Box 1052"/>
            <p:cNvSpPr txBox="1">
              <a:spLocks noChangeArrowheads="1"/>
            </p:cNvSpPr>
            <p:nvPr/>
          </p:nvSpPr>
          <p:spPr bwMode="auto">
            <a:xfrm>
              <a:off x="477" y="3016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nano-</a:t>
              </a:r>
            </a:p>
          </p:txBody>
        </p:sp>
        <p:sp>
          <p:nvSpPr>
            <p:cNvPr id="59421" name="Text Box 1053"/>
            <p:cNvSpPr txBox="1">
              <a:spLocks noChangeArrowheads="1"/>
            </p:cNvSpPr>
            <p:nvPr/>
          </p:nvSpPr>
          <p:spPr bwMode="auto">
            <a:xfrm>
              <a:off x="1629" y="3016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n</a:t>
              </a:r>
            </a:p>
          </p:txBody>
        </p:sp>
        <p:sp>
          <p:nvSpPr>
            <p:cNvPr id="59422" name="Text Box 1054"/>
            <p:cNvSpPr txBox="1">
              <a:spLocks noChangeArrowheads="1"/>
            </p:cNvSpPr>
            <p:nvPr/>
          </p:nvSpPr>
          <p:spPr bwMode="auto">
            <a:xfrm>
              <a:off x="3581" y="3016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-9</a:t>
              </a:r>
              <a:endParaRPr kumimoji="0" lang="en-US" sz="3400"/>
            </a:p>
          </p:txBody>
        </p:sp>
      </p:grpSp>
      <p:grpSp>
        <p:nvGrpSpPr>
          <p:cNvPr id="59423" name="Group 1055"/>
          <p:cNvGrpSpPr>
            <a:grpSpLocks/>
          </p:cNvGrpSpPr>
          <p:nvPr/>
        </p:nvGrpSpPr>
        <p:grpSpPr bwMode="auto">
          <a:xfrm>
            <a:off x="1385888" y="6102350"/>
            <a:ext cx="6515100" cy="609600"/>
            <a:chOff x="478" y="3764"/>
            <a:chExt cx="4104" cy="384"/>
          </a:xfrm>
        </p:grpSpPr>
        <p:sp>
          <p:nvSpPr>
            <p:cNvPr id="59424" name="Text Box 1056"/>
            <p:cNvSpPr txBox="1">
              <a:spLocks noChangeArrowheads="1"/>
            </p:cNvSpPr>
            <p:nvPr/>
          </p:nvSpPr>
          <p:spPr bwMode="auto">
            <a:xfrm>
              <a:off x="478" y="3764"/>
              <a:ext cx="1640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pico-</a:t>
              </a:r>
            </a:p>
          </p:txBody>
        </p:sp>
        <p:sp>
          <p:nvSpPr>
            <p:cNvPr id="59425" name="Text Box 1057"/>
            <p:cNvSpPr txBox="1">
              <a:spLocks noChangeArrowheads="1"/>
            </p:cNvSpPr>
            <p:nvPr/>
          </p:nvSpPr>
          <p:spPr bwMode="auto">
            <a:xfrm>
              <a:off x="1630" y="3764"/>
              <a:ext cx="1640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p</a:t>
              </a:r>
            </a:p>
          </p:txBody>
        </p:sp>
        <p:sp>
          <p:nvSpPr>
            <p:cNvPr id="59426" name="Text Box 1058"/>
            <p:cNvSpPr txBox="1">
              <a:spLocks noChangeArrowheads="1"/>
            </p:cNvSpPr>
            <p:nvPr/>
          </p:nvSpPr>
          <p:spPr bwMode="auto">
            <a:xfrm>
              <a:off x="3585" y="3764"/>
              <a:ext cx="997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-12</a:t>
              </a:r>
              <a:endParaRPr kumimoji="0" lang="en-US" sz="3400"/>
            </a:p>
          </p:txBody>
        </p:sp>
      </p:grpSp>
      <p:grpSp>
        <p:nvGrpSpPr>
          <p:cNvPr id="59427" name="Group 1059"/>
          <p:cNvGrpSpPr>
            <a:grpSpLocks/>
          </p:cNvGrpSpPr>
          <p:nvPr/>
        </p:nvGrpSpPr>
        <p:grpSpPr bwMode="auto">
          <a:xfrm>
            <a:off x="1389063" y="2663825"/>
            <a:ext cx="6581775" cy="609600"/>
            <a:chOff x="480" y="1409"/>
            <a:chExt cx="4146" cy="384"/>
          </a:xfrm>
        </p:grpSpPr>
        <p:sp>
          <p:nvSpPr>
            <p:cNvPr id="59428" name="Text Box 1060"/>
            <p:cNvSpPr txBox="1">
              <a:spLocks noChangeArrowheads="1"/>
            </p:cNvSpPr>
            <p:nvPr/>
          </p:nvSpPr>
          <p:spPr bwMode="auto">
            <a:xfrm>
              <a:off x="480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kilo-</a:t>
              </a:r>
            </a:p>
          </p:txBody>
        </p:sp>
        <p:sp>
          <p:nvSpPr>
            <p:cNvPr id="59429" name="Text Box 1061"/>
            <p:cNvSpPr txBox="1">
              <a:spLocks noChangeArrowheads="1"/>
            </p:cNvSpPr>
            <p:nvPr/>
          </p:nvSpPr>
          <p:spPr bwMode="auto">
            <a:xfrm>
              <a:off x="1632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k</a:t>
              </a:r>
            </a:p>
          </p:txBody>
        </p:sp>
        <p:sp>
          <p:nvSpPr>
            <p:cNvPr id="59430" name="Text Box 1062"/>
            <p:cNvSpPr txBox="1">
              <a:spLocks noChangeArrowheads="1"/>
            </p:cNvSpPr>
            <p:nvPr/>
          </p:nvSpPr>
          <p:spPr bwMode="auto">
            <a:xfrm>
              <a:off x="3584" y="140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3</a:t>
              </a:r>
              <a:endParaRPr kumimoji="0" lang="en-US" sz="3400"/>
            </a:p>
          </p:txBody>
        </p:sp>
      </p:grpSp>
      <p:sp>
        <p:nvSpPr>
          <p:cNvPr id="59431" name="Line 1063"/>
          <p:cNvSpPr>
            <a:spLocks noChangeShapeType="1"/>
          </p:cNvSpPr>
          <p:nvPr/>
        </p:nvSpPr>
        <p:spPr bwMode="auto">
          <a:xfrm>
            <a:off x="3289300" y="1484313"/>
            <a:ext cx="0" cy="51847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32" name="Line 1064"/>
          <p:cNvSpPr>
            <a:spLocks noChangeShapeType="1"/>
          </p:cNvSpPr>
          <p:nvPr/>
        </p:nvSpPr>
        <p:spPr bwMode="auto">
          <a:xfrm flipV="1">
            <a:off x="603250" y="2460625"/>
            <a:ext cx="0" cy="3652838"/>
          </a:xfrm>
          <a:prstGeom prst="line">
            <a:avLst/>
          </a:prstGeom>
          <a:noFill/>
          <a:ln w="57150" cap="sq">
            <a:solidFill>
              <a:schemeClr val="tx2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33" name="Text Box 1065"/>
          <p:cNvSpPr txBox="1">
            <a:spLocks noChangeArrowheads="1"/>
          </p:cNvSpPr>
          <p:nvPr/>
        </p:nvSpPr>
        <p:spPr bwMode="auto">
          <a:xfrm rot="-5400000">
            <a:off x="-498475" y="4006851"/>
            <a:ext cx="1747837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2800" b="1">
                <a:solidFill>
                  <a:schemeClr val="tx2"/>
                </a:solidFill>
              </a:rPr>
              <a:t>move left</a:t>
            </a:r>
          </a:p>
        </p:txBody>
      </p:sp>
      <p:sp>
        <p:nvSpPr>
          <p:cNvPr id="59434" name="Line 1066"/>
          <p:cNvSpPr>
            <a:spLocks noChangeShapeType="1"/>
          </p:cNvSpPr>
          <p:nvPr/>
        </p:nvSpPr>
        <p:spPr bwMode="auto">
          <a:xfrm>
            <a:off x="1238250" y="2460625"/>
            <a:ext cx="0" cy="3652838"/>
          </a:xfrm>
          <a:prstGeom prst="line">
            <a:avLst/>
          </a:prstGeom>
          <a:noFill/>
          <a:ln w="57150" cap="sq">
            <a:solidFill>
              <a:schemeClr val="accent1"/>
            </a:solidFill>
            <a:round/>
            <a:headEnd type="none" w="sm" len="sm"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435" name="Text Box 1067"/>
          <p:cNvSpPr txBox="1">
            <a:spLocks noChangeArrowheads="1"/>
          </p:cNvSpPr>
          <p:nvPr/>
        </p:nvSpPr>
        <p:spPr bwMode="auto">
          <a:xfrm rot="-5400000">
            <a:off x="-3969" y="4026695"/>
            <a:ext cx="2003425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2800" b="1">
                <a:solidFill>
                  <a:schemeClr val="accent1"/>
                </a:solidFill>
              </a:rPr>
              <a:t>move right</a:t>
            </a:r>
            <a:endParaRPr kumimoji="0" lang="en-US" sz="2800" b="1">
              <a:solidFill>
                <a:schemeClr val="tx2"/>
              </a:solidFill>
            </a:endParaRPr>
          </a:p>
        </p:txBody>
      </p:sp>
      <p:sp>
        <p:nvSpPr>
          <p:cNvPr id="59436" name="Line 1068"/>
          <p:cNvSpPr>
            <a:spLocks noChangeShapeType="1"/>
          </p:cNvSpPr>
          <p:nvPr/>
        </p:nvSpPr>
        <p:spPr bwMode="auto">
          <a:xfrm>
            <a:off x="5732463" y="1484313"/>
            <a:ext cx="0" cy="51847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9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32" grpId="0" animBg="1"/>
      <p:bldP spid="59433" grpId="0" autoUpdateAnimBg="0"/>
      <p:bldP spid="59434" grpId="0" animBg="1"/>
      <p:bldP spid="5943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SI Prefix Conversions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49313" y="1685925"/>
            <a:ext cx="7481887" cy="4224338"/>
          </a:xfrm>
        </p:spPr>
        <p:txBody>
          <a:bodyPr/>
          <a:lstStyle/>
          <a:p>
            <a:pPr>
              <a:spcBef>
                <a:spcPct val="100000"/>
              </a:spcBef>
              <a:buFont typeface="Wingdings 2" pitchFamily="18" charset="2"/>
              <a:buNone/>
            </a:pPr>
            <a:r>
              <a:rPr lang="en-US" sz="3400" b="0"/>
              <a:t>1) 20 cm = 	______________ m</a:t>
            </a:r>
          </a:p>
          <a:p>
            <a:pPr>
              <a:spcBef>
                <a:spcPct val="100000"/>
              </a:spcBef>
              <a:buFont typeface="Wingdings 2" pitchFamily="18" charset="2"/>
              <a:buNone/>
            </a:pPr>
            <a:r>
              <a:rPr lang="en-US" sz="3400" b="0"/>
              <a:t>2) 0.032 A = 	______________ mA</a:t>
            </a:r>
          </a:p>
          <a:p>
            <a:pPr>
              <a:spcBef>
                <a:spcPct val="100000"/>
              </a:spcBef>
              <a:buFont typeface="Wingdings 2" pitchFamily="18" charset="2"/>
              <a:buNone/>
            </a:pPr>
            <a:r>
              <a:rPr lang="en-US" sz="3400" b="0"/>
              <a:t>3) 45 </a:t>
            </a:r>
            <a:r>
              <a:rPr lang="en-US" sz="3400" b="0">
                <a:sym typeface="Symbol" pitchFamily="18" charset="2"/>
              </a:rPr>
              <a:t>m = 	______________ nm</a:t>
            </a:r>
          </a:p>
          <a:p>
            <a:pPr>
              <a:spcBef>
                <a:spcPct val="100000"/>
              </a:spcBef>
              <a:buFont typeface="Wingdings 2" pitchFamily="18" charset="2"/>
              <a:buNone/>
            </a:pPr>
            <a:r>
              <a:rPr lang="en-US" sz="3400" b="0">
                <a:sym typeface="Symbol" pitchFamily="18" charset="2"/>
              </a:rPr>
              <a:t>4) 805 dm = 	______________ km</a:t>
            </a:r>
            <a:endParaRPr lang="en-US" sz="3400" b="0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3678238" y="1570038"/>
            <a:ext cx="3340100" cy="6715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0.2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678238" y="4681538"/>
            <a:ext cx="3340100" cy="6715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0.0805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3678238" y="3644900"/>
            <a:ext cx="33401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45,000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3678238" y="2597150"/>
            <a:ext cx="33401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autoUpdateAnimBg="0"/>
      <p:bldP spid="40967" grpId="0" autoUpdateAnimBg="0"/>
      <p:bldP spid="40968" grpId="0" autoUpdateAnimBg="0"/>
      <p:bldP spid="4096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00" name="Group 16"/>
          <p:cNvGrpSpPr>
            <a:grpSpLocks/>
          </p:cNvGrpSpPr>
          <p:nvPr/>
        </p:nvGrpSpPr>
        <p:grpSpPr bwMode="auto">
          <a:xfrm>
            <a:off x="1633538" y="3675063"/>
            <a:ext cx="5876925" cy="2525712"/>
            <a:chOff x="1029" y="2315"/>
            <a:chExt cx="3702" cy="1591"/>
          </a:xfrm>
        </p:grpSpPr>
        <p:sp>
          <p:nvSpPr>
            <p:cNvPr id="41992" name="AutoShape 8"/>
            <p:cNvSpPr>
              <a:spLocks noChangeArrowheads="1"/>
            </p:cNvSpPr>
            <p:nvPr/>
          </p:nvSpPr>
          <p:spPr bwMode="auto">
            <a:xfrm>
              <a:off x="1029" y="2315"/>
              <a:ext cx="3702" cy="1591"/>
            </a:xfrm>
            <a:prstGeom prst="roundRect">
              <a:avLst>
                <a:gd name="adj" fmla="val 16667"/>
              </a:avLst>
            </a:prstGeom>
            <a:solidFill>
              <a:schemeClr val="tx2"/>
            </a:solidFill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r"/>
              <a:endParaRPr kumimoji="0" lang="en-US"/>
            </a:p>
          </p:txBody>
        </p:sp>
        <p:graphicFrame>
          <p:nvGraphicFramePr>
            <p:cNvPr id="41991" name="Object 7"/>
            <p:cNvGraphicFramePr>
              <a:graphicFrameLocks noChangeAspect="1"/>
            </p:cNvGraphicFramePr>
            <p:nvPr/>
          </p:nvGraphicFramePr>
          <p:xfrm>
            <a:off x="1123" y="2428"/>
            <a:ext cx="3047" cy="1364"/>
          </p:xfrm>
          <a:graphic>
            <a:graphicData uri="http://schemas.openxmlformats.org/presentationml/2006/ole">
              <p:oleObj spid="_x0000_s41991" name="Equation" r:id="rId3" imgW="876240" imgH="393480" progId="Equation.3">
                <p:embed/>
              </p:oleObj>
            </a:graphicData>
          </a:graphic>
        </p:graphicFrame>
      </p:grp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2071688"/>
          </a:xfrm>
        </p:spPr>
        <p:txBody>
          <a:bodyPr/>
          <a:lstStyle/>
          <a:p>
            <a:r>
              <a:rPr lang="en-US"/>
              <a:t>The “Factor-Label” Method</a:t>
            </a:r>
          </a:p>
          <a:p>
            <a:pPr lvl="1"/>
            <a:r>
              <a:rPr lang="en-US"/>
              <a:t>Units, or “labels” are canceled, or “factored” out</a:t>
            </a:r>
          </a:p>
        </p:txBody>
      </p:sp>
      <p:graphicFrame>
        <p:nvGraphicFramePr>
          <p:cNvPr id="41994" name="Object 10"/>
          <p:cNvGraphicFramePr>
            <a:graphicFrameLocks noChangeAspect="1"/>
          </p:cNvGraphicFramePr>
          <p:nvPr/>
        </p:nvGraphicFramePr>
        <p:xfrm>
          <a:off x="6611938" y="4551363"/>
          <a:ext cx="703262" cy="989012"/>
        </p:xfrm>
        <a:graphic>
          <a:graphicData uri="http://schemas.openxmlformats.org/presentationml/2006/ole">
            <p:oleObj spid="_x0000_s41994" name="Equation" r:id="rId4" imgW="126720" imgH="177480" progId="Equation.3">
              <p:embed/>
            </p:oleObj>
          </a:graphicData>
        </a:graphic>
      </p:graphicFrame>
      <p:grpSp>
        <p:nvGrpSpPr>
          <p:cNvPr id="41999" name="Group 15"/>
          <p:cNvGrpSpPr>
            <a:grpSpLocks/>
          </p:cNvGrpSpPr>
          <p:nvPr/>
        </p:nvGrpSpPr>
        <p:grpSpPr bwMode="auto">
          <a:xfrm>
            <a:off x="1968500" y="4492625"/>
            <a:ext cx="3740150" cy="1354138"/>
            <a:chOff x="1200" y="2758"/>
            <a:chExt cx="2356" cy="853"/>
          </a:xfrm>
        </p:grpSpPr>
        <p:sp>
          <p:nvSpPr>
            <p:cNvPr id="41997" name="Line 13"/>
            <p:cNvSpPr>
              <a:spLocks noChangeShapeType="1"/>
            </p:cNvSpPr>
            <p:nvPr/>
          </p:nvSpPr>
          <p:spPr bwMode="auto">
            <a:xfrm flipV="1">
              <a:off x="1200" y="2758"/>
              <a:ext cx="904" cy="469"/>
            </a:xfrm>
            <a:prstGeom prst="line">
              <a:avLst/>
            </a:prstGeom>
            <a:noFill/>
            <a:ln w="762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8" name="Line 14"/>
            <p:cNvSpPr>
              <a:spLocks noChangeShapeType="1"/>
            </p:cNvSpPr>
            <p:nvPr/>
          </p:nvSpPr>
          <p:spPr bwMode="auto">
            <a:xfrm flipV="1">
              <a:off x="2652" y="3142"/>
              <a:ext cx="904" cy="469"/>
            </a:xfrm>
            <a:prstGeom prst="line">
              <a:avLst/>
            </a:prstGeom>
            <a:noFill/>
            <a:ln w="762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Steps:</a:t>
            </a:r>
          </a:p>
          <a:p>
            <a:pPr marL="1082675" lvl="1" indent="-511175">
              <a:spcBef>
                <a:spcPct val="40000"/>
              </a:spcBef>
              <a:buFont typeface="Wingdings" pitchFamily="2" charset="2"/>
              <a:buNone/>
            </a:pPr>
            <a:r>
              <a:rPr lang="en-US"/>
              <a:t>1. Identify starting &amp; ending units.</a:t>
            </a:r>
          </a:p>
          <a:p>
            <a:pPr marL="1082675" lvl="1" indent="-511175">
              <a:spcBef>
                <a:spcPct val="40000"/>
              </a:spcBef>
              <a:buFont typeface="Wingdings" pitchFamily="2" charset="2"/>
              <a:buNone/>
            </a:pPr>
            <a:r>
              <a:rPr lang="en-US"/>
              <a:t>2. Line up conversion factors so units cancel.</a:t>
            </a:r>
          </a:p>
          <a:p>
            <a:pPr marL="1082675" lvl="1" indent="-511175">
              <a:spcBef>
                <a:spcPct val="40000"/>
              </a:spcBef>
              <a:buFont typeface="Wingdings" pitchFamily="2" charset="2"/>
              <a:buNone/>
            </a:pPr>
            <a:r>
              <a:rPr lang="en-US"/>
              <a:t>3. Multiply all top numbers &amp; divide by each bottom number.</a:t>
            </a:r>
          </a:p>
          <a:p>
            <a:pPr marL="1082675" lvl="1" indent="-511175">
              <a:spcBef>
                <a:spcPct val="40000"/>
              </a:spcBef>
              <a:buFont typeface="Wingdings" pitchFamily="2" charset="2"/>
              <a:buNone/>
            </a:pPr>
            <a:r>
              <a:rPr lang="en-US"/>
              <a:t>4. Check units &amp; answer.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bldLvl="2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896938"/>
          </a:xfrm>
        </p:spPr>
        <p:txBody>
          <a:bodyPr/>
          <a:lstStyle/>
          <a:p>
            <a:r>
              <a:rPr lang="en-US"/>
              <a:t>Lining up conversion factors: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2678113" y="2687638"/>
            <a:ext cx="3844925" cy="6715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n-US" sz="3800"/>
              <a:t>1 in     = 2.54 cm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287588" y="3371850"/>
            <a:ext cx="42164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n-US" sz="3800"/>
              <a:t>2.54 cm    2.54 cm</a:t>
            </a:r>
          </a:p>
        </p:txBody>
      </p:sp>
      <p:grpSp>
        <p:nvGrpSpPr>
          <p:cNvPr id="60422" name="Group 6"/>
          <p:cNvGrpSpPr>
            <a:grpSpLocks/>
          </p:cNvGrpSpPr>
          <p:nvPr/>
        </p:nvGrpSpPr>
        <p:grpSpPr bwMode="auto">
          <a:xfrm>
            <a:off x="2392363" y="3376613"/>
            <a:ext cx="3962400" cy="0"/>
            <a:chOff x="1507" y="2127"/>
            <a:chExt cx="2496" cy="0"/>
          </a:xfrm>
        </p:grpSpPr>
        <p:sp>
          <p:nvSpPr>
            <p:cNvPr id="60423" name="Line 7"/>
            <p:cNvSpPr>
              <a:spLocks noChangeShapeType="1"/>
            </p:cNvSpPr>
            <p:nvPr/>
          </p:nvSpPr>
          <p:spPr bwMode="auto">
            <a:xfrm>
              <a:off x="1507" y="2127"/>
              <a:ext cx="107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24" name="Line 8"/>
            <p:cNvSpPr>
              <a:spLocks noChangeShapeType="1"/>
            </p:cNvSpPr>
            <p:nvPr/>
          </p:nvSpPr>
          <p:spPr bwMode="auto">
            <a:xfrm>
              <a:off x="2928" y="2127"/>
              <a:ext cx="107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5" name="Group 9"/>
          <p:cNvGrpSpPr>
            <a:grpSpLocks/>
          </p:cNvGrpSpPr>
          <p:nvPr/>
        </p:nvGrpSpPr>
        <p:grpSpPr bwMode="auto">
          <a:xfrm>
            <a:off x="4645025" y="2868613"/>
            <a:ext cx="1708150" cy="1042987"/>
            <a:chOff x="2926" y="1807"/>
            <a:chExt cx="1076" cy="657"/>
          </a:xfrm>
        </p:grpSpPr>
        <p:sp>
          <p:nvSpPr>
            <p:cNvPr id="60426" name="Line 10"/>
            <p:cNvSpPr>
              <a:spLocks noChangeShapeType="1"/>
            </p:cNvSpPr>
            <p:nvPr/>
          </p:nvSpPr>
          <p:spPr bwMode="auto">
            <a:xfrm flipV="1">
              <a:off x="2927" y="1807"/>
              <a:ext cx="1075" cy="218"/>
            </a:xfrm>
            <a:prstGeom prst="line">
              <a:avLst/>
            </a:prstGeom>
            <a:noFill/>
            <a:ln w="5715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27" name="Line 11"/>
            <p:cNvSpPr>
              <a:spLocks noChangeShapeType="1"/>
            </p:cNvSpPr>
            <p:nvPr/>
          </p:nvSpPr>
          <p:spPr bwMode="auto">
            <a:xfrm flipV="1">
              <a:off x="2926" y="2246"/>
              <a:ext cx="1075" cy="218"/>
            </a:xfrm>
            <a:prstGeom prst="line">
              <a:avLst/>
            </a:prstGeom>
            <a:noFill/>
            <a:ln w="5715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28" name="Text Box 12"/>
          <p:cNvSpPr txBox="1">
            <a:spLocks noChangeArrowheads="1"/>
          </p:cNvSpPr>
          <p:nvPr/>
        </p:nvSpPr>
        <p:spPr bwMode="auto">
          <a:xfrm>
            <a:off x="2678113" y="4832350"/>
            <a:ext cx="3844925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n-US" sz="3800"/>
              <a:t>1 in     = 2.54 cm</a:t>
            </a:r>
          </a:p>
        </p:txBody>
      </p:sp>
      <p:sp>
        <p:nvSpPr>
          <p:cNvPr id="60429" name="Text Box 13"/>
          <p:cNvSpPr txBox="1">
            <a:spLocks noChangeArrowheads="1"/>
          </p:cNvSpPr>
          <p:nvPr/>
        </p:nvSpPr>
        <p:spPr bwMode="auto">
          <a:xfrm>
            <a:off x="2287588" y="5516563"/>
            <a:ext cx="4216400" cy="6715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kumimoji="0" lang="en-US" sz="3800"/>
              <a:t>   1 in            1 in</a:t>
            </a:r>
          </a:p>
        </p:txBody>
      </p:sp>
      <p:grpSp>
        <p:nvGrpSpPr>
          <p:cNvPr id="60430" name="Group 14"/>
          <p:cNvGrpSpPr>
            <a:grpSpLocks/>
          </p:cNvGrpSpPr>
          <p:nvPr/>
        </p:nvGrpSpPr>
        <p:grpSpPr bwMode="auto">
          <a:xfrm>
            <a:off x="2392363" y="5521325"/>
            <a:ext cx="3962400" cy="0"/>
            <a:chOff x="1507" y="3478"/>
            <a:chExt cx="2496" cy="0"/>
          </a:xfrm>
        </p:grpSpPr>
        <p:sp>
          <p:nvSpPr>
            <p:cNvPr id="60431" name="Line 15"/>
            <p:cNvSpPr>
              <a:spLocks noChangeShapeType="1"/>
            </p:cNvSpPr>
            <p:nvPr/>
          </p:nvSpPr>
          <p:spPr bwMode="auto">
            <a:xfrm>
              <a:off x="1507" y="3478"/>
              <a:ext cx="107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2" name="Line 16"/>
            <p:cNvSpPr>
              <a:spLocks noChangeShapeType="1"/>
            </p:cNvSpPr>
            <p:nvPr/>
          </p:nvSpPr>
          <p:spPr bwMode="auto">
            <a:xfrm>
              <a:off x="2928" y="3478"/>
              <a:ext cx="1075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3" name="Group 17"/>
          <p:cNvGrpSpPr>
            <a:grpSpLocks/>
          </p:cNvGrpSpPr>
          <p:nvPr/>
        </p:nvGrpSpPr>
        <p:grpSpPr bwMode="auto">
          <a:xfrm>
            <a:off x="3149600" y="4994275"/>
            <a:ext cx="469900" cy="1016000"/>
            <a:chOff x="1984" y="3146"/>
            <a:chExt cx="296" cy="640"/>
          </a:xfrm>
        </p:grpSpPr>
        <p:sp>
          <p:nvSpPr>
            <p:cNvPr id="60434" name="Line 18"/>
            <p:cNvSpPr>
              <a:spLocks noChangeShapeType="1"/>
            </p:cNvSpPr>
            <p:nvPr/>
          </p:nvSpPr>
          <p:spPr bwMode="auto">
            <a:xfrm flipV="1">
              <a:off x="1984" y="3146"/>
              <a:ext cx="295" cy="217"/>
            </a:xfrm>
            <a:prstGeom prst="line">
              <a:avLst/>
            </a:prstGeom>
            <a:noFill/>
            <a:ln w="5715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35" name="Line 19"/>
            <p:cNvSpPr>
              <a:spLocks noChangeShapeType="1"/>
            </p:cNvSpPr>
            <p:nvPr/>
          </p:nvSpPr>
          <p:spPr bwMode="auto">
            <a:xfrm flipV="1">
              <a:off x="1985" y="3569"/>
              <a:ext cx="295" cy="217"/>
            </a:xfrm>
            <a:prstGeom prst="line">
              <a:avLst/>
            </a:prstGeom>
            <a:noFill/>
            <a:ln w="5715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36" name="Rectangle 20"/>
          <p:cNvSpPr>
            <a:spLocks noChangeArrowheads="1"/>
          </p:cNvSpPr>
          <p:nvPr/>
        </p:nvSpPr>
        <p:spPr bwMode="auto">
          <a:xfrm>
            <a:off x="4233863" y="2633663"/>
            <a:ext cx="2228850" cy="1373187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kumimoji="0" lang="en-US" sz="3800"/>
              <a:t>= 1</a:t>
            </a:r>
            <a:endParaRPr kumimoji="0" lang="en-US"/>
          </a:p>
        </p:txBody>
      </p:sp>
      <p:sp>
        <p:nvSpPr>
          <p:cNvPr id="60437" name="Rectangle 21"/>
          <p:cNvSpPr>
            <a:spLocks noChangeArrowheads="1"/>
          </p:cNvSpPr>
          <p:nvPr/>
        </p:nvSpPr>
        <p:spPr bwMode="auto">
          <a:xfrm>
            <a:off x="2265363" y="4778375"/>
            <a:ext cx="2228850" cy="1373188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r"/>
            <a:r>
              <a:rPr kumimoji="0" lang="en-US" sz="3800"/>
              <a:t>1 =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utoUpdateAnimBg="0"/>
      <p:bldP spid="60428" grpId="0" autoUpdateAnimBg="0"/>
      <p:bldP spid="60429" grpId="0" autoUpdateAnimBg="0"/>
      <p:bldP spid="60436" grpId="0" animBg="1" autoUpdateAnimBg="0"/>
      <p:bldP spid="60437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Dimensional Analysis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534400" cy="1404938"/>
          </a:xfrm>
        </p:spPr>
        <p:txBody>
          <a:bodyPr/>
          <a:lstStyle/>
          <a:p>
            <a:r>
              <a:rPr lang="en-US" b="0"/>
              <a:t>Your European hairdresser wants to cut your hair 8 cm shorter.  How many inches will he be cutting off?</a:t>
            </a:r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1622425" y="3624263"/>
            <a:ext cx="149066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8 cm</a:t>
            </a:r>
          </a:p>
        </p:txBody>
      </p:sp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1630363" y="4351338"/>
            <a:ext cx="35575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3165475" y="3530600"/>
            <a:ext cx="0" cy="164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3282950" y="3624263"/>
            <a:ext cx="2060575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1 in</a:t>
            </a:r>
          </a:p>
          <a:p>
            <a:pPr marL="457200" indent="-457200">
              <a:spcBef>
                <a:spcPct val="3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2.54 cm</a:t>
            </a:r>
          </a:p>
        </p:txBody>
      </p:sp>
      <p:grpSp>
        <p:nvGrpSpPr>
          <p:cNvPr id="47119" name="Group 15"/>
          <p:cNvGrpSpPr>
            <a:grpSpLocks/>
          </p:cNvGrpSpPr>
          <p:nvPr/>
        </p:nvGrpSpPr>
        <p:grpSpPr bwMode="auto">
          <a:xfrm>
            <a:off x="2124075" y="3763963"/>
            <a:ext cx="2987675" cy="1222375"/>
            <a:chOff x="792" y="2254"/>
            <a:chExt cx="1882" cy="770"/>
          </a:xfrm>
        </p:grpSpPr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 flipH="1">
              <a:off x="792" y="2254"/>
              <a:ext cx="415" cy="3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4" name="Line 10"/>
            <p:cNvSpPr>
              <a:spLocks noChangeShapeType="1"/>
            </p:cNvSpPr>
            <p:nvPr/>
          </p:nvSpPr>
          <p:spPr bwMode="auto">
            <a:xfrm flipH="1">
              <a:off x="2259" y="2724"/>
              <a:ext cx="415" cy="30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5214938" y="3987800"/>
            <a:ext cx="2220912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800"/>
              <a:t>= 3.15 in</a:t>
            </a:r>
          </a:p>
        </p:txBody>
      </p:sp>
      <p:grpSp>
        <p:nvGrpSpPr>
          <p:cNvPr id="47124" name="Group 20"/>
          <p:cNvGrpSpPr>
            <a:grpSpLocks/>
          </p:cNvGrpSpPr>
          <p:nvPr/>
        </p:nvGrpSpPr>
        <p:grpSpPr bwMode="auto">
          <a:xfrm>
            <a:off x="2921000" y="5359400"/>
            <a:ext cx="488950" cy="1498600"/>
            <a:chOff x="1840" y="3376"/>
            <a:chExt cx="308" cy="944"/>
          </a:xfrm>
        </p:grpSpPr>
        <p:sp>
          <p:nvSpPr>
            <p:cNvPr id="47117" name="Rectangle 13"/>
            <p:cNvSpPr>
              <a:spLocks noChangeArrowheads="1"/>
            </p:cNvSpPr>
            <p:nvPr/>
          </p:nvSpPr>
          <p:spPr bwMode="auto">
            <a:xfrm>
              <a:off x="1840" y="3863"/>
              <a:ext cx="308" cy="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457200" indent="-457200" algn="ctr">
                <a:buClr>
                  <a:schemeClr val="tx2"/>
                </a:buClr>
                <a:buSzPct val="90000"/>
                <a:buFont typeface="Wingdings 2" pitchFamily="18" charset="2"/>
                <a:buNone/>
              </a:pPr>
              <a:r>
                <a:rPr lang="en-US" sz="3400" b="1">
                  <a:sym typeface="Symbol" pitchFamily="18" charset="2"/>
                </a:rPr>
                <a:t></a:t>
              </a:r>
              <a:endParaRPr lang="en-US" sz="3400"/>
            </a:p>
          </p:txBody>
        </p:sp>
        <p:sp>
          <p:nvSpPr>
            <p:cNvPr id="47118" name="AutoShape 14"/>
            <p:cNvSpPr>
              <a:spLocks noChangeArrowheads="1"/>
            </p:cNvSpPr>
            <p:nvPr/>
          </p:nvSpPr>
          <p:spPr bwMode="auto">
            <a:xfrm>
              <a:off x="1926" y="3376"/>
              <a:ext cx="148" cy="522"/>
            </a:xfrm>
            <a:prstGeom prst="upArrow">
              <a:avLst>
                <a:gd name="adj1" fmla="val 40537"/>
                <a:gd name="adj2" fmla="val 88519"/>
              </a:avLst>
            </a:prstGeom>
            <a:solidFill>
              <a:schemeClr val="tx2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126" name="Group 22"/>
          <p:cNvGrpSpPr>
            <a:grpSpLocks/>
          </p:cNvGrpSpPr>
          <p:nvPr/>
        </p:nvGrpSpPr>
        <p:grpSpPr bwMode="auto">
          <a:xfrm>
            <a:off x="0" y="3294063"/>
            <a:ext cx="9017000" cy="641350"/>
            <a:chOff x="0" y="2075"/>
            <a:chExt cx="5680" cy="404"/>
          </a:xfrm>
        </p:grpSpPr>
        <p:sp>
          <p:nvSpPr>
            <p:cNvPr id="47121" name="Text Box 17"/>
            <p:cNvSpPr txBox="1">
              <a:spLocks noChangeArrowheads="1"/>
            </p:cNvSpPr>
            <p:nvPr/>
          </p:nvSpPr>
          <p:spPr bwMode="auto">
            <a:xfrm>
              <a:off x="0" y="2075"/>
              <a:ext cx="50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cm</a:t>
              </a:r>
            </a:p>
          </p:txBody>
        </p:sp>
        <p:sp>
          <p:nvSpPr>
            <p:cNvPr id="47125" name="Text Box 21"/>
            <p:cNvSpPr txBox="1">
              <a:spLocks noChangeArrowheads="1"/>
            </p:cNvSpPr>
            <p:nvPr/>
          </p:nvSpPr>
          <p:spPr bwMode="auto">
            <a:xfrm>
              <a:off x="5340" y="2075"/>
              <a:ext cx="340" cy="40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3600">
                  <a:solidFill>
                    <a:schemeClr val="tx2"/>
                  </a:solidFill>
                </a:rPr>
                <a:t>in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utoUpdateAnimBg="0"/>
      <p:bldP spid="47109" grpId="0" animBg="1"/>
      <p:bldP spid="47110" grpId="0" animBg="1"/>
      <p:bldP spid="47111" grpId="0" autoUpdateAnimBg="0"/>
      <p:bldP spid="47115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3181</TotalTime>
  <Words>388</Words>
  <Application>Microsoft Office PowerPoint</Application>
  <PresentationFormat>On-screen Show (4:3)</PresentationFormat>
  <Paragraphs>132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Times New Roman</vt:lpstr>
      <vt:lpstr>Arial</vt:lpstr>
      <vt:lpstr>Wingdings 2</vt:lpstr>
      <vt:lpstr>Wingdings</vt:lpstr>
      <vt:lpstr>Symbol</vt:lpstr>
      <vt:lpstr>Personal Home Page (Standard)</vt:lpstr>
      <vt:lpstr>Microsoft Clip Gallery</vt:lpstr>
      <vt:lpstr>Microsoft Equation 3.0</vt:lpstr>
      <vt:lpstr>Ch. 2 - Measurement</vt:lpstr>
      <vt:lpstr>A. SI Prefix Conversions</vt:lpstr>
      <vt:lpstr>A. SI Prefix Conversions</vt:lpstr>
      <vt:lpstr>A. SI Prefix Conversions</vt:lpstr>
      <vt:lpstr>A. SI Prefix Conversions</vt:lpstr>
      <vt:lpstr>B. Dimensional Analysis</vt:lpstr>
      <vt:lpstr>B. Dimensional Analysis</vt:lpstr>
      <vt:lpstr>B. Dimensional Analysis</vt:lpstr>
      <vt:lpstr>B. Dimensional Analysis</vt:lpstr>
      <vt:lpstr>B. Dimensional Analysis</vt:lpstr>
      <vt:lpstr>B. Dimensional Analysis</vt:lpstr>
      <vt:lpstr>B. Dimensional Analysis</vt:lpstr>
      <vt:lpstr>B. Dimensional Analysis</vt:lpstr>
      <vt:lpstr>B. Dimensional Analysis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III. Unit Conversions</dc:title>
  <dc:creator>Mrs. Johannesson</dc:creator>
  <cp:lastModifiedBy>swaters</cp:lastModifiedBy>
  <cp:revision>63</cp:revision>
  <cp:lastPrinted>1995-12-08T18:33:06Z</cp:lastPrinted>
  <dcterms:created xsi:type="dcterms:W3CDTF">2000-07-04T00:24:44Z</dcterms:created>
  <dcterms:modified xsi:type="dcterms:W3CDTF">2013-09-11T20:02:48Z</dcterms:modified>
</cp:coreProperties>
</file>