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sldIdLst>
    <p:sldId id="280" r:id="rId2"/>
    <p:sldId id="281" r:id="rId3"/>
    <p:sldId id="283" r:id="rId4"/>
    <p:sldId id="284" r:id="rId5"/>
    <p:sldId id="287" r:id="rId6"/>
  </p:sldIdLst>
  <p:sldSz cx="9144000" cy="6858000" type="screen4x3"/>
  <p:notesSz cx="6934200" cy="9398000"/>
  <p:custDataLst>
    <p:tags r:id="rId8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CCFF"/>
    <a:srgbClr val="CCECFF"/>
    <a:srgbClr val="CCCCFF"/>
    <a:srgbClr val="CC99FF"/>
    <a:srgbClr val="DFC0FF"/>
    <a:srgbClr val="90DBFF"/>
    <a:srgbClr val="66CC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ChangeArrowheads="1"/>
          </p:cNvSpPr>
          <p:nvPr>
            <p:ph type="sldImg" idx="2"/>
          </p:nvPr>
        </p:nvSpPr>
        <p:spPr bwMode="auto">
          <a:xfrm>
            <a:off x="1079500" y="685800"/>
            <a:ext cx="4775200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pitchFamily="18" charset="0"/>
              </a:defRPr>
            </a:lvl1pPr>
          </a:lstStyle>
          <a:p>
            <a:fld id="{99F7635E-FD56-46F6-981F-5E70C75B0EB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Rectangle 103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667000"/>
            <a:ext cx="6400800" cy="3276600"/>
          </a:xfrm>
        </p:spPr>
        <p:txBody>
          <a:bodyPr anchor="ctr"/>
          <a:lstStyle>
            <a:lvl1pPr marL="0" indent="0" algn="ctr">
              <a:buFont typeface="Wingdings 2" pitchFamily="18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91" name="Rectangle 104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95" name="AutoShape 1047"/>
          <p:cNvSpPr>
            <a:spLocks noChangeArrowheads="1"/>
          </p:cNvSpPr>
          <p:nvPr/>
        </p:nvSpPr>
        <p:spPr bwMode="auto">
          <a:xfrm rot="20940000">
            <a:off x="1828800" y="304800"/>
            <a:ext cx="457200" cy="457200"/>
          </a:xfrm>
          <a:prstGeom prst="star5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96" name="AutoShape 1048"/>
          <p:cNvSpPr>
            <a:spLocks noChangeArrowheads="1"/>
          </p:cNvSpPr>
          <p:nvPr/>
        </p:nvSpPr>
        <p:spPr bwMode="auto">
          <a:xfrm>
            <a:off x="2609850" y="171450"/>
            <a:ext cx="419100" cy="419100"/>
          </a:xfrm>
          <a:prstGeom prst="star5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97" name="AutoShape 1049"/>
          <p:cNvSpPr>
            <a:spLocks noChangeArrowheads="1"/>
          </p:cNvSpPr>
          <p:nvPr/>
        </p:nvSpPr>
        <p:spPr bwMode="auto">
          <a:xfrm rot="20940000">
            <a:off x="1752600" y="228600"/>
            <a:ext cx="457200" cy="45720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98" name="AutoShape 1050"/>
          <p:cNvSpPr>
            <a:spLocks noChangeArrowheads="1"/>
          </p:cNvSpPr>
          <p:nvPr/>
        </p:nvSpPr>
        <p:spPr bwMode="auto">
          <a:xfrm>
            <a:off x="2533650" y="19050"/>
            <a:ext cx="419100" cy="41910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3099" name="Group 1051"/>
          <p:cNvGrpSpPr>
            <a:grpSpLocks/>
          </p:cNvGrpSpPr>
          <p:nvPr/>
        </p:nvGrpSpPr>
        <p:grpSpPr bwMode="auto">
          <a:xfrm>
            <a:off x="7010400" y="5562600"/>
            <a:ext cx="2033588" cy="1219200"/>
            <a:chOff x="4368" y="3264"/>
            <a:chExt cx="1281" cy="768"/>
          </a:xfrm>
        </p:grpSpPr>
        <p:sp>
          <p:nvSpPr>
            <p:cNvPr id="3100" name="AutoShape 1052"/>
            <p:cNvSpPr>
              <a:spLocks noChangeArrowheads="1"/>
            </p:cNvSpPr>
            <p:nvPr/>
          </p:nvSpPr>
          <p:spPr bwMode="auto">
            <a:xfrm rot="20940000">
              <a:off x="4368" y="3681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1" name="AutoShape 1053"/>
            <p:cNvSpPr>
              <a:spLocks noChangeArrowheads="1"/>
            </p:cNvSpPr>
            <p:nvPr/>
          </p:nvSpPr>
          <p:spPr bwMode="auto">
            <a:xfrm>
              <a:off x="4845" y="3324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2" name="AutoShape 1054"/>
            <p:cNvSpPr>
              <a:spLocks noChangeArrowheads="1"/>
            </p:cNvSpPr>
            <p:nvPr/>
          </p:nvSpPr>
          <p:spPr bwMode="auto">
            <a:xfrm rot="1320000">
              <a:off x="5217" y="3264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3" name="AutoShape 1055"/>
            <p:cNvSpPr>
              <a:spLocks noChangeArrowheads="1"/>
            </p:cNvSpPr>
            <p:nvPr/>
          </p:nvSpPr>
          <p:spPr bwMode="auto">
            <a:xfrm rot="20940000">
              <a:off x="4449" y="3744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4" name="AutoShape 1056"/>
            <p:cNvSpPr>
              <a:spLocks noChangeArrowheads="1"/>
            </p:cNvSpPr>
            <p:nvPr/>
          </p:nvSpPr>
          <p:spPr bwMode="auto">
            <a:xfrm>
              <a:off x="4893" y="3372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5" name="AutoShape 1057"/>
            <p:cNvSpPr>
              <a:spLocks noChangeArrowheads="1"/>
            </p:cNvSpPr>
            <p:nvPr/>
          </p:nvSpPr>
          <p:spPr bwMode="auto">
            <a:xfrm rot="1320000">
              <a:off x="5265" y="3360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</p:grpSp>
      <p:sp>
        <p:nvSpPr>
          <p:cNvPr id="3106" name="AutoShape 1058"/>
          <p:cNvSpPr>
            <a:spLocks noChangeArrowheads="1"/>
          </p:cNvSpPr>
          <p:nvPr/>
        </p:nvSpPr>
        <p:spPr bwMode="auto">
          <a:xfrm rot="1320000">
            <a:off x="184150" y="244475"/>
            <a:ext cx="882650" cy="88265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3107" name="Group 1059"/>
          <p:cNvGrpSpPr>
            <a:grpSpLocks/>
          </p:cNvGrpSpPr>
          <p:nvPr/>
        </p:nvGrpSpPr>
        <p:grpSpPr bwMode="auto">
          <a:xfrm>
            <a:off x="304800" y="2133600"/>
            <a:ext cx="8305800" cy="381000"/>
            <a:chOff x="240" y="768"/>
            <a:chExt cx="5232" cy="240"/>
          </a:xfrm>
        </p:grpSpPr>
        <p:sp>
          <p:nvSpPr>
            <p:cNvPr id="3108" name="Rectangle 1060"/>
            <p:cNvSpPr>
              <a:spLocks noChangeArrowheads="1"/>
            </p:cNvSpPr>
            <p:nvPr/>
          </p:nvSpPr>
          <p:spPr bwMode="auto">
            <a:xfrm>
              <a:off x="384" y="912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09" name="Rectangle 1061"/>
            <p:cNvSpPr>
              <a:spLocks noChangeArrowheads="1"/>
            </p:cNvSpPr>
            <p:nvPr/>
          </p:nvSpPr>
          <p:spPr bwMode="auto">
            <a:xfrm>
              <a:off x="240" y="768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228600"/>
            <a:ext cx="21336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2484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4191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91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4000"/>
            <a:ext cx="8534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051" name="Group 27"/>
          <p:cNvGrpSpPr>
            <a:grpSpLocks/>
          </p:cNvGrpSpPr>
          <p:nvPr/>
        </p:nvGrpSpPr>
        <p:grpSpPr bwMode="auto">
          <a:xfrm>
            <a:off x="381000" y="990600"/>
            <a:ext cx="8305800" cy="381000"/>
            <a:chOff x="240" y="768"/>
            <a:chExt cx="5232" cy="240"/>
          </a:xfrm>
        </p:grpSpPr>
        <p:sp>
          <p:nvSpPr>
            <p:cNvPr id="1052" name="Rectangle 28"/>
            <p:cNvSpPr>
              <a:spLocks noChangeArrowheads="1"/>
            </p:cNvSpPr>
            <p:nvPr/>
          </p:nvSpPr>
          <p:spPr bwMode="auto">
            <a:xfrm>
              <a:off x="384" y="912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Rectangle 29"/>
            <p:cNvSpPr>
              <a:spLocks noChangeArrowheads="1"/>
            </p:cNvSpPr>
            <p:nvPr/>
          </p:nvSpPr>
          <p:spPr bwMode="auto">
            <a:xfrm>
              <a:off x="240" y="768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56" name="Group 32"/>
          <p:cNvGrpSpPr>
            <a:grpSpLocks/>
          </p:cNvGrpSpPr>
          <p:nvPr/>
        </p:nvGrpSpPr>
        <p:grpSpPr bwMode="auto">
          <a:xfrm>
            <a:off x="7010400" y="5562600"/>
            <a:ext cx="2033588" cy="1219200"/>
            <a:chOff x="4368" y="3264"/>
            <a:chExt cx="1281" cy="768"/>
          </a:xfrm>
        </p:grpSpPr>
        <p:sp>
          <p:nvSpPr>
            <p:cNvPr id="1057" name="AutoShape 33"/>
            <p:cNvSpPr>
              <a:spLocks noChangeArrowheads="1"/>
            </p:cNvSpPr>
            <p:nvPr/>
          </p:nvSpPr>
          <p:spPr bwMode="auto">
            <a:xfrm rot="20940000">
              <a:off x="4368" y="3681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58" name="AutoShape 34"/>
            <p:cNvSpPr>
              <a:spLocks noChangeArrowheads="1"/>
            </p:cNvSpPr>
            <p:nvPr/>
          </p:nvSpPr>
          <p:spPr bwMode="auto">
            <a:xfrm>
              <a:off x="4845" y="3324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59" name="AutoShape 35"/>
            <p:cNvSpPr>
              <a:spLocks noChangeArrowheads="1"/>
            </p:cNvSpPr>
            <p:nvPr/>
          </p:nvSpPr>
          <p:spPr bwMode="auto">
            <a:xfrm rot="1320000">
              <a:off x="5217" y="3264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60" name="AutoShape 36"/>
            <p:cNvSpPr>
              <a:spLocks noChangeArrowheads="1"/>
            </p:cNvSpPr>
            <p:nvPr/>
          </p:nvSpPr>
          <p:spPr bwMode="auto">
            <a:xfrm rot="20940000">
              <a:off x="4449" y="3744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61" name="AutoShape 37"/>
            <p:cNvSpPr>
              <a:spLocks noChangeArrowheads="1"/>
            </p:cNvSpPr>
            <p:nvPr/>
          </p:nvSpPr>
          <p:spPr bwMode="auto">
            <a:xfrm>
              <a:off x="4893" y="3372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62" name="AutoShape 38"/>
            <p:cNvSpPr>
              <a:spLocks noChangeArrowheads="1"/>
            </p:cNvSpPr>
            <p:nvPr/>
          </p:nvSpPr>
          <p:spPr bwMode="auto">
            <a:xfrm rot="1320000">
              <a:off x="5265" y="3360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 2" pitchFamily="18" charset="2"/>
        <a:buChar char="ö"/>
        <a:defRPr kumimoji="1" sz="3400" b="1">
          <a:solidFill>
            <a:schemeClr val="tx1"/>
          </a:solidFill>
          <a:latin typeface="+mn-lt"/>
          <a:ea typeface="+mn-ea"/>
          <a:cs typeface="+mn-cs"/>
        </a:defRPr>
      </a:lvl1pPr>
      <a:lvl2pPr marL="912813" indent="-341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w"/>
        <a:defRPr kumimoji="1" sz="3400">
          <a:solidFill>
            <a:schemeClr val="tx1"/>
          </a:solidFill>
          <a:latin typeface="+mn-lt"/>
        </a:defRPr>
      </a:lvl2pPr>
      <a:lvl3pPr marL="1370013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Ø"/>
        <a:defRPr kumimoji="1" sz="3400">
          <a:solidFill>
            <a:schemeClr val="tx1"/>
          </a:solidFill>
          <a:latin typeface="+mn-lt"/>
        </a:defRPr>
      </a:lvl3pPr>
      <a:lvl4pPr marL="171291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3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>
            <p:ph type="ctrTitle"/>
          </p:nvPr>
        </p:nvSpPr>
        <p:spPr>
          <a:xfrm>
            <a:off x="685800" y="914400"/>
            <a:ext cx="8001000" cy="1143000"/>
          </a:xfrm>
          <a:noFill/>
          <a:ln/>
        </p:spPr>
        <p:txBody>
          <a:bodyPr/>
          <a:lstStyle/>
          <a:p>
            <a:r>
              <a:rPr lang="en-US"/>
              <a:t>Ch. 2 - Measurement</a:t>
            </a:r>
          </a:p>
        </p:txBody>
      </p:sp>
      <p:sp>
        <p:nvSpPr>
          <p:cNvPr id="52227" name="Rectangle 3"/>
          <p:cNvSpPr>
            <a:spLocks noChangeArrowheads="1"/>
          </p:cNvSpPr>
          <p:nvPr>
            <p:ph type="subTitle" idx="1"/>
          </p:nvPr>
        </p:nvSpPr>
        <p:spPr>
          <a:xfrm>
            <a:off x="895350" y="2667000"/>
            <a:ext cx="7351713" cy="3433763"/>
          </a:xfrm>
          <a:noFill/>
          <a:ln/>
        </p:spPr>
        <p:txBody>
          <a:bodyPr anchor="t"/>
          <a:lstStyle/>
          <a:p>
            <a:pPr algn="l">
              <a:lnSpc>
                <a:spcPct val="140000"/>
              </a:lnSpc>
              <a:spcBef>
                <a:spcPct val="40000"/>
              </a:spcBef>
              <a:buClr>
                <a:srgbClr val="FFCC00"/>
              </a:buClr>
            </a:pPr>
            <a:r>
              <a:rPr lang="en-US" sz="3800"/>
              <a:t>II. Graphing </a:t>
            </a:r>
            <a:r>
              <a:rPr lang="en-US" b="0"/>
              <a:t>(p.48-51)</a:t>
            </a:r>
            <a:endParaRPr lang="en-US" sz="3000" b="0"/>
          </a:p>
          <a:p>
            <a:pPr marL="457200" lvl="1" indent="338138">
              <a:lnSpc>
                <a:spcPct val="140000"/>
              </a:lnSpc>
              <a:spcBef>
                <a:spcPct val="30000"/>
              </a:spcBef>
              <a:buClr>
                <a:srgbClr val="FFCC00"/>
              </a:buClr>
            </a:pPr>
            <a:r>
              <a:rPr lang="en-US"/>
              <a:t>Types of graphs</a:t>
            </a:r>
          </a:p>
          <a:p>
            <a:pPr marL="457200" lvl="1" indent="338138">
              <a:lnSpc>
                <a:spcPct val="140000"/>
              </a:lnSpc>
              <a:spcBef>
                <a:spcPct val="30000"/>
              </a:spcBef>
              <a:buClr>
                <a:srgbClr val="FFCC00"/>
              </a:buClr>
            </a:pPr>
            <a:r>
              <a:rPr lang="en-US"/>
              <a:t>Graphing &amp; Density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A. Types of Graphs</a:t>
            </a:r>
          </a:p>
        </p:txBody>
      </p:sp>
      <p:pic>
        <p:nvPicPr>
          <p:cNvPr id="53251" name="Picture 3" descr="C:\My Documents\temp\line grap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1213" y="1590675"/>
            <a:ext cx="4235450" cy="4027488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32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4538663" cy="5029200"/>
          </a:xfrm>
        </p:spPr>
        <p:txBody>
          <a:bodyPr/>
          <a:lstStyle/>
          <a:p>
            <a:r>
              <a:rPr lang="en-US"/>
              <a:t>Line Graph</a:t>
            </a:r>
          </a:p>
          <a:p>
            <a:pPr lvl="1">
              <a:spcBef>
                <a:spcPct val="40000"/>
              </a:spcBef>
            </a:pPr>
            <a:r>
              <a:rPr lang="en-US"/>
              <a:t>shows the relationship between 2 variables</a:t>
            </a:r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 rot="-5400000">
            <a:off x="2207419" y="3336132"/>
            <a:ext cx="3971925" cy="5794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kumimoji="0" lang="en-US" sz="3200" b="1">
                <a:solidFill>
                  <a:schemeClr val="tx2"/>
                </a:solidFill>
              </a:rPr>
              <a:t>Dependent Variable</a:t>
            </a:r>
            <a:endParaRPr kumimoji="0" lang="en-US" sz="3200"/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4545013" y="5689600"/>
            <a:ext cx="4286250" cy="579438"/>
          </a:xfrm>
          <a:prstGeom prst="rect">
            <a:avLst/>
          </a:prstGeom>
          <a:solidFill>
            <a:schemeClr val="bg1"/>
          </a:solidFill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kumimoji="0" lang="en-US" sz="3200" b="1">
                <a:solidFill>
                  <a:schemeClr val="tx2"/>
                </a:solidFill>
              </a:rPr>
              <a:t>Independent Variable</a:t>
            </a:r>
            <a:endParaRPr kumimoji="0" lang="en-US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 build="p" bldLvl="2" autoUpdateAnimBg="0" advAuto="0"/>
      <p:bldP spid="53255" grpId="0" autoUpdateAnimBg="0"/>
      <p:bldP spid="53256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A. Types of Graphs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3684588" cy="5029200"/>
          </a:xfrm>
        </p:spPr>
        <p:txBody>
          <a:bodyPr/>
          <a:lstStyle/>
          <a:p>
            <a:r>
              <a:rPr lang="en-US"/>
              <a:t>Bar Graph</a:t>
            </a:r>
          </a:p>
          <a:p>
            <a:pPr lvl="1">
              <a:spcBef>
                <a:spcPct val="40000"/>
              </a:spcBef>
            </a:pPr>
            <a:r>
              <a:rPr lang="en-US"/>
              <a:t>shows information collected by counting</a:t>
            </a:r>
          </a:p>
        </p:txBody>
      </p:sp>
      <p:pic>
        <p:nvPicPr>
          <p:cNvPr id="56327" name="Picture 7" descr="C:\My Documents\temp\bar graph.jpg"/>
          <p:cNvPicPr>
            <a:picLocks noChangeAspect="1" noChangeArrowheads="1"/>
          </p:cNvPicPr>
          <p:nvPr/>
        </p:nvPicPr>
        <p:blipFill>
          <a:blip r:embed="rId2" cstate="print">
            <a:lum contrast="24000"/>
          </a:blip>
          <a:srcRect/>
          <a:stretch>
            <a:fillRect/>
          </a:stretch>
        </p:blipFill>
        <p:spPr bwMode="auto">
          <a:xfrm>
            <a:off x="3995738" y="1638300"/>
            <a:ext cx="4922837" cy="3881438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 build="p" bldLvl="2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A. Types of Graphs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3684588" cy="5029200"/>
          </a:xfrm>
        </p:spPr>
        <p:txBody>
          <a:bodyPr/>
          <a:lstStyle/>
          <a:p>
            <a:r>
              <a:rPr lang="en-US"/>
              <a:t>Pie Graph</a:t>
            </a:r>
          </a:p>
          <a:p>
            <a:pPr lvl="1">
              <a:spcBef>
                <a:spcPct val="40000"/>
              </a:spcBef>
            </a:pPr>
            <a:r>
              <a:rPr lang="en-US"/>
              <a:t>shows distribution of parts within a whole quantity</a:t>
            </a:r>
          </a:p>
        </p:txBody>
      </p:sp>
      <p:pic>
        <p:nvPicPr>
          <p:cNvPr id="57349" name="Picture 5" descr="C:\My Documents\temp\pie graph.jpg"/>
          <p:cNvPicPr>
            <a:picLocks noChangeAspect="1" noChangeArrowheads="1"/>
          </p:cNvPicPr>
          <p:nvPr/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 bwMode="auto">
          <a:xfrm>
            <a:off x="4122738" y="1557338"/>
            <a:ext cx="4749800" cy="4086225"/>
          </a:xfrm>
          <a:prstGeom prst="rect">
            <a:avLst/>
          </a:prstGeom>
          <a:noFill/>
          <a:ln w="2857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 bldLvl="2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Graphing &amp; Density</a:t>
            </a:r>
          </a:p>
        </p:txBody>
      </p:sp>
      <p:grpSp>
        <p:nvGrpSpPr>
          <p:cNvPr id="61443" name="Group 3"/>
          <p:cNvGrpSpPr>
            <a:grpSpLocks/>
          </p:cNvGrpSpPr>
          <p:nvPr/>
        </p:nvGrpSpPr>
        <p:grpSpPr bwMode="auto">
          <a:xfrm>
            <a:off x="25400" y="3051175"/>
            <a:ext cx="3975100" cy="3730625"/>
            <a:chOff x="16" y="1922"/>
            <a:chExt cx="2504" cy="2350"/>
          </a:xfrm>
        </p:grpSpPr>
        <p:sp>
          <p:nvSpPr>
            <p:cNvPr id="61444" name="Line 4"/>
            <p:cNvSpPr>
              <a:spLocks noChangeShapeType="1"/>
            </p:cNvSpPr>
            <p:nvPr/>
          </p:nvSpPr>
          <p:spPr bwMode="auto">
            <a:xfrm>
              <a:off x="609" y="1922"/>
              <a:ext cx="0" cy="1925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45" name="Line 5"/>
            <p:cNvSpPr>
              <a:spLocks noChangeShapeType="1"/>
            </p:cNvSpPr>
            <p:nvPr/>
          </p:nvSpPr>
          <p:spPr bwMode="auto">
            <a:xfrm rot="-5400000">
              <a:off x="1533" y="2798"/>
              <a:ext cx="0" cy="1974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46" name="Line 6"/>
            <p:cNvSpPr>
              <a:spLocks noChangeShapeType="1"/>
            </p:cNvSpPr>
            <p:nvPr/>
          </p:nvSpPr>
          <p:spPr bwMode="auto">
            <a:xfrm flipV="1">
              <a:off x="630" y="2284"/>
              <a:ext cx="1559" cy="1278"/>
            </a:xfrm>
            <a:prstGeom prst="line">
              <a:avLst/>
            </a:prstGeom>
            <a:noFill/>
            <a:ln w="381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47" name="Text Box 7"/>
            <p:cNvSpPr txBox="1">
              <a:spLocks noChangeArrowheads="1"/>
            </p:cNvSpPr>
            <p:nvPr/>
          </p:nvSpPr>
          <p:spPr bwMode="auto">
            <a:xfrm rot="-5400000">
              <a:off x="-377" y="2846"/>
              <a:ext cx="1152" cy="365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kumimoji="0" lang="en-US" sz="3200" b="1"/>
                <a:t>Mass (g)</a:t>
              </a:r>
            </a:p>
          </p:txBody>
        </p:sp>
        <p:sp>
          <p:nvSpPr>
            <p:cNvPr id="61448" name="Text Box 8"/>
            <p:cNvSpPr txBox="1">
              <a:spLocks noChangeArrowheads="1"/>
            </p:cNvSpPr>
            <p:nvPr/>
          </p:nvSpPr>
          <p:spPr bwMode="auto">
            <a:xfrm>
              <a:off x="360" y="3907"/>
              <a:ext cx="1744" cy="365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kumimoji="0" lang="en-US" sz="3200" b="1"/>
                <a:t>Volume (cm</a:t>
              </a:r>
              <a:r>
                <a:rPr kumimoji="0" lang="en-US" sz="3200" b="1" baseline="30000"/>
                <a:t>3</a:t>
              </a:r>
              <a:r>
                <a:rPr kumimoji="0" lang="en-US" sz="3200" b="1"/>
                <a:t>)</a:t>
              </a:r>
            </a:p>
          </p:txBody>
        </p:sp>
      </p:grpSp>
      <p:sp>
        <p:nvSpPr>
          <p:cNvPr id="61449" name="Freeform 9"/>
          <p:cNvSpPr>
            <a:spLocks/>
          </p:cNvSpPr>
          <p:nvPr/>
        </p:nvSpPr>
        <p:spPr bwMode="auto">
          <a:xfrm>
            <a:off x="2355850" y="3814763"/>
            <a:ext cx="925513" cy="782637"/>
          </a:xfrm>
          <a:custGeom>
            <a:avLst/>
            <a:gdLst/>
            <a:ahLst/>
            <a:cxnLst>
              <a:cxn ang="0">
                <a:pos x="0" y="351"/>
              </a:cxn>
              <a:cxn ang="0">
                <a:pos x="405" y="351"/>
              </a:cxn>
              <a:cxn ang="0">
                <a:pos x="405" y="0"/>
              </a:cxn>
            </a:cxnLst>
            <a:rect l="0" t="0" r="r" b="b"/>
            <a:pathLst>
              <a:path w="405" h="351">
                <a:moveTo>
                  <a:pt x="0" y="351"/>
                </a:moveTo>
                <a:lnTo>
                  <a:pt x="405" y="351"/>
                </a:lnTo>
                <a:lnTo>
                  <a:pt x="405" y="0"/>
                </a:lnTo>
              </a:path>
            </a:pathLst>
          </a:custGeom>
          <a:noFill/>
          <a:ln w="38100" cap="sq" cmpd="sng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1450" name="Group 10"/>
          <p:cNvGrpSpPr>
            <a:grpSpLocks/>
          </p:cNvGrpSpPr>
          <p:nvPr/>
        </p:nvGrpSpPr>
        <p:grpSpPr bwMode="auto">
          <a:xfrm>
            <a:off x="3302000" y="1603375"/>
            <a:ext cx="5256213" cy="1749425"/>
            <a:chOff x="2080" y="1010"/>
            <a:chExt cx="3311" cy="1102"/>
          </a:xfrm>
        </p:grpSpPr>
        <p:sp>
          <p:nvSpPr>
            <p:cNvPr id="61451" name="AutoShape 11"/>
            <p:cNvSpPr>
              <a:spLocks noChangeArrowheads="1"/>
            </p:cNvSpPr>
            <p:nvPr/>
          </p:nvSpPr>
          <p:spPr bwMode="auto">
            <a:xfrm>
              <a:off x="2080" y="1010"/>
              <a:ext cx="3311" cy="1102"/>
            </a:xfrm>
            <a:prstGeom prst="wedgeRoundRectCallout">
              <a:avLst>
                <a:gd name="adj1" fmla="val -49727"/>
                <a:gd name="adj2" fmla="val 100361"/>
                <a:gd name="adj3" fmla="val 16667"/>
              </a:avLst>
            </a:prstGeom>
            <a:solidFill>
              <a:schemeClr val="tx2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endParaRPr kumimoji="0" lang="en-US"/>
            </a:p>
          </p:txBody>
        </p:sp>
        <p:graphicFrame>
          <p:nvGraphicFramePr>
            <p:cNvPr id="61452" name="Object 12"/>
            <p:cNvGraphicFramePr>
              <a:graphicFrameLocks noChangeAspect="1"/>
            </p:cNvGraphicFramePr>
            <p:nvPr/>
          </p:nvGraphicFramePr>
          <p:xfrm>
            <a:off x="2101" y="1127"/>
            <a:ext cx="1968" cy="859"/>
          </p:xfrm>
          <a:graphic>
            <a:graphicData uri="http://schemas.openxmlformats.org/presentationml/2006/ole">
              <p:oleObj spid="_x0000_s61452" name="Equation" r:id="rId3" imgW="825480" imgH="393480" progId="Equation.3">
                <p:embed/>
              </p:oleObj>
            </a:graphicData>
          </a:graphic>
        </p:graphicFrame>
      </p:grpSp>
      <p:graphicFrame>
        <p:nvGraphicFramePr>
          <p:cNvPr id="61453" name="Object 13"/>
          <p:cNvGraphicFramePr>
            <a:graphicFrameLocks noChangeAspect="1"/>
          </p:cNvGraphicFramePr>
          <p:nvPr/>
        </p:nvGraphicFramePr>
        <p:xfrm>
          <a:off x="7540625" y="2149475"/>
          <a:ext cx="1004888" cy="569913"/>
        </p:xfrm>
        <a:graphic>
          <a:graphicData uri="http://schemas.openxmlformats.org/presentationml/2006/ole">
            <p:oleObj spid="_x0000_s61453" name="Equation" r:id="rId4" imgW="266400" imgH="164880" progId="Equation.3">
              <p:embed/>
            </p:oleObj>
          </a:graphicData>
        </a:graphic>
      </p:graphicFrame>
      <p:graphicFrame>
        <p:nvGraphicFramePr>
          <p:cNvPr id="61454" name="Object 14"/>
          <p:cNvGraphicFramePr>
            <a:graphicFrameLocks noChangeAspect="1"/>
          </p:cNvGraphicFramePr>
          <p:nvPr/>
        </p:nvGraphicFramePr>
        <p:xfrm>
          <a:off x="6410325" y="1784350"/>
          <a:ext cx="1147763" cy="1363663"/>
        </p:xfrm>
        <a:graphic>
          <a:graphicData uri="http://schemas.openxmlformats.org/presentationml/2006/ole">
            <p:oleObj spid="_x0000_s61454" name="Equation" r:id="rId5" imgW="3045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1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1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True"/>
  <p:tag name="HOTSPOTTYPE" val="DefinedInNavigator"/>
  <p:tag name="BRANCHTO" val="257"/>
</p:tagLst>
</file>

<file path=ppt/theme/theme1.xml><?xml version="1.0" encoding="utf-8"?>
<a:theme xmlns:a="http://schemas.openxmlformats.org/drawingml/2006/main" name="Personal Home Page (Standard)">
  <a:themeElements>
    <a:clrScheme name="Personal Home Page (Standard) 1">
      <a:dk1>
        <a:srgbClr val="000000"/>
      </a:dk1>
      <a:lt1>
        <a:srgbClr val="FFFFFF"/>
      </a:lt1>
      <a:dk2>
        <a:srgbClr val="1E2E53"/>
      </a:dk2>
      <a:lt2>
        <a:srgbClr val="FFCC00"/>
      </a:lt2>
      <a:accent1>
        <a:srgbClr val="FF9933"/>
      </a:accent1>
      <a:accent2>
        <a:srgbClr val="336699"/>
      </a:accent2>
      <a:accent3>
        <a:srgbClr val="ABADB3"/>
      </a:accent3>
      <a:accent4>
        <a:srgbClr val="DADADA"/>
      </a:accent4>
      <a:accent5>
        <a:srgbClr val="FFCAAD"/>
      </a:accent5>
      <a:accent6>
        <a:srgbClr val="2D5C8A"/>
      </a:accent6>
      <a:hlink>
        <a:srgbClr val="EAEAEA"/>
      </a:hlink>
      <a:folHlink>
        <a:srgbClr val="A73737"/>
      </a:folHlink>
    </a:clrScheme>
    <a:fontScheme name="Personal Home Page (Standard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ersonal Home Page (Standard) 1">
        <a:dk1>
          <a:srgbClr val="000000"/>
        </a:dk1>
        <a:lt1>
          <a:srgbClr val="FFFFFF"/>
        </a:lt1>
        <a:dk2>
          <a:srgbClr val="1E2E53"/>
        </a:dk2>
        <a:lt2>
          <a:srgbClr val="FFCC00"/>
        </a:lt2>
        <a:accent1>
          <a:srgbClr val="FF9933"/>
        </a:accent1>
        <a:accent2>
          <a:srgbClr val="336699"/>
        </a:accent2>
        <a:accent3>
          <a:srgbClr val="ABADB3"/>
        </a:accent3>
        <a:accent4>
          <a:srgbClr val="DADADA"/>
        </a:accent4>
        <a:accent5>
          <a:srgbClr val="FFCAAD"/>
        </a:accent5>
        <a:accent6>
          <a:srgbClr val="2D5C8A"/>
        </a:accent6>
        <a:hlink>
          <a:srgbClr val="EAEAEA"/>
        </a:hlink>
        <a:folHlink>
          <a:srgbClr val="A737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 Home Page (Standard) 2">
        <a:dk1>
          <a:srgbClr val="663300"/>
        </a:dk1>
        <a:lt1>
          <a:srgbClr val="FFFFFF"/>
        </a:lt1>
        <a:dk2>
          <a:srgbClr val="996633"/>
        </a:dk2>
        <a:lt2>
          <a:srgbClr val="868686"/>
        </a:lt2>
        <a:accent1>
          <a:srgbClr val="FF9900"/>
        </a:accent1>
        <a:accent2>
          <a:srgbClr val="CC6600"/>
        </a:accent2>
        <a:accent3>
          <a:srgbClr val="FFFFFF"/>
        </a:accent3>
        <a:accent4>
          <a:srgbClr val="562A00"/>
        </a:accent4>
        <a:accent5>
          <a:srgbClr val="FFCAAA"/>
        </a:accent5>
        <a:accent6>
          <a:srgbClr val="B95C00"/>
        </a:accent6>
        <a:hlink>
          <a:srgbClr val="FFCC00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 Home Page (Standard)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Office\Templates\Presentations\Personal Home Page (Standard).pot</Template>
  <TotalTime>3196</TotalTime>
  <Words>74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Times New Roman</vt:lpstr>
      <vt:lpstr>Arial</vt:lpstr>
      <vt:lpstr>Wingdings 2</vt:lpstr>
      <vt:lpstr>Wingdings</vt:lpstr>
      <vt:lpstr>Personal Home Page (Standard)</vt:lpstr>
      <vt:lpstr>Microsoft Equation 3.0</vt:lpstr>
      <vt:lpstr>Ch. 2 - Measurement</vt:lpstr>
      <vt:lpstr>A. Types of Graphs</vt:lpstr>
      <vt:lpstr>A. Types of Graphs</vt:lpstr>
      <vt:lpstr>A. Types of Graphs</vt:lpstr>
      <vt:lpstr>B. Graphing &amp; Density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II. Graphing</dc:title>
  <dc:creator>Mrs. Johannesson</dc:creator>
  <cp:lastModifiedBy>swaters</cp:lastModifiedBy>
  <cp:revision>63</cp:revision>
  <cp:lastPrinted>1995-12-08T18:33:06Z</cp:lastPrinted>
  <dcterms:created xsi:type="dcterms:W3CDTF">2000-07-04T00:24:44Z</dcterms:created>
  <dcterms:modified xsi:type="dcterms:W3CDTF">2013-09-06T19:33:37Z</dcterms:modified>
</cp:coreProperties>
</file>