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0" r:id="rId4"/>
    <p:sldId id="288" r:id="rId5"/>
    <p:sldId id="262" r:id="rId6"/>
    <p:sldId id="263" r:id="rId7"/>
    <p:sldId id="264" r:id="rId8"/>
    <p:sldId id="265" r:id="rId9"/>
  </p:sldIdLst>
  <p:sldSz cx="9144000" cy="6858000" type="screen4x3"/>
  <p:notesSz cx="6934200" cy="9398000"/>
  <p:custDataLst>
    <p:tags r:id="rId12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CCFF"/>
    <a:srgbClr val="CCECFF"/>
    <a:srgbClr val="CCCCFF"/>
    <a:srgbClr val="CC99FF"/>
    <a:srgbClr val="DFC0FF"/>
    <a:srgbClr val="90DBFF"/>
    <a:srgbClr val="66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4" d="100"/>
          <a:sy n="94" d="100"/>
        </p:scale>
        <p:origin x="-72" y="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8" d="100"/>
          <a:sy n="68" d="100"/>
        </p:scale>
        <p:origin x="-1932" y="-96"/>
      </p:cViewPr>
      <p:guideLst>
        <p:guide orient="horz" pos="2960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AC49C8A-C9BF-46D0-9933-BEE4EAB23BFA}" type="datetimeFigureOut">
              <a:rPr lang="en-US"/>
              <a:pPr>
                <a:defRPr/>
              </a:pPr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26513"/>
            <a:ext cx="3005138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926513"/>
            <a:ext cx="3005138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850BDC3-3C19-47C0-89DD-84E3A8F1E5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ChangeArrowheads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9C0CA76D-D5FF-4020-8E2F-11A281CC7D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 w="12700" cap="sq">
            <a:miter lim="800000"/>
            <a:headEnd type="none" w="sm" len="sm"/>
            <a:tailEnd type="none" w="sm" len="sm"/>
          </a:ln>
        </p:spPr>
        <p:txBody>
          <a:bodyPr/>
          <a:lstStyle/>
          <a:p>
            <a:fld id="{732AB991-4695-4DD4-A443-FE592257E484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047"/>
          <p:cNvSpPr>
            <a:spLocks noChangeArrowheads="1"/>
          </p:cNvSpPr>
          <p:nvPr/>
        </p:nvSpPr>
        <p:spPr bwMode="auto">
          <a:xfrm rot="20940000">
            <a:off x="1828800" y="304800"/>
            <a:ext cx="457200" cy="4572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5" name="AutoShape 1048"/>
          <p:cNvSpPr>
            <a:spLocks noChangeArrowheads="1"/>
          </p:cNvSpPr>
          <p:nvPr/>
        </p:nvSpPr>
        <p:spPr bwMode="auto">
          <a:xfrm>
            <a:off x="2609850" y="171450"/>
            <a:ext cx="419100" cy="4191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6" name="AutoShape 1049"/>
          <p:cNvSpPr>
            <a:spLocks noChangeArrowheads="1"/>
          </p:cNvSpPr>
          <p:nvPr/>
        </p:nvSpPr>
        <p:spPr bwMode="auto">
          <a:xfrm rot="20940000">
            <a:off x="1752600" y="228600"/>
            <a:ext cx="457200" cy="4572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7" name="AutoShape 1050"/>
          <p:cNvSpPr>
            <a:spLocks noChangeArrowheads="1"/>
          </p:cNvSpPr>
          <p:nvPr/>
        </p:nvSpPr>
        <p:spPr bwMode="auto">
          <a:xfrm>
            <a:off x="2533650" y="19050"/>
            <a:ext cx="419100" cy="4191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grpSp>
        <p:nvGrpSpPr>
          <p:cNvPr id="8" name="Group 1051"/>
          <p:cNvGrpSpPr>
            <a:grpSpLocks/>
          </p:cNvGrpSpPr>
          <p:nvPr/>
        </p:nvGrpSpPr>
        <p:grpSpPr bwMode="auto">
          <a:xfrm>
            <a:off x="7010400" y="5562600"/>
            <a:ext cx="2033588" cy="1219200"/>
            <a:chOff x="4368" y="3264"/>
            <a:chExt cx="1281" cy="768"/>
          </a:xfrm>
        </p:grpSpPr>
        <p:sp>
          <p:nvSpPr>
            <p:cNvPr id="9" name="AutoShape 1052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/>
            </a:p>
          </p:txBody>
        </p:sp>
        <p:sp>
          <p:nvSpPr>
            <p:cNvPr id="10" name="AutoShape 1053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/>
            </a:p>
          </p:txBody>
        </p:sp>
        <p:sp>
          <p:nvSpPr>
            <p:cNvPr id="11" name="AutoShape 1054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/>
            </a:p>
          </p:txBody>
        </p:sp>
        <p:sp>
          <p:nvSpPr>
            <p:cNvPr id="12" name="AutoShape 1055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/>
            </a:p>
          </p:txBody>
        </p:sp>
        <p:sp>
          <p:nvSpPr>
            <p:cNvPr id="13" name="AutoShape 1056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/>
            </a:p>
          </p:txBody>
        </p:sp>
        <p:sp>
          <p:nvSpPr>
            <p:cNvPr id="14" name="AutoShape 1057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/>
            </a:p>
          </p:txBody>
        </p:sp>
      </p:grpSp>
      <p:sp>
        <p:nvSpPr>
          <p:cNvPr id="15" name="AutoShape 1058"/>
          <p:cNvSpPr>
            <a:spLocks noChangeArrowheads="1"/>
          </p:cNvSpPr>
          <p:nvPr/>
        </p:nvSpPr>
        <p:spPr bwMode="auto">
          <a:xfrm rot="1320000">
            <a:off x="184150" y="244475"/>
            <a:ext cx="882650" cy="88265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  <p:grpSp>
        <p:nvGrpSpPr>
          <p:cNvPr id="16" name="Group 1059"/>
          <p:cNvGrpSpPr>
            <a:grpSpLocks/>
          </p:cNvGrpSpPr>
          <p:nvPr/>
        </p:nvGrpSpPr>
        <p:grpSpPr bwMode="auto">
          <a:xfrm>
            <a:off x="304800" y="2133600"/>
            <a:ext cx="8305800" cy="381000"/>
            <a:chOff x="240" y="768"/>
            <a:chExt cx="5232" cy="240"/>
          </a:xfrm>
        </p:grpSpPr>
        <p:sp>
          <p:nvSpPr>
            <p:cNvPr id="17" name="Rectangle 1060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Rectangle 1061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87" name="Rectangle 103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667000"/>
            <a:ext cx="6400800" cy="3276600"/>
          </a:xfrm>
        </p:spPr>
        <p:txBody>
          <a:bodyPr anchor="ctr"/>
          <a:lstStyle>
            <a:lvl1pPr marL="0" indent="0" algn="ctr">
              <a:buFont typeface="Wingdings 2" pitchFamily="18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91" name="Rectangle 104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28600"/>
            <a:ext cx="21336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2484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191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91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534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28" name="Group 27"/>
          <p:cNvGrpSpPr>
            <a:grpSpLocks/>
          </p:cNvGrpSpPr>
          <p:nvPr/>
        </p:nvGrpSpPr>
        <p:grpSpPr bwMode="auto">
          <a:xfrm>
            <a:off x="381000" y="990600"/>
            <a:ext cx="8305800" cy="381000"/>
            <a:chOff x="240" y="768"/>
            <a:chExt cx="5232" cy="240"/>
          </a:xfrm>
        </p:grpSpPr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029" name="Group 32"/>
          <p:cNvGrpSpPr>
            <a:grpSpLocks/>
          </p:cNvGrpSpPr>
          <p:nvPr/>
        </p:nvGrpSpPr>
        <p:grpSpPr bwMode="auto">
          <a:xfrm>
            <a:off x="7010400" y="5562600"/>
            <a:ext cx="2033588" cy="1219200"/>
            <a:chOff x="4368" y="3264"/>
            <a:chExt cx="1281" cy="768"/>
          </a:xfrm>
        </p:grpSpPr>
        <p:sp>
          <p:nvSpPr>
            <p:cNvPr id="1057" name="AutoShape 33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/>
            </a:p>
          </p:txBody>
        </p:sp>
        <p:sp>
          <p:nvSpPr>
            <p:cNvPr id="1058" name="AutoShape 34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/>
            </a:p>
          </p:txBody>
        </p:sp>
        <p:sp>
          <p:nvSpPr>
            <p:cNvPr id="1059" name="AutoShape 35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/>
            </a:p>
          </p:txBody>
        </p:sp>
        <p:sp>
          <p:nvSpPr>
            <p:cNvPr id="1060" name="AutoShape 36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/>
            </a:p>
          </p:txBody>
        </p:sp>
        <p:sp>
          <p:nvSpPr>
            <p:cNvPr id="1061" name="AutoShape 37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/>
            </a:p>
          </p:txBody>
        </p:sp>
        <p:sp>
          <p:nvSpPr>
            <p:cNvPr id="1062" name="AutoShape 38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 2" pitchFamily="18" charset="2"/>
        <a:buChar char="ö"/>
        <a:defRPr kumimoji="1" sz="3400" b="1">
          <a:solidFill>
            <a:schemeClr val="tx1"/>
          </a:solidFill>
          <a:latin typeface="+mn-lt"/>
          <a:ea typeface="+mn-ea"/>
          <a:cs typeface="+mn-cs"/>
        </a:defRPr>
      </a:lvl1pPr>
      <a:lvl2pPr marL="912813" indent="-341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w"/>
        <a:defRPr kumimoji="1" sz="3400">
          <a:solidFill>
            <a:schemeClr val="tx1"/>
          </a:solidFill>
          <a:latin typeface="+mn-lt"/>
        </a:defRPr>
      </a:lvl2pPr>
      <a:lvl3pPr marL="1370013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Ø"/>
        <a:defRPr kumimoji="1" sz="3400">
          <a:solidFill>
            <a:schemeClr val="tx1"/>
          </a:solidFill>
          <a:latin typeface="+mn-lt"/>
        </a:defRPr>
      </a:lvl3pPr>
      <a:lvl4pPr marL="171291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3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ChangeArrowheads="1"/>
          </p:cNvSpPr>
          <p:nvPr>
            <p:ph type="ctrTitle"/>
          </p:nvPr>
        </p:nvSpPr>
        <p:spPr>
          <a:xfrm>
            <a:off x="685800" y="914400"/>
            <a:ext cx="8001000" cy="1143000"/>
          </a:xfrm>
          <a:noFill/>
        </p:spPr>
        <p:txBody>
          <a:bodyPr/>
          <a:lstStyle/>
          <a:p>
            <a:r>
              <a:rPr lang="en-US" smtClean="0"/>
              <a:t>Ch. 2 - Measurement</a:t>
            </a:r>
          </a:p>
        </p:txBody>
      </p:sp>
      <p:sp>
        <p:nvSpPr>
          <p:cNvPr id="3075" name="Rectangle 4"/>
          <p:cNvSpPr>
            <a:spLocks noChangeArrowheads="1"/>
          </p:cNvSpPr>
          <p:nvPr>
            <p:ph type="subTitle" idx="1"/>
          </p:nvPr>
        </p:nvSpPr>
        <p:spPr>
          <a:xfrm>
            <a:off x="457200" y="2667000"/>
            <a:ext cx="8305800" cy="3433763"/>
          </a:xfrm>
          <a:noFill/>
        </p:spPr>
        <p:txBody>
          <a:bodyPr anchor="t"/>
          <a:lstStyle/>
          <a:p>
            <a:pPr algn="l">
              <a:lnSpc>
                <a:spcPct val="120000"/>
              </a:lnSpc>
              <a:spcBef>
                <a:spcPct val="40000"/>
              </a:spcBef>
              <a:buClr>
                <a:srgbClr val="FFCC00"/>
              </a:buClr>
            </a:pPr>
            <a:r>
              <a:rPr lang="en-US" sz="3800" smtClean="0"/>
              <a:t>I. Units of Measurement </a:t>
            </a:r>
            <a:r>
              <a:rPr lang="en-US" b="0" smtClean="0"/>
              <a:t>(p.34-45)</a:t>
            </a:r>
            <a:endParaRPr lang="en-US" sz="3000" b="0" smtClean="0"/>
          </a:p>
          <a:p>
            <a:pPr marL="457200" lvl="1" indent="338138">
              <a:spcBef>
                <a:spcPct val="30000"/>
              </a:spcBef>
              <a:buClr>
                <a:srgbClr val="FFCC00"/>
              </a:buClr>
            </a:pPr>
            <a:r>
              <a:rPr lang="en-US" smtClean="0"/>
              <a:t>Number vs. Quantity</a:t>
            </a:r>
          </a:p>
          <a:p>
            <a:pPr marL="457200" lvl="1" indent="338138">
              <a:spcBef>
                <a:spcPct val="30000"/>
              </a:spcBef>
              <a:buClr>
                <a:srgbClr val="FFCC00"/>
              </a:buClr>
            </a:pPr>
            <a:r>
              <a:rPr lang="en-US" smtClean="0"/>
              <a:t>SI Base Units &amp; Prefixes</a:t>
            </a:r>
          </a:p>
          <a:p>
            <a:pPr marL="457200" lvl="1" indent="338138">
              <a:spcBef>
                <a:spcPct val="30000"/>
              </a:spcBef>
              <a:buClr>
                <a:srgbClr val="FFCC00"/>
              </a:buClr>
            </a:pPr>
            <a:r>
              <a:rPr lang="en-US" smtClean="0"/>
              <a:t>Derived Units</a:t>
            </a:r>
          </a:p>
          <a:p>
            <a:pPr marL="457200" lvl="1" indent="338138">
              <a:spcBef>
                <a:spcPct val="30000"/>
              </a:spcBef>
              <a:buClr>
                <a:srgbClr val="FFCC00"/>
              </a:buClr>
            </a:pPr>
            <a:r>
              <a:rPr lang="en-US" smtClean="0"/>
              <a:t>Density Calculations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A. Number vs. Quantity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534400" cy="762000"/>
          </a:xfrm>
        </p:spPr>
        <p:txBody>
          <a:bodyPr/>
          <a:lstStyle/>
          <a:p>
            <a:pPr>
              <a:spcBef>
                <a:spcPct val="70000"/>
              </a:spcBef>
            </a:pPr>
            <a:r>
              <a:rPr lang="en-US" smtClean="0"/>
              <a:t>Quantity </a:t>
            </a:r>
            <a:r>
              <a:rPr lang="en-US" b="0" smtClean="0"/>
              <a:t>- number + unit</a:t>
            </a:r>
          </a:p>
          <a:p>
            <a:pPr lvl="1"/>
            <a:endParaRPr lang="en-US" smtClean="0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228600" y="624840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 algn="ctr">
              <a:spcBef>
                <a:spcPct val="70000"/>
              </a:spcBef>
              <a:buClr>
                <a:schemeClr val="tx2"/>
              </a:buClr>
              <a:buSzPct val="90000"/>
              <a:buFont typeface="Wingdings 2" pitchFamily="18" charset="2"/>
              <a:buNone/>
            </a:pPr>
            <a:r>
              <a:rPr lang="en-US" sz="3400" b="1">
                <a:solidFill>
                  <a:schemeClr val="tx2"/>
                </a:solidFill>
              </a:rPr>
              <a:t>UNITS MATTER!!</a:t>
            </a:r>
            <a:endParaRPr lang="en-US" sz="3400" b="1"/>
          </a:p>
        </p:txBody>
      </p:sp>
      <p:pic>
        <p:nvPicPr>
          <p:cNvPr id="13319" name="Picture 7" descr="\\Christy\my documents\temp\speedometer.jpg"/>
          <p:cNvPicPr>
            <a:picLocks noChangeAspect="1" noChangeArrowheads="1"/>
          </p:cNvPicPr>
          <p:nvPr/>
        </p:nvPicPr>
        <p:blipFill>
          <a:blip r:embed="rId2" cstate="print">
            <a:lum bright="48000" contrast="66000"/>
          </a:blip>
          <a:srcRect/>
          <a:stretch>
            <a:fillRect/>
          </a:stretch>
        </p:blipFill>
        <p:spPr bwMode="auto">
          <a:xfrm>
            <a:off x="1409700" y="2084388"/>
            <a:ext cx="6286500" cy="4164012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build="p" bldLvl="2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B. SI Units</a:t>
            </a:r>
          </a:p>
        </p:txBody>
      </p:sp>
      <p:sp>
        <p:nvSpPr>
          <p:cNvPr id="5123" name="Text Box 1027"/>
          <p:cNvSpPr txBox="1">
            <a:spLocks noChangeArrowheads="1"/>
          </p:cNvSpPr>
          <p:nvPr/>
        </p:nvSpPr>
        <p:spPr bwMode="auto">
          <a:xfrm>
            <a:off x="533400" y="16002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800" b="1"/>
              <a:t>Quantity</a:t>
            </a:r>
          </a:p>
        </p:txBody>
      </p:sp>
      <p:sp>
        <p:nvSpPr>
          <p:cNvPr id="5124" name="Text Box 1028"/>
          <p:cNvSpPr txBox="1">
            <a:spLocks noChangeArrowheads="1"/>
          </p:cNvSpPr>
          <p:nvPr/>
        </p:nvSpPr>
        <p:spPr bwMode="auto">
          <a:xfrm>
            <a:off x="3276600" y="16002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800" b="1"/>
              <a:t>Base Unit</a:t>
            </a:r>
          </a:p>
        </p:txBody>
      </p:sp>
      <p:sp>
        <p:nvSpPr>
          <p:cNvPr id="5125" name="Text Box 1029"/>
          <p:cNvSpPr txBox="1">
            <a:spLocks noChangeArrowheads="1"/>
          </p:cNvSpPr>
          <p:nvPr/>
        </p:nvSpPr>
        <p:spPr bwMode="auto">
          <a:xfrm>
            <a:off x="6019800" y="16002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800" b="1"/>
              <a:t>Symbol</a:t>
            </a:r>
          </a:p>
        </p:txBody>
      </p:sp>
      <p:sp>
        <p:nvSpPr>
          <p:cNvPr id="5126" name="Line 1030"/>
          <p:cNvSpPr>
            <a:spLocks noChangeShapeType="1"/>
          </p:cNvSpPr>
          <p:nvPr/>
        </p:nvSpPr>
        <p:spPr bwMode="auto">
          <a:xfrm>
            <a:off x="533400" y="2362200"/>
            <a:ext cx="8077200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Line 1031"/>
          <p:cNvSpPr>
            <a:spLocks noChangeShapeType="1"/>
          </p:cNvSpPr>
          <p:nvPr/>
        </p:nvSpPr>
        <p:spPr bwMode="auto">
          <a:xfrm>
            <a:off x="3124200" y="1600200"/>
            <a:ext cx="0" cy="48768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Line 1032"/>
          <p:cNvSpPr>
            <a:spLocks noChangeShapeType="1"/>
          </p:cNvSpPr>
          <p:nvPr/>
        </p:nvSpPr>
        <p:spPr bwMode="auto">
          <a:xfrm>
            <a:off x="6096000" y="1600200"/>
            <a:ext cx="0" cy="48768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29" name="Text Box 1033"/>
          <p:cNvSpPr txBox="1">
            <a:spLocks noChangeArrowheads="1"/>
          </p:cNvSpPr>
          <p:nvPr/>
        </p:nvSpPr>
        <p:spPr bwMode="auto">
          <a:xfrm>
            <a:off x="533400" y="25146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800"/>
              <a:t>Length</a:t>
            </a:r>
          </a:p>
        </p:txBody>
      </p:sp>
      <p:sp>
        <p:nvSpPr>
          <p:cNvPr id="5130" name="Text Box 1034"/>
          <p:cNvSpPr txBox="1">
            <a:spLocks noChangeArrowheads="1"/>
          </p:cNvSpPr>
          <p:nvPr/>
        </p:nvSpPr>
        <p:spPr bwMode="auto">
          <a:xfrm>
            <a:off x="533400" y="33528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800"/>
              <a:t>Mass</a:t>
            </a:r>
          </a:p>
        </p:txBody>
      </p:sp>
      <p:sp>
        <p:nvSpPr>
          <p:cNvPr id="5131" name="Text Box 1035"/>
          <p:cNvSpPr txBox="1">
            <a:spLocks noChangeArrowheads="1"/>
          </p:cNvSpPr>
          <p:nvPr/>
        </p:nvSpPr>
        <p:spPr bwMode="auto">
          <a:xfrm>
            <a:off x="533400" y="41910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800"/>
              <a:t>Time</a:t>
            </a:r>
          </a:p>
        </p:txBody>
      </p:sp>
      <p:sp>
        <p:nvSpPr>
          <p:cNvPr id="5132" name="Text Box 1036"/>
          <p:cNvSpPr txBox="1">
            <a:spLocks noChangeArrowheads="1"/>
          </p:cNvSpPr>
          <p:nvPr/>
        </p:nvSpPr>
        <p:spPr bwMode="auto">
          <a:xfrm>
            <a:off x="533400" y="49530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800"/>
              <a:t>Temp</a:t>
            </a:r>
          </a:p>
        </p:txBody>
      </p:sp>
      <p:sp>
        <p:nvSpPr>
          <p:cNvPr id="30733" name="Text Box 1037"/>
          <p:cNvSpPr txBox="1">
            <a:spLocks noChangeArrowheads="1"/>
          </p:cNvSpPr>
          <p:nvPr/>
        </p:nvSpPr>
        <p:spPr bwMode="auto">
          <a:xfrm>
            <a:off x="3276600" y="25146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800"/>
              <a:t>meter</a:t>
            </a:r>
          </a:p>
        </p:txBody>
      </p:sp>
      <p:sp>
        <p:nvSpPr>
          <p:cNvPr id="30734" name="Text Box 1038"/>
          <p:cNvSpPr txBox="1">
            <a:spLocks noChangeArrowheads="1"/>
          </p:cNvSpPr>
          <p:nvPr/>
        </p:nvSpPr>
        <p:spPr bwMode="auto">
          <a:xfrm>
            <a:off x="3276600" y="33528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800"/>
              <a:t>kilogram</a:t>
            </a:r>
          </a:p>
        </p:txBody>
      </p:sp>
      <p:sp>
        <p:nvSpPr>
          <p:cNvPr id="30735" name="Text Box 1039"/>
          <p:cNvSpPr txBox="1">
            <a:spLocks noChangeArrowheads="1"/>
          </p:cNvSpPr>
          <p:nvPr/>
        </p:nvSpPr>
        <p:spPr bwMode="auto">
          <a:xfrm>
            <a:off x="3276600" y="41910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800"/>
              <a:t>second</a:t>
            </a:r>
          </a:p>
        </p:txBody>
      </p:sp>
      <p:sp>
        <p:nvSpPr>
          <p:cNvPr id="30736" name="Text Box 1040"/>
          <p:cNvSpPr txBox="1">
            <a:spLocks noChangeArrowheads="1"/>
          </p:cNvSpPr>
          <p:nvPr/>
        </p:nvSpPr>
        <p:spPr bwMode="auto">
          <a:xfrm>
            <a:off x="3276600" y="49530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800"/>
              <a:t>kelvin</a:t>
            </a:r>
          </a:p>
        </p:txBody>
      </p:sp>
      <p:sp>
        <p:nvSpPr>
          <p:cNvPr id="30737" name="Text Box 1041"/>
          <p:cNvSpPr txBox="1">
            <a:spLocks noChangeArrowheads="1"/>
          </p:cNvSpPr>
          <p:nvPr/>
        </p:nvSpPr>
        <p:spPr bwMode="auto">
          <a:xfrm>
            <a:off x="6019800" y="25146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800"/>
              <a:t>m</a:t>
            </a:r>
          </a:p>
        </p:txBody>
      </p:sp>
      <p:sp>
        <p:nvSpPr>
          <p:cNvPr id="30738" name="Text Box 1042"/>
          <p:cNvSpPr txBox="1">
            <a:spLocks noChangeArrowheads="1"/>
          </p:cNvSpPr>
          <p:nvPr/>
        </p:nvSpPr>
        <p:spPr bwMode="auto">
          <a:xfrm>
            <a:off x="6019800" y="33528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800"/>
              <a:t>kg</a:t>
            </a:r>
          </a:p>
        </p:txBody>
      </p:sp>
      <p:sp>
        <p:nvSpPr>
          <p:cNvPr id="30739" name="Text Box 1043"/>
          <p:cNvSpPr txBox="1">
            <a:spLocks noChangeArrowheads="1"/>
          </p:cNvSpPr>
          <p:nvPr/>
        </p:nvSpPr>
        <p:spPr bwMode="auto">
          <a:xfrm>
            <a:off x="6019800" y="41910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800"/>
              <a:t>s</a:t>
            </a:r>
          </a:p>
        </p:txBody>
      </p:sp>
      <p:sp>
        <p:nvSpPr>
          <p:cNvPr id="30740" name="Text Box 1044"/>
          <p:cNvSpPr txBox="1">
            <a:spLocks noChangeArrowheads="1"/>
          </p:cNvSpPr>
          <p:nvPr/>
        </p:nvSpPr>
        <p:spPr bwMode="auto">
          <a:xfrm>
            <a:off x="6019800" y="49530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800"/>
              <a:t>K</a:t>
            </a:r>
          </a:p>
        </p:txBody>
      </p:sp>
      <p:sp>
        <p:nvSpPr>
          <p:cNvPr id="5141" name="Text Box 1045"/>
          <p:cNvSpPr txBox="1">
            <a:spLocks noChangeArrowheads="1"/>
          </p:cNvSpPr>
          <p:nvPr/>
        </p:nvSpPr>
        <p:spPr bwMode="auto">
          <a:xfrm>
            <a:off x="533400" y="57150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800"/>
              <a:t>Volume</a:t>
            </a:r>
          </a:p>
        </p:txBody>
      </p:sp>
      <p:sp>
        <p:nvSpPr>
          <p:cNvPr id="30742" name="Text Box 1046"/>
          <p:cNvSpPr txBox="1">
            <a:spLocks noChangeArrowheads="1"/>
          </p:cNvSpPr>
          <p:nvPr/>
        </p:nvSpPr>
        <p:spPr bwMode="auto">
          <a:xfrm>
            <a:off x="3276600" y="5715000"/>
            <a:ext cx="2590800" cy="523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2800"/>
              <a:t>liter or milliliter</a:t>
            </a:r>
          </a:p>
        </p:txBody>
      </p:sp>
      <p:sp>
        <p:nvSpPr>
          <p:cNvPr id="30743" name="Text Box 1047"/>
          <p:cNvSpPr txBox="1">
            <a:spLocks noChangeArrowheads="1"/>
          </p:cNvSpPr>
          <p:nvPr/>
        </p:nvSpPr>
        <p:spPr bwMode="auto">
          <a:xfrm>
            <a:off x="6019800" y="5715000"/>
            <a:ext cx="2590800" cy="671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800"/>
              <a:t>L or mL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3" grpId="0" autoUpdateAnimBg="0"/>
      <p:bldP spid="30734" grpId="0" autoUpdateAnimBg="0"/>
      <p:bldP spid="30735" grpId="0" autoUpdateAnimBg="0"/>
      <p:bldP spid="30736" grpId="0" autoUpdateAnimBg="0"/>
      <p:bldP spid="30737" grpId="0" autoUpdateAnimBg="0"/>
      <p:bldP spid="30738" grpId="0" autoUpdateAnimBg="0"/>
      <p:bldP spid="30739" grpId="0" autoUpdateAnimBg="0"/>
      <p:bldP spid="30740" grpId="0" autoUpdateAnimBg="0"/>
      <p:bldP spid="30742" grpId="0" autoUpdateAnimBg="0"/>
      <p:bldP spid="3074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6967538" y="6145213"/>
            <a:ext cx="769937" cy="712787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B. SI Units</a:t>
            </a:r>
          </a:p>
        </p:txBody>
      </p:sp>
      <p:grpSp>
        <p:nvGrpSpPr>
          <p:cNvPr id="62468" name="Group 4"/>
          <p:cNvGrpSpPr>
            <a:grpSpLocks/>
          </p:cNvGrpSpPr>
          <p:nvPr/>
        </p:nvGrpSpPr>
        <p:grpSpPr bwMode="auto">
          <a:xfrm>
            <a:off x="1389063" y="2089150"/>
            <a:ext cx="6581775" cy="609600"/>
            <a:chOff x="480" y="1409"/>
            <a:chExt cx="4146" cy="384"/>
          </a:xfrm>
        </p:grpSpPr>
        <p:sp>
          <p:nvSpPr>
            <p:cNvPr id="6183" name="Text Box 5"/>
            <p:cNvSpPr txBox="1">
              <a:spLocks noChangeArrowheads="1"/>
            </p:cNvSpPr>
            <p:nvPr/>
          </p:nvSpPr>
          <p:spPr bwMode="auto">
            <a:xfrm>
              <a:off x="480" y="1409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mega-</a:t>
              </a:r>
            </a:p>
          </p:txBody>
        </p:sp>
        <p:sp>
          <p:nvSpPr>
            <p:cNvPr id="6184" name="Text Box 6"/>
            <p:cNvSpPr txBox="1">
              <a:spLocks noChangeArrowheads="1"/>
            </p:cNvSpPr>
            <p:nvPr/>
          </p:nvSpPr>
          <p:spPr bwMode="auto">
            <a:xfrm>
              <a:off x="1632" y="1409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3400"/>
                <a:t>M</a:t>
              </a:r>
            </a:p>
          </p:txBody>
        </p:sp>
        <p:sp>
          <p:nvSpPr>
            <p:cNvPr id="6185" name="Text Box 7"/>
            <p:cNvSpPr txBox="1">
              <a:spLocks noChangeArrowheads="1"/>
            </p:cNvSpPr>
            <p:nvPr/>
          </p:nvSpPr>
          <p:spPr bwMode="auto">
            <a:xfrm>
              <a:off x="3584" y="1409"/>
              <a:ext cx="104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10</a:t>
              </a:r>
              <a:r>
                <a:rPr kumimoji="0" lang="en-US" sz="3400" baseline="30000"/>
                <a:t>6</a:t>
              </a:r>
              <a:endParaRPr kumimoji="0" lang="en-US" sz="3400"/>
            </a:p>
          </p:txBody>
        </p:sp>
      </p:grpSp>
      <p:grpSp>
        <p:nvGrpSpPr>
          <p:cNvPr id="62472" name="Group 8"/>
          <p:cNvGrpSpPr>
            <a:grpSpLocks/>
          </p:cNvGrpSpPr>
          <p:nvPr/>
        </p:nvGrpSpPr>
        <p:grpSpPr bwMode="auto">
          <a:xfrm>
            <a:off x="1389063" y="3236913"/>
            <a:ext cx="6581775" cy="609600"/>
            <a:chOff x="480" y="1797"/>
            <a:chExt cx="4146" cy="384"/>
          </a:xfrm>
        </p:grpSpPr>
        <p:sp>
          <p:nvSpPr>
            <p:cNvPr id="6180" name="Text Box 9"/>
            <p:cNvSpPr txBox="1">
              <a:spLocks noChangeArrowheads="1"/>
            </p:cNvSpPr>
            <p:nvPr/>
          </p:nvSpPr>
          <p:spPr bwMode="auto">
            <a:xfrm>
              <a:off x="480" y="1797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deci-</a:t>
              </a:r>
            </a:p>
          </p:txBody>
        </p:sp>
        <p:sp>
          <p:nvSpPr>
            <p:cNvPr id="6181" name="Text Box 10"/>
            <p:cNvSpPr txBox="1">
              <a:spLocks noChangeArrowheads="1"/>
            </p:cNvSpPr>
            <p:nvPr/>
          </p:nvSpPr>
          <p:spPr bwMode="auto">
            <a:xfrm>
              <a:off x="1632" y="1797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3400"/>
                <a:t>d</a:t>
              </a:r>
            </a:p>
          </p:txBody>
        </p:sp>
        <p:sp>
          <p:nvSpPr>
            <p:cNvPr id="6182" name="Text Box 11"/>
            <p:cNvSpPr txBox="1">
              <a:spLocks noChangeArrowheads="1"/>
            </p:cNvSpPr>
            <p:nvPr/>
          </p:nvSpPr>
          <p:spPr bwMode="auto">
            <a:xfrm>
              <a:off x="3584" y="1797"/>
              <a:ext cx="104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10</a:t>
              </a:r>
              <a:r>
                <a:rPr kumimoji="0" lang="en-US" sz="3400" baseline="30000"/>
                <a:t>-1</a:t>
              </a:r>
              <a:endParaRPr kumimoji="0" lang="en-US" sz="3400"/>
            </a:p>
          </p:txBody>
        </p:sp>
      </p:grpSp>
      <p:grpSp>
        <p:nvGrpSpPr>
          <p:cNvPr id="62476" name="Group 12"/>
          <p:cNvGrpSpPr>
            <a:grpSpLocks/>
          </p:cNvGrpSpPr>
          <p:nvPr/>
        </p:nvGrpSpPr>
        <p:grpSpPr bwMode="auto">
          <a:xfrm>
            <a:off x="1389063" y="3810000"/>
            <a:ext cx="6581775" cy="609600"/>
            <a:chOff x="480" y="2119"/>
            <a:chExt cx="4146" cy="384"/>
          </a:xfrm>
        </p:grpSpPr>
        <p:sp>
          <p:nvSpPr>
            <p:cNvPr id="6177" name="Text Box 13"/>
            <p:cNvSpPr txBox="1">
              <a:spLocks noChangeArrowheads="1"/>
            </p:cNvSpPr>
            <p:nvPr/>
          </p:nvSpPr>
          <p:spPr bwMode="auto">
            <a:xfrm>
              <a:off x="480" y="2119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centi-</a:t>
              </a:r>
            </a:p>
          </p:txBody>
        </p:sp>
        <p:sp>
          <p:nvSpPr>
            <p:cNvPr id="6178" name="Text Box 14"/>
            <p:cNvSpPr txBox="1">
              <a:spLocks noChangeArrowheads="1"/>
            </p:cNvSpPr>
            <p:nvPr/>
          </p:nvSpPr>
          <p:spPr bwMode="auto">
            <a:xfrm>
              <a:off x="1632" y="2119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3400">
                  <a:sym typeface="Symbol" pitchFamily="18" charset="2"/>
                </a:rPr>
                <a:t>c</a:t>
              </a:r>
              <a:endParaRPr kumimoji="0" lang="en-US" sz="3400"/>
            </a:p>
          </p:txBody>
        </p:sp>
        <p:sp>
          <p:nvSpPr>
            <p:cNvPr id="6179" name="Text Box 15"/>
            <p:cNvSpPr txBox="1">
              <a:spLocks noChangeArrowheads="1"/>
            </p:cNvSpPr>
            <p:nvPr/>
          </p:nvSpPr>
          <p:spPr bwMode="auto">
            <a:xfrm>
              <a:off x="3584" y="2119"/>
              <a:ext cx="104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10</a:t>
              </a:r>
              <a:r>
                <a:rPr kumimoji="0" lang="en-US" sz="3400" baseline="30000"/>
                <a:t>-2    </a:t>
              </a:r>
              <a:endParaRPr kumimoji="0" lang="en-US" sz="3400"/>
            </a:p>
          </p:txBody>
        </p:sp>
      </p:grpSp>
      <p:grpSp>
        <p:nvGrpSpPr>
          <p:cNvPr id="62480" name="Group 16"/>
          <p:cNvGrpSpPr>
            <a:grpSpLocks/>
          </p:cNvGrpSpPr>
          <p:nvPr/>
        </p:nvGrpSpPr>
        <p:grpSpPr bwMode="auto">
          <a:xfrm>
            <a:off x="1389063" y="4383088"/>
            <a:ext cx="6502400" cy="609600"/>
            <a:chOff x="480" y="2435"/>
            <a:chExt cx="4096" cy="384"/>
          </a:xfrm>
        </p:grpSpPr>
        <p:sp>
          <p:nvSpPr>
            <p:cNvPr id="6174" name="Text Box 17"/>
            <p:cNvSpPr txBox="1">
              <a:spLocks noChangeArrowheads="1"/>
            </p:cNvSpPr>
            <p:nvPr/>
          </p:nvSpPr>
          <p:spPr bwMode="auto">
            <a:xfrm>
              <a:off x="480" y="2435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milli-</a:t>
              </a:r>
            </a:p>
          </p:txBody>
        </p:sp>
        <p:sp>
          <p:nvSpPr>
            <p:cNvPr id="6175" name="Text Box 18"/>
            <p:cNvSpPr txBox="1">
              <a:spLocks noChangeArrowheads="1"/>
            </p:cNvSpPr>
            <p:nvPr/>
          </p:nvSpPr>
          <p:spPr bwMode="auto">
            <a:xfrm>
              <a:off x="1632" y="2435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3400"/>
                <a:t>m</a:t>
              </a:r>
            </a:p>
          </p:txBody>
        </p:sp>
        <p:sp>
          <p:nvSpPr>
            <p:cNvPr id="6176" name="Text Box 19"/>
            <p:cNvSpPr txBox="1">
              <a:spLocks noChangeArrowheads="1"/>
            </p:cNvSpPr>
            <p:nvPr/>
          </p:nvSpPr>
          <p:spPr bwMode="auto">
            <a:xfrm>
              <a:off x="3584" y="2435"/>
              <a:ext cx="99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10</a:t>
              </a:r>
              <a:r>
                <a:rPr kumimoji="0" lang="en-US" sz="3400" baseline="30000"/>
                <a:t>-3</a:t>
              </a:r>
              <a:endParaRPr kumimoji="0" lang="en-US" sz="3400"/>
            </a:p>
          </p:txBody>
        </p:sp>
      </p:grpSp>
      <p:sp>
        <p:nvSpPr>
          <p:cNvPr id="6152" name="Text Box 20"/>
          <p:cNvSpPr txBox="1">
            <a:spLocks noChangeArrowheads="1"/>
          </p:cNvSpPr>
          <p:nvPr/>
        </p:nvSpPr>
        <p:spPr bwMode="auto">
          <a:xfrm>
            <a:off x="1389063" y="1425575"/>
            <a:ext cx="2590800" cy="609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400" b="1"/>
              <a:t>Prefix</a:t>
            </a:r>
          </a:p>
        </p:txBody>
      </p:sp>
      <p:sp>
        <p:nvSpPr>
          <p:cNvPr id="6153" name="Text Box 21"/>
          <p:cNvSpPr txBox="1">
            <a:spLocks noChangeArrowheads="1"/>
          </p:cNvSpPr>
          <p:nvPr/>
        </p:nvSpPr>
        <p:spPr bwMode="auto">
          <a:xfrm>
            <a:off x="3217863" y="1425575"/>
            <a:ext cx="2590800" cy="609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0" lang="en-US" sz="3400" b="1"/>
              <a:t>Symbol</a:t>
            </a:r>
          </a:p>
        </p:txBody>
      </p:sp>
      <p:sp>
        <p:nvSpPr>
          <p:cNvPr id="6154" name="Text Box 22"/>
          <p:cNvSpPr txBox="1">
            <a:spLocks noChangeArrowheads="1"/>
          </p:cNvSpPr>
          <p:nvPr/>
        </p:nvSpPr>
        <p:spPr bwMode="auto">
          <a:xfrm>
            <a:off x="6011863" y="1425575"/>
            <a:ext cx="2001837" cy="609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0" lang="en-US" sz="3400" b="1"/>
              <a:t>Factor</a:t>
            </a:r>
          </a:p>
        </p:txBody>
      </p:sp>
      <p:sp>
        <p:nvSpPr>
          <p:cNvPr id="6155" name="Line 23"/>
          <p:cNvSpPr>
            <a:spLocks noChangeShapeType="1"/>
          </p:cNvSpPr>
          <p:nvPr/>
        </p:nvSpPr>
        <p:spPr bwMode="auto">
          <a:xfrm flipV="1">
            <a:off x="1389063" y="2052638"/>
            <a:ext cx="6484937" cy="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2488" name="Group 24"/>
          <p:cNvGrpSpPr>
            <a:grpSpLocks/>
          </p:cNvGrpSpPr>
          <p:nvPr/>
        </p:nvGrpSpPr>
        <p:grpSpPr bwMode="auto">
          <a:xfrm>
            <a:off x="1384300" y="4956175"/>
            <a:ext cx="6502400" cy="609600"/>
            <a:chOff x="477" y="2687"/>
            <a:chExt cx="4096" cy="384"/>
          </a:xfrm>
        </p:grpSpPr>
        <p:sp>
          <p:nvSpPr>
            <p:cNvPr id="6171" name="Text Box 25"/>
            <p:cNvSpPr txBox="1">
              <a:spLocks noChangeArrowheads="1"/>
            </p:cNvSpPr>
            <p:nvPr/>
          </p:nvSpPr>
          <p:spPr bwMode="auto">
            <a:xfrm>
              <a:off x="477" y="2687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micro-</a:t>
              </a:r>
            </a:p>
          </p:txBody>
        </p:sp>
        <p:sp>
          <p:nvSpPr>
            <p:cNvPr id="6172" name="Text Box 26"/>
            <p:cNvSpPr txBox="1">
              <a:spLocks noChangeArrowheads="1"/>
            </p:cNvSpPr>
            <p:nvPr/>
          </p:nvSpPr>
          <p:spPr bwMode="auto">
            <a:xfrm>
              <a:off x="1629" y="2687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3400">
                  <a:sym typeface="Symbol" pitchFamily="18" charset="2"/>
                </a:rPr>
                <a:t></a:t>
              </a:r>
            </a:p>
          </p:txBody>
        </p:sp>
        <p:sp>
          <p:nvSpPr>
            <p:cNvPr id="6173" name="Text Box 27"/>
            <p:cNvSpPr txBox="1">
              <a:spLocks noChangeArrowheads="1"/>
            </p:cNvSpPr>
            <p:nvPr/>
          </p:nvSpPr>
          <p:spPr bwMode="auto">
            <a:xfrm>
              <a:off x="3581" y="2687"/>
              <a:ext cx="99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10</a:t>
              </a:r>
              <a:r>
                <a:rPr kumimoji="0" lang="en-US" sz="3400" baseline="30000"/>
                <a:t>-6</a:t>
              </a:r>
              <a:endParaRPr kumimoji="0" lang="en-US" sz="3400"/>
            </a:p>
          </p:txBody>
        </p:sp>
      </p:grpSp>
      <p:grpSp>
        <p:nvGrpSpPr>
          <p:cNvPr id="62492" name="Group 28"/>
          <p:cNvGrpSpPr>
            <a:grpSpLocks/>
          </p:cNvGrpSpPr>
          <p:nvPr/>
        </p:nvGrpSpPr>
        <p:grpSpPr bwMode="auto">
          <a:xfrm>
            <a:off x="1384300" y="5529263"/>
            <a:ext cx="6502400" cy="609600"/>
            <a:chOff x="477" y="3016"/>
            <a:chExt cx="4096" cy="384"/>
          </a:xfrm>
        </p:grpSpPr>
        <p:sp>
          <p:nvSpPr>
            <p:cNvPr id="6168" name="Text Box 29"/>
            <p:cNvSpPr txBox="1">
              <a:spLocks noChangeArrowheads="1"/>
            </p:cNvSpPr>
            <p:nvPr/>
          </p:nvSpPr>
          <p:spPr bwMode="auto">
            <a:xfrm>
              <a:off x="477" y="3016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nano-</a:t>
              </a:r>
            </a:p>
          </p:txBody>
        </p:sp>
        <p:sp>
          <p:nvSpPr>
            <p:cNvPr id="6169" name="Text Box 30"/>
            <p:cNvSpPr txBox="1">
              <a:spLocks noChangeArrowheads="1"/>
            </p:cNvSpPr>
            <p:nvPr/>
          </p:nvSpPr>
          <p:spPr bwMode="auto">
            <a:xfrm>
              <a:off x="1629" y="3016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3400"/>
                <a:t>n</a:t>
              </a:r>
            </a:p>
          </p:txBody>
        </p:sp>
        <p:sp>
          <p:nvSpPr>
            <p:cNvPr id="6170" name="Text Box 31"/>
            <p:cNvSpPr txBox="1">
              <a:spLocks noChangeArrowheads="1"/>
            </p:cNvSpPr>
            <p:nvPr/>
          </p:nvSpPr>
          <p:spPr bwMode="auto">
            <a:xfrm>
              <a:off x="3581" y="3016"/>
              <a:ext cx="99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10</a:t>
              </a:r>
              <a:r>
                <a:rPr kumimoji="0" lang="en-US" sz="3400" baseline="30000"/>
                <a:t>-9</a:t>
              </a:r>
              <a:endParaRPr kumimoji="0" lang="en-US" sz="3400"/>
            </a:p>
          </p:txBody>
        </p:sp>
      </p:grpSp>
      <p:grpSp>
        <p:nvGrpSpPr>
          <p:cNvPr id="62496" name="Group 32"/>
          <p:cNvGrpSpPr>
            <a:grpSpLocks/>
          </p:cNvGrpSpPr>
          <p:nvPr/>
        </p:nvGrpSpPr>
        <p:grpSpPr bwMode="auto">
          <a:xfrm>
            <a:off x="1385888" y="6102350"/>
            <a:ext cx="6515100" cy="609600"/>
            <a:chOff x="478" y="3764"/>
            <a:chExt cx="4104" cy="384"/>
          </a:xfrm>
        </p:grpSpPr>
        <p:sp>
          <p:nvSpPr>
            <p:cNvPr id="6165" name="Text Box 33"/>
            <p:cNvSpPr txBox="1">
              <a:spLocks noChangeArrowheads="1"/>
            </p:cNvSpPr>
            <p:nvPr/>
          </p:nvSpPr>
          <p:spPr bwMode="auto">
            <a:xfrm>
              <a:off x="478" y="3764"/>
              <a:ext cx="1640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pico-</a:t>
              </a:r>
            </a:p>
          </p:txBody>
        </p:sp>
        <p:sp>
          <p:nvSpPr>
            <p:cNvPr id="6166" name="Text Box 34"/>
            <p:cNvSpPr txBox="1">
              <a:spLocks noChangeArrowheads="1"/>
            </p:cNvSpPr>
            <p:nvPr/>
          </p:nvSpPr>
          <p:spPr bwMode="auto">
            <a:xfrm>
              <a:off x="1630" y="3764"/>
              <a:ext cx="1640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3400"/>
                <a:t>p</a:t>
              </a:r>
            </a:p>
          </p:txBody>
        </p:sp>
        <p:sp>
          <p:nvSpPr>
            <p:cNvPr id="6167" name="Text Box 35"/>
            <p:cNvSpPr txBox="1">
              <a:spLocks noChangeArrowheads="1"/>
            </p:cNvSpPr>
            <p:nvPr/>
          </p:nvSpPr>
          <p:spPr bwMode="auto">
            <a:xfrm>
              <a:off x="3585" y="3764"/>
              <a:ext cx="997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10</a:t>
              </a:r>
              <a:r>
                <a:rPr kumimoji="0" lang="en-US" sz="3400" baseline="30000"/>
                <a:t>-12</a:t>
              </a:r>
              <a:endParaRPr kumimoji="0" lang="en-US" sz="3400"/>
            </a:p>
          </p:txBody>
        </p:sp>
      </p:grpSp>
      <p:grpSp>
        <p:nvGrpSpPr>
          <p:cNvPr id="62500" name="Group 36"/>
          <p:cNvGrpSpPr>
            <a:grpSpLocks/>
          </p:cNvGrpSpPr>
          <p:nvPr/>
        </p:nvGrpSpPr>
        <p:grpSpPr bwMode="auto">
          <a:xfrm>
            <a:off x="1389063" y="2663825"/>
            <a:ext cx="6581775" cy="609600"/>
            <a:chOff x="480" y="1409"/>
            <a:chExt cx="4146" cy="384"/>
          </a:xfrm>
        </p:grpSpPr>
        <p:sp>
          <p:nvSpPr>
            <p:cNvPr id="6162" name="Text Box 37"/>
            <p:cNvSpPr txBox="1">
              <a:spLocks noChangeArrowheads="1"/>
            </p:cNvSpPr>
            <p:nvPr/>
          </p:nvSpPr>
          <p:spPr bwMode="auto">
            <a:xfrm>
              <a:off x="480" y="1409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kilo-</a:t>
              </a:r>
            </a:p>
          </p:txBody>
        </p:sp>
        <p:sp>
          <p:nvSpPr>
            <p:cNvPr id="6163" name="Text Box 38"/>
            <p:cNvSpPr txBox="1">
              <a:spLocks noChangeArrowheads="1"/>
            </p:cNvSpPr>
            <p:nvPr/>
          </p:nvSpPr>
          <p:spPr bwMode="auto">
            <a:xfrm>
              <a:off x="1632" y="1409"/>
              <a:ext cx="163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kumimoji="0" lang="en-US" sz="3400"/>
                <a:t>k</a:t>
              </a:r>
            </a:p>
          </p:txBody>
        </p:sp>
        <p:sp>
          <p:nvSpPr>
            <p:cNvPr id="6164" name="Text Box 39"/>
            <p:cNvSpPr txBox="1">
              <a:spLocks noChangeArrowheads="1"/>
            </p:cNvSpPr>
            <p:nvPr/>
          </p:nvSpPr>
          <p:spPr bwMode="auto">
            <a:xfrm>
              <a:off x="3584" y="1409"/>
              <a:ext cx="1042" cy="384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3400"/>
                <a:t>10</a:t>
              </a:r>
              <a:r>
                <a:rPr kumimoji="0" lang="en-US" sz="3400" baseline="30000"/>
                <a:t>3</a:t>
              </a:r>
              <a:endParaRPr kumimoji="0" lang="en-US" sz="3400"/>
            </a:p>
          </p:txBody>
        </p:sp>
      </p:grpSp>
      <p:sp>
        <p:nvSpPr>
          <p:cNvPr id="6160" name="Line 40"/>
          <p:cNvSpPr>
            <a:spLocks noChangeShapeType="1"/>
          </p:cNvSpPr>
          <p:nvPr/>
        </p:nvSpPr>
        <p:spPr bwMode="auto">
          <a:xfrm>
            <a:off x="3289300" y="1484313"/>
            <a:ext cx="0" cy="5184775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61" name="Line 41"/>
          <p:cNvSpPr>
            <a:spLocks noChangeShapeType="1"/>
          </p:cNvSpPr>
          <p:nvPr/>
        </p:nvSpPr>
        <p:spPr bwMode="auto">
          <a:xfrm>
            <a:off x="5732463" y="1484313"/>
            <a:ext cx="0" cy="5184775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2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2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2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2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2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2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C. Derived Units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524000"/>
            <a:ext cx="8609013" cy="2971800"/>
          </a:xfrm>
        </p:spPr>
        <p:txBody>
          <a:bodyPr/>
          <a:lstStyle/>
          <a:p>
            <a:r>
              <a:rPr lang="en-US" b="0" smtClean="0"/>
              <a:t>Combination of base units.</a:t>
            </a:r>
          </a:p>
          <a:p>
            <a:r>
              <a:rPr lang="en-US" smtClean="0"/>
              <a:t>Volume</a:t>
            </a:r>
            <a:r>
              <a:rPr lang="en-US" b="0" smtClean="0"/>
              <a:t> - length </a:t>
            </a:r>
            <a:r>
              <a:rPr lang="en-US" b="0" smtClean="0">
                <a:sym typeface="Symbol" pitchFamily="18" charset="2"/>
              </a:rPr>
              <a:t> length  length</a:t>
            </a:r>
          </a:p>
          <a:p>
            <a:pPr algn="ctr">
              <a:buFont typeface="Wingdings 2" pitchFamily="18" charset="2"/>
              <a:buNone/>
            </a:pPr>
            <a:r>
              <a:rPr lang="en-US" b="0" smtClean="0">
                <a:solidFill>
                  <a:schemeClr val="tx2"/>
                </a:solidFill>
                <a:sym typeface="Symbol" pitchFamily="18" charset="2"/>
              </a:rPr>
              <a:t>1 cm</a:t>
            </a:r>
            <a:r>
              <a:rPr lang="en-US" b="0" baseline="30000" smtClean="0">
                <a:solidFill>
                  <a:schemeClr val="tx2"/>
                </a:solidFill>
                <a:sym typeface="Symbol" pitchFamily="18" charset="2"/>
              </a:rPr>
              <a:t>3</a:t>
            </a:r>
            <a:r>
              <a:rPr kumimoji="0" lang="en-US" b="0" smtClean="0">
                <a:solidFill>
                  <a:schemeClr val="tx2"/>
                </a:solidFill>
                <a:sym typeface="Symbol" pitchFamily="18" charset="2"/>
              </a:rPr>
              <a:t> = 1 mL       1 dm</a:t>
            </a:r>
            <a:r>
              <a:rPr kumimoji="0" lang="en-US" b="0" baseline="30000" smtClean="0">
                <a:solidFill>
                  <a:schemeClr val="tx2"/>
                </a:solidFill>
                <a:sym typeface="Symbol" pitchFamily="18" charset="2"/>
              </a:rPr>
              <a:t>3</a:t>
            </a:r>
            <a:r>
              <a:rPr kumimoji="0" lang="en-US" b="0" smtClean="0">
                <a:solidFill>
                  <a:schemeClr val="tx2"/>
                </a:solidFill>
                <a:sym typeface="Symbol" pitchFamily="18" charset="2"/>
              </a:rPr>
              <a:t> = 1 L</a:t>
            </a:r>
            <a:endParaRPr kumimoji="0" lang="en-US" b="0" smtClean="0">
              <a:solidFill>
                <a:schemeClr val="accent1"/>
              </a:solidFill>
              <a:sym typeface="Symbol" pitchFamily="18" charset="2"/>
            </a:endParaRPr>
          </a:p>
          <a:p>
            <a:r>
              <a:rPr lang="en-US" smtClean="0">
                <a:sym typeface="Symbol" pitchFamily="18" charset="2"/>
              </a:rPr>
              <a:t>Density</a:t>
            </a:r>
            <a:r>
              <a:rPr lang="en-US" b="0" smtClean="0">
                <a:sym typeface="Symbol" pitchFamily="18" charset="2"/>
              </a:rPr>
              <a:t> - mass per unit volume (g/cm</a:t>
            </a:r>
            <a:r>
              <a:rPr lang="en-US" b="0" baseline="30000" smtClean="0">
                <a:sym typeface="Symbol" pitchFamily="18" charset="2"/>
              </a:rPr>
              <a:t>3</a:t>
            </a:r>
            <a:r>
              <a:rPr lang="en-US" b="0" smtClean="0">
                <a:sym typeface="Symbol" pitchFamily="18" charset="2"/>
              </a:rPr>
              <a:t>)</a:t>
            </a:r>
          </a:p>
        </p:txBody>
      </p:sp>
      <p:grpSp>
        <p:nvGrpSpPr>
          <p:cNvPr id="32789" name="Group 21"/>
          <p:cNvGrpSpPr>
            <a:grpSpLocks/>
          </p:cNvGrpSpPr>
          <p:nvPr/>
        </p:nvGrpSpPr>
        <p:grpSpPr bwMode="auto">
          <a:xfrm>
            <a:off x="746125" y="4624388"/>
            <a:ext cx="2667000" cy="1819275"/>
            <a:chOff x="672" y="2803"/>
            <a:chExt cx="1680" cy="1146"/>
          </a:xfrm>
        </p:grpSpPr>
        <p:sp>
          <p:nvSpPr>
            <p:cNvPr id="7184" name="AutoShape 8"/>
            <p:cNvSpPr>
              <a:spLocks noChangeArrowheads="1"/>
            </p:cNvSpPr>
            <p:nvPr/>
          </p:nvSpPr>
          <p:spPr bwMode="auto">
            <a:xfrm>
              <a:off x="672" y="2840"/>
              <a:ext cx="1680" cy="105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cap="sq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5" name="Text Box 4"/>
            <p:cNvSpPr txBox="1">
              <a:spLocks noChangeArrowheads="1"/>
            </p:cNvSpPr>
            <p:nvPr/>
          </p:nvSpPr>
          <p:spPr bwMode="auto">
            <a:xfrm>
              <a:off x="744" y="3109"/>
              <a:ext cx="845" cy="57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sz="5400" b="1">
                  <a:solidFill>
                    <a:schemeClr val="bg2"/>
                  </a:solidFill>
                </a:rPr>
                <a:t>D =</a:t>
              </a:r>
              <a:r>
                <a:rPr kumimoji="0" lang="en-US" sz="4800"/>
                <a:t> </a:t>
              </a:r>
            </a:p>
          </p:txBody>
        </p:sp>
        <p:sp>
          <p:nvSpPr>
            <p:cNvPr id="7186" name="Text Box 5"/>
            <p:cNvSpPr txBox="1">
              <a:spLocks noChangeArrowheads="1"/>
            </p:cNvSpPr>
            <p:nvPr/>
          </p:nvSpPr>
          <p:spPr bwMode="auto">
            <a:xfrm>
              <a:off x="1690" y="2803"/>
              <a:ext cx="476" cy="114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kumimoji="0" lang="en-US" sz="5400" b="1">
                  <a:solidFill>
                    <a:schemeClr val="bg2"/>
                  </a:solidFill>
                </a:rPr>
                <a:t>M</a:t>
              </a:r>
            </a:p>
            <a:p>
              <a:pPr algn="ctr">
                <a:spcBef>
                  <a:spcPct val="10000"/>
                </a:spcBef>
              </a:pPr>
              <a:r>
                <a:rPr kumimoji="0" lang="en-US" sz="5400" b="1">
                  <a:solidFill>
                    <a:schemeClr val="bg2"/>
                  </a:solidFill>
                </a:rPr>
                <a:t>V</a:t>
              </a:r>
              <a:endParaRPr kumimoji="0" lang="en-US" sz="4800">
                <a:solidFill>
                  <a:schemeClr val="bg2"/>
                </a:solidFill>
              </a:endParaRPr>
            </a:p>
          </p:txBody>
        </p:sp>
        <p:sp>
          <p:nvSpPr>
            <p:cNvPr id="7187" name="Line 6"/>
            <p:cNvSpPr>
              <a:spLocks noChangeShapeType="1"/>
            </p:cNvSpPr>
            <p:nvPr/>
          </p:nvSpPr>
          <p:spPr bwMode="auto">
            <a:xfrm>
              <a:off x="1608" y="3379"/>
              <a:ext cx="672" cy="0"/>
            </a:xfrm>
            <a:prstGeom prst="line">
              <a:avLst/>
            </a:prstGeom>
            <a:noFill/>
            <a:ln w="38100" cap="sq">
              <a:solidFill>
                <a:schemeClr val="bg2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790" name="Group 22"/>
          <p:cNvGrpSpPr>
            <a:grpSpLocks/>
          </p:cNvGrpSpPr>
          <p:nvPr/>
        </p:nvGrpSpPr>
        <p:grpSpPr bwMode="auto">
          <a:xfrm>
            <a:off x="3895725" y="4191000"/>
            <a:ext cx="2743200" cy="2514600"/>
            <a:chOff x="2688" y="2640"/>
            <a:chExt cx="1728" cy="1584"/>
          </a:xfrm>
        </p:grpSpPr>
        <p:grpSp>
          <p:nvGrpSpPr>
            <p:cNvPr id="7177" name="Group 15"/>
            <p:cNvGrpSpPr>
              <a:grpSpLocks/>
            </p:cNvGrpSpPr>
            <p:nvPr/>
          </p:nvGrpSpPr>
          <p:grpSpPr bwMode="auto">
            <a:xfrm>
              <a:off x="2688" y="2640"/>
              <a:ext cx="1728" cy="1584"/>
              <a:chOff x="2688" y="2640"/>
              <a:chExt cx="1728" cy="1584"/>
            </a:xfrm>
          </p:grpSpPr>
          <p:sp>
            <p:nvSpPr>
              <p:cNvPr id="7181" name="AutoShape 11"/>
              <p:cNvSpPr>
                <a:spLocks noChangeArrowheads="1"/>
              </p:cNvSpPr>
              <p:nvPr/>
            </p:nvSpPr>
            <p:spPr bwMode="auto">
              <a:xfrm>
                <a:off x="2688" y="2640"/>
                <a:ext cx="1728" cy="158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381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82" name="Line 12"/>
              <p:cNvSpPr>
                <a:spLocks noChangeShapeType="1"/>
              </p:cNvSpPr>
              <p:nvPr/>
            </p:nvSpPr>
            <p:spPr bwMode="auto">
              <a:xfrm flipV="1">
                <a:off x="3080" y="3500"/>
                <a:ext cx="932" cy="4"/>
              </a:xfrm>
              <a:prstGeom prst="line">
                <a:avLst/>
              </a:prstGeom>
              <a:noFill/>
              <a:ln w="381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83" name="Line 13"/>
              <p:cNvSpPr>
                <a:spLocks noChangeShapeType="1"/>
              </p:cNvSpPr>
              <p:nvPr/>
            </p:nvSpPr>
            <p:spPr bwMode="auto">
              <a:xfrm>
                <a:off x="3552" y="3508"/>
                <a:ext cx="0" cy="712"/>
              </a:xfrm>
              <a:prstGeom prst="line">
                <a:avLst/>
              </a:prstGeom>
              <a:noFill/>
              <a:ln w="381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178" name="Rectangle 16"/>
            <p:cNvSpPr>
              <a:spLocks noChangeArrowheads="1"/>
            </p:cNvSpPr>
            <p:nvPr/>
          </p:nvSpPr>
          <p:spPr bwMode="auto">
            <a:xfrm>
              <a:off x="3052" y="3573"/>
              <a:ext cx="428" cy="57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5400" b="1">
                  <a:solidFill>
                    <a:schemeClr val="bg2"/>
                  </a:solidFill>
                </a:rPr>
                <a:t>D</a:t>
              </a:r>
              <a:endParaRPr kumimoji="0" lang="en-US" sz="4800" b="1">
                <a:solidFill>
                  <a:schemeClr val="bg2"/>
                </a:solidFill>
              </a:endParaRPr>
            </a:p>
          </p:txBody>
        </p:sp>
        <p:sp>
          <p:nvSpPr>
            <p:cNvPr id="7179" name="Rectangle 17"/>
            <p:cNvSpPr>
              <a:spLocks noChangeArrowheads="1"/>
            </p:cNvSpPr>
            <p:nvPr/>
          </p:nvSpPr>
          <p:spPr bwMode="auto">
            <a:xfrm>
              <a:off x="3334" y="2951"/>
              <a:ext cx="476" cy="57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5400" b="1">
                  <a:solidFill>
                    <a:schemeClr val="bg2"/>
                  </a:solidFill>
                </a:rPr>
                <a:t>M</a:t>
              </a:r>
              <a:endParaRPr kumimoji="0" lang="en-US" sz="4800" b="1">
                <a:solidFill>
                  <a:schemeClr val="bg2"/>
                </a:solidFill>
              </a:endParaRPr>
            </a:p>
          </p:txBody>
        </p:sp>
        <p:sp>
          <p:nvSpPr>
            <p:cNvPr id="7180" name="Rectangle 18"/>
            <p:cNvSpPr>
              <a:spLocks noChangeArrowheads="1"/>
            </p:cNvSpPr>
            <p:nvPr/>
          </p:nvSpPr>
          <p:spPr bwMode="auto">
            <a:xfrm>
              <a:off x="3648" y="3573"/>
              <a:ext cx="404" cy="57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5400" b="1">
                  <a:solidFill>
                    <a:schemeClr val="bg2"/>
                  </a:solidFill>
                </a:rPr>
                <a:t>V</a:t>
              </a:r>
              <a:endParaRPr kumimoji="0" lang="en-US" sz="4800" b="1">
                <a:solidFill>
                  <a:schemeClr val="bg2"/>
                </a:solidFill>
              </a:endParaRPr>
            </a:p>
          </p:txBody>
        </p:sp>
      </p:grpSp>
      <p:sp>
        <p:nvSpPr>
          <p:cNvPr id="32791" name="AutoShape 23"/>
          <p:cNvSpPr>
            <a:spLocks noChangeArrowheads="1"/>
          </p:cNvSpPr>
          <p:nvPr/>
        </p:nvSpPr>
        <p:spPr bwMode="auto">
          <a:xfrm>
            <a:off x="4403725" y="5740400"/>
            <a:ext cx="766763" cy="792163"/>
          </a:xfrm>
          <a:prstGeom prst="smileyFace">
            <a:avLst>
              <a:gd name="adj" fmla="val 4653"/>
            </a:avLst>
          </a:prstGeom>
          <a:solidFill>
            <a:schemeClr val="tx2"/>
          </a:solidFill>
          <a:ln w="28575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92" name="AutoShape 24"/>
          <p:cNvSpPr>
            <a:spLocks noChangeArrowheads="1"/>
          </p:cNvSpPr>
          <p:nvPr/>
        </p:nvSpPr>
        <p:spPr bwMode="auto">
          <a:xfrm>
            <a:off x="4902200" y="4729163"/>
            <a:ext cx="766763" cy="792162"/>
          </a:xfrm>
          <a:prstGeom prst="smileyFace">
            <a:avLst>
              <a:gd name="adj" fmla="val 4653"/>
            </a:avLst>
          </a:prstGeom>
          <a:solidFill>
            <a:schemeClr val="tx2"/>
          </a:solidFill>
          <a:ln w="28575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793" name="AutoShape 25"/>
          <p:cNvSpPr>
            <a:spLocks noChangeArrowheads="1"/>
          </p:cNvSpPr>
          <p:nvPr/>
        </p:nvSpPr>
        <p:spPr bwMode="auto">
          <a:xfrm>
            <a:off x="5372100" y="5745163"/>
            <a:ext cx="766763" cy="792162"/>
          </a:xfrm>
          <a:prstGeom prst="smileyFace">
            <a:avLst>
              <a:gd name="adj" fmla="val 4653"/>
            </a:avLst>
          </a:prstGeom>
          <a:solidFill>
            <a:schemeClr val="tx2"/>
          </a:solidFill>
          <a:ln w="28575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bldLvl="2" autoUpdateAnimBg="0"/>
      <p:bldP spid="32791" grpId="0" animBg="1"/>
      <p:bldP spid="32792" grpId="0" animBg="1"/>
      <p:bldP spid="3279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D. Density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6363"/>
            <a:ext cx="9144000" cy="2020887"/>
          </a:xfrm>
        </p:spPr>
        <p:txBody>
          <a:bodyPr/>
          <a:lstStyle/>
          <a:p>
            <a:r>
              <a:rPr lang="en-US" b="0" smtClean="0"/>
              <a:t>An object has a volume of 825 mL and a density of 13.6 g/mL.  Find its mass.</a:t>
            </a:r>
            <a:endParaRPr lang="en-US" u="sng" smtClean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2681288"/>
            <a:ext cx="9131300" cy="41433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0" y="2690813"/>
            <a:ext cx="377348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GIVEN:</a:t>
            </a:r>
          </a:p>
          <a:p>
            <a:pPr>
              <a:spcBef>
                <a:spcPct val="20000"/>
              </a:spcBef>
            </a:pPr>
            <a:r>
              <a:rPr lang="en-US" sz="3500"/>
              <a:t>V = 825 mL</a:t>
            </a:r>
          </a:p>
          <a:p>
            <a:pPr>
              <a:spcBef>
                <a:spcPct val="20000"/>
              </a:spcBef>
            </a:pPr>
            <a:r>
              <a:rPr lang="en-US" sz="3500"/>
              <a:t>D = 13.6 g/mL</a:t>
            </a:r>
          </a:p>
          <a:p>
            <a:pPr>
              <a:spcBef>
                <a:spcPct val="20000"/>
              </a:spcBef>
            </a:pPr>
            <a:r>
              <a:rPr lang="en-US" sz="3500"/>
              <a:t>M = ?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3778250" y="2690813"/>
            <a:ext cx="5365750" cy="353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WORK</a:t>
            </a:r>
            <a:r>
              <a:rPr lang="en-US" sz="3500"/>
              <a:t>:</a:t>
            </a:r>
          </a:p>
          <a:p>
            <a:pPr>
              <a:spcBef>
                <a:spcPct val="20000"/>
              </a:spcBef>
            </a:pPr>
            <a:r>
              <a:rPr lang="en-US" sz="3500"/>
              <a:t>M = DV</a:t>
            </a:r>
          </a:p>
          <a:p>
            <a:pPr>
              <a:spcBef>
                <a:spcPct val="60000"/>
              </a:spcBef>
            </a:pPr>
            <a:r>
              <a:rPr lang="en-US" sz="3500"/>
              <a:t>M = (13.6 g/mL)(825mL)</a:t>
            </a:r>
          </a:p>
          <a:p>
            <a:pPr>
              <a:spcBef>
                <a:spcPct val="60000"/>
              </a:spcBef>
            </a:pPr>
            <a:r>
              <a:rPr lang="en-US" sz="3500">
                <a:solidFill>
                  <a:schemeClr val="tx2"/>
                </a:solidFill>
              </a:rPr>
              <a:t>M = 11,220 g</a:t>
            </a:r>
            <a:endParaRPr lang="en-US" sz="3500"/>
          </a:p>
          <a:p>
            <a:endParaRPr lang="en-US" sz="3500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3786188" y="2681288"/>
            <a:ext cx="0" cy="4130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0" y="3259138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3818" name="Group 26"/>
          <p:cNvGrpSpPr>
            <a:grpSpLocks/>
          </p:cNvGrpSpPr>
          <p:nvPr/>
        </p:nvGrpSpPr>
        <p:grpSpPr bwMode="auto">
          <a:xfrm>
            <a:off x="777875" y="4643438"/>
            <a:ext cx="2224088" cy="2038350"/>
            <a:chOff x="490" y="2925"/>
            <a:chExt cx="1401" cy="1284"/>
          </a:xfrm>
        </p:grpSpPr>
        <p:grpSp>
          <p:nvGrpSpPr>
            <p:cNvPr id="8203" name="Group 19"/>
            <p:cNvGrpSpPr>
              <a:grpSpLocks noChangeAspect="1"/>
            </p:cNvGrpSpPr>
            <p:nvPr/>
          </p:nvGrpSpPr>
          <p:grpSpPr bwMode="auto">
            <a:xfrm>
              <a:off x="490" y="2925"/>
              <a:ext cx="1401" cy="1284"/>
              <a:chOff x="2688" y="2640"/>
              <a:chExt cx="1728" cy="1584"/>
            </a:xfrm>
          </p:grpSpPr>
          <p:sp>
            <p:nvSpPr>
              <p:cNvPr id="8207" name="AutoShape 20"/>
              <p:cNvSpPr>
                <a:spLocks noChangeAspect="1" noChangeArrowheads="1"/>
              </p:cNvSpPr>
              <p:nvPr/>
            </p:nvSpPr>
            <p:spPr bwMode="auto">
              <a:xfrm>
                <a:off x="2688" y="2640"/>
                <a:ext cx="1728" cy="158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381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08" name="Line 21"/>
              <p:cNvSpPr>
                <a:spLocks noChangeAspect="1" noChangeShapeType="1"/>
              </p:cNvSpPr>
              <p:nvPr/>
            </p:nvSpPr>
            <p:spPr bwMode="auto">
              <a:xfrm flipV="1">
                <a:off x="3080" y="3500"/>
                <a:ext cx="932" cy="4"/>
              </a:xfrm>
              <a:prstGeom prst="line">
                <a:avLst/>
              </a:prstGeom>
              <a:noFill/>
              <a:ln w="381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09" name="Line 22"/>
              <p:cNvSpPr>
                <a:spLocks noChangeAspect="1" noChangeShapeType="1"/>
              </p:cNvSpPr>
              <p:nvPr/>
            </p:nvSpPr>
            <p:spPr bwMode="auto">
              <a:xfrm>
                <a:off x="3552" y="3508"/>
                <a:ext cx="0" cy="712"/>
              </a:xfrm>
              <a:prstGeom prst="line">
                <a:avLst/>
              </a:prstGeom>
              <a:noFill/>
              <a:ln w="381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204" name="Rectangle 23"/>
            <p:cNvSpPr>
              <a:spLocks noChangeAspect="1" noChangeArrowheads="1"/>
            </p:cNvSpPr>
            <p:nvPr/>
          </p:nvSpPr>
          <p:spPr bwMode="auto">
            <a:xfrm>
              <a:off x="753" y="3647"/>
              <a:ext cx="416" cy="55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5200" b="1">
                  <a:solidFill>
                    <a:schemeClr val="bg2"/>
                  </a:solidFill>
                </a:rPr>
                <a:t>D</a:t>
              </a:r>
            </a:p>
          </p:txBody>
        </p:sp>
        <p:sp>
          <p:nvSpPr>
            <p:cNvPr id="8205" name="Rectangle 24"/>
            <p:cNvSpPr>
              <a:spLocks noChangeAspect="1" noChangeArrowheads="1"/>
            </p:cNvSpPr>
            <p:nvPr/>
          </p:nvSpPr>
          <p:spPr bwMode="auto">
            <a:xfrm>
              <a:off x="974" y="3127"/>
              <a:ext cx="463" cy="55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5200" b="1">
                  <a:solidFill>
                    <a:schemeClr val="bg2"/>
                  </a:solidFill>
                </a:rPr>
                <a:t>M</a:t>
              </a:r>
            </a:p>
          </p:txBody>
        </p:sp>
        <p:sp>
          <p:nvSpPr>
            <p:cNvPr id="8206" name="Rectangle 25"/>
            <p:cNvSpPr>
              <a:spLocks noChangeAspect="1" noChangeArrowheads="1"/>
            </p:cNvSpPr>
            <p:nvPr/>
          </p:nvSpPr>
          <p:spPr bwMode="auto">
            <a:xfrm>
              <a:off x="1244" y="3647"/>
              <a:ext cx="393" cy="55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5200" b="1">
                  <a:solidFill>
                    <a:schemeClr val="bg2"/>
                  </a:solidFill>
                </a:rPr>
                <a:t>V</a:t>
              </a:r>
            </a:p>
          </p:txBody>
        </p:sp>
      </p:grpSp>
      <p:sp>
        <p:nvSpPr>
          <p:cNvPr id="33809" name="AutoShape 17"/>
          <p:cNvSpPr>
            <a:spLocks noChangeArrowheads="1"/>
          </p:cNvSpPr>
          <p:nvPr/>
        </p:nvSpPr>
        <p:spPr bwMode="auto">
          <a:xfrm>
            <a:off x="1597025" y="5087938"/>
            <a:ext cx="622300" cy="620712"/>
          </a:xfrm>
          <a:prstGeom prst="smileyFace">
            <a:avLst>
              <a:gd name="adj" fmla="val 4653"/>
            </a:avLst>
          </a:prstGeom>
          <a:solidFill>
            <a:schemeClr val="tx2"/>
          </a:solidFill>
          <a:ln w="28575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build="p" autoUpdateAnimBg="0"/>
      <p:bldP spid="33798" grpId="0" build="p" autoUpdateAnimBg="0"/>
      <p:bldP spid="3380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D. Density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6363"/>
            <a:ext cx="9144000" cy="2020887"/>
          </a:xfrm>
        </p:spPr>
        <p:txBody>
          <a:bodyPr/>
          <a:lstStyle/>
          <a:p>
            <a:pPr marL="509588" indent="-509588">
              <a:buFont typeface="Wingdings 2" pitchFamily="18" charset="2"/>
              <a:buNone/>
            </a:pPr>
            <a:r>
              <a:rPr lang="en-US" b="0" smtClean="0"/>
              <a:t>1) A liquid has a density of 0.87 g/mL.  What volume is occupied by 25 g of the liquid?</a:t>
            </a:r>
            <a:endParaRPr lang="en-US" u="sng" smtClean="0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2681288"/>
            <a:ext cx="9131300" cy="41433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0" y="2690813"/>
            <a:ext cx="377348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GIVEN:</a:t>
            </a:r>
          </a:p>
          <a:p>
            <a:pPr>
              <a:spcBef>
                <a:spcPct val="20000"/>
              </a:spcBef>
            </a:pPr>
            <a:r>
              <a:rPr lang="en-US" sz="3500"/>
              <a:t>D = 0.87 g/mL</a:t>
            </a:r>
          </a:p>
          <a:p>
            <a:pPr>
              <a:spcBef>
                <a:spcPct val="20000"/>
              </a:spcBef>
            </a:pPr>
            <a:r>
              <a:rPr lang="en-US" sz="3500"/>
              <a:t>V = ?</a:t>
            </a:r>
          </a:p>
          <a:p>
            <a:pPr>
              <a:spcBef>
                <a:spcPct val="20000"/>
              </a:spcBef>
            </a:pPr>
            <a:r>
              <a:rPr lang="en-US" sz="3500"/>
              <a:t>M = 25 g</a:t>
            </a:r>
          </a:p>
        </p:txBody>
      </p:sp>
      <p:sp>
        <p:nvSpPr>
          <p:cNvPr id="9222" name="Line 7"/>
          <p:cNvSpPr>
            <a:spLocks noChangeShapeType="1"/>
          </p:cNvSpPr>
          <p:nvPr/>
        </p:nvSpPr>
        <p:spPr bwMode="auto">
          <a:xfrm>
            <a:off x="3786188" y="2681288"/>
            <a:ext cx="0" cy="4130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23" name="Line 8"/>
          <p:cNvSpPr>
            <a:spLocks noChangeShapeType="1"/>
          </p:cNvSpPr>
          <p:nvPr/>
        </p:nvSpPr>
        <p:spPr bwMode="auto">
          <a:xfrm>
            <a:off x="0" y="3259138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4825" name="Group 9"/>
          <p:cNvGrpSpPr>
            <a:grpSpLocks/>
          </p:cNvGrpSpPr>
          <p:nvPr/>
        </p:nvGrpSpPr>
        <p:grpSpPr bwMode="auto">
          <a:xfrm>
            <a:off x="1322388" y="4643438"/>
            <a:ext cx="2224087" cy="2038350"/>
            <a:chOff x="490" y="2925"/>
            <a:chExt cx="1401" cy="1284"/>
          </a:xfrm>
        </p:grpSpPr>
        <p:grpSp>
          <p:nvGrpSpPr>
            <p:cNvPr id="9233" name="Group 10"/>
            <p:cNvGrpSpPr>
              <a:grpSpLocks noChangeAspect="1"/>
            </p:cNvGrpSpPr>
            <p:nvPr/>
          </p:nvGrpSpPr>
          <p:grpSpPr bwMode="auto">
            <a:xfrm>
              <a:off x="490" y="2925"/>
              <a:ext cx="1401" cy="1284"/>
              <a:chOff x="2688" y="2640"/>
              <a:chExt cx="1728" cy="1584"/>
            </a:xfrm>
          </p:grpSpPr>
          <p:sp>
            <p:nvSpPr>
              <p:cNvPr id="9237" name="AutoShape 11"/>
              <p:cNvSpPr>
                <a:spLocks noChangeAspect="1" noChangeArrowheads="1"/>
              </p:cNvSpPr>
              <p:nvPr/>
            </p:nvSpPr>
            <p:spPr bwMode="auto">
              <a:xfrm>
                <a:off x="2688" y="2640"/>
                <a:ext cx="1728" cy="158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381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8" name="Line 12"/>
              <p:cNvSpPr>
                <a:spLocks noChangeAspect="1" noChangeShapeType="1"/>
              </p:cNvSpPr>
              <p:nvPr/>
            </p:nvSpPr>
            <p:spPr bwMode="auto">
              <a:xfrm flipV="1">
                <a:off x="3080" y="3500"/>
                <a:ext cx="932" cy="4"/>
              </a:xfrm>
              <a:prstGeom prst="line">
                <a:avLst/>
              </a:prstGeom>
              <a:noFill/>
              <a:ln w="381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39" name="Line 13"/>
              <p:cNvSpPr>
                <a:spLocks noChangeAspect="1" noChangeShapeType="1"/>
              </p:cNvSpPr>
              <p:nvPr/>
            </p:nvSpPr>
            <p:spPr bwMode="auto">
              <a:xfrm>
                <a:off x="3552" y="3508"/>
                <a:ext cx="0" cy="712"/>
              </a:xfrm>
              <a:prstGeom prst="line">
                <a:avLst/>
              </a:prstGeom>
              <a:noFill/>
              <a:ln w="381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34" name="Rectangle 14"/>
            <p:cNvSpPr>
              <a:spLocks noChangeAspect="1" noChangeArrowheads="1"/>
            </p:cNvSpPr>
            <p:nvPr/>
          </p:nvSpPr>
          <p:spPr bwMode="auto">
            <a:xfrm>
              <a:off x="753" y="3647"/>
              <a:ext cx="416" cy="55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5200" b="1">
                  <a:solidFill>
                    <a:schemeClr val="bg2"/>
                  </a:solidFill>
                </a:rPr>
                <a:t>D</a:t>
              </a:r>
            </a:p>
          </p:txBody>
        </p:sp>
        <p:sp>
          <p:nvSpPr>
            <p:cNvPr id="9235" name="Rectangle 15"/>
            <p:cNvSpPr>
              <a:spLocks noChangeAspect="1" noChangeArrowheads="1"/>
            </p:cNvSpPr>
            <p:nvPr/>
          </p:nvSpPr>
          <p:spPr bwMode="auto">
            <a:xfrm>
              <a:off x="974" y="3127"/>
              <a:ext cx="463" cy="55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5200" b="1">
                  <a:solidFill>
                    <a:schemeClr val="bg2"/>
                  </a:solidFill>
                </a:rPr>
                <a:t>M</a:t>
              </a:r>
            </a:p>
          </p:txBody>
        </p:sp>
        <p:sp>
          <p:nvSpPr>
            <p:cNvPr id="9236" name="Rectangle 16"/>
            <p:cNvSpPr>
              <a:spLocks noChangeAspect="1" noChangeArrowheads="1"/>
            </p:cNvSpPr>
            <p:nvPr/>
          </p:nvSpPr>
          <p:spPr bwMode="auto">
            <a:xfrm>
              <a:off x="1244" y="3647"/>
              <a:ext cx="393" cy="55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5200" b="1">
                  <a:solidFill>
                    <a:schemeClr val="bg2"/>
                  </a:solidFill>
                </a:rPr>
                <a:t>V</a:t>
              </a:r>
            </a:p>
          </p:txBody>
        </p:sp>
      </p:grpSp>
      <p:sp>
        <p:nvSpPr>
          <p:cNvPr id="34833" name="AutoShape 17"/>
          <p:cNvSpPr>
            <a:spLocks noChangeArrowheads="1"/>
          </p:cNvSpPr>
          <p:nvPr/>
        </p:nvSpPr>
        <p:spPr bwMode="auto">
          <a:xfrm>
            <a:off x="2525713" y="5903913"/>
            <a:ext cx="622300" cy="620712"/>
          </a:xfrm>
          <a:prstGeom prst="smileyFace">
            <a:avLst>
              <a:gd name="adj" fmla="val 4653"/>
            </a:avLst>
          </a:prstGeom>
          <a:solidFill>
            <a:schemeClr val="tx2"/>
          </a:solidFill>
          <a:ln w="28575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4842" name="Group 26"/>
          <p:cNvGrpSpPr>
            <a:grpSpLocks/>
          </p:cNvGrpSpPr>
          <p:nvPr/>
        </p:nvGrpSpPr>
        <p:grpSpPr bwMode="auto">
          <a:xfrm>
            <a:off x="3778250" y="2690813"/>
            <a:ext cx="5365750" cy="1849437"/>
            <a:chOff x="2380" y="1695"/>
            <a:chExt cx="3380" cy="1165"/>
          </a:xfrm>
        </p:grpSpPr>
        <p:sp>
          <p:nvSpPr>
            <p:cNvPr id="9231" name="Text Box 6"/>
            <p:cNvSpPr txBox="1">
              <a:spLocks noChangeArrowheads="1"/>
            </p:cNvSpPr>
            <p:nvPr/>
          </p:nvSpPr>
          <p:spPr bwMode="auto">
            <a:xfrm>
              <a:off x="2380" y="1695"/>
              <a:ext cx="3380" cy="1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3200"/>
                <a:t>WORK</a:t>
              </a:r>
              <a:r>
                <a:rPr lang="en-US" sz="3500"/>
                <a:t>:</a:t>
              </a:r>
            </a:p>
            <a:p>
              <a:pPr>
                <a:spcBef>
                  <a:spcPct val="20000"/>
                </a:spcBef>
              </a:pPr>
              <a:r>
                <a:rPr lang="en-US" sz="3500"/>
                <a:t>V = M</a:t>
              </a:r>
            </a:p>
            <a:p>
              <a:pPr>
                <a:spcBef>
                  <a:spcPct val="10000"/>
                </a:spcBef>
              </a:pPr>
              <a:r>
                <a:rPr lang="en-US" sz="3400"/>
                <a:t>       </a:t>
              </a:r>
              <a:r>
                <a:rPr lang="en-US" sz="3500"/>
                <a:t>D</a:t>
              </a:r>
            </a:p>
          </p:txBody>
        </p:sp>
        <p:sp>
          <p:nvSpPr>
            <p:cNvPr id="9232" name="Line 18"/>
            <p:cNvSpPr>
              <a:spLocks noChangeShapeType="1"/>
            </p:cNvSpPr>
            <p:nvPr/>
          </p:nvSpPr>
          <p:spPr bwMode="auto">
            <a:xfrm>
              <a:off x="2915" y="2486"/>
              <a:ext cx="29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844" name="Group 28"/>
          <p:cNvGrpSpPr>
            <a:grpSpLocks/>
          </p:cNvGrpSpPr>
          <p:nvPr/>
        </p:nvGrpSpPr>
        <p:grpSpPr bwMode="auto">
          <a:xfrm>
            <a:off x="3778250" y="4635500"/>
            <a:ext cx="5365750" cy="1366838"/>
            <a:chOff x="2380" y="2920"/>
            <a:chExt cx="3380" cy="861"/>
          </a:xfrm>
        </p:grpSpPr>
        <p:sp>
          <p:nvSpPr>
            <p:cNvPr id="9229" name="Text Box 24"/>
            <p:cNvSpPr txBox="1">
              <a:spLocks noChangeArrowheads="1"/>
            </p:cNvSpPr>
            <p:nvPr/>
          </p:nvSpPr>
          <p:spPr bwMode="auto">
            <a:xfrm>
              <a:off x="2380" y="2920"/>
              <a:ext cx="3380" cy="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35000"/>
                </a:spcBef>
              </a:pPr>
              <a:r>
                <a:rPr lang="en-US" sz="3500"/>
                <a:t>V =      25 g</a:t>
              </a:r>
            </a:p>
            <a:p>
              <a:pPr>
                <a:spcBef>
                  <a:spcPct val="30000"/>
                </a:spcBef>
              </a:pPr>
              <a:r>
                <a:rPr lang="en-US" sz="3500"/>
                <a:t>       0.87 g/mL</a:t>
              </a:r>
            </a:p>
          </p:txBody>
        </p:sp>
        <p:sp>
          <p:nvSpPr>
            <p:cNvPr id="9230" name="Line 19"/>
            <p:cNvSpPr>
              <a:spLocks noChangeShapeType="1"/>
            </p:cNvSpPr>
            <p:nvPr/>
          </p:nvSpPr>
          <p:spPr bwMode="auto">
            <a:xfrm>
              <a:off x="3003" y="3353"/>
              <a:ext cx="1199" cy="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841" name="Text Box 25"/>
          <p:cNvSpPr txBox="1">
            <a:spLocks noChangeArrowheads="1"/>
          </p:cNvSpPr>
          <p:nvPr/>
        </p:nvSpPr>
        <p:spPr bwMode="auto">
          <a:xfrm>
            <a:off x="3778250" y="6105525"/>
            <a:ext cx="536575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500">
                <a:solidFill>
                  <a:schemeClr val="tx2"/>
                </a:solidFill>
              </a:rPr>
              <a:t>V = 28.7 mL</a:t>
            </a:r>
            <a:endParaRPr lang="en-US" sz="35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4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autoUpdateAnimBg="0"/>
      <p:bldP spid="34833" grpId="0" animBg="1"/>
      <p:bldP spid="3484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D. Density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6363"/>
            <a:ext cx="9144000" cy="2020887"/>
          </a:xfrm>
        </p:spPr>
        <p:txBody>
          <a:bodyPr/>
          <a:lstStyle/>
          <a:p>
            <a:pPr marL="509588" indent="-509588">
              <a:buFont typeface="Wingdings 2" pitchFamily="18" charset="2"/>
              <a:buNone/>
            </a:pPr>
            <a:r>
              <a:rPr lang="en-US" b="0" smtClean="0"/>
              <a:t>2) You have a sample with a mass of 620 g &amp; a volume of 753 mL.  Find density.</a:t>
            </a:r>
            <a:endParaRPr lang="en-US" u="sng" smtClean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2681288"/>
            <a:ext cx="9131300" cy="41433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0" y="2690813"/>
            <a:ext cx="377348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200"/>
              <a:t>GIVEN:</a:t>
            </a:r>
          </a:p>
          <a:p>
            <a:pPr>
              <a:spcBef>
                <a:spcPct val="20000"/>
              </a:spcBef>
            </a:pPr>
            <a:r>
              <a:rPr lang="en-US" sz="3500"/>
              <a:t>M = 620 g</a:t>
            </a:r>
          </a:p>
          <a:p>
            <a:pPr>
              <a:spcBef>
                <a:spcPct val="20000"/>
              </a:spcBef>
            </a:pPr>
            <a:r>
              <a:rPr lang="en-US" sz="3500"/>
              <a:t>V = 753 mL</a:t>
            </a:r>
          </a:p>
          <a:p>
            <a:pPr>
              <a:spcBef>
                <a:spcPct val="20000"/>
              </a:spcBef>
            </a:pPr>
            <a:r>
              <a:rPr lang="en-US" sz="3500"/>
              <a:t>D = ?</a:t>
            </a: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3786188" y="2681288"/>
            <a:ext cx="0" cy="4130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0" y="3259138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848" name="Group 8"/>
          <p:cNvGrpSpPr>
            <a:grpSpLocks/>
          </p:cNvGrpSpPr>
          <p:nvPr/>
        </p:nvGrpSpPr>
        <p:grpSpPr bwMode="auto">
          <a:xfrm>
            <a:off x="1322388" y="4643438"/>
            <a:ext cx="2224087" cy="2038350"/>
            <a:chOff x="490" y="2925"/>
            <a:chExt cx="1401" cy="1284"/>
          </a:xfrm>
        </p:grpSpPr>
        <p:grpSp>
          <p:nvGrpSpPr>
            <p:cNvPr id="10257" name="Group 9"/>
            <p:cNvGrpSpPr>
              <a:grpSpLocks noChangeAspect="1"/>
            </p:cNvGrpSpPr>
            <p:nvPr/>
          </p:nvGrpSpPr>
          <p:grpSpPr bwMode="auto">
            <a:xfrm>
              <a:off x="490" y="2925"/>
              <a:ext cx="1401" cy="1284"/>
              <a:chOff x="2688" y="2640"/>
              <a:chExt cx="1728" cy="1584"/>
            </a:xfrm>
          </p:grpSpPr>
          <p:sp>
            <p:nvSpPr>
              <p:cNvPr id="10261" name="AutoShape 10"/>
              <p:cNvSpPr>
                <a:spLocks noChangeAspect="1" noChangeArrowheads="1"/>
              </p:cNvSpPr>
              <p:nvPr/>
            </p:nvSpPr>
            <p:spPr bwMode="auto">
              <a:xfrm>
                <a:off x="2688" y="2640"/>
                <a:ext cx="1728" cy="1584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38100" cap="sq">
                <a:solidFill>
                  <a:schemeClr val="bg2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62" name="Line 11"/>
              <p:cNvSpPr>
                <a:spLocks noChangeAspect="1" noChangeShapeType="1"/>
              </p:cNvSpPr>
              <p:nvPr/>
            </p:nvSpPr>
            <p:spPr bwMode="auto">
              <a:xfrm flipV="1">
                <a:off x="3080" y="3500"/>
                <a:ext cx="932" cy="4"/>
              </a:xfrm>
              <a:prstGeom prst="line">
                <a:avLst/>
              </a:prstGeom>
              <a:noFill/>
              <a:ln w="381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63" name="Line 12"/>
              <p:cNvSpPr>
                <a:spLocks noChangeAspect="1" noChangeShapeType="1"/>
              </p:cNvSpPr>
              <p:nvPr/>
            </p:nvSpPr>
            <p:spPr bwMode="auto">
              <a:xfrm>
                <a:off x="3552" y="3508"/>
                <a:ext cx="0" cy="712"/>
              </a:xfrm>
              <a:prstGeom prst="line">
                <a:avLst/>
              </a:prstGeom>
              <a:noFill/>
              <a:ln w="38100" cap="sq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258" name="Rectangle 13"/>
            <p:cNvSpPr>
              <a:spLocks noChangeAspect="1" noChangeArrowheads="1"/>
            </p:cNvSpPr>
            <p:nvPr/>
          </p:nvSpPr>
          <p:spPr bwMode="auto">
            <a:xfrm>
              <a:off x="753" y="3647"/>
              <a:ext cx="416" cy="55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5200" b="1">
                  <a:solidFill>
                    <a:schemeClr val="bg2"/>
                  </a:solidFill>
                </a:rPr>
                <a:t>D</a:t>
              </a:r>
            </a:p>
          </p:txBody>
        </p:sp>
        <p:sp>
          <p:nvSpPr>
            <p:cNvPr id="10259" name="Rectangle 14"/>
            <p:cNvSpPr>
              <a:spLocks noChangeAspect="1" noChangeArrowheads="1"/>
            </p:cNvSpPr>
            <p:nvPr/>
          </p:nvSpPr>
          <p:spPr bwMode="auto">
            <a:xfrm>
              <a:off x="974" y="3127"/>
              <a:ext cx="463" cy="55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5200" b="1">
                  <a:solidFill>
                    <a:schemeClr val="bg2"/>
                  </a:solidFill>
                </a:rPr>
                <a:t>M</a:t>
              </a:r>
            </a:p>
          </p:txBody>
        </p:sp>
        <p:sp>
          <p:nvSpPr>
            <p:cNvPr id="10260" name="Rectangle 15"/>
            <p:cNvSpPr>
              <a:spLocks noChangeAspect="1" noChangeArrowheads="1"/>
            </p:cNvSpPr>
            <p:nvPr/>
          </p:nvSpPr>
          <p:spPr bwMode="auto">
            <a:xfrm>
              <a:off x="1244" y="3647"/>
              <a:ext cx="393" cy="557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5200" b="1">
                  <a:solidFill>
                    <a:schemeClr val="bg2"/>
                  </a:solidFill>
                </a:rPr>
                <a:t>V</a:t>
              </a:r>
            </a:p>
          </p:txBody>
        </p:sp>
      </p:grpSp>
      <p:sp>
        <p:nvSpPr>
          <p:cNvPr id="35856" name="AutoShape 16"/>
          <p:cNvSpPr>
            <a:spLocks noChangeArrowheads="1"/>
          </p:cNvSpPr>
          <p:nvPr/>
        </p:nvSpPr>
        <p:spPr bwMode="auto">
          <a:xfrm>
            <a:off x="1749425" y="5903913"/>
            <a:ext cx="622300" cy="620712"/>
          </a:xfrm>
          <a:prstGeom prst="smileyFace">
            <a:avLst>
              <a:gd name="adj" fmla="val 4653"/>
            </a:avLst>
          </a:prstGeom>
          <a:solidFill>
            <a:schemeClr val="tx2"/>
          </a:solidFill>
          <a:ln w="28575" cap="sq">
            <a:solidFill>
              <a:schemeClr val="bg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5857" name="Group 17"/>
          <p:cNvGrpSpPr>
            <a:grpSpLocks/>
          </p:cNvGrpSpPr>
          <p:nvPr/>
        </p:nvGrpSpPr>
        <p:grpSpPr bwMode="auto">
          <a:xfrm>
            <a:off x="3778250" y="2690813"/>
            <a:ext cx="5365750" cy="1849437"/>
            <a:chOff x="2380" y="1695"/>
            <a:chExt cx="3380" cy="1165"/>
          </a:xfrm>
        </p:grpSpPr>
        <p:sp>
          <p:nvSpPr>
            <p:cNvPr id="10255" name="Text Box 18"/>
            <p:cNvSpPr txBox="1">
              <a:spLocks noChangeArrowheads="1"/>
            </p:cNvSpPr>
            <p:nvPr/>
          </p:nvSpPr>
          <p:spPr bwMode="auto">
            <a:xfrm>
              <a:off x="2380" y="1695"/>
              <a:ext cx="3380" cy="1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en-US" sz="3200"/>
                <a:t>WORK</a:t>
              </a:r>
              <a:r>
                <a:rPr lang="en-US" sz="3500"/>
                <a:t>:</a:t>
              </a:r>
            </a:p>
            <a:p>
              <a:pPr>
                <a:spcBef>
                  <a:spcPct val="20000"/>
                </a:spcBef>
              </a:pPr>
              <a:r>
                <a:rPr lang="en-US" sz="3500"/>
                <a:t>D = M</a:t>
              </a:r>
            </a:p>
            <a:p>
              <a:pPr>
                <a:spcBef>
                  <a:spcPct val="10000"/>
                </a:spcBef>
              </a:pPr>
              <a:r>
                <a:rPr lang="en-US" sz="3400"/>
                <a:t>       </a:t>
              </a:r>
              <a:r>
                <a:rPr lang="en-US" sz="3500"/>
                <a:t>V</a:t>
              </a:r>
            </a:p>
          </p:txBody>
        </p:sp>
        <p:sp>
          <p:nvSpPr>
            <p:cNvPr id="10256" name="Line 19"/>
            <p:cNvSpPr>
              <a:spLocks noChangeShapeType="1"/>
            </p:cNvSpPr>
            <p:nvPr/>
          </p:nvSpPr>
          <p:spPr bwMode="auto">
            <a:xfrm>
              <a:off x="2915" y="2486"/>
              <a:ext cx="296" cy="0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5860" name="Group 20"/>
          <p:cNvGrpSpPr>
            <a:grpSpLocks/>
          </p:cNvGrpSpPr>
          <p:nvPr/>
        </p:nvGrpSpPr>
        <p:grpSpPr bwMode="auto">
          <a:xfrm>
            <a:off x="3778250" y="4635500"/>
            <a:ext cx="5365750" cy="1366838"/>
            <a:chOff x="2380" y="2920"/>
            <a:chExt cx="3380" cy="861"/>
          </a:xfrm>
        </p:grpSpPr>
        <p:sp>
          <p:nvSpPr>
            <p:cNvPr id="10253" name="Text Box 21"/>
            <p:cNvSpPr txBox="1">
              <a:spLocks noChangeArrowheads="1"/>
            </p:cNvSpPr>
            <p:nvPr/>
          </p:nvSpPr>
          <p:spPr bwMode="auto">
            <a:xfrm>
              <a:off x="2380" y="2920"/>
              <a:ext cx="3380" cy="8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35000"/>
                </a:spcBef>
              </a:pPr>
              <a:r>
                <a:rPr lang="en-US" sz="3500"/>
                <a:t>D =     620 g</a:t>
              </a:r>
            </a:p>
            <a:p>
              <a:pPr>
                <a:spcBef>
                  <a:spcPct val="30000"/>
                </a:spcBef>
              </a:pPr>
              <a:r>
                <a:rPr lang="en-US" sz="3500"/>
                <a:t>         753 mL</a:t>
              </a:r>
            </a:p>
          </p:txBody>
        </p:sp>
        <p:sp>
          <p:nvSpPr>
            <p:cNvPr id="10254" name="Line 22"/>
            <p:cNvSpPr>
              <a:spLocks noChangeShapeType="1"/>
            </p:cNvSpPr>
            <p:nvPr/>
          </p:nvSpPr>
          <p:spPr bwMode="auto">
            <a:xfrm>
              <a:off x="3003" y="3353"/>
              <a:ext cx="1199" cy="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863" name="Text Box 23"/>
          <p:cNvSpPr txBox="1">
            <a:spLocks noChangeArrowheads="1"/>
          </p:cNvSpPr>
          <p:nvPr/>
        </p:nvSpPr>
        <p:spPr bwMode="auto">
          <a:xfrm>
            <a:off x="3778250" y="6105525"/>
            <a:ext cx="536575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3500">
                <a:solidFill>
                  <a:schemeClr val="tx2"/>
                </a:solidFill>
              </a:rPr>
              <a:t>D = 0.82 g/mL</a:t>
            </a:r>
            <a:endParaRPr lang="en-US" sz="35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58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utoUpdateAnimBg="0"/>
      <p:bldP spid="35856" grpId="0" animBg="1"/>
      <p:bldP spid="35863" grpId="0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True"/>
  <p:tag name="HOTSPOTTYPE" val="DefinedInNavigator"/>
  <p:tag name="BRANCHTO" val="257"/>
</p:tagLst>
</file>

<file path=ppt/theme/theme1.xml><?xml version="1.0" encoding="utf-8"?>
<a:theme xmlns:a="http://schemas.openxmlformats.org/drawingml/2006/main" name="Personal Home Page (Standard)">
  <a:themeElements>
    <a:clrScheme name="Personal Home Page (Standard) 1">
      <a:dk1>
        <a:srgbClr val="000000"/>
      </a:dk1>
      <a:lt1>
        <a:srgbClr val="FFFFFF"/>
      </a:lt1>
      <a:dk2>
        <a:srgbClr val="1E2E53"/>
      </a:dk2>
      <a:lt2>
        <a:srgbClr val="FFCC00"/>
      </a:lt2>
      <a:accent1>
        <a:srgbClr val="FF9933"/>
      </a:accent1>
      <a:accent2>
        <a:srgbClr val="336699"/>
      </a:accent2>
      <a:accent3>
        <a:srgbClr val="ABADB3"/>
      </a:accent3>
      <a:accent4>
        <a:srgbClr val="DADADA"/>
      </a:accent4>
      <a:accent5>
        <a:srgbClr val="FFCAAD"/>
      </a:accent5>
      <a:accent6>
        <a:srgbClr val="2D5C8A"/>
      </a:accent6>
      <a:hlink>
        <a:srgbClr val="EAEAEA"/>
      </a:hlink>
      <a:folHlink>
        <a:srgbClr val="A73737"/>
      </a:folHlink>
    </a:clrScheme>
    <a:fontScheme name="Personal Home Page (Standard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ersonal Home Page (Standard) 1">
        <a:dk1>
          <a:srgbClr val="000000"/>
        </a:dk1>
        <a:lt1>
          <a:srgbClr val="FFFFFF"/>
        </a:lt1>
        <a:dk2>
          <a:srgbClr val="1E2E53"/>
        </a:dk2>
        <a:lt2>
          <a:srgbClr val="FFCC00"/>
        </a:lt2>
        <a:accent1>
          <a:srgbClr val="FF9933"/>
        </a:accent1>
        <a:accent2>
          <a:srgbClr val="336699"/>
        </a:accent2>
        <a:accent3>
          <a:srgbClr val="ABADB3"/>
        </a:accent3>
        <a:accent4>
          <a:srgbClr val="DADADA"/>
        </a:accent4>
        <a:accent5>
          <a:srgbClr val="FFCAAD"/>
        </a:accent5>
        <a:accent6>
          <a:srgbClr val="2D5C8A"/>
        </a:accent6>
        <a:hlink>
          <a:srgbClr val="EAEAEA"/>
        </a:hlink>
        <a:folHlink>
          <a:srgbClr val="A737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 Home Page (Standard) 2">
        <a:dk1>
          <a:srgbClr val="663300"/>
        </a:dk1>
        <a:lt1>
          <a:srgbClr val="FFFFFF"/>
        </a:lt1>
        <a:dk2>
          <a:srgbClr val="996633"/>
        </a:dk2>
        <a:lt2>
          <a:srgbClr val="868686"/>
        </a:lt2>
        <a:accent1>
          <a:srgbClr val="FF9900"/>
        </a:accent1>
        <a:accent2>
          <a:srgbClr val="CC6600"/>
        </a:accent2>
        <a:accent3>
          <a:srgbClr val="FFFFFF"/>
        </a:accent3>
        <a:accent4>
          <a:srgbClr val="562A00"/>
        </a:accent4>
        <a:accent5>
          <a:srgbClr val="FFCAAA"/>
        </a:accent5>
        <a:accent6>
          <a:srgbClr val="B95C00"/>
        </a:accent6>
        <a:hlink>
          <a:srgbClr val="FFCC00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 Home Page (Standard)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Office\Templates\Presentations\Personal Home Page (Standard).pot</Template>
  <TotalTime>1443</TotalTime>
  <Words>314</Words>
  <Application>Microsoft Office PowerPoint</Application>
  <PresentationFormat>On-screen Show (4:3)</PresentationFormat>
  <Paragraphs>111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Wingdings 2</vt:lpstr>
      <vt:lpstr>Wingdings</vt:lpstr>
      <vt:lpstr>Times New Roman</vt:lpstr>
      <vt:lpstr>Symbol</vt:lpstr>
      <vt:lpstr>Personal Home Page (Standard)</vt:lpstr>
      <vt:lpstr>Ch. 2 - Measurement</vt:lpstr>
      <vt:lpstr>A. Number vs. Quantity</vt:lpstr>
      <vt:lpstr>B. SI Units</vt:lpstr>
      <vt:lpstr>B. SI Units</vt:lpstr>
      <vt:lpstr>C. Derived Units</vt:lpstr>
      <vt:lpstr>D. Density</vt:lpstr>
      <vt:lpstr>D. Density</vt:lpstr>
      <vt:lpstr>D. Density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 Units of Measurement</dc:title>
  <dc:creator>Mrs. Johannesson</dc:creator>
  <cp:lastModifiedBy>ssexton</cp:lastModifiedBy>
  <cp:revision>64</cp:revision>
  <cp:lastPrinted>1995-12-08T18:33:06Z</cp:lastPrinted>
  <dcterms:created xsi:type="dcterms:W3CDTF">2000-07-04T00:24:44Z</dcterms:created>
  <dcterms:modified xsi:type="dcterms:W3CDTF">2013-09-03T20:55:42Z</dcterms:modified>
</cp:coreProperties>
</file>