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58" r:id="rId5"/>
    <p:sldId id="260" r:id="rId6"/>
    <p:sldId id="261" r:id="rId7"/>
    <p:sldId id="265" r:id="rId8"/>
    <p:sldId id="266" r:id="rId9"/>
    <p:sldId id="262" r:id="rId10"/>
    <p:sldId id="264" r:id="rId11"/>
    <p:sldId id="263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934200" cy="9398000"/>
  <p:custDataLst>
    <p:tags r:id="rId1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CCFF"/>
    <a:srgbClr val="CCECFF"/>
    <a:srgbClr val="CCCCFF"/>
    <a:srgbClr val="CC99FF"/>
    <a:srgbClr val="DFC0FF"/>
    <a:srgbClr val="90DBFF"/>
    <a:srgbClr val="66CCFF"/>
    <a:srgbClr val="4E89C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ChangeArrowheads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D692BDAE-EFF8-45FD-B730-F9FF5D177CC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3"/>
          <p:cNvSpPr>
            <a:spLocks noChangeArrowheads="1"/>
          </p:cNvSpPr>
          <p:nvPr/>
        </p:nvSpPr>
        <p:spPr bwMode="auto">
          <a:xfrm rot="20940000">
            <a:off x="1828800" y="304800"/>
            <a:ext cx="457200" cy="4572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  <a:ea typeface="+mn-ea"/>
            </a:endParaRPr>
          </a:p>
        </p:txBody>
      </p:sp>
      <p:sp>
        <p:nvSpPr>
          <p:cNvPr id="5" name="AutoShape 24"/>
          <p:cNvSpPr>
            <a:spLocks noChangeArrowheads="1"/>
          </p:cNvSpPr>
          <p:nvPr/>
        </p:nvSpPr>
        <p:spPr bwMode="auto">
          <a:xfrm>
            <a:off x="2609850" y="171450"/>
            <a:ext cx="419100" cy="4191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  <a:ea typeface="+mn-ea"/>
            </a:endParaRPr>
          </a:p>
        </p:txBody>
      </p:sp>
      <p:sp>
        <p:nvSpPr>
          <p:cNvPr id="6" name="AutoShape 25"/>
          <p:cNvSpPr>
            <a:spLocks noChangeArrowheads="1"/>
          </p:cNvSpPr>
          <p:nvPr/>
        </p:nvSpPr>
        <p:spPr bwMode="auto">
          <a:xfrm rot="20940000">
            <a:off x="1752600" y="228600"/>
            <a:ext cx="457200" cy="4572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  <a:ea typeface="+mn-ea"/>
            </a:endParaRPr>
          </a:p>
        </p:txBody>
      </p:sp>
      <p:sp>
        <p:nvSpPr>
          <p:cNvPr id="7" name="AutoShape 26"/>
          <p:cNvSpPr>
            <a:spLocks noChangeArrowheads="1"/>
          </p:cNvSpPr>
          <p:nvPr/>
        </p:nvSpPr>
        <p:spPr bwMode="auto">
          <a:xfrm>
            <a:off x="2533650" y="19050"/>
            <a:ext cx="419100" cy="4191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  <a:ea typeface="+mn-ea"/>
            </a:endParaRPr>
          </a:p>
        </p:txBody>
      </p: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7010400" y="5562600"/>
            <a:ext cx="2033588" cy="1219200"/>
            <a:chOff x="4368" y="3264"/>
            <a:chExt cx="1281" cy="768"/>
          </a:xfrm>
        </p:grpSpPr>
        <p:sp>
          <p:nvSpPr>
            <p:cNvPr id="9" name="AutoShape 28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>
                <a:latin typeface="Times New Roman" charset="0"/>
                <a:ea typeface="+mn-ea"/>
              </a:endParaRPr>
            </a:p>
          </p:txBody>
        </p:sp>
        <p:sp>
          <p:nvSpPr>
            <p:cNvPr id="10" name="AutoShape 29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>
                <a:latin typeface="Times New Roman" charset="0"/>
                <a:ea typeface="+mn-ea"/>
              </a:endParaRPr>
            </a:p>
          </p:txBody>
        </p:sp>
        <p:sp>
          <p:nvSpPr>
            <p:cNvPr id="11" name="AutoShape 30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>
                <a:latin typeface="Times New Roman" charset="0"/>
                <a:ea typeface="+mn-ea"/>
              </a:endParaRPr>
            </a:p>
          </p:txBody>
        </p:sp>
        <p:sp>
          <p:nvSpPr>
            <p:cNvPr id="12" name="AutoShape 31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>
                <a:latin typeface="Times New Roman" charset="0"/>
                <a:ea typeface="+mn-ea"/>
              </a:endParaRPr>
            </a:p>
          </p:txBody>
        </p:sp>
        <p:sp>
          <p:nvSpPr>
            <p:cNvPr id="13" name="AutoShape 32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>
                <a:latin typeface="Times New Roman" charset="0"/>
                <a:ea typeface="+mn-ea"/>
              </a:endParaRPr>
            </a:p>
          </p:txBody>
        </p:sp>
        <p:sp>
          <p:nvSpPr>
            <p:cNvPr id="14" name="AutoShape 33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>
                <a:latin typeface="Times New Roman" charset="0"/>
                <a:ea typeface="+mn-ea"/>
              </a:endParaRPr>
            </a:p>
          </p:txBody>
        </p:sp>
      </p:grpSp>
      <p:sp>
        <p:nvSpPr>
          <p:cNvPr id="15" name="AutoShape 34"/>
          <p:cNvSpPr>
            <a:spLocks noChangeArrowheads="1"/>
          </p:cNvSpPr>
          <p:nvPr/>
        </p:nvSpPr>
        <p:spPr bwMode="auto">
          <a:xfrm rot="1320000">
            <a:off x="184150" y="244475"/>
            <a:ext cx="882650" cy="88265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  <a:ea typeface="+mn-ea"/>
            </a:endParaRPr>
          </a:p>
        </p:txBody>
      </p:sp>
      <p:grpSp>
        <p:nvGrpSpPr>
          <p:cNvPr id="16" name="Group 35"/>
          <p:cNvGrpSpPr>
            <a:grpSpLocks/>
          </p:cNvGrpSpPr>
          <p:nvPr/>
        </p:nvGrpSpPr>
        <p:grpSpPr bwMode="auto">
          <a:xfrm>
            <a:off x="304800" y="2133600"/>
            <a:ext cx="8305800" cy="381000"/>
            <a:chOff x="240" y="768"/>
            <a:chExt cx="5232" cy="240"/>
          </a:xfrm>
        </p:grpSpPr>
        <p:sp>
          <p:nvSpPr>
            <p:cNvPr id="17" name="Rectangle 36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  <a:ea typeface="+mn-ea"/>
              </a:endParaRPr>
            </a:p>
          </p:txBody>
        </p:sp>
        <p:sp>
          <p:nvSpPr>
            <p:cNvPr id="18" name="Rectangle 37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  <a:ea typeface="+mn-ea"/>
              </a:endParaRPr>
            </a:p>
          </p:txBody>
        </p:sp>
      </p:grpSp>
      <p:sp>
        <p:nvSpPr>
          <p:cNvPr id="3087" name="Rectangle 1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667000"/>
            <a:ext cx="6400800" cy="3276600"/>
          </a:xfrm>
        </p:spPr>
        <p:txBody>
          <a:bodyPr anchor="ctr"/>
          <a:lstStyle>
            <a:lvl1pPr marL="0" indent="0" algn="ctr">
              <a:buFont typeface="Wingdings 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28600"/>
            <a:ext cx="21336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2484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191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91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534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28" name="Group 27"/>
          <p:cNvGrpSpPr>
            <a:grpSpLocks/>
          </p:cNvGrpSpPr>
          <p:nvPr/>
        </p:nvGrpSpPr>
        <p:grpSpPr bwMode="auto">
          <a:xfrm>
            <a:off x="381000" y="990600"/>
            <a:ext cx="8305800" cy="381000"/>
            <a:chOff x="240" y="768"/>
            <a:chExt cx="5232" cy="240"/>
          </a:xfrm>
        </p:grpSpPr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  <a:ea typeface="+mn-ea"/>
              </a:endParaRPr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  <a:ea typeface="+mn-ea"/>
              </a:endParaRPr>
            </a:p>
          </p:txBody>
        </p:sp>
      </p:grpSp>
      <p:grpSp>
        <p:nvGrpSpPr>
          <p:cNvPr id="1029" name="Group 32"/>
          <p:cNvGrpSpPr>
            <a:grpSpLocks/>
          </p:cNvGrpSpPr>
          <p:nvPr/>
        </p:nvGrpSpPr>
        <p:grpSpPr bwMode="auto">
          <a:xfrm>
            <a:off x="7010400" y="5562600"/>
            <a:ext cx="2033588" cy="1219200"/>
            <a:chOff x="4368" y="3264"/>
            <a:chExt cx="1281" cy="768"/>
          </a:xfrm>
        </p:grpSpPr>
        <p:sp>
          <p:nvSpPr>
            <p:cNvPr id="1057" name="AutoShape 33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>
                <a:latin typeface="Times New Roman" charset="0"/>
                <a:ea typeface="+mn-ea"/>
              </a:endParaRPr>
            </a:p>
          </p:txBody>
        </p:sp>
        <p:sp>
          <p:nvSpPr>
            <p:cNvPr id="1058" name="AutoShape 34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>
                <a:latin typeface="Times New Roman" charset="0"/>
                <a:ea typeface="+mn-ea"/>
              </a:endParaRPr>
            </a:p>
          </p:txBody>
        </p:sp>
        <p:sp>
          <p:nvSpPr>
            <p:cNvPr id="1059" name="AutoShape 35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>
                <a:latin typeface="Times New Roman" charset="0"/>
                <a:ea typeface="+mn-ea"/>
              </a:endParaRPr>
            </a:p>
          </p:txBody>
        </p:sp>
        <p:sp>
          <p:nvSpPr>
            <p:cNvPr id="1060" name="AutoShape 36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>
                <a:latin typeface="Times New Roman" charset="0"/>
                <a:ea typeface="+mn-ea"/>
              </a:endParaRPr>
            </a:p>
          </p:txBody>
        </p:sp>
        <p:sp>
          <p:nvSpPr>
            <p:cNvPr id="1061" name="AutoShape 37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>
                <a:latin typeface="Times New Roman" charset="0"/>
                <a:ea typeface="+mn-ea"/>
              </a:endParaRPr>
            </a:p>
          </p:txBody>
        </p:sp>
        <p:sp>
          <p:nvSpPr>
            <p:cNvPr id="1062" name="AutoShape 38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>
                <a:latin typeface="Times New Roman" charset="0"/>
                <a:ea typeface="+mn-ea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 2" pitchFamily="18" charset="2"/>
        <a:buChar char="ö"/>
        <a:defRPr kumimoji="1" sz="3400" b="1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912813" indent="-341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w"/>
        <a:defRPr kumimoji="1" sz="3400">
          <a:solidFill>
            <a:schemeClr val="tx1"/>
          </a:solidFill>
          <a:latin typeface="+mn-lt"/>
          <a:ea typeface="ＭＳ Ｐゴシック" charset="-128"/>
        </a:defRPr>
      </a:lvl2pPr>
      <a:lvl3pPr marL="1370013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Ø"/>
        <a:defRPr kumimoji="1" sz="3400">
          <a:solidFill>
            <a:schemeClr val="tx1"/>
          </a:solidFill>
          <a:latin typeface="+mn-lt"/>
          <a:ea typeface="ＭＳ Ｐゴシック" charset="-128"/>
        </a:defRPr>
      </a:lvl3pPr>
      <a:lvl4pPr marL="171291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34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l"/>
        <a:defRPr kumimoji="1" sz="34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l"/>
        <a:defRPr kumimoji="1" sz="34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l"/>
        <a:defRPr kumimoji="1" sz="34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l"/>
        <a:defRPr kumimoji="1" sz="34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>
            <p:ph type="ctrTitle"/>
          </p:nvPr>
        </p:nvSpPr>
        <p:spPr>
          <a:xfrm>
            <a:off x="685800" y="914400"/>
            <a:ext cx="8001000" cy="1143000"/>
          </a:xfrm>
          <a:noFill/>
        </p:spPr>
        <p:txBody>
          <a:bodyPr/>
          <a:lstStyle/>
          <a:p>
            <a:r>
              <a:rPr lang="en-US" smtClean="0"/>
              <a:t>Ch. 1 - The Nature of Science</a:t>
            </a:r>
          </a:p>
        </p:txBody>
      </p:sp>
      <p:sp>
        <p:nvSpPr>
          <p:cNvPr id="4100" name="Rectangle 4"/>
          <p:cNvSpPr>
            <a:spLocks noChangeArrowheads="1"/>
          </p:cNvSpPr>
          <p:nvPr>
            <p:ph type="subTitle" idx="1"/>
          </p:nvPr>
        </p:nvSpPr>
        <p:spPr>
          <a:xfrm>
            <a:off x="1828800" y="2738438"/>
            <a:ext cx="6500813" cy="3433762"/>
          </a:xfrm>
          <a:noFill/>
        </p:spPr>
        <p:txBody>
          <a:bodyPr anchor="t"/>
          <a:lstStyle/>
          <a:p>
            <a:pPr marL="509588" indent="-509588" algn="l">
              <a:lnSpc>
                <a:spcPct val="120000"/>
              </a:lnSpc>
              <a:spcBef>
                <a:spcPct val="40000"/>
              </a:spcBef>
              <a:buClr>
                <a:srgbClr val="FFCC00"/>
              </a:buClr>
              <a:buFont typeface="Wingdings 2" pitchFamily="18" charset="2"/>
              <a:buChar char="ö"/>
            </a:pPr>
            <a:r>
              <a:rPr lang="en-US" smtClean="0"/>
              <a:t>Defining Science</a:t>
            </a:r>
          </a:p>
          <a:p>
            <a:pPr marL="509588" indent="-509588" algn="l">
              <a:lnSpc>
                <a:spcPct val="120000"/>
              </a:lnSpc>
              <a:spcBef>
                <a:spcPct val="40000"/>
              </a:spcBef>
              <a:buClr>
                <a:srgbClr val="FFCC00"/>
              </a:buClr>
              <a:buFont typeface="Wingdings 2" pitchFamily="18" charset="2"/>
              <a:buChar char="ö"/>
            </a:pPr>
            <a:r>
              <a:rPr lang="en-US" smtClean="0"/>
              <a:t>Problem-Solving</a:t>
            </a:r>
          </a:p>
          <a:p>
            <a:pPr marL="509588" indent="-509588" algn="l">
              <a:lnSpc>
                <a:spcPct val="120000"/>
              </a:lnSpc>
              <a:spcBef>
                <a:spcPct val="40000"/>
              </a:spcBef>
              <a:buClr>
                <a:srgbClr val="FFCC00"/>
              </a:buClr>
              <a:buFont typeface="Wingdings 2" pitchFamily="18" charset="2"/>
              <a:buChar char="ö"/>
            </a:pPr>
            <a:r>
              <a:rPr lang="en-US" smtClean="0"/>
              <a:t>Scientific Method</a:t>
            </a:r>
          </a:p>
          <a:p>
            <a:pPr marL="509588" indent="-509588" algn="l">
              <a:lnSpc>
                <a:spcPct val="120000"/>
              </a:lnSpc>
              <a:spcBef>
                <a:spcPct val="40000"/>
              </a:spcBef>
              <a:buClr>
                <a:srgbClr val="FFCC00"/>
              </a:buClr>
              <a:buFont typeface="Wingdings 2" pitchFamily="18" charset="2"/>
              <a:buChar char="ö"/>
            </a:pPr>
            <a:r>
              <a:rPr lang="en-US" smtClean="0"/>
              <a:t>Experimental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 autoUpdateAnimBg="0" advAuto="100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C. Scientific Method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915400" cy="5029200"/>
          </a:xfrm>
        </p:spPr>
        <p:txBody>
          <a:bodyPr/>
          <a:lstStyle/>
          <a:p>
            <a:pPr>
              <a:lnSpc>
                <a:spcPct val="140000"/>
              </a:lnSpc>
              <a:buFont typeface="Wingdings 2" pitchFamily="18" charset="2"/>
              <a:buNone/>
            </a:pPr>
            <a:r>
              <a:rPr lang="en-US" smtClean="0"/>
              <a:t>1. Determine the problem.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  Sugar is not dissolving in water. </a:t>
            </a:r>
            <a:endParaRPr lang="en-US" smtClean="0"/>
          </a:p>
          <a:p>
            <a:pPr>
              <a:lnSpc>
                <a:spcPct val="140000"/>
              </a:lnSpc>
              <a:buFont typeface="Wingdings 2" pitchFamily="18" charset="2"/>
              <a:buNone/>
            </a:pPr>
            <a:r>
              <a:rPr lang="en-US" smtClean="0"/>
              <a:t>2. Make a hypothesis.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 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bldLvl="2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C. Scientific Method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915400" cy="5029200"/>
          </a:xfrm>
        </p:spPr>
        <p:txBody>
          <a:bodyPr/>
          <a:lstStyle/>
          <a:p>
            <a:pPr>
              <a:lnSpc>
                <a:spcPct val="140000"/>
              </a:lnSpc>
              <a:buFont typeface="Wingdings 2" pitchFamily="18" charset="2"/>
              <a:buNone/>
            </a:pPr>
            <a:r>
              <a:rPr lang="en-US" smtClean="0"/>
              <a:t>3. Test your hypothesis.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r>
              <a:rPr lang="en-US" sz="3200" smtClean="0">
                <a:solidFill>
                  <a:schemeClr val="tx2"/>
                </a:solidFill>
              </a:rPr>
              <a:t>  </a:t>
            </a:r>
            <a:endParaRPr lang="en-US" smtClean="0">
              <a:solidFill>
                <a:schemeClr val="tx2"/>
              </a:solidFill>
            </a:endParaRPr>
          </a:p>
          <a:p>
            <a:pPr>
              <a:lnSpc>
                <a:spcPct val="140000"/>
              </a:lnSpc>
              <a:buFont typeface="Wingdings 2" pitchFamily="18" charset="2"/>
              <a:buNone/>
            </a:pPr>
            <a:r>
              <a:rPr lang="en-US" smtClean="0"/>
              <a:t>4. Analyze the results.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r>
              <a:rPr lang="en-US" sz="3200" smtClean="0">
                <a:solidFill>
                  <a:schemeClr val="tx2"/>
                </a:solidFill>
              </a:rPr>
              <a:t>  </a:t>
            </a:r>
            <a:endParaRPr lang="en-US" smtClean="0">
              <a:solidFill>
                <a:schemeClr val="tx2"/>
              </a:solidFill>
            </a:endParaRPr>
          </a:p>
          <a:p>
            <a:pPr>
              <a:lnSpc>
                <a:spcPct val="140000"/>
              </a:lnSpc>
              <a:buFont typeface="Wingdings 2" pitchFamily="18" charset="2"/>
              <a:buNone/>
            </a:pPr>
            <a:r>
              <a:rPr lang="en-US" smtClean="0"/>
              <a:t>5. Draw conclusions.</a:t>
            </a:r>
          </a:p>
          <a:p>
            <a:pPr lvl="1">
              <a:spcBef>
                <a:spcPct val="0"/>
              </a:spcBef>
              <a:buFont typeface="Wingdings" pitchFamily="2" charset="2"/>
              <a:buNone/>
            </a:pPr>
            <a:r>
              <a:rPr lang="en-US" sz="3200" smtClean="0">
                <a:solidFill>
                  <a:schemeClr val="tx2"/>
                </a:solidFill>
              </a:rPr>
              <a:t> 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D. Experimental Design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Experiment </a:t>
            </a:r>
            <a:r>
              <a:rPr lang="en-US" b="0" smtClean="0"/>
              <a:t>- organized procedure for testing a hypothesis</a:t>
            </a:r>
            <a:endParaRPr lang="en-US" smtClean="0"/>
          </a:p>
          <a:p>
            <a:pPr>
              <a:spcBef>
                <a:spcPct val="50000"/>
              </a:spcBef>
            </a:pPr>
            <a:r>
              <a:rPr lang="en-US" smtClean="0"/>
              <a:t>Key Components:</a:t>
            </a:r>
          </a:p>
          <a:p>
            <a:pPr lvl="1"/>
            <a:r>
              <a:rPr lang="en-US" b="1" smtClean="0"/>
              <a:t>Control</a:t>
            </a:r>
            <a:r>
              <a:rPr lang="en-US" smtClean="0"/>
              <a:t> - standard for comparison</a:t>
            </a:r>
          </a:p>
          <a:p>
            <a:pPr lvl="1"/>
            <a:r>
              <a:rPr lang="en-US" b="1" smtClean="0"/>
              <a:t>Single variable</a:t>
            </a:r>
            <a:r>
              <a:rPr lang="en-US" smtClean="0"/>
              <a:t> - keep other factors constant</a:t>
            </a:r>
          </a:p>
          <a:p>
            <a:pPr lvl="1"/>
            <a:r>
              <a:rPr lang="en-US" b="1" smtClean="0"/>
              <a:t>Repeated trials</a:t>
            </a:r>
            <a:r>
              <a:rPr lang="en-US" smtClean="0"/>
              <a:t> - for reliability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D. Experimental Design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Types of Variables</a:t>
            </a:r>
          </a:p>
          <a:p>
            <a:pPr lvl="1">
              <a:spcBef>
                <a:spcPct val="40000"/>
              </a:spcBef>
            </a:pPr>
            <a:r>
              <a:rPr lang="en-US" b="1" smtClean="0"/>
              <a:t>Independent  Variable</a:t>
            </a:r>
            <a:r>
              <a:rPr lang="en-US" smtClean="0"/>
              <a:t> </a:t>
            </a:r>
          </a:p>
          <a:p>
            <a:pPr lvl="2">
              <a:spcBef>
                <a:spcPct val="10000"/>
              </a:spcBef>
            </a:pPr>
            <a:r>
              <a:rPr lang="en-US" smtClean="0"/>
              <a:t>adjusted by the experimenter</a:t>
            </a:r>
          </a:p>
          <a:p>
            <a:pPr lvl="2">
              <a:spcBef>
                <a:spcPct val="10000"/>
              </a:spcBef>
            </a:pPr>
            <a:r>
              <a:rPr lang="en-US" smtClean="0"/>
              <a:t>what you vary</a:t>
            </a:r>
          </a:p>
          <a:p>
            <a:pPr lvl="1">
              <a:spcBef>
                <a:spcPct val="40000"/>
              </a:spcBef>
            </a:pPr>
            <a:r>
              <a:rPr lang="en-US" b="1" smtClean="0"/>
              <a:t>Dependent Variable</a:t>
            </a:r>
            <a:endParaRPr lang="en-US" smtClean="0"/>
          </a:p>
          <a:p>
            <a:pPr lvl="2">
              <a:spcBef>
                <a:spcPct val="10000"/>
              </a:spcBef>
            </a:pPr>
            <a:r>
              <a:rPr lang="en-US" smtClean="0"/>
              <a:t>changes in response to the indep. variable</a:t>
            </a:r>
          </a:p>
          <a:p>
            <a:pPr lvl="2">
              <a:spcBef>
                <a:spcPct val="10000"/>
              </a:spcBef>
            </a:pPr>
            <a:r>
              <a:rPr lang="en-US" smtClean="0"/>
              <a:t>what you measure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D. Experimental Design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458200" cy="50292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mtClean="0"/>
              <a:t>Hypothesis: 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  </a:t>
            </a:r>
            <a:endParaRPr lang="en-US" smtClean="0"/>
          </a:p>
          <a:p>
            <a:pPr>
              <a:spcBef>
                <a:spcPct val="100000"/>
              </a:spcBef>
            </a:pPr>
            <a:r>
              <a:rPr lang="en-US" smtClean="0"/>
              <a:t>Control: 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 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bldLvl="2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D. Experimental Design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458200" cy="50292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mtClean="0"/>
              <a:t>Single variable: 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  </a:t>
            </a:r>
          </a:p>
          <a:p>
            <a:pPr>
              <a:spcBef>
                <a:spcPct val="70000"/>
              </a:spcBef>
            </a:pPr>
            <a:r>
              <a:rPr lang="en-US" smtClean="0"/>
              <a:t>Constants: 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D. Experimental Design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686800" cy="5029200"/>
          </a:xfrm>
        </p:spPr>
        <p:txBody>
          <a:bodyPr/>
          <a:lstStyle/>
          <a:p>
            <a:r>
              <a:rPr lang="en-US" smtClean="0"/>
              <a:t>Independent Variable: </a:t>
            </a:r>
          </a:p>
          <a:p>
            <a:endParaRPr lang="en-US" smtClean="0"/>
          </a:p>
          <a:p>
            <a:pPr>
              <a:spcBef>
                <a:spcPct val="100000"/>
              </a:spcBef>
            </a:pPr>
            <a:r>
              <a:rPr lang="en-US" smtClean="0"/>
              <a:t>Dependent Variable: 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  </a:t>
            </a:r>
            <a:endParaRPr lang="en-US" b="1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bldLvl="2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A. Defining Science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Pure Science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research that adds to the body of scientific knowledge 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has no practical use</a:t>
            </a:r>
          </a:p>
          <a:p>
            <a:pPr>
              <a:spcBef>
                <a:spcPct val="70000"/>
              </a:spcBef>
            </a:pPr>
            <a:r>
              <a:rPr lang="en-US" smtClean="0"/>
              <a:t>Applied Science (Technology)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the practical application of  scientific knowledge</a:t>
            </a:r>
            <a:endParaRPr lang="en-US" b="1" smtClean="0"/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A. Defining Science</a:t>
            </a:r>
          </a:p>
        </p:txBody>
      </p:sp>
      <p:sp>
        <p:nvSpPr>
          <p:cNvPr id="15363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524000"/>
            <a:ext cx="3810000" cy="50292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sz="4200" u="sng" smtClean="0">
                <a:solidFill>
                  <a:schemeClr val="tx2"/>
                </a:solidFill>
              </a:rPr>
              <a:t>PURE</a:t>
            </a:r>
            <a:endParaRPr lang="en-US" sz="3400" smtClean="0"/>
          </a:p>
          <a:p>
            <a:pPr>
              <a:spcBef>
                <a:spcPct val="60000"/>
              </a:spcBef>
            </a:pPr>
            <a:r>
              <a:rPr lang="en-US" sz="3400" b="0" smtClean="0"/>
              <a:t>human genetics</a:t>
            </a:r>
          </a:p>
          <a:p>
            <a:pPr>
              <a:spcBef>
                <a:spcPct val="60000"/>
              </a:spcBef>
            </a:pPr>
            <a:r>
              <a:rPr lang="en-US" sz="3400" b="0" smtClean="0"/>
              <a:t>polymer science </a:t>
            </a:r>
          </a:p>
          <a:p>
            <a:pPr>
              <a:spcBef>
                <a:spcPct val="60000"/>
              </a:spcBef>
            </a:pPr>
            <a:r>
              <a:rPr lang="en-US" sz="3400" b="0" smtClean="0"/>
              <a:t>atomic theory</a:t>
            </a:r>
          </a:p>
          <a:p>
            <a:pPr>
              <a:spcBef>
                <a:spcPct val="60000"/>
              </a:spcBef>
            </a:pPr>
            <a:r>
              <a:rPr lang="en-US" sz="3400" b="0" smtClean="0"/>
              <a:t>study of the human ear</a:t>
            </a:r>
          </a:p>
          <a:p>
            <a:endParaRPr lang="en-US" sz="3400" smtClean="0"/>
          </a:p>
        </p:txBody>
      </p:sp>
      <p:sp>
        <p:nvSpPr>
          <p:cNvPr id="15364" name="Rectangle 102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sz="4200" u="sng" smtClean="0">
                <a:solidFill>
                  <a:schemeClr val="tx2"/>
                </a:solidFill>
              </a:rPr>
              <a:t>APPLIED</a:t>
            </a:r>
            <a:endParaRPr lang="en-US" sz="3400" smtClean="0"/>
          </a:p>
          <a:p>
            <a:pPr>
              <a:spcBef>
                <a:spcPct val="60000"/>
              </a:spcBef>
            </a:pPr>
            <a:r>
              <a:rPr lang="en-US" sz="3400" b="0" smtClean="0"/>
              <a:t>DNA fingerprinting</a:t>
            </a:r>
          </a:p>
          <a:p>
            <a:pPr>
              <a:spcBef>
                <a:spcPct val="60000"/>
              </a:spcBef>
            </a:pPr>
            <a:r>
              <a:rPr lang="en-US" sz="3400" b="0" smtClean="0"/>
              <a:t>Lycra</a:t>
            </a:r>
            <a:r>
              <a:rPr lang="en-US" sz="3400" b="0" baseline="30000" smtClean="0"/>
              <a:t>®</a:t>
            </a:r>
            <a:r>
              <a:rPr lang="en-US" sz="3400" b="0" smtClean="0"/>
              <a:t>  spandex</a:t>
            </a:r>
          </a:p>
          <a:p>
            <a:pPr>
              <a:spcBef>
                <a:spcPct val="60000"/>
              </a:spcBef>
            </a:pPr>
            <a:r>
              <a:rPr lang="en-US" sz="3400" b="0" smtClean="0"/>
              <a:t>nuclear weapons</a:t>
            </a:r>
          </a:p>
          <a:p>
            <a:pPr>
              <a:spcBef>
                <a:spcPct val="60000"/>
              </a:spcBef>
            </a:pPr>
            <a:r>
              <a:rPr lang="en-US" sz="3400" b="0" smtClean="0"/>
              <a:t>hearing aids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autoUpdateAnimBg="0"/>
      <p:bldP spid="15364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A. Defining Science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Life Science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the study of living organisms</a:t>
            </a:r>
          </a:p>
          <a:p>
            <a:pPr>
              <a:spcBef>
                <a:spcPct val="80000"/>
              </a:spcBef>
            </a:pPr>
            <a:r>
              <a:rPr lang="en-US" smtClean="0"/>
              <a:t>Earth Science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the study of Earth and space</a:t>
            </a:r>
            <a:endParaRPr lang="en-US" b="1" smtClean="0"/>
          </a:p>
          <a:p>
            <a:pPr>
              <a:spcBef>
                <a:spcPct val="80000"/>
              </a:spcBef>
            </a:pPr>
            <a:r>
              <a:rPr lang="en-US" smtClean="0"/>
              <a:t>Physical Science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the study of matter and energy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chemistry &amp; physics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4E89C4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4E89C4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4E89C4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4E89C4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4E89C4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4E89C4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4E89C4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B. Problem-Solving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915400" cy="50292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1. Identify the problem.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What do you know?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What do you need to know?</a:t>
            </a:r>
          </a:p>
          <a:p>
            <a:pPr>
              <a:spcBef>
                <a:spcPct val="80000"/>
              </a:spcBef>
              <a:buFont typeface="Wingdings 2" pitchFamily="18" charset="2"/>
              <a:buNone/>
            </a:pPr>
            <a:r>
              <a:rPr lang="en-US" smtClean="0"/>
              <a:t>2. Plan a strategy.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Look for patterns.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Break the problem into smaller steps. 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Develop a model.</a:t>
            </a:r>
          </a:p>
          <a:p>
            <a:pPr lvl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B. Problem-Solving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10600" cy="50292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3. Execute your plan.</a:t>
            </a:r>
          </a:p>
          <a:p>
            <a:pPr>
              <a:spcBef>
                <a:spcPct val="80000"/>
              </a:spcBef>
              <a:buFont typeface="Wingdings 2" pitchFamily="18" charset="2"/>
              <a:buNone/>
            </a:pPr>
            <a:r>
              <a:rPr lang="en-US" smtClean="0"/>
              <a:t>4. Evaluate your results.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Did you solve the problem?</a:t>
            </a:r>
          </a:p>
          <a:p>
            <a:pPr lvl="1">
              <a:spcBef>
                <a:spcPct val="0"/>
              </a:spcBef>
            </a:pPr>
            <a:r>
              <a:rPr lang="en-US" smtClean="0"/>
              <a:t>Is your answer reasonable?</a:t>
            </a:r>
          </a:p>
          <a:p>
            <a:pPr lvl="1">
              <a:spcBef>
                <a:spcPct val="0"/>
              </a:spcBef>
            </a:pPr>
            <a:endParaRPr lang="en-US" smtClean="0"/>
          </a:p>
          <a:p>
            <a:pPr algn="ctr">
              <a:spcBef>
                <a:spcPct val="0"/>
              </a:spcBef>
              <a:buFont typeface="Wingdings 2" pitchFamily="18" charset="2"/>
              <a:buNone/>
            </a:pPr>
            <a:r>
              <a:rPr lang="en-US" smtClean="0">
                <a:solidFill>
                  <a:schemeClr val="tx2"/>
                </a:solidFill>
              </a:rPr>
              <a:t>Identify - Plan - Execute - Evaluate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C. Scientific Method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Hypothesis</a:t>
            </a:r>
            <a:r>
              <a:rPr lang="en-US" b="0" smtClean="0"/>
              <a:t> - testable prediction</a:t>
            </a:r>
          </a:p>
          <a:p>
            <a:pPr>
              <a:buFont typeface="Wingdings 2" pitchFamily="18" charset="2"/>
              <a:buNone/>
            </a:pPr>
            <a:r>
              <a:rPr lang="en-US" b="0" smtClean="0"/>
              <a:t>Written as “if ______..then ______”</a:t>
            </a:r>
            <a:endParaRPr lang="en-US" smtClean="0"/>
          </a:p>
          <a:p>
            <a:pPr>
              <a:spcBef>
                <a:spcPct val="60000"/>
              </a:spcBef>
            </a:pPr>
            <a:r>
              <a:rPr lang="en-US" smtClean="0"/>
              <a:t>Theory </a:t>
            </a:r>
            <a:r>
              <a:rPr lang="en-US" b="0" smtClean="0"/>
              <a:t>- explanation of “why”</a:t>
            </a:r>
            <a:r>
              <a:rPr lang="en-US" smtClean="0"/>
              <a:t> </a:t>
            </a:r>
          </a:p>
          <a:p>
            <a:pPr lvl="1"/>
            <a:r>
              <a:rPr lang="en-US" smtClean="0"/>
              <a:t>based on many observations &amp; experimental results</a:t>
            </a:r>
          </a:p>
          <a:p>
            <a:pPr>
              <a:spcBef>
                <a:spcPct val="60000"/>
              </a:spcBef>
            </a:pPr>
            <a:r>
              <a:rPr lang="en-US" smtClean="0"/>
              <a:t>Scientific Law </a:t>
            </a:r>
            <a:r>
              <a:rPr lang="en-US" b="0" smtClean="0"/>
              <a:t>- prediction of “what”</a:t>
            </a:r>
          </a:p>
          <a:p>
            <a:pPr lvl="1"/>
            <a:r>
              <a:rPr lang="en-US" smtClean="0"/>
              <a:t>describes a pattern in nature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C. Scientific Method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1371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Theories and laws are well-accepted by scientists, but...</a:t>
            </a:r>
          </a:p>
        </p:txBody>
      </p:sp>
      <p:graphicFrame>
        <p:nvGraphicFramePr>
          <p:cNvPr id="23556" name="Object 2"/>
          <p:cNvGraphicFramePr>
            <a:graphicFrameLocks noChangeAspect="1"/>
          </p:cNvGraphicFramePr>
          <p:nvPr/>
        </p:nvGraphicFramePr>
        <p:xfrm>
          <a:off x="5105400" y="4114800"/>
          <a:ext cx="2971800" cy="1970088"/>
        </p:xfrm>
        <a:graphic>
          <a:graphicData uri="http://schemas.openxmlformats.org/presentationml/2006/ole">
            <p:oleObj spid="_x0000_s21506" name="Clip" r:id="rId3" imgW="4355280" imgH="2887560" progId="MS_ClipArt_Gallery.2">
              <p:embed/>
            </p:oleObj>
          </a:graphicData>
        </a:graphic>
      </p:graphicFrame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381000" y="4267200"/>
            <a:ext cx="5257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457200" indent="-457200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400">
                <a:latin typeface="Arial" charset="0"/>
              </a:rPr>
              <a:t>They are revised when new information is discovered.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760413" y="320040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457200" indent="-457200" algn="ctr">
              <a:spcBef>
                <a:spcPct val="50000"/>
              </a:spcBef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400" b="1">
                <a:solidFill>
                  <a:schemeClr val="tx2"/>
                </a:solidFill>
                <a:latin typeface="Arial" charset="0"/>
              </a:rPr>
              <a:t>THEY ARE NOT SET IN STONE!</a:t>
            </a:r>
            <a:endParaRPr lang="en-US" sz="3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utoUpdateAnimBg="0"/>
      <p:bldP spid="2355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C. Scientific Method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53400" cy="5029200"/>
          </a:xfrm>
        </p:spPr>
        <p:txBody>
          <a:bodyPr/>
          <a:lstStyle/>
          <a:p>
            <a:pPr>
              <a:lnSpc>
                <a:spcPct val="140000"/>
              </a:lnSpc>
              <a:buFont typeface="Wingdings 2" pitchFamily="18" charset="2"/>
              <a:buNone/>
            </a:pPr>
            <a:r>
              <a:rPr lang="en-US" sz="3800" smtClean="0"/>
              <a:t>1. Determine the problem.</a:t>
            </a:r>
          </a:p>
          <a:p>
            <a:pPr>
              <a:lnSpc>
                <a:spcPct val="140000"/>
              </a:lnSpc>
              <a:buFont typeface="Wingdings 2" pitchFamily="18" charset="2"/>
              <a:buNone/>
            </a:pPr>
            <a:r>
              <a:rPr lang="en-US" sz="3800" smtClean="0"/>
              <a:t>2. Make a hypothesis.</a:t>
            </a:r>
          </a:p>
          <a:p>
            <a:pPr>
              <a:lnSpc>
                <a:spcPct val="140000"/>
              </a:lnSpc>
              <a:buFont typeface="Wingdings 2" pitchFamily="18" charset="2"/>
              <a:buNone/>
            </a:pPr>
            <a:r>
              <a:rPr lang="en-US" sz="3800" smtClean="0"/>
              <a:t>3. Test your hypothesis.</a:t>
            </a:r>
          </a:p>
          <a:p>
            <a:pPr>
              <a:lnSpc>
                <a:spcPct val="140000"/>
              </a:lnSpc>
              <a:buFont typeface="Wingdings 2" pitchFamily="18" charset="2"/>
              <a:buNone/>
            </a:pPr>
            <a:r>
              <a:rPr lang="en-US" sz="3800" smtClean="0"/>
              <a:t>4. Analyze the results.</a:t>
            </a:r>
          </a:p>
          <a:p>
            <a:pPr>
              <a:lnSpc>
                <a:spcPct val="140000"/>
              </a:lnSpc>
              <a:buFont typeface="Wingdings 2" pitchFamily="18" charset="2"/>
              <a:buNone/>
            </a:pPr>
            <a:r>
              <a:rPr lang="en-US" sz="3800" smtClean="0"/>
              <a:t>5. Draw conclusions.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57"/>
  <p:tag name="HOTSPOTTYPE" val="DefinedInNavigator"/>
  <p:tag name="DEFINEDINNAVIGATOR" val="True"/>
</p:tagLst>
</file>

<file path=ppt/theme/theme1.xml><?xml version="1.0" encoding="utf-8"?>
<a:theme xmlns:a="http://schemas.openxmlformats.org/drawingml/2006/main" name="Personal Home Page (Standard)">
  <a:themeElements>
    <a:clrScheme name="Personal Home Page (Standard) 1">
      <a:dk1>
        <a:srgbClr val="000000"/>
      </a:dk1>
      <a:lt1>
        <a:srgbClr val="FFFFFF"/>
      </a:lt1>
      <a:dk2>
        <a:srgbClr val="1E2E53"/>
      </a:dk2>
      <a:lt2>
        <a:srgbClr val="FFCC00"/>
      </a:lt2>
      <a:accent1>
        <a:srgbClr val="FF9933"/>
      </a:accent1>
      <a:accent2>
        <a:srgbClr val="336699"/>
      </a:accent2>
      <a:accent3>
        <a:srgbClr val="ABADB3"/>
      </a:accent3>
      <a:accent4>
        <a:srgbClr val="DADADA"/>
      </a:accent4>
      <a:accent5>
        <a:srgbClr val="FFCAAD"/>
      </a:accent5>
      <a:accent6>
        <a:srgbClr val="2D5C8A"/>
      </a:accent6>
      <a:hlink>
        <a:srgbClr val="EAEAEA"/>
      </a:hlink>
      <a:folHlink>
        <a:srgbClr val="A73737"/>
      </a:folHlink>
    </a:clrScheme>
    <a:fontScheme name="Personal Home Page (Standard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ersonal Home Page (Standard) 1">
        <a:dk1>
          <a:srgbClr val="000000"/>
        </a:dk1>
        <a:lt1>
          <a:srgbClr val="FFFFFF"/>
        </a:lt1>
        <a:dk2>
          <a:srgbClr val="1E2E53"/>
        </a:dk2>
        <a:lt2>
          <a:srgbClr val="FFCC00"/>
        </a:lt2>
        <a:accent1>
          <a:srgbClr val="FF9933"/>
        </a:accent1>
        <a:accent2>
          <a:srgbClr val="336699"/>
        </a:accent2>
        <a:accent3>
          <a:srgbClr val="ABADB3"/>
        </a:accent3>
        <a:accent4>
          <a:srgbClr val="DADADA"/>
        </a:accent4>
        <a:accent5>
          <a:srgbClr val="FFCAAD"/>
        </a:accent5>
        <a:accent6>
          <a:srgbClr val="2D5C8A"/>
        </a:accent6>
        <a:hlink>
          <a:srgbClr val="EAEAEA"/>
        </a:hlink>
        <a:folHlink>
          <a:srgbClr val="A737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 Home Page (Standard) 2">
        <a:dk1>
          <a:srgbClr val="663300"/>
        </a:dk1>
        <a:lt1>
          <a:srgbClr val="FFFFFF"/>
        </a:lt1>
        <a:dk2>
          <a:srgbClr val="996633"/>
        </a:dk2>
        <a:lt2>
          <a:srgbClr val="868686"/>
        </a:lt2>
        <a:accent1>
          <a:srgbClr val="FF9900"/>
        </a:accent1>
        <a:accent2>
          <a:srgbClr val="CC6600"/>
        </a:accent2>
        <a:accent3>
          <a:srgbClr val="FFFFFF"/>
        </a:accent3>
        <a:accent4>
          <a:srgbClr val="562A00"/>
        </a:accent4>
        <a:accent5>
          <a:srgbClr val="FFCAAA"/>
        </a:accent5>
        <a:accent6>
          <a:srgbClr val="B95C00"/>
        </a:accent6>
        <a:hlink>
          <a:srgbClr val="FFCC00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 Home Page (Standard)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Office\Templates\Presentations\Personal Home Page (Standard).pot</Template>
  <TotalTime>912</TotalTime>
  <Words>423</Words>
  <Application>Microsoft Office PowerPoint</Application>
  <PresentationFormat>On-screen Show (4:3)</PresentationFormat>
  <Paragraphs>103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Times New Roman</vt:lpstr>
      <vt:lpstr>ＭＳ Ｐゴシック</vt:lpstr>
      <vt:lpstr>Arial</vt:lpstr>
      <vt:lpstr>Wingdings 2</vt:lpstr>
      <vt:lpstr>Wingdings</vt:lpstr>
      <vt:lpstr>Personal Home Page (Standard)</vt:lpstr>
      <vt:lpstr>Microsoft Clip Gallery</vt:lpstr>
      <vt:lpstr>Ch. 1 - The Nature of Science</vt:lpstr>
      <vt:lpstr>A. Defining Science</vt:lpstr>
      <vt:lpstr>A. Defining Science</vt:lpstr>
      <vt:lpstr>A. Defining Science</vt:lpstr>
      <vt:lpstr>B. Problem-Solving</vt:lpstr>
      <vt:lpstr>B. Problem-Solving</vt:lpstr>
      <vt:lpstr>C. Scientific Method</vt:lpstr>
      <vt:lpstr>C. Scientific Method</vt:lpstr>
      <vt:lpstr>C. Scientific Method</vt:lpstr>
      <vt:lpstr>C. Scientific Method</vt:lpstr>
      <vt:lpstr>C. Scientific Method</vt:lpstr>
      <vt:lpstr>D. Experimental Design</vt:lpstr>
      <vt:lpstr>D. Experimental Design</vt:lpstr>
      <vt:lpstr>D. Experimental Design</vt:lpstr>
      <vt:lpstr>D. Experimental Design</vt:lpstr>
      <vt:lpstr>D. Experimental Design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Nature of Science</dc:title>
  <dc:creator>Mrs. Johannesson</dc:creator>
  <cp:lastModifiedBy>ssexton</cp:lastModifiedBy>
  <cp:revision>17</cp:revision>
  <cp:lastPrinted>1995-12-08T18:33:06Z</cp:lastPrinted>
  <dcterms:created xsi:type="dcterms:W3CDTF">2013-08-25T13:27:23Z</dcterms:created>
  <dcterms:modified xsi:type="dcterms:W3CDTF">2013-08-26T20:55:31Z</dcterms:modified>
</cp:coreProperties>
</file>