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90" r:id="rId2"/>
    <p:sldId id="291" r:id="rId3"/>
    <p:sldId id="292" r:id="rId4"/>
    <p:sldId id="293" r:id="rId5"/>
    <p:sldId id="294" r:id="rId6"/>
    <p:sldId id="296" r:id="rId7"/>
    <p:sldId id="295" r:id="rId8"/>
    <p:sldId id="297" r:id="rId9"/>
    <p:sldId id="298" r:id="rId10"/>
  </p:sldIdLst>
  <p:sldSz cx="9144000" cy="6858000" type="screen4x3"/>
  <p:notesSz cx="6934200" cy="9398000"/>
  <p:custDataLst>
    <p:tags r:id="rId1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FF"/>
    <a:srgbClr val="CCECFF"/>
    <a:srgbClr val="CCCCFF"/>
    <a:srgbClr val="CC99FF"/>
    <a:srgbClr val="DFC0FF"/>
    <a:srgbClr val="90DBFF"/>
    <a:srgbClr val="66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fld id="{9E9B3AE3-5271-4F99-91F2-00B082BDAE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667000"/>
            <a:ext cx="6400800" cy="3276600"/>
          </a:xfrm>
        </p:spPr>
        <p:txBody>
          <a:bodyPr anchor="ctr"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 rot="20940000">
            <a:off x="1828800" y="304800"/>
            <a:ext cx="457200" cy="4572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6" name="AutoShape 24"/>
          <p:cNvSpPr>
            <a:spLocks noChangeArrowheads="1"/>
          </p:cNvSpPr>
          <p:nvPr/>
        </p:nvSpPr>
        <p:spPr bwMode="auto">
          <a:xfrm>
            <a:off x="2609850" y="171450"/>
            <a:ext cx="419100" cy="4191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 rot="20940000">
            <a:off x="1752600" y="228600"/>
            <a:ext cx="457200" cy="4572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8" name="AutoShape 26"/>
          <p:cNvSpPr>
            <a:spLocks noChangeArrowheads="1"/>
          </p:cNvSpPr>
          <p:nvPr/>
        </p:nvSpPr>
        <p:spPr bwMode="auto">
          <a:xfrm>
            <a:off x="2533650" y="19050"/>
            <a:ext cx="419100" cy="4191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2" name="AutoShape 30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3" name="AutoShape 31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4" name="AutoShape 32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5" name="AutoShape 33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3106" name="AutoShape 34"/>
          <p:cNvSpPr>
            <a:spLocks noChangeArrowheads="1"/>
          </p:cNvSpPr>
          <p:nvPr/>
        </p:nvSpPr>
        <p:spPr bwMode="auto">
          <a:xfrm rot="1320000">
            <a:off x="184150" y="244475"/>
            <a:ext cx="882650" cy="88265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107" name="Group 35"/>
          <p:cNvGrpSpPr>
            <a:grpSpLocks/>
          </p:cNvGrpSpPr>
          <p:nvPr/>
        </p:nvGrpSpPr>
        <p:grpSpPr bwMode="auto">
          <a:xfrm>
            <a:off x="304800" y="2133600"/>
            <a:ext cx="8305800" cy="381000"/>
            <a:chOff x="240" y="768"/>
            <a:chExt cx="5232" cy="240"/>
          </a:xfrm>
        </p:grpSpPr>
        <p:sp>
          <p:nvSpPr>
            <p:cNvPr id="3108" name="Rectangle 36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51" name="Group 27"/>
          <p:cNvGrpSpPr>
            <a:grpSpLocks/>
          </p:cNvGrpSpPr>
          <p:nvPr/>
        </p:nvGrpSpPr>
        <p:grpSpPr bwMode="auto">
          <a:xfrm>
            <a:off x="381000" y="990600"/>
            <a:ext cx="8305800" cy="381000"/>
            <a:chOff x="240" y="768"/>
            <a:chExt cx="5232" cy="240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6" name="Group 32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1057" name="AutoShape 33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8" name="AutoShape 34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1" name="AutoShape 37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2" name="AutoShape 38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itchFamily="18" charset="2"/>
        <a:buChar char="ö"/>
        <a:defRPr kumimoji="1" sz="3400" b="1">
          <a:solidFill>
            <a:schemeClr val="tx1"/>
          </a:solidFill>
          <a:latin typeface="+mn-lt"/>
          <a:ea typeface="+mn-ea"/>
          <a:cs typeface="+mn-cs"/>
        </a:defRPr>
      </a:lvl1pPr>
      <a:lvl2pPr marL="912813" indent="-341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kumimoji="1" sz="3400">
          <a:solidFill>
            <a:schemeClr val="tx1"/>
          </a:solidFill>
          <a:latin typeface="+mn-lt"/>
        </a:defRPr>
      </a:lvl2pPr>
      <a:lvl3pPr marL="1370013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kumimoji="1" sz="3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3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>
            <p:ph type="ctrTitle"/>
          </p:nvPr>
        </p:nvSpPr>
        <p:spPr>
          <a:xfrm>
            <a:off x="685800" y="914400"/>
            <a:ext cx="8001000" cy="1143000"/>
          </a:xfrm>
          <a:noFill/>
          <a:ln/>
        </p:spPr>
        <p:txBody>
          <a:bodyPr/>
          <a:lstStyle/>
          <a:p>
            <a:r>
              <a:rPr lang="en-US" sz="4000"/>
              <a:t>Ch. 8 - Solids, Liquids, &amp; Gases</a:t>
            </a:r>
          </a:p>
        </p:txBody>
      </p:sp>
      <p:sp>
        <p:nvSpPr>
          <p:cNvPr id="65539" name="Rectangle 3"/>
          <p:cNvSpPr>
            <a:spLocks noChangeArrowheads="1"/>
          </p:cNvSpPr>
          <p:nvPr>
            <p:ph type="subTitle" idx="1"/>
          </p:nvPr>
        </p:nvSpPr>
        <p:spPr>
          <a:xfrm>
            <a:off x="931863" y="2667000"/>
            <a:ext cx="7748587" cy="3433763"/>
          </a:xfrm>
          <a:noFill/>
          <a:ln/>
        </p:spPr>
        <p:txBody>
          <a:bodyPr anchor="t"/>
          <a:lstStyle/>
          <a:p>
            <a:pPr algn="l">
              <a:lnSpc>
                <a:spcPct val="120000"/>
              </a:lnSpc>
              <a:spcBef>
                <a:spcPct val="40000"/>
              </a:spcBef>
              <a:buClr>
                <a:srgbClr val="FFCC00"/>
              </a:buClr>
            </a:pPr>
            <a:r>
              <a:rPr lang="en-US" sz="3800"/>
              <a:t>II. Changes in State </a:t>
            </a:r>
            <a:r>
              <a:rPr lang="en-US" b="0"/>
              <a:t>(p.224-227)</a:t>
            </a:r>
            <a:endParaRPr lang="en-US" sz="3000" b="0"/>
          </a:p>
          <a:p>
            <a:pPr marL="574675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/>
              <a:t>Phase Changes</a:t>
            </a:r>
          </a:p>
          <a:p>
            <a:pPr marL="574675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/>
              <a:t>Heating Curves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3316288" y="469900"/>
            <a:ext cx="2511425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en-US" sz="4400" b="1">
                <a:solidFill>
                  <a:schemeClr val="tx2"/>
                </a:solidFill>
              </a:rPr>
              <a:t>MATTER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Phase Changes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Melting</a:t>
            </a:r>
          </a:p>
          <a:p>
            <a:pPr lvl="1"/>
            <a:r>
              <a:rPr lang="en-US"/>
              <a:t>solid to liquid</a:t>
            </a:r>
          </a:p>
          <a:p>
            <a:pPr>
              <a:spcBef>
                <a:spcPct val="100000"/>
              </a:spcBef>
            </a:pPr>
            <a:r>
              <a:rPr lang="en-US"/>
              <a:t>Freezing</a:t>
            </a:r>
          </a:p>
          <a:p>
            <a:pPr lvl="1"/>
            <a:r>
              <a:rPr lang="en-US"/>
              <a:t>liquid to solid</a:t>
            </a:r>
          </a:p>
          <a:p>
            <a:pPr algn="ctr">
              <a:spcBef>
                <a:spcPct val="100000"/>
              </a:spcBef>
              <a:buFont typeface="Wingdings 2" pitchFamily="18" charset="2"/>
              <a:buNone/>
            </a:pPr>
            <a:r>
              <a:rPr lang="en-US">
                <a:solidFill>
                  <a:srgbClr val="FFCCFF"/>
                </a:solidFill>
              </a:rPr>
              <a:t>melting point</a:t>
            </a:r>
            <a:r>
              <a:rPr lang="en-US"/>
              <a:t> = </a:t>
            </a:r>
            <a:r>
              <a:rPr lang="en-US">
                <a:solidFill>
                  <a:srgbClr val="90DBFF"/>
                </a:solidFill>
              </a:rPr>
              <a:t>freezing point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Phase Changes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Vaporization </a:t>
            </a:r>
            <a:r>
              <a:rPr lang="en-US" b="0"/>
              <a:t>(boiling)</a:t>
            </a:r>
            <a:endParaRPr lang="en-US"/>
          </a:p>
          <a:p>
            <a:pPr lvl="1"/>
            <a:r>
              <a:rPr lang="en-US"/>
              <a:t>liquid to gas at the boiling point</a:t>
            </a:r>
          </a:p>
          <a:p>
            <a:pPr>
              <a:spcBef>
                <a:spcPct val="100000"/>
              </a:spcBef>
            </a:pPr>
            <a:r>
              <a:rPr lang="en-US"/>
              <a:t>Evaporation</a:t>
            </a:r>
          </a:p>
          <a:p>
            <a:pPr lvl="1"/>
            <a:r>
              <a:rPr lang="en-US"/>
              <a:t>liquid to gas below the boiling point</a:t>
            </a:r>
          </a:p>
          <a:p>
            <a:pPr>
              <a:spcBef>
                <a:spcPct val="100000"/>
              </a:spcBef>
            </a:pPr>
            <a:r>
              <a:rPr lang="en-US"/>
              <a:t>Condensation</a:t>
            </a:r>
          </a:p>
          <a:p>
            <a:pPr lvl="1"/>
            <a:r>
              <a:rPr lang="en-US"/>
              <a:t>gas to liquid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Phase Changes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3916363" cy="5029200"/>
          </a:xfrm>
        </p:spPr>
        <p:txBody>
          <a:bodyPr/>
          <a:lstStyle/>
          <a:p>
            <a:r>
              <a:rPr lang="en-US"/>
              <a:t>Sublimation</a:t>
            </a:r>
          </a:p>
          <a:p>
            <a:pPr lvl="1"/>
            <a:r>
              <a:rPr lang="en-US"/>
              <a:t>solid to gas</a:t>
            </a:r>
          </a:p>
          <a:p>
            <a:pPr lvl="1"/>
            <a:r>
              <a:rPr lang="en-US"/>
              <a:t>EX: dry ice, freeze drying, iodine</a:t>
            </a:r>
          </a:p>
        </p:txBody>
      </p:sp>
      <p:pic>
        <p:nvPicPr>
          <p:cNvPr id="68612" name="Picture 4" descr="C:\My Documents\Christy's Stuff\Teaching Stuff\Media\dry ice 2.gif"/>
          <p:cNvPicPr>
            <a:picLocks noChangeAspect="1" noChangeArrowheads="1"/>
          </p:cNvPicPr>
          <p:nvPr/>
        </p:nvPicPr>
        <p:blipFill>
          <a:blip r:embed="rId2" cstate="print"/>
          <a:srcRect t="7091"/>
          <a:stretch>
            <a:fillRect/>
          </a:stretch>
        </p:blipFill>
        <p:spPr bwMode="auto">
          <a:xfrm>
            <a:off x="2994025" y="4235450"/>
            <a:ext cx="2847975" cy="24336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68614" name="Picture 6" descr="C:\My Documents\Christy's Stuff\Teaching Stuff\Media\iodin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8238" y="1489075"/>
            <a:ext cx="2474912" cy="407035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Phase Changes</a:t>
            </a:r>
          </a:p>
        </p:txBody>
      </p:sp>
      <p:pic>
        <p:nvPicPr>
          <p:cNvPr id="69635" name="Picture 3" descr="C:\My Documents\Christy's Stuff\Teaching Stuff\Media\phase chan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9475" y="1487488"/>
            <a:ext cx="7383463" cy="528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Heating Curves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Kinetic Energy</a:t>
            </a:r>
          </a:p>
          <a:p>
            <a:pPr lvl="1"/>
            <a:r>
              <a:rPr lang="en-US"/>
              <a:t>motion of particles</a:t>
            </a:r>
          </a:p>
          <a:p>
            <a:pPr lvl="1"/>
            <a:r>
              <a:rPr lang="en-US"/>
              <a:t>related to temperature</a:t>
            </a:r>
          </a:p>
          <a:p>
            <a:pPr lvl="1"/>
            <a:endParaRPr lang="en-US"/>
          </a:p>
          <a:p>
            <a:r>
              <a:rPr lang="en-US"/>
              <a:t>Potential Energy</a:t>
            </a:r>
          </a:p>
          <a:p>
            <a:pPr lvl="1"/>
            <a:r>
              <a:rPr lang="en-US"/>
              <a:t>space between particles</a:t>
            </a:r>
          </a:p>
          <a:p>
            <a:pPr lvl="1"/>
            <a:r>
              <a:rPr lang="en-US"/>
              <a:t>related to phase changes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Heating Curves</a:t>
            </a:r>
          </a:p>
        </p:txBody>
      </p:sp>
      <p:pic>
        <p:nvPicPr>
          <p:cNvPr id="70659" name="Picture 3" descr="C:\My Documents\Christy's Stuff\Teaching Stuff\Media\heating cur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25" y="1546225"/>
            <a:ext cx="8947150" cy="5172075"/>
          </a:xfrm>
          <a:prstGeom prst="rect">
            <a:avLst/>
          </a:prstGeom>
          <a:noFill/>
        </p:spPr>
      </p:pic>
      <p:grpSp>
        <p:nvGrpSpPr>
          <p:cNvPr id="70670" name="Group 14"/>
          <p:cNvGrpSpPr>
            <a:grpSpLocks/>
          </p:cNvGrpSpPr>
          <p:nvPr/>
        </p:nvGrpSpPr>
        <p:grpSpPr bwMode="auto">
          <a:xfrm>
            <a:off x="1136650" y="5454650"/>
            <a:ext cx="4865688" cy="519113"/>
            <a:chOff x="716" y="3436"/>
            <a:chExt cx="3065" cy="327"/>
          </a:xfrm>
        </p:grpSpPr>
        <p:sp>
          <p:nvSpPr>
            <p:cNvPr id="70660" name="Text Box 4"/>
            <p:cNvSpPr txBox="1">
              <a:spLocks noChangeArrowheads="1"/>
            </p:cNvSpPr>
            <p:nvPr/>
          </p:nvSpPr>
          <p:spPr bwMode="auto">
            <a:xfrm>
              <a:off x="2411" y="3436"/>
              <a:ext cx="1370" cy="32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2800" b="1">
                  <a:solidFill>
                    <a:schemeClr val="bg2"/>
                  </a:solidFill>
                </a:rPr>
                <a:t>Solid - KE </a:t>
              </a:r>
              <a:r>
                <a:rPr kumimoji="0" lang="en-US" sz="2800" b="1">
                  <a:solidFill>
                    <a:schemeClr val="bg2"/>
                  </a:solidFill>
                  <a:sym typeface="Symbol" pitchFamily="18" charset="2"/>
                </a:rPr>
                <a:t></a:t>
              </a:r>
            </a:p>
          </p:txBody>
        </p:sp>
        <p:sp>
          <p:nvSpPr>
            <p:cNvPr id="70665" name="Line 9"/>
            <p:cNvSpPr>
              <a:spLocks noChangeShapeType="1"/>
            </p:cNvSpPr>
            <p:nvPr/>
          </p:nvSpPr>
          <p:spPr bwMode="auto">
            <a:xfrm flipH="1">
              <a:off x="716" y="3591"/>
              <a:ext cx="1684" cy="0"/>
            </a:xfrm>
            <a:prstGeom prst="line">
              <a:avLst/>
            </a:prstGeom>
            <a:noFill/>
            <a:ln w="38100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1" name="Group 15"/>
          <p:cNvGrpSpPr>
            <a:grpSpLocks/>
          </p:cNvGrpSpPr>
          <p:nvPr/>
        </p:nvGrpSpPr>
        <p:grpSpPr bwMode="auto">
          <a:xfrm>
            <a:off x="1828800" y="4691063"/>
            <a:ext cx="4530725" cy="801687"/>
            <a:chOff x="1152" y="2955"/>
            <a:chExt cx="2854" cy="505"/>
          </a:xfrm>
        </p:grpSpPr>
        <p:sp>
          <p:nvSpPr>
            <p:cNvPr id="70661" name="Text Box 5"/>
            <p:cNvSpPr txBox="1">
              <a:spLocks noChangeArrowheads="1"/>
            </p:cNvSpPr>
            <p:nvPr/>
          </p:nvSpPr>
          <p:spPr bwMode="auto">
            <a:xfrm>
              <a:off x="2411" y="2955"/>
              <a:ext cx="1595" cy="32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2800" b="1">
                  <a:solidFill>
                    <a:schemeClr val="bg2"/>
                  </a:solidFill>
                </a:rPr>
                <a:t>Melting - PE </a:t>
              </a:r>
              <a:r>
                <a:rPr kumimoji="0" lang="en-US" sz="2800" b="1">
                  <a:solidFill>
                    <a:schemeClr val="bg2"/>
                  </a:solidFill>
                  <a:sym typeface="Symbol" pitchFamily="18" charset="2"/>
                </a:rPr>
                <a:t></a:t>
              </a:r>
            </a:p>
          </p:txBody>
        </p:sp>
        <p:sp>
          <p:nvSpPr>
            <p:cNvPr id="70666" name="Line 10"/>
            <p:cNvSpPr>
              <a:spLocks noChangeShapeType="1"/>
            </p:cNvSpPr>
            <p:nvPr/>
          </p:nvSpPr>
          <p:spPr bwMode="auto">
            <a:xfrm flipH="1">
              <a:off x="1152" y="3155"/>
              <a:ext cx="1248" cy="305"/>
            </a:xfrm>
            <a:prstGeom prst="line">
              <a:avLst/>
            </a:prstGeom>
            <a:noFill/>
            <a:ln w="38100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2" name="Group 16"/>
          <p:cNvGrpSpPr>
            <a:grpSpLocks/>
          </p:cNvGrpSpPr>
          <p:nvPr/>
        </p:nvGrpSpPr>
        <p:grpSpPr bwMode="auto">
          <a:xfrm>
            <a:off x="2212975" y="3929063"/>
            <a:ext cx="3987800" cy="519112"/>
            <a:chOff x="1394" y="2475"/>
            <a:chExt cx="2512" cy="327"/>
          </a:xfrm>
        </p:grpSpPr>
        <p:sp>
          <p:nvSpPr>
            <p:cNvPr id="70662" name="Text Box 6"/>
            <p:cNvSpPr txBox="1">
              <a:spLocks noChangeArrowheads="1"/>
            </p:cNvSpPr>
            <p:nvPr/>
          </p:nvSpPr>
          <p:spPr bwMode="auto">
            <a:xfrm>
              <a:off x="2411" y="2475"/>
              <a:ext cx="1495" cy="32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2800" b="1">
                  <a:solidFill>
                    <a:schemeClr val="bg2"/>
                  </a:solidFill>
                </a:rPr>
                <a:t>Liquid - KE </a:t>
              </a:r>
              <a:r>
                <a:rPr kumimoji="0" lang="en-US" sz="2800" b="1">
                  <a:solidFill>
                    <a:schemeClr val="bg2"/>
                  </a:solidFill>
                  <a:sym typeface="Symbol" pitchFamily="18" charset="2"/>
                </a:rPr>
                <a:t></a:t>
              </a:r>
            </a:p>
          </p:txBody>
        </p:sp>
        <p:sp>
          <p:nvSpPr>
            <p:cNvPr id="70667" name="Line 11"/>
            <p:cNvSpPr>
              <a:spLocks noChangeShapeType="1"/>
            </p:cNvSpPr>
            <p:nvPr/>
          </p:nvSpPr>
          <p:spPr bwMode="auto">
            <a:xfrm flipH="1">
              <a:off x="1394" y="2650"/>
              <a:ext cx="1006" cy="0"/>
            </a:xfrm>
            <a:prstGeom prst="line">
              <a:avLst/>
            </a:prstGeom>
            <a:noFill/>
            <a:ln w="38100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5" name="Group 19"/>
          <p:cNvGrpSpPr>
            <a:grpSpLocks/>
          </p:cNvGrpSpPr>
          <p:nvPr/>
        </p:nvGrpSpPr>
        <p:grpSpPr bwMode="auto">
          <a:xfrm>
            <a:off x="5665788" y="3241675"/>
            <a:ext cx="3046412" cy="688975"/>
            <a:chOff x="3569" y="2042"/>
            <a:chExt cx="1919" cy="434"/>
          </a:xfrm>
        </p:grpSpPr>
        <p:sp>
          <p:nvSpPr>
            <p:cNvPr id="70663" name="Text Box 7"/>
            <p:cNvSpPr txBox="1">
              <a:spLocks noChangeArrowheads="1"/>
            </p:cNvSpPr>
            <p:nvPr/>
          </p:nvSpPr>
          <p:spPr bwMode="auto">
            <a:xfrm>
              <a:off x="3919" y="2149"/>
              <a:ext cx="1569" cy="32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2800" b="1">
                  <a:solidFill>
                    <a:schemeClr val="bg2"/>
                  </a:solidFill>
                </a:rPr>
                <a:t>Boiling - PE </a:t>
              </a:r>
              <a:r>
                <a:rPr kumimoji="0" lang="en-US" sz="2800" b="1">
                  <a:solidFill>
                    <a:schemeClr val="bg2"/>
                  </a:solidFill>
                  <a:sym typeface="Symbol" pitchFamily="18" charset="2"/>
                </a:rPr>
                <a:t></a:t>
              </a:r>
            </a:p>
          </p:txBody>
        </p:sp>
        <p:sp>
          <p:nvSpPr>
            <p:cNvPr id="70668" name="Line 12"/>
            <p:cNvSpPr>
              <a:spLocks noChangeShapeType="1"/>
            </p:cNvSpPr>
            <p:nvPr/>
          </p:nvSpPr>
          <p:spPr bwMode="auto">
            <a:xfrm flipH="1" flipV="1">
              <a:off x="3569" y="2042"/>
              <a:ext cx="343" cy="265"/>
            </a:xfrm>
            <a:prstGeom prst="line">
              <a:avLst/>
            </a:prstGeom>
            <a:noFill/>
            <a:ln w="38100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6" name="Group 20"/>
          <p:cNvGrpSpPr>
            <a:grpSpLocks/>
          </p:cNvGrpSpPr>
          <p:nvPr/>
        </p:nvGrpSpPr>
        <p:grpSpPr bwMode="auto">
          <a:xfrm>
            <a:off x="4733925" y="2217738"/>
            <a:ext cx="2532063" cy="717550"/>
            <a:chOff x="2982" y="1397"/>
            <a:chExt cx="1595" cy="452"/>
          </a:xfrm>
        </p:grpSpPr>
        <p:sp>
          <p:nvSpPr>
            <p:cNvPr id="70664" name="Text Box 8"/>
            <p:cNvSpPr txBox="1">
              <a:spLocks noChangeArrowheads="1"/>
            </p:cNvSpPr>
            <p:nvPr/>
          </p:nvSpPr>
          <p:spPr bwMode="auto">
            <a:xfrm>
              <a:off x="2982" y="1397"/>
              <a:ext cx="1247" cy="32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2800" b="1">
                  <a:solidFill>
                    <a:schemeClr val="bg2"/>
                  </a:solidFill>
                </a:rPr>
                <a:t>Gas - KE </a:t>
              </a:r>
              <a:r>
                <a:rPr kumimoji="0" lang="en-US" sz="2800" b="1">
                  <a:solidFill>
                    <a:schemeClr val="bg2"/>
                  </a:solidFill>
                  <a:sym typeface="Symbol" pitchFamily="18" charset="2"/>
                </a:rPr>
                <a:t></a:t>
              </a:r>
            </a:p>
          </p:txBody>
        </p:sp>
        <p:sp>
          <p:nvSpPr>
            <p:cNvPr id="70674" name="Line 18"/>
            <p:cNvSpPr>
              <a:spLocks noChangeShapeType="1"/>
            </p:cNvSpPr>
            <p:nvPr/>
          </p:nvSpPr>
          <p:spPr bwMode="auto">
            <a:xfrm>
              <a:off x="4234" y="1584"/>
              <a:ext cx="343" cy="265"/>
            </a:xfrm>
            <a:prstGeom prst="line">
              <a:avLst/>
            </a:prstGeom>
            <a:noFill/>
            <a:ln w="38100" cap="sq">
              <a:solidFill>
                <a:schemeClr val="bg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0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0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Heating Curves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Heat of Fusion</a:t>
            </a:r>
          </a:p>
          <a:p>
            <a:pPr lvl="1"/>
            <a:r>
              <a:rPr lang="en-US"/>
              <a:t>energy required to change from solid to liquid</a:t>
            </a:r>
          </a:p>
          <a:p>
            <a:pPr lvl="1"/>
            <a:r>
              <a:rPr lang="en-US"/>
              <a:t>some attractive forces are broken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build="p" bldLvl="2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Heating Curves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Heat of Vaporization</a:t>
            </a:r>
          </a:p>
          <a:p>
            <a:pPr lvl="1"/>
            <a:r>
              <a:rPr lang="en-US"/>
              <a:t>energy required to change from liquid to gas</a:t>
            </a:r>
          </a:p>
          <a:p>
            <a:pPr lvl="1"/>
            <a:r>
              <a:rPr lang="en-US"/>
              <a:t>all attractive forces are broken</a:t>
            </a:r>
          </a:p>
          <a:p>
            <a:pPr lvl="1"/>
            <a:r>
              <a:rPr lang="en-US" u="sng"/>
              <a:t>EX</a:t>
            </a:r>
            <a:r>
              <a:rPr lang="en-US"/>
              <a:t>: steam burns, sweating, and… the drinking bird</a:t>
            </a:r>
          </a:p>
        </p:txBody>
      </p:sp>
      <p:sp>
        <p:nvSpPr>
          <p:cNvPr id="73733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63925" y="5951538"/>
            <a:ext cx="2214563" cy="420687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kumimoji="0" lang="en-US">
                <a:solidFill>
                  <a:schemeClr val="bg2"/>
                </a:solidFill>
                <a:latin typeface="DomCasual BT" pitchFamily="66" charset="0"/>
              </a:rPr>
              <a:t>HEATING CURVE</a:t>
            </a:r>
            <a:endParaRPr kumimoji="0" lang="en-US">
              <a:latin typeface="DomCasual B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37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37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37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build="p" bldLvl="2" autoUpdateAnimBg="0"/>
      <p:bldP spid="73733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57"/>
  <p:tag name="HOTSPOTTYPE" val="DefinedInNavigator"/>
  <p:tag name="DEFINEDINNAVIGATOR" val="True"/>
</p:tagLst>
</file>

<file path=ppt/theme/theme1.xml><?xml version="1.0" encoding="utf-8"?>
<a:theme xmlns:a="http://schemas.openxmlformats.org/drawingml/2006/main" name="Personal Home Page (Standard)">
  <a:themeElements>
    <a:clrScheme name="Personal Home Page (Standard) 1">
      <a:dk1>
        <a:srgbClr val="000000"/>
      </a:dk1>
      <a:lt1>
        <a:srgbClr val="FFFFFF"/>
      </a:lt1>
      <a:dk2>
        <a:srgbClr val="1E2E53"/>
      </a:dk2>
      <a:lt2>
        <a:srgbClr val="FFCC00"/>
      </a:lt2>
      <a:accent1>
        <a:srgbClr val="FF9933"/>
      </a:accent1>
      <a:accent2>
        <a:srgbClr val="336699"/>
      </a:accent2>
      <a:accent3>
        <a:srgbClr val="ABADB3"/>
      </a:accent3>
      <a:accent4>
        <a:srgbClr val="DADADA"/>
      </a:accent4>
      <a:accent5>
        <a:srgbClr val="FFCAAD"/>
      </a:accent5>
      <a:accent6>
        <a:srgbClr val="2D5C8A"/>
      </a:accent6>
      <a:hlink>
        <a:srgbClr val="EAEAEA"/>
      </a:hlink>
      <a:folHlink>
        <a:srgbClr val="A73737"/>
      </a:folHlink>
    </a:clrScheme>
    <a:fontScheme name="Personal Home Page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ersonal Home Page (Standard) 1">
        <a:dk1>
          <a:srgbClr val="000000"/>
        </a:dk1>
        <a:lt1>
          <a:srgbClr val="FFFFFF"/>
        </a:lt1>
        <a:dk2>
          <a:srgbClr val="1E2E53"/>
        </a:dk2>
        <a:lt2>
          <a:srgbClr val="FFCC00"/>
        </a:lt2>
        <a:accent1>
          <a:srgbClr val="FF9933"/>
        </a:accent1>
        <a:accent2>
          <a:srgbClr val="336699"/>
        </a:accent2>
        <a:accent3>
          <a:srgbClr val="ABADB3"/>
        </a:accent3>
        <a:accent4>
          <a:srgbClr val="DADADA"/>
        </a:accent4>
        <a:accent5>
          <a:srgbClr val="FFCAAD"/>
        </a:accent5>
        <a:accent6>
          <a:srgbClr val="2D5C8A"/>
        </a:accent6>
        <a:hlink>
          <a:srgbClr val="EAEAEA"/>
        </a:hlink>
        <a:folHlink>
          <a:srgbClr val="A737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 Home Page (Standard) 2">
        <a:dk1>
          <a:srgbClr val="663300"/>
        </a:dk1>
        <a:lt1>
          <a:srgbClr val="FFFFFF"/>
        </a:lt1>
        <a:dk2>
          <a:srgbClr val="996633"/>
        </a:dk2>
        <a:lt2>
          <a:srgbClr val="868686"/>
        </a:lt2>
        <a:accent1>
          <a:srgbClr val="FF9900"/>
        </a:accent1>
        <a:accent2>
          <a:srgbClr val="CC6600"/>
        </a:accent2>
        <a:accent3>
          <a:srgbClr val="FFFFFF"/>
        </a:accent3>
        <a:accent4>
          <a:srgbClr val="562A00"/>
        </a:accent4>
        <a:accent5>
          <a:srgbClr val="FFCAAA"/>
        </a:accent5>
        <a:accent6>
          <a:srgbClr val="B95C00"/>
        </a:accent6>
        <a:hlink>
          <a:srgbClr val="FFCC00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 Home Page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Office\Templates\Presentations\Personal Home Page (Standard).pot</Template>
  <TotalTime>1990</TotalTime>
  <Words>187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Times New Roman</vt:lpstr>
      <vt:lpstr>Arial</vt:lpstr>
      <vt:lpstr>Wingdings 2</vt:lpstr>
      <vt:lpstr>Wingdings</vt:lpstr>
      <vt:lpstr>Symbol</vt:lpstr>
      <vt:lpstr>DomCasual BT</vt:lpstr>
      <vt:lpstr>Personal Home Page (Standard)</vt:lpstr>
      <vt:lpstr>Ch. 8 - Solids, Liquids, &amp; Gases</vt:lpstr>
      <vt:lpstr>A. Phase Changes</vt:lpstr>
      <vt:lpstr>A. Phase Changes</vt:lpstr>
      <vt:lpstr>A. Phase Changes</vt:lpstr>
      <vt:lpstr>A. Phase Changes</vt:lpstr>
      <vt:lpstr>B. Heating Curves</vt:lpstr>
      <vt:lpstr>B. Heating Curves</vt:lpstr>
      <vt:lpstr>B. Heating Curves</vt:lpstr>
      <vt:lpstr>B. Heating Curves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II. Changes in State</dc:title>
  <dc:creator>Mrs. Johannesson</dc:creator>
  <cp:lastModifiedBy>swaters</cp:lastModifiedBy>
  <cp:revision>87</cp:revision>
  <cp:lastPrinted>1995-12-08T18:33:06Z</cp:lastPrinted>
  <dcterms:created xsi:type="dcterms:W3CDTF">2000-07-04T00:24:44Z</dcterms:created>
  <dcterms:modified xsi:type="dcterms:W3CDTF">2013-09-18T21:58:06Z</dcterms:modified>
</cp:coreProperties>
</file>