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85" r:id="rId4"/>
    <p:sldId id="286" r:id="rId5"/>
    <p:sldId id="287" r:id="rId6"/>
    <p:sldId id="288" r:id="rId7"/>
    <p:sldId id="289" r:id="rId8"/>
  </p:sldIdLst>
  <p:sldSz cx="9144000" cy="6858000" type="screen4x3"/>
  <p:notesSz cx="6934200" cy="9398000"/>
  <p:custDataLst>
    <p:tags r:id="rId10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CCFF"/>
    <a:srgbClr val="CCECFF"/>
    <a:srgbClr val="CCCCFF"/>
    <a:srgbClr val="CC99FF"/>
    <a:srgbClr val="DFC0FF"/>
    <a:srgbClr val="90DBFF"/>
    <a:srgbClr val="66CC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ChangeArrowheads="1"/>
          </p:cNvSpPr>
          <p:nvPr>
            <p:ph type="sldImg" idx="2"/>
          </p:nvPr>
        </p:nvSpPr>
        <p:spPr bwMode="auto">
          <a:xfrm>
            <a:off x="1079500" y="685800"/>
            <a:ext cx="4775200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pitchFamily="18" charset="0"/>
              </a:defRPr>
            </a:lvl1pPr>
          </a:lstStyle>
          <a:p>
            <a:fld id="{46AE75BC-D3BC-46D8-9847-83BDFCD2AE4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Rectangle 1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667000"/>
            <a:ext cx="6400800" cy="3276600"/>
          </a:xfrm>
        </p:spPr>
        <p:txBody>
          <a:bodyPr anchor="ctr"/>
          <a:lstStyle>
            <a:lvl1pPr marL="0" indent="0" algn="ctr">
              <a:buFont typeface="Wingdings 2" pitchFamily="18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95" name="AutoShape 23"/>
          <p:cNvSpPr>
            <a:spLocks noChangeArrowheads="1"/>
          </p:cNvSpPr>
          <p:nvPr/>
        </p:nvSpPr>
        <p:spPr bwMode="auto">
          <a:xfrm rot="20940000">
            <a:off x="1828800" y="304800"/>
            <a:ext cx="457200" cy="457200"/>
          </a:xfrm>
          <a:prstGeom prst="star5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96" name="AutoShape 24"/>
          <p:cNvSpPr>
            <a:spLocks noChangeArrowheads="1"/>
          </p:cNvSpPr>
          <p:nvPr/>
        </p:nvSpPr>
        <p:spPr bwMode="auto">
          <a:xfrm>
            <a:off x="2609850" y="171450"/>
            <a:ext cx="419100" cy="419100"/>
          </a:xfrm>
          <a:prstGeom prst="star5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97" name="AutoShape 25"/>
          <p:cNvSpPr>
            <a:spLocks noChangeArrowheads="1"/>
          </p:cNvSpPr>
          <p:nvPr/>
        </p:nvSpPr>
        <p:spPr bwMode="auto">
          <a:xfrm rot="20940000">
            <a:off x="1752600" y="228600"/>
            <a:ext cx="457200" cy="45720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98" name="AutoShape 26"/>
          <p:cNvSpPr>
            <a:spLocks noChangeArrowheads="1"/>
          </p:cNvSpPr>
          <p:nvPr/>
        </p:nvSpPr>
        <p:spPr bwMode="auto">
          <a:xfrm>
            <a:off x="2533650" y="19050"/>
            <a:ext cx="419100" cy="41910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3099" name="Group 27"/>
          <p:cNvGrpSpPr>
            <a:grpSpLocks/>
          </p:cNvGrpSpPr>
          <p:nvPr/>
        </p:nvGrpSpPr>
        <p:grpSpPr bwMode="auto">
          <a:xfrm>
            <a:off x="7010400" y="5562600"/>
            <a:ext cx="2033588" cy="1219200"/>
            <a:chOff x="4368" y="3264"/>
            <a:chExt cx="1281" cy="768"/>
          </a:xfrm>
        </p:grpSpPr>
        <p:sp>
          <p:nvSpPr>
            <p:cNvPr id="3100" name="AutoShape 28"/>
            <p:cNvSpPr>
              <a:spLocks noChangeArrowheads="1"/>
            </p:cNvSpPr>
            <p:nvPr/>
          </p:nvSpPr>
          <p:spPr bwMode="auto">
            <a:xfrm rot="20940000">
              <a:off x="4368" y="3681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1" name="AutoShape 29"/>
            <p:cNvSpPr>
              <a:spLocks noChangeArrowheads="1"/>
            </p:cNvSpPr>
            <p:nvPr/>
          </p:nvSpPr>
          <p:spPr bwMode="auto">
            <a:xfrm>
              <a:off x="4845" y="3324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2" name="AutoShape 30"/>
            <p:cNvSpPr>
              <a:spLocks noChangeArrowheads="1"/>
            </p:cNvSpPr>
            <p:nvPr/>
          </p:nvSpPr>
          <p:spPr bwMode="auto">
            <a:xfrm rot="1320000">
              <a:off x="5217" y="3264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3" name="AutoShape 31"/>
            <p:cNvSpPr>
              <a:spLocks noChangeArrowheads="1"/>
            </p:cNvSpPr>
            <p:nvPr/>
          </p:nvSpPr>
          <p:spPr bwMode="auto">
            <a:xfrm rot="20940000">
              <a:off x="4449" y="3744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4" name="AutoShape 32"/>
            <p:cNvSpPr>
              <a:spLocks noChangeArrowheads="1"/>
            </p:cNvSpPr>
            <p:nvPr/>
          </p:nvSpPr>
          <p:spPr bwMode="auto">
            <a:xfrm>
              <a:off x="4893" y="3372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5" name="AutoShape 33"/>
            <p:cNvSpPr>
              <a:spLocks noChangeArrowheads="1"/>
            </p:cNvSpPr>
            <p:nvPr/>
          </p:nvSpPr>
          <p:spPr bwMode="auto">
            <a:xfrm rot="1320000">
              <a:off x="5265" y="3360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</p:grpSp>
      <p:sp>
        <p:nvSpPr>
          <p:cNvPr id="3106" name="AutoShape 34"/>
          <p:cNvSpPr>
            <a:spLocks noChangeArrowheads="1"/>
          </p:cNvSpPr>
          <p:nvPr/>
        </p:nvSpPr>
        <p:spPr bwMode="auto">
          <a:xfrm rot="1320000">
            <a:off x="184150" y="244475"/>
            <a:ext cx="882650" cy="88265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3107" name="Group 35"/>
          <p:cNvGrpSpPr>
            <a:grpSpLocks/>
          </p:cNvGrpSpPr>
          <p:nvPr/>
        </p:nvGrpSpPr>
        <p:grpSpPr bwMode="auto">
          <a:xfrm>
            <a:off x="304800" y="2133600"/>
            <a:ext cx="8305800" cy="381000"/>
            <a:chOff x="240" y="768"/>
            <a:chExt cx="5232" cy="240"/>
          </a:xfrm>
        </p:grpSpPr>
        <p:sp>
          <p:nvSpPr>
            <p:cNvPr id="3108" name="Rectangle 36"/>
            <p:cNvSpPr>
              <a:spLocks noChangeArrowheads="1"/>
            </p:cNvSpPr>
            <p:nvPr/>
          </p:nvSpPr>
          <p:spPr bwMode="auto">
            <a:xfrm>
              <a:off x="384" y="912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09" name="Rectangle 37"/>
            <p:cNvSpPr>
              <a:spLocks noChangeArrowheads="1"/>
            </p:cNvSpPr>
            <p:nvPr/>
          </p:nvSpPr>
          <p:spPr bwMode="auto">
            <a:xfrm>
              <a:off x="240" y="768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228600"/>
            <a:ext cx="21336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2484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4191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91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24000"/>
            <a:ext cx="8534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1051" name="Group 27"/>
          <p:cNvGrpSpPr>
            <a:grpSpLocks/>
          </p:cNvGrpSpPr>
          <p:nvPr/>
        </p:nvGrpSpPr>
        <p:grpSpPr bwMode="auto">
          <a:xfrm>
            <a:off x="381000" y="990600"/>
            <a:ext cx="8305800" cy="381000"/>
            <a:chOff x="240" y="768"/>
            <a:chExt cx="5232" cy="240"/>
          </a:xfrm>
        </p:grpSpPr>
        <p:sp>
          <p:nvSpPr>
            <p:cNvPr id="1052" name="Rectangle 28"/>
            <p:cNvSpPr>
              <a:spLocks noChangeArrowheads="1"/>
            </p:cNvSpPr>
            <p:nvPr/>
          </p:nvSpPr>
          <p:spPr bwMode="auto">
            <a:xfrm>
              <a:off x="384" y="912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Rectangle 29"/>
            <p:cNvSpPr>
              <a:spLocks noChangeArrowheads="1"/>
            </p:cNvSpPr>
            <p:nvPr/>
          </p:nvSpPr>
          <p:spPr bwMode="auto">
            <a:xfrm>
              <a:off x="240" y="768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56" name="Group 32"/>
          <p:cNvGrpSpPr>
            <a:grpSpLocks/>
          </p:cNvGrpSpPr>
          <p:nvPr/>
        </p:nvGrpSpPr>
        <p:grpSpPr bwMode="auto">
          <a:xfrm>
            <a:off x="7010400" y="5562600"/>
            <a:ext cx="2033588" cy="1219200"/>
            <a:chOff x="4368" y="3264"/>
            <a:chExt cx="1281" cy="768"/>
          </a:xfrm>
        </p:grpSpPr>
        <p:sp>
          <p:nvSpPr>
            <p:cNvPr id="1057" name="AutoShape 33"/>
            <p:cNvSpPr>
              <a:spLocks noChangeArrowheads="1"/>
            </p:cNvSpPr>
            <p:nvPr/>
          </p:nvSpPr>
          <p:spPr bwMode="auto">
            <a:xfrm rot="20940000">
              <a:off x="4368" y="3681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58" name="AutoShape 34"/>
            <p:cNvSpPr>
              <a:spLocks noChangeArrowheads="1"/>
            </p:cNvSpPr>
            <p:nvPr/>
          </p:nvSpPr>
          <p:spPr bwMode="auto">
            <a:xfrm>
              <a:off x="4845" y="3324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59" name="AutoShape 35"/>
            <p:cNvSpPr>
              <a:spLocks noChangeArrowheads="1"/>
            </p:cNvSpPr>
            <p:nvPr/>
          </p:nvSpPr>
          <p:spPr bwMode="auto">
            <a:xfrm rot="1320000">
              <a:off x="5217" y="3264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60" name="AutoShape 36"/>
            <p:cNvSpPr>
              <a:spLocks noChangeArrowheads="1"/>
            </p:cNvSpPr>
            <p:nvPr/>
          </p:nvSpPr>
          <p:spPr bwMode="auto">
            <a:xfrm rot="20940000">
              <a:off x="4449" y="3744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61" name="AutoShape 37"/>
            <p:cNvSpPr>
              <a:spLocks noChangeArrowheads="1"/>
            </p:cNvSpPr>
            <p:nvPr/>
          </p:nvSpPr>
          <p:spPr bwMode="auto">
            <a:xfrm>
              <a:off x="4893" y="3372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62" name="AutoShape 38"/>
            <p:cNvSpPr>
              <a:spLocks noChangeArrowheads="1"/>
            </p:cNvSpPr>
            <p:nvPr/>
          </p:nvSpPr>
          <p:spPr bwMode="auto">
            <a:xfrm rot="1320000">
              <a:off x="5265" y="3360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 2" pitchFamily="18" charset="2"/>
        <a:buChar char="ö"/>
        <a:defRPr kumimoji="1" sz="3400" b="1">
          <a:solidFill>
            <a:schemeClr val="tx1"/>
          </a:solidFill>
          <a:latin typeface="+mn-lt"/>
          <a:ea typeface="+mn-ea"/>
          <a:cs typeface="+mn-cs"/>
        </a:defRPr>
      </a:lvl1pPr>
      <a:lvl2pPr marL="912813" indent="-341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w"/>
        <a:defRPr kumimoji="1" sz="3400">
          <a:solidFill>
            <a:schemeClr val="tx1"/>
          </a:solidFill>
          <a:latin typeface="+mn-lt"/>
        </a:defRPr>
      </a:lvl2pPr>
      <a:lvl3pPr marL="1370013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Ø"/>
        <a:defRPr kumimoji="1" sz="3400">
          <a:solidFill>
            <a:schemeClr val="tx1"/>
          </a:solidFill>
          <a:latin typeface="+mn-lt"/>
        </a:defRPr>
      </a:lvl3pPr>
      <a:lvl4pPr marL="171291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3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>
            <p:ph type="ctrTitle"/>
          </p:nvPr>
        </p:nvSpPr>
        <p:spPr>
          <a:xfrm>
            <a:off x="685800" y="914400"/>
            <a:ext cx="8001000" cy="1143000"/>
          </a:xfrm>
          <a:noFill/>
          <a:ln/>
        </p:spPr>
        <p:txBody>
          <a:bodyPr/>
          <a:lstStyle/>
          <a:p>
            <a:r>
              <a:rPr lang="en-US" sz="4000"/>
              <a:t>Ch. 8 - Solids, Liquids, &amp; Gases</a:t>
            </a:r>
          </a:p>
        </p:txBody>
      </p:sp>
      <p:sp>
        <p:nvSpPr>
          <p:cNvPr id="4100" name="Rectangle 4"/>
          <p:cNvSpPr>
            <a:spLocks noChangeArrowheads="1"/>
          </p:cNvSpPr>
          <p:nvPr>
            <p:ph type="subTitle" idx="1"/>
          </p:nvPr>
        </p:nvSpPr>
        <p:spPr>
          <a:xfrm>
            <a:off x="931863" y="2667000"/>
            <a:ext cx="7278687" cy="3433763"/>
          </a:xfrm>
          <a:noFill/>
          <a:ln/>
        </p:spPr>
        <p:txBody>
          <a:bodyPr anchor="t"/>
          <a:lstStyle/>
          <a:p>
            <a:pPr algn="l">
              <a:lnSpc>
                <a:spcPct val="120000"/>
              </a:lnSpc>
              <a:spcBef>
                <a:spcPct val="40000"/>
              </a:spcBef>
              <a:buClr>
                <a:srgbClr val="FFCC00"/>
              </a:buClr>
            </a:pPr>
            <a:r>
              <a:rPr lang="en-US" sz="3800"/>
              <a:t>I. States of Matter </a:t>
            </a:r>
            <a:r>
              <a:rPr lang="en-US" b="0"/>
              <a:t>(p.214-220)</a:t>
            </a:r>
            <a:endParaRPr lang="en-US" sz="3000" b="0"/>
          </a:p>
          <a:p>
            <a:pPr marL="457200" lvl="1" indent="338138">
              <a:spcBef>
                <a:spcPct val="30000"/>
              </a:spcBef>
              <a:buClr>
                <a:srgbClr val="FFCC00"/>
              </a:buClr>
            </a:pPr>
            <a:r>
              <a:rPr lang="en-US"/>
              <a:t>Kinetic Molecular Theory</a:t>
            </a:r>
          </a:p>
          <a:p>
            <a:pPr marL="457200" lvl="1" indent="338138">
              <a:spcBef>
                <a:spcPct val="30000"/>
              </a:spcBef>
              <a:buClr>
                <a:srgbClr val="FFCC00"/>
              </a:buClr>
            </a:pPr>
            <a:r>
              <a:rPr lang="en-US"/>
              <a:t>Four States of Matter</a:t>
            </a:r>
          </a:p>
          <a:p>
            <a:pPr marL="457200" lvl="1" indent="338138">
              <a:spcBef>
                <a:spcPct val="30000"/>
              </a:spcBef>
              <a:buClr>
                <a:srgbClr val="FFCC00"/>
              </a:buClr>
            </a:pPr>
            <a:r>
              <a:rPr lang="en-US"/>
              <a:t>Thermal Expansion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3316288" y="469900"/>
            <a:ext cx="2511425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0" lang="en-US" sz="4400" b="1">
                <a:solidFill>
                  <a:schemeClr val="tx2"/>
                </a:solidFill>
              </a:rPr>
              <a:t>MATTER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A. Kinetic Molecular Theory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01800"/>
            <a:ext cx="8534400" cy="762000"/>
          </a:xfrm>
        </p:spPr>
        <p:txBody>
          <a:bodyPr/>
          <a:lstStyle/>
          <a:p>
            <a:pPr>
              <a:spcBef>
                <a:spcPct val="70000"/>
              </a:spcBef>
            </a:pPr>
            <a:r>
              <a:rPr lang="en-US"/>
              <a:t>KMT</a:t>
            </a:r>
          </a:p>
          <a:p>
            <a:pPr lvl="1">
              <a:spcBef>
                <a:spcPct val="70000"/>
              </a:spcBef>
            </a:pPr>
            <a:r>
              <a:rPr lang="en-US"/>
              <a:t>Tiny, constantly moving particles  make up all matter.</a:t>
            </a:r>
          </a:p>
          <a:p>
            <a:pPr lvl="1">
              <a:spcBef>
                <a:spcPct val="70000"/>
              </a:spcBef>
            </a:pPr>
            <a:r>
              <a:rPr lang="en-US"/>
              <a:t>The kinetic energy (motion) of these particles increases as temperature increases.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bldLvl="2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B. Four States of Matter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6765925" cy="5029200"/>
          </a:xfrm>
        </p:spPr>
        <p:txBody>
          <a:bodyPr/>
          <a:lstStyle/>
          <a:p>
            <a:r>
              <a:rPr lang="en-US"/>
              <a:t>Solids</a:t>
            </a:r>
          </a:p>
          <a:p>
            <a:pPr lvl="1">
              <a:spcBef>
                <a:spcPct val="25000"/>
              </a:spcBef>
            </a:pPr>
            <a:r>
              <a:rPr lang="en-US"/>
              <a:t>low KE - particles vibrate but can’t move around</a:t>
            </a:r>
          </a:p>
          <a:p>
            <a:pPr lvl="1">
              <a:spcBef>
                <a:spcPct val="25000"/>
              </a:spcBef>
            </a:pPr>
            <a:r>
              <a:rPr lang="en-US"/>
              <a:t>definite shape &amp; volume</a:t>
            </a:r>
          </a:p>
          <a:p>
            <a:pPr lvl="1">
              <a:spcBef>
                <a:spcPct val="25000"/>
              </a:spcBef>
            </a:pPr>
            <a:r>
              <a:rPr lang="en-US" u="sng"/>
              <a:t>crystalline</a:t>
            </a:r>
            <a:r>
              <a:rPr lang="en-US"/>
              <a:t> - repeating geometric pattern</a:t>
            </a:r>
          </a:p>
          <a:p>
            <a:pPr lvl="1">
              <a:spcBef>
                <a:spcPct val="25000"/>
              </a:spcBef>
            </a:pPr>
            <a:r>
              <a:rPr lang="en-US" u="sng"/>
              <a:t>amorphous</a:t>
            </a:r>
            <a:r>
              <a:rPr lang="en-US"/>
              <a:t> - no pattern (e.g. glass, wax)</a:t>
            </a:r>
          </a:p>
        </p:txBody>
      </p: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4350" y="1938338"/>
            <a:ext cx="2057400" cy="3152775"/>
          </a:xfrm>
          <a:prstGeom prst="rect">
            <a:avLst/>
          </a:prstGeom>
          <a:noFill/>
          <a:ln w="381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2763" y="1970088"/>
            <a:ext cx="2057400" cy="3140075"/>
          </a:xfrm>
          <a:prstGeom prst="rect">
            <a:avLst/>
          </a:prstGeom>
          <a:noFill/>
          <a:ln w="381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</p:pic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B. Four States of Matter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6765925" cy="5029200"/>
          </a:xfrm>
        </p:spPr>
        <p:txBody>
          <a:bodyPr/>
          <a:lstStyle/>
          <a:p>
            <a:r>
              <a:rPr lang="en-US"/>
              <a:t>Liquids</a:t>
            </a:r>
          </a:p>
          <a:p>
            <a:pPr lvl="1">
              <a:spcBef>
                <a:spcPct val="25000"/>
              </a:spcBef>
            </a:pPr>
            <a:r>
              <a:rPr lang="en-US"/>
              <a:t>higher KE - particles can move around but are still close together</a:t>
            </a:r>
          </a:p>
          <a:p>
            <a:pPr lvl="1">
              <a:spcBef>
                <a:spcPct val="25000"/>
              </a:spcBef>
            </a:pPr>
            <a:r>
              <a:rPr lang="en-US"/>
              <a:t>indefinite shape</a:t>
            </a:r>
          </a:p>
          <a:p>
            <a:pPr lvl="1">
              <a:spcBef>
                <a:spcPct val="25000"/>
              </a:spcBef>
            </a:pPr>
            <a:r>
              <a:rPr lang="en-US"/>
              <a:t>definite volume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5938" y="1973263"/>
            <a:ext cx="2057400" cy="3157537"/>
          </a:xfrm>
          <a:prstGeom prst="rect">
            <a:avLst/>
          </a:prstGeom>
          <a:noFill/>
          <a:ln w="381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</p:pic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B. Four States of Matter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6765925" cy="5029200"/>
          </a:xfrm>
        </p:spPr>
        <p:txBody>
          <a:bodyPr/>
          <a:lstStyle/>
          <a:p>
            <a:r>
              <a:rPr lang="en-US"/>
              <a:t>Gases</a:t>
            </a:r>
          </a:p>
          <a:p>
            <a:pPr lvl="1">
              <a:spcBef>
                <a:spcPct val="25000"/>
              </a:spcBef>
            </a:pPr>
            <a:r>
              <a:rPr lang="en-US"/>
              <a:t>high KE - particles can separate and move throughout container</a:t>
            </a:r>
          </a:p>
          <a:p>
            <a:pPr lvl="1">
              <a:spcBef>
                <a:spcPct val="25000"/>
              </a:spcBef>
            </a:pPr>
            <a:r>
              <a:rPr lang="en-US"/>
              <a:t>indefinite shape &amp; volume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build="p" bldLvl="2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B. Four States of Matter</a:t>
            </a:r>
          </a:p>
        </p:txBody>
      </p:sp>
      <p:sp>
        <p:nvSpPr>
          <p:cNvPr id="6246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7991475" cy="5029200"/>
          </a:xfrm>
        </p:spPr>
        <p:txBody>
          <a:bodyPr/>
          <a:lstStyle/>
          <a:p>
            <a:r>
              <a:rPr lang="en-US"/>
              <a:t>Plasma</a:t>
            </a:r>
          </a:p>
          <a:p>
            <a:pPr lvl="1">
              <a:spcBef>
                <a:spcPct val="25000"/>
              </a:spcBef>
            </a:pPr>
            <a:r>
              <a:rPr lang="en-US"/>
              <a:t>very high KE - particles collide with enough energy to break into charged particles (+/-)</a:t>
            </a:r>
          </a:p>
          <a:p>
            <a:pPr lvl="1">
              <a:spcBef>
                <a:spcPct val="25000"/>
              </a:spcBef>
            </a:pPr>
            <a:r>
              <a:rPr lang="en-US"/>
              <a:t>gas-like, indefinite</a:t>
            </a:r>
            <a:br>
              <a:rPr lang="en-US"/>
            </a:br>
            <a:r>
              <a:rPr lang="en-US"/>
              <a:t>shape &amp; volume</a:t>
            </a:r>
          </a:p>
          <a:p>
            <a:pPr lvl="1">
              <a:spcBef>
                <a:spcPct val="25000"/>
              </a:spcBef>
            </a:pPr>
            <a:r>
              <a:rPr lang="en-US"/>
              <a:t>stars, fluorescent</a:t>
            </a:r>
            <a:br>
              <a:rPr lang="en-US"/>
            </a:br>
            <a:r>
              <a:rPr lang="en-US"/>
              <a:t>light bulbs, TV tubes</a:t>
            </a:r>
          </a:p>
          <a:p>
            <a:pPr lvl="1">
              <a:spcBef>
                <a:spcPct val="25000"/>
              </a:spcBef>
            </a:pPr>
            <a:endParaRPr lang="en-US"/>
          </a:p>
        </p:txBody>
      </p:sp>
      <p:pic>
        <p:nvPicPr>
          <p:cNvPr id="62473" name="Picture 1033" descr="E:\STARS\IMAGES\CATSEY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2938" y="4106863"/>
            <a:ext cx="3370262" cy="2713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C. Thermal Expansion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5307013" cy="5029200"/>
          </a:xfrm>
        </p:spPr>
        <p:txBody>
          <a:bodyPr/>
          <a:lstStyle/>
          <a:p>
            <a:r>
              <a:rPr lang="en-US" sz="3000" b="0"/>
              <a:t>Most matter expands when heated &amp; contracts when cooled.</a:t>
            </a:r>
          </a:p>
          <a:p>
            <a:pPr>
              <a:spcBef>
                <a:spcPct val="50000"/>
              </a:spcBef>
            </a:pPr>
            <a:r>
              <a:rPr lang="en-US" sz="3000" b="0">
                <a:sym typeface="Symbol" pitchFamily="18" charset="2"/>
              </a:rPr>
              <a:t> Temp causes  KE.  Particles collide with more force &amp; spread out.</a:t>
            </a:r>
          </a:p>
          <a:p>
            <a:pPr>
              <a:spcBef>
                <a:spcPct val="50000"/>
              </a:spcBef>
            </a:pPr>
            <a:r>
              <a:rPr lang="en-US" sz="3000" b="0">
                <a:sym typeface="Symbol" pitchFamily="18" charset="2"/>
              </a:rPr>
              <a:t>EX: thermostats (bimetallic strip)</a:t>
            </a:r>
          </a:p>
        </p:txBody>
      </p:sp>
      <p:pic>
        <p:nvPicPr>
          <p:cNvPr id="63497" name="Picture 9" descr="C:\My Documents\temp\thermostat.gif"/>
          <p:cNvPicPr>
            <a:picLocks noChangeAspect="1" noChangeArrowheads="1"/>
          </p:cNvPicPr>
          <p:nvPr/>
        </p:nvPicPr>
        <p:blipFill>
          <a:blip r:embed="rId2" cstate="print"/>
          <a:srcRect l="18025" t="3622"/>
          <a:stretch>
            <a:fillRect/>
          </a:stretch>
        </p:blipFill>
        <p:spPr bwMode="auto">
          <a:xfrm>
            <a:off x="5397500" y="1744663"/>
            <a:ext cx="3675063" cy="4767262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3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build="p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257"/>
  <p:tag name="HOTSPOTTYPE" val="DefinedInNavigator"/>
  <p:tag name="DEFINEDINNAVIGATOR" val="True"/>
</p:tagLst>
</file>

<file path=ppt/theme/theme1.xml><?xml version="1.0" encoding="utf-8"?>
<a:theme xmlns:a="http://schemas.openxmlformats.org/drawingml/2006/main" name="Personal Home Page (Standard)">
  <a:themeElements>
    <a:clrScheme name="Personal Home Page (Standard) 1">
      <a:dk1>
        <a:srgbClr val="000000"/>
      </a:dk1>
      <a:lt1>
        <a:srgbClr val="FFFFFF"/>
      </a:lt1>
      <a:dk2>
        <a:srgbClr val="1E2E53"/>
      </a:dk2>
      <a:lt2>
        <a:srgbClr val="FFCC00"/>
      </a:lt2>
      <a:accent1>
        <a:srgbClr val="FF9933"/>
      </a:accent1>
      <a:accent2>
        <a:srgbClr val="336699"/>
      </a:accent2>
      <a:accent3>
        <a:srgbClr val="ABADB3"/>
      </a:accent3>
      <a:accent4>
        <a:srgbClr val="DADADA"/>
      </a:accent4>
      <a:accent5>
        <a:srgbClr val="FFCAAD"/>
      </a:accent5>
      <a:accent6>
        <a:srgbClr val="2D5C8A"/>
      </a:accent6>
      <a:hlink>
        <a:srgbClr val="EAEAEA"/>
      </a:hlink>
      <a:folHlink>
        <a:srgbClr val="A73737"/>
      </a:folHlink>
    </a:clrScheme>
    <a:fontScheme name="Personal Home Page (Standard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ersonal Home Page (Standard) 1">
        <a:dk1>
          <a:srgbClr val="000000"/>
        </a:dk1>
        <a:lt1>
          <a:srgbClr val="FFFFFF"/>
        </a:lt1>
        <a:dk2>
          <a:srgbClr val="1E2E53"/>
        </a:dk2>
        <a:lt2>
          <a:srgbClr val="FFCC00"/>
        </a:lt2>
        <a:accent1>
          <a:srgbClr val="FF9933"/>
        </a:accent1>
        <a:accent2>
          <a:srgbClr val="336699"/>
        </a:accent2>
        <a:accent3>
          <a:srgbClr val="ABADB3"/>
        </a:accent3>
        <a:accent4>
          <a:srgbClr val="DADADA"/>
        </a:accent4>
        <a:accent5>
          <a:srgbClr val="FFCAAD"/>
        </a:accent5>
        <a:accent6>
          <a:srgbClr val="2D5C8A"/>
        </a:accent6>
        <a:hlink>
          <a:srgbClr val="EAEAEA"/>
        </a:hlink>
        <a:folHlink>
          <a:srgbClr val="A737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 Home Page (Standard) 2">
        <a:dk1>
          <a:srgbClr val="663300"/>
        </a:dk1>
        <a:lt1>
          <a:srgbClr val="FFFFFF"/>
        </a:lt1>
        <a:dk2>
          <a:srgbClr val="996633"/>
        </a:dk2>
        <a:lt2>
          <a:srgbClr val="868686"/>
        </a:lt2>
        <a:accent1>
          <a:srgbClr val="FF9900"/>
        </a:accent1>
        <a:accent2>
          <a:srgbClr val="CC6600"/>
        </a:accent2>
        <a:accent3>
          <a:srgbClr val="FFFFFF"/>
        </a:accent3>
        <a:accent4>
          <a:srgbClr val="562A00"/>
        </a:accent4>
        <a:accent5>
          <a:srgbClr val="FFCAAA"/>
        </a:accent5>
        <a:accent6>
          <a:srgbClr val="B95C00"/>
        </a:accent6>
        <a:hlink>
          <a:srgbClr val="FFCC00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 Home Page (Standard)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Office\Templates\Presentations\Personal Home Page (Standard).pot</Template>
  <TotalTime>4494</TotalTime>
  <Words>199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Times New Roman</vt:lpstr>
      <vt:lpstr>Arial</vt:lpstr>
      <vt:lpstr>Wingdings 2</vt:lpstr>
      <vt:lpstr>Wingdings</vt:lpstr>
      <vt:lpstr>Symbol</vt:lpstr>
      <vt:lpstr>Personal Home Page (Standard)</vt:lpstr>
      <vt:lpstr>Ch. 8 - Solids, Liquids, &amp; Gases</vt:lpstr>
      <vt:lpstr>A. Kinetic Molecular Theory</vt:lpstr>
      <vt:lpstr>B. Four States of Matter</vt:lpstr>
      <vt:lpstr>B. Four States of Matter</vt:lpstr>
      <vt:lpstr>B. Four States of Matter</vt:lpstr>
      <vt:lpstr>B. Four States of Matter</vt:lpstr>
      <vt:lpstr>C. Thermal Expansion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I. States of Matter</dc:title>
  <dc:creator>Mrs. Johannesson</dc:creator>
  <cp:lastModifiedBy>swaters</cp:lastModifiedBy>
  <cp:revision>87</cp:revision>
  <cp:lastPrinted>1995-12-08T18:33:06Z</cp:lastPrinted>
  <dcterms:created xsi:type="dcterms:W3CDTF">2000-07-04T00:24:44Z</dcterms:created>
  <dcterms:modified xsi:type="dcterms:W3CDTF">2013-09-18T21:57:05Z</dcterms:modified>
</cp:coreProperties>
</file>